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74"/>
  </p:notesMasterIdLst>
  <p:handoutMasterIdLst>
    <p:handoutMasterId r:id="rId75"/>
  </p:handoutMasterIdLst>
  <p:sldIdLst>
    <p:sldId id="336" r:id="rId3"/>
    <p:sldId id="395" r:id="rId4"/>
    <p:sldId id="417" r:id="rId5"/>
    <p:sldId id="424" r:id="rId6"/>
    <p:sldId id="423" r:id="rId7"/>
    <p:sldId id="425" r:id="rId8"/>
    <p:sldId id="426" r:id="rId9"/>
    <p:sldId id="396" r:id="rId10"/>
    <p:sldId id="397" r:id="rId11"/>
    <p:sldId id="398" r:id="rId12"/>
    <p:sldId id="399" r:id="rId13"/>
    <p:sldId id="428" r:id="rId14"/>
    <p:sldId id="429" r:id="rId15"/>
    <p:sldId id="430" r:id="rId16"/>
    <p:sldId id="401" r:id="rId17"/>
    <p:sldId id="427" r:id="rId18"/>
    <p:sldId id="402" r:id="rId19"/>
    <p:sldId id="403" r:id="rId20"/>
    <p:sldId id="444" r:id="rId21"/>
    <p:sldId id="432" r:id="rId22"/>
    <p:sldId id="445" r:id="rId23"/>
    <p:sldId id="446" r:id="rId24"/>
    <p:sldId id="447" r:id="rId25"/>
    <p:sldId id="449" r:id="rId26"/>
    <p:sldId id="448" r:id="rId27"/>
    <p:sldId id="450" r:id="rId28"/>
    <p:sldId id="451" r:id="rId29"/>
    <p:sldId id="431" r:id="rId30"/>
    <p:sldId id="452" r:id="rId31"/>
    <p:sldId id="404" r:id="rId32"/>
    <p:sldId id="433" r:id="rId33"/>
    <p:sldId id="434" r:id="rId34"/>
    <p:sldId id="438" r:id="rId35"/>
    <p:sldId id="439" r:id="rId36"/>
    <p:sldId id="440" r:id="rId37"/>
    <p:sldId id="409" r:id="rId38"/>
    <p:sldId id="435" r:id="rId39"/>
    <p:sldId id="407" r:id="rId40"/>
    <p:sldId id="412" r:id="rId41"/>
    <p:sldId id="441" r:id="rId42"/>
    <p:sldId id="456" r:id="rId43"/>
    <p:sldId id="457" r:id="rId44"/>
    <p:sldId id="477" r:id="rId45"/>
    <p:sldId id="454" r:id="rId46"/>
    <p:sldId id="413" r:id="rId47"/>
    <p:sldId id="442" r:id="rId48"/>
    <p:sldId id="443" r:id="rId49"/>
    <p:sldId id="414" r:id="rId50"/>
    <p:sldId id="415" r:id="rId51"/>
    <p:sldId id="453" r:id="rId52"/>
    <p:sldId id="416" r:id="rId53"/>
    <p:sldId id="464" r:id="rId54"/>
    <p:sldId id="465" r:id="rId55"/>
    <p:sldId id="466" r:id="rId56"/>
    <p:sldId id="467" r:id="rId57"/>
    <p:sldId id="468" r:id="rId58"/>
    <p:sldId id="469" r:id="rId59"/>
    <p:sldId id="470" r:id="rId60"/>
    <p:sldId id="471" r:id="rId61"/>
    <p:sldId id="473" r:id="rId62"/>
    <p:sldId id="474" r:id="rId63"/>
    <p:sldId id="475" r:id="rId64"/>
    <p:sldId id="455" r:id="rId65"/>
    <p:sldId id="472" r:id="rId66"/>
    <p:sldId id="458" r:id="rId67"/>
    <p:sldId id="459" r:id="rId68"/>
    <p:sldId id="460" r:id="rId69"/>
    <p:sldId id="461" r:id="rId70"/>
    <p:sldId id="462" r:id="rId71"/>
    <p:sldId id="463" r:id="rId72"/>
    <p:sldId id="476" r:id="rId73"/>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222"/>
    <a:srgbClr val="18B2B6"/>
    <a:srgbClr val="0033CC"/>
    <a:srgbClr val="F8F8F8"/>
    <a:srgbClr val="EAEAEA"/>
    <a:srgbClr val="96969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6614" autoAdjust="0"/>
    <p:restoredTop sz="86392" autoAdjust="0"/>
  </p:normalViewPr>
  <p:slideViewPr>
    <p:cSldViewPr>
      <p:cViewPr>
        <p:scale>
          <a:sx n="100" d="100"/>
          <a:sy n="100" d="100"/>
        </p:scale>
        <p:origin x="-1860" y="-378"/>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909AF1-BF75-4C83-A95C-0C43477C7BD4}"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2DE1910B-70FA-47A2-98A8-701AD2711699}">
      <dgm:prSet phldrT="[Text]"/>
      <dgm:spPr/>
      <dgm:t>
        <a:bodyPr/>
        <a:lstStyle/>
        <a:p>
          <a:r>
            <a:rPr lang="en-US" dirty="0" smtClean="0">
              <a:latin typeface="Calibri" panose="020F0502020204030204" pitchFamily="34" charset="0"/>
            </a:rPr>
            <a:t>Requirement Analysis</a:t>
          </a:r>
          <a:endParaRPr lang="en-US" dirty="0">
            <a:latin typeface="Calibri" panose="020F0502020204030204" pitchFamily="34" charset="0"/>
          </a:endParaRPr>
        </a:p>
      </dgm:t>
    </dgm:pt>
    <dgm:pt modelId="{C8DF69A9-F621-4FD0-BC0D-BF0E31C9C410}" type="parTrans" cxnId="{8095D877-43F1-44F9-935E-2BB1028F7427}">
      <dgm:prSet/>
      <dgm:spPr/>
      <dgm:t>
        <a:bodyPr/>
        <a:lstStyle/>
        <a:p>
          <a:endParaRPr lang="en-US"/>
        </a:p>
      </dgm:t>
    </dgm:pt>
    <dgm:pt modelId="{EB5E7E2C-EF8C-40C3-8A90-59CE01A28443}" type="sibTrans" cxnId="{8095D877-43F1-44F9-935E-2BB1028F7427}">
      <dgm:prSet/>
      <dgm:spPr/>
      <dgm:t>
        <a:bodyPr/>
        <a:lstStyle/>
        <a:p>
          <a:endParaRPr lang="en-US" dirty="0"/>
        </a:p>
      </dgm:t>
    </dgm:pt>
    <dgm:pt modelId="{80992FED-2609-4130-9C5E-990A2010A7D9}">
      <dgm:prSet phldrT="[Text]"/>
      <dgm:spPr/>
      <dgm:t>
        <a:bodyPr/>
        <a:lstStyle/>
        <a:p>
          <a:r>
            <a:rPr lang="en-US" dirty="0" smtClean="0">
              <a:latin typeface="Calibri" panose="020F0502020204030204" pitchFamily="34" charset="0"/>
            </a:rPr>
            <a:t>Planning</a:t>
          </a:r>
          <a:endParaRPr lang="en-US" dirty="0">
            <a:latin typeface="Calibri" panose="020F0502020204030204" pitchFamily="34" charset="0"/>
          </a:endParaRPr>
        </a:p>
      </dgm:t>
    </dgm:pt>
    <dgm:pt modelId="{EEF814F4-62EB-4F16-9BF3-6CC3A03423CF}" type="parTrans" cxnId="{DCD0951C-84F4-4359-976A-4375F66DD2E6}">
      <dgm:prSet/>
      <dgm:spPr/>
      <dgm:t>
        <a:bodyPr/>
        <a:lstStyle/>
        <a:p>
          <a:endParaRPr lang="en-US"/>
        </a:p>
      </dgm:t>
    </dgm:pt>
    <dgm:pt modelId="{729F66FE-EEC4-4958-93F7-84B441657094}" type="sibTrans" cxnId="{DCD0951C-84F4-4359-976A-4375F66DD2E6}">
      <dgm:prSet/>
      <dgm:spPr/>
      <dgm:t>
        <a:bodyPr/>
        <a:lstStyle/>
        <a:p>
          <a:endParaRPr lang="en-US"/>
        </a:p>
      </dgm:t>
    </dgm:pt>
    <dgm:pt modelId="{7DF01A13-167B-4EFB-93C6-A4BFB0A85558}">
      <dgm:prSet phldrT="[Text]"/>
      <dgm:spPr/>
      <dgm:t>
        <a:bodyPr/>
        <a:lstStyle/>
        <a:p>
          <a:r>
            <a:rPr lang="en-US" dirty="0" smtClean="0">
              <a:latin typeface="Calibri" panose="020F0502020204030204" pitchFamily="34" charset="0"/>
            </a:rPr>
            <a:t>Database Designing</a:t>
          </a:r>
          <a:endParaRPr lang="en-US" dirty="0">
            <a:latin typeface="Calibri" panose="020F0502020204030204" pitchFamily="34" charset="0"/>
          </a:endParaRPr>
        </a:p>
      </dgm:t>
    </dgm:pt>
    <dgm:pt modelId="{BCA9CB82-2D42-484C-9E4E-A8FCB18D687F}" type="parTrans" cxnId="{443406FF-CF72-4A3A-AF08-FC26A784E04A}">
      <dgm:prSet/>
      <dgm:spPr/>
      <dgm:t>
        <a:bodyPr/>
        <a:lstStyle/>
        <a:p>
          <a:endParaRPr lang="en-US"/>
        </a:p>
      </dgm:t>
    </dgm:pt>
    <dgm:pt modelId="{0D25A92C-39F2-451A-BA77-3EBD342A7FE7}" type="sibTrans" cxnId="{443406FF-CF72-4A3A-AF08-FC26A784E04A}">
      <dgm:prSet/>
      <dgm:spPr/>
      <dgm:t>
        <a:bodyPr/>
        <a:lstStyle/>
        <a:p>
          <a:endParaRPr lang="en-US" dirty="0"/>
        </a:p>
      </dgm:t>
    </dgm:pt>
    <dgm:pt modelId="{9A79F32C-B4EE-4738-A60D-B727A9892D1A}">
      <dgm:prSet phldrT="[Text]"/>
      <dgm:spPr/>
      <dgm:t>
        <a:bodyPr/>
        <a:lstStyle/>
        <a:p>
          <a:r>
            <a:rPr lang="en-US" dirty="0" smtClean="0">
              <a:latin typeface="Calibri" panose="020F0502020204030204" pitchFamily="34" charset="0"/>
            </a:rPr>
            <a:t>Logical Model</a:t>
          </a:r>
          <a:endParaRPr lang="en-US" dirty="0">
            <a:latin typeface="Calibri" panose="020F0502020204030204" pitchFamily="34" charset="0"/>
          </a:endParaRPr>
        </a:p>
      </dgm:t>
    </dgm:pt>
    <dgm:pt modelId="{96618CDF-DFD5-4A58-ADCF-14184970CC12}" type="parTrans" cxnId="{8080D1E3-614F-411C-AE52-46CEFA7B0E56}">
      <dgm:prSet/>
      <dgm:spPr/>
      <dgm:t>
        <a:bodyPr/>
        <a:lstStyle/>
        <a:p>
          <a:endParaRPr lang="en-US"/>
        </a:p>
      </dgm:t>
    </dgm:pt>
    <dgm:pt modelId="{E4CA10A4-4AD3-4490-9D21-F09736515400}" type="sibTrans" cxnId="{8080D1E3-614F-411C-AE52-46CEFA7B0E56}">
      <dgm:prSet/>
      <dgm:spPr/>
      <dgm:t>
        <a:bodyPr/>
        <a:lstStyle/>
        <a:p>
          <a:endParaRPr lang="en-US"/>
        </a:p>
      </dgm:t>
    </dgm:pt>
    <dgm:pt modelId="{C9498ED8-55EB-409F-99AE-6CD71EAFD896}">
      <dgm:prSet phldrT="[Text]"/>
      <dgm:spPr/>
      <dgm:t>
        <a:bodyPr/>
        <a:lstStyle/>
        <a:p>
          <a:r>
            <a:rPr lang="en-US" dirty="0" smtClean="0">
              <a:latin typeface="Calibri" panose="020F0502020204030204" pitchFamily="34" charset="0"/>
            </a:rPr>
            <a:t>Implementation</a:t>
          </a:r>
          <a:endParaRPr lang="en-US" dirty="0">
            <a:latin typeface="Calibri" panose="020F0502020204030204" pitchFamily="34" charset="0"/>
          </a:endParaRPr>
        </a:p>
      </dgm:t>
    </dgm:pt>
    <dgm:pt modelId="{999CC573-9B53-415E-9CF8-920463CC7F60}" type="parTrans" cxnId="{DAA7702B-601B-498A-9421-79B35C09B8E4}">
      <dgm:prSet/>
      <dgm:spPr/>
      <dgm:t>
        <a:bodyPr/>
        <a:lstStyle/>
        <a:p>
          <a:endParaRPr lang="en-US"/>
        </a:p>
      </dgm:t>
    </dgm:pt>
    <dgm:pt modelId="{B82ADBE4-A270-44E9-8C1C-759A0FDB31DE}" type="sibTrans" cxnId="{DAA7702B-601B-498A-9421-79B35C09B8E4}">
      <dgm:prSet/>
      <dgm:spPr/>
      <dgm:t>
        <a:bodyPr/>
        <a:lstStyle/>
        <a:p>
          <a:endParaRPr lang="en-US"/>
        </a:p>
      </dgm:t>
    </dgm:pt>
    <dgm:pt modelId="{B2A26BDE-7468-45A8-AF02-0DE51AE64A63}">
      <dgm:prSet phldrT="[Text]"/>
      <dgm:spPr/>
      <dgm:t>
        <a:bodyPr/>
        <a:lstStyle/>
        <a:p>
          <a:r>
            <a:rPr lang="en-US" dirty="0" smtClean="0">
              <a:latin typeface="Calibri" panose="020F0502020204030204" pitchFamily="34" charset="0"/>
            </a:rPr>
            <a:t>Data Conversion and loading</a:t>
          </a:r>
          <a:endParaRPr lang="en-US" dirty="0">
            <a:latin typeface="Calibri" panose="020F0502020204030204" pitchFamily="34" charset="0"/>
          </a:endParaRPr>
        </a:p>
      </dgm:t>
    </dgm:pt>
    <dgm:pt modelId="{0B5BBBA8-0087-4810-B7F1-78BE62D1FD9E}" type="parTrans" cxnId="{30CD3A59-048B-4331-9142-B5CB7113602A}">
      <dgm:prSet/>
      <dgm:spPr/>
      <dgm:t>
        <a:bodyPr/>
        <a:lstStyle/>
        <a:p>
          <a:endParaRPr lang="en-US"/>
        </a:p>
      </dgm:t>
    </dgm:pt>
    <dgm:pt modelId="{05B23891-719F-4CF2-9CF5-64B7F45FBBE8}" type="sibTrans" cxnId="{30CD3A59-048B-4331-9142-B5CB7113602A}">
      <dgm:prSet/>
      <dgm:spPr/>
      <dgm:t>
        <a:bodyPr/>
        <a:lstStyle/>
        <a:p>
          <a:endParaRPr lang="en-US"/>
        </a:p>
      </dgm:t>
    </dgm:pt>
    <dgm:pt modelId="{EA9AA615-AD32-4D53-936D-C25BB72291A5}">
      <dgm:prSet phldrT="[Text]"/>
      <dgm:spPr/>
      <dgm:t>
        <a:bodyPr/>
        <a:lstStyle/>
        <a:p>
          <a:r>
            <a:rPr lang="en-US" dirty="0" smtClean="0">
              <a:latin typeface="Calibri" panose="020F0502020204030204" pitchFamily="34" charset="0"/>
            </a:rPr>
            <a:t>System definition</a:t>
          </a:r>
          <a:endParaRPr lang="en-US" dirty="0">
            <a:latin typeface="Calibri" panose="020F0502020204030204" pitchFamily="34" charset="0"/>
          </a:endParaRPr>
        </a:p>
      </dgm:t>
    </dgm:pt>
    <dgm:pt modelId="{44EB7454-0B71-4A3C-81BB-E111A8DCBF63}" type="parTrans" cxnId="{BAF6033F-2C2D-400F-A13A-65C87110916F}">
      <dgm:prSet/>
      <dgm:spPr/>
      <dgm:t>
        <a:bodyPr/>
        <a:lstStyle/>
        <a:p>
          <a:endParaRPr lang="en-US"/>
        </a:p>
      </dgm:t>
    </dgm:pt>
    <dgm:pt modelId="{AFBA9FEE-25AC-4DEF-8BF3-A18B0B23BB1B}" type="sibTrans" cxnId="{BAF6033F-2C2D-400F-A13A-65C87110916F}">
      <dgm:prSet/>
      <dgm:spPr/>
      <dgm:t>
        <a:bodyPr/>
        <a:lstStyle/>
        <a:p>
          <a:endParaRPr lang="en-US"/>
        </a:p>
      </dgm:t>
    </dgm:pt>
    <dgm:pt modelId="{6B39C500-3DCD-47C8-B34D-3AD4A814CE71}">
      <dgm:prSet phldrT="[Text]"/>
      <dgm:spPr/>
      <dgm:t>
        <a:bodyPr/>
        <a:lstStyle/>
        <a:p>
          <a:r>
            <a:rPr lang="en-US" dirty="0" smtClean="0">
              <a:latin typeface="Calibri" panose="020F0502020204030204" pitchFamily="34" charset="0"/>
            </a:rPr>
            <a:t>Physical Model</a:t>
          </a:r>
          <a:endParaRPr lang="en-US" dirty="0">
            <a:latin typeface="Calibri" panose="020F0502020204030204" pitchFamily="34" charset="0"/>
          </a:endParaRPr>
        </a:p>
      </dgm:t>
    </dgm:pt>
    <dgm:pt modelId="{CD90C44B-E8DB-48B9-8102-A6AEADE331A2}" type="parTrans" cxnId="{7FFB7BBB-2F57-44D1-B756-2EEFEC33D2BF}">
      <dgm:prSet/>
      <dgm:spPr/>
      <dgm:t>
        <a:bodyPr/>
        <a:lstStyle/>
        <a:p>
          <a:endParaRPr lang="en-US"/>
        </a:p>
      </dgm:t>
    </dgm:pt>
    <dgm:pt modelId="{FB831B11-4E71-4B8A-9C00-56C79601401C}" type="sibTrans" cxnId="{7FFB7BBB-2F57-44D1-B756-2EEFEC33D2BF}">
      <dgm:prSet/>
      <dgm:spPr/>
      <dgm:t>
        <a:bodyPr/>
        <a:lstStyle/>
        <a:p>
          <a:endParaRPr lang="en-US"/>
        </a:p>
      </dgm:t>
    </dgm:pt>
    <dgm:pt modelId="{2F68FCDB-341B-410C-95D9-D9466E4A9618}">
      <dgm:prSet phldrT="[Text]"/>
      <dgm:spPr/>
      <dgm:t>
        <a:bodyPr/>
        <a:lstStyle/>
        <a:p>
          <a:r>
            <a:rPr lang="en-US" dirty="0" smtClean="0">
              <a:latin typeface="Calibri" panose="020F0502020204030204" pitchFamily="34" charset="0"/>
            </a:rPr>
            <a:t>Testing</a:t>
          </a:r>
          <a:endParaRPr lang="en-US" dirty="0">
            <a:latin typeface="Calibri" panose="020F0502020204030204" pitchFamily="34" charset="0"/>
          </a:endParaRPr>
        </a:p>
      </dgm:t>
    </dgm:pt>
    <dgm:pt modelId="{E99275B5-DC6C-47D3-BA73-708ABC386451}" type="parTrans" cxnId="{AE6FFAD3-8B2A-422B-ABFD-EB358BBFAA57}">
      <dgm:prSet/>
      <dgm:spPr/>
      <dgm:t>
        <a:bodyPr/>
        <a:lstStyle/>
        <a:p>
          <a:endParaRPr lang="en-US"/>
        </a:p>
      </dgm:t>
    </dgm:pt>
    <dgm:pt modelId="{DB3B9F23-6AED-4B30-9572-E0D1B824C7E8}" type="sibTrans" cxnId="{AE6FFAD3-8B2A-422B-ABFD-EB358BBFAA57}">
      <dgm:prSet/>
      <dgm:spPr/>
      <dgm:t>
        <a:bodyPr/>
        <a:lstStyle/>
        <a:p>
          <a:endParaRPr lang="en-US"/>
        </a:p>
      </dgm:t>
    </dgm:pt>
    <dgm:pt modelId="{EAE7ABF7-9BFF-4B3A-8908-7602867CD42B}" type="pres">
      <dgm:prSet presAssocID="{DF909AF1-BF75-4C83-A95C-0C43477C7BD4}" presName="linearFlow" presStyleCnt="0">
        <dgm:presLayoutVars>
          <dgm:dir/>
          <dgm:animLvl val="lvl"/>
          <dgm:resizeHandles val="exact"/>
        </dgm:presLayoutVars>
      </dgm:prSet>
      <dgm:spPr/>
      <dgm:t>
        <a:bodyPr/>
        <a:lstStyle/>
        <a:p>
          <a:endParaRPr lang="en-US"/>
        </a:p>
      </dgm:t>
    </dgm:pt>
    <dgm:pt modelId="{15CC2841-1292-44B9-A708-3EE4367F8B27}" type="pres">
      <dgm:prSet presAssocID="{2DE1910B-70FA-47A2-98A8-701AD2711699}" presName="composite" presStyleCnt="0"/>
      <dgm:spPr/>
    </dgm:pt>
    <dgm:pt modelId="{BBE94D8B-FF0E-40BE-8A92-D1AA0C960149}" type="pres">
      <dgm:prSet presAssocID="{2DE1910B-70FA-47A2-98A8-701AD2711699}" presName="parTx" presStyleLbl="node1" presStyleIdx="0" presStyleCnt="3">
        <dgm:presLayoutVars>
          <dgm:chMax val="0"/>
          <dgm:chPref val="0"/>
          <dgm:bulletEnabled val="1"/>
        </dgm:presLayoutVars>
      </dgm:prSet>
      <dgm:spPr/>
      <dgm:t>
        <a:bodyPr/>
        <a:lstStyle/>
        <a:p>
          <a:endParaRPr lang="en-US"/>
        </a:p>
      </dgm:t>
    </dgm:pt>
    <dgm:pt modelId="{8E709EB0-6447-46FF-AF4A-3842F8BF5C05}" type="pres">
      <dgm:prSet presAssocID="{2DE1910B-70FA-47A2-98A8-701AD2711699}" presName="parSh" presStyleLbl="node1" presStyleIdx="0" presStyleCnt="3"/>
      <dgm:spPr/>
      <dgm:t>
        <a:bodyPr/>
        <a:lstStyle/>
        <a:p>
          <a:endParaRPr lang="en-US"/>
        </a:p>
      </dgm:t>
    </dgm:pt>
    <dgm:pt modelId="{4AD9B50C-3832-487C-8022-C8CA6A7A0036}" type="pres">
      <dgm:prSet presAssocID="{2DE1910B-70FA-47A2-98A8-701AD2711699}" presName="desTx" presStyleLbl="fgAcc1" presStyleIdx="0" presStyleCnt="3">
        <dgm:presLayoutVars>
          <dgm:bulletEnabled val="1"/>
        </dgm:presLayoutVars>
      </dgm:prSet>
      <dgm:spPr/>
      <dgm:t>
        <a:bodyPr/>
        <a:lstStyle/>
        <a:p>
          <a:endParaRPr lang="en-US"/>
        </a:p>
      </dgm:t>
    </dgm:pt>
    <dgm:pt modelId="{1D1E7862-D16F-430F-A61A-CE5B24CC2C68}" type="pres">
      <dgm:prSet presAssocID="{EB5E7E2C-EF8C-40C3-8A90-59CE01A28443}" presName="sibTrans" presStyleLbl="sibTrans2D1" presStyleIdx="0" presStyleCnt="2"/>
      <dgm:spPr/>
      <dgm:t>
        <a:bodyPr/>
        <a:lstStyle/>
        <a:p>
          <a:endParaRPr lang="en-US"/>
        </a:p>
      </dgm:t>
    </dgm:pt>
    <dgm:pt modelId="{ACF215F5-0A53-4BE2-93C3-1D8D46BF0381}" type="pres">
      <dgm:prSet presAssocID="{EB5E7E2C-EF8C-40C3-8A90-59CE01A28443}" presName="connTx" presStyleLbl="sibTrans2D1" presStyleIdx="0" presStyleCnt="2"/>
      <dgm:spPr/>
      <dgm:t>
        <a:bodyPr/>
        <a:lstStyle/>
        <a:p>
          <a:endParaRPr lang="en-US"/>
        </a:p>
      </dgm:t>
    </dgm:pt>
    <dgm:pt modelId="{7FC7565A-DD62-4FB6-8084-92E39EAFD637}" type="pres">
      <dgm:prSet presAssocID="{7DF01A13-167B-4EFB-93C6-A4BFB0A85558}" presName="composite" presStyleCnt="0"/>
      <dgm:spPr/>
    </dgm:pt>
    <dgm:pt modelId="{288D9445-A73C-4F48-B96E-0E67F43A9936}" type="pres">
      <dgm:prSet presAssocID="{7DF01A13-167B-4EFB-93C6-A4BFB0A85558}" presName="parTx" presStyleLbl="node1" presStyleIdx="0" presStyleCnt="3">
        <dgm:presLayoutVars>
          <dgm:chMax val="0"/>
          <dgm:chPref val="0"/>
          <dgm:bulletEnabled val="1"/>
        </dgm:presLayoutVars>
      </dgm:prSet>
      <dgm:spPr/>
      <dgm:t>
        <a:bodyPr/>
        <a:lstStyle/>
        <a:p>
          <a:endParaRPr lang="en-US"/>
        </a:p>
      </dgm:t>
    </dgm:pt>
    <dgm:pt modelId="{9F1C7B9D-5AF1-4701-BFA1-49992F5B80B4}" type="pres">
      <dgm:prSet presAssocID="{7DF01A13-167B-4EFB-93C6-A4BFB0A85558}" presName="parSh" presStyleLbl="node1" presStyleIdx="1" presStyleCnt="3"/>
      <dgm:spPr/>
      <dgm:t>
        <a:bodyPr/>
        <a:lstStyle/>
        <a:p>
          <a:endParaRPr lang="en-US"/>
        </a:p>
      </dgm:t>
    </dgm:pt>
    <dgm:pt modelId="{EF7B3170-BBDC-4A70-B23E-F55A8CEB5B9B}" type="pres">
      <dgm:prSet presAssocID="{7DF01A13-167B-4EFB-93C6-A4BFB0A85558}" presName="desTx" presStyleLbl="fgAcc1" presStyleIdx="1" presStyleCnt="3">
        <dgm:presLayoutVars>
          <dgm:bulletEnabled val="1"/>
        </dgm:presLayoutVars>
      </dgm:prSet>
      <dgm:spPr/>
      <dgm:t>
        <a:bodyPr/>
        <a:lstStyle/>
        <a:p>
          <a:endParaRPr lang="en-US"/>
        </a:p>
      </dgm:t>
    </dgm:pt>
    <dgm:pt modelId="{D4BB5141-A63F-44A2-AA4B-9247D5548311}" type="pres">
      <dgm:prSet presAssocID="{0D25A92C-39F2-451A-BA77-3EBD342A7FE7}" presName="sibTrans" presStyleLbl="sibTrans2D1" presStyleIdx="1" presStyleCnt="2"/>
      <dgm:spPr/>
      <dgm:t>
        <a:bodyPr/>
        <a:lstStyle/>
        <a:p>
          <a:endParaRPr lang="en-US"/>
        </a:p>
      </dgm:t>
    </dgm:pt>
    <dgm:pt modelId="{FEEA1D23-21AC-4222-8521-80A5B720553E}" type="pres">
      <dgm:prSet presAssocID="{0D25A92C-39F2-451A-BA77-3EBD342A7FE7}" presName="connTx" presStyleLbl="sibTrans2D1" presStyleIdx="1" presStyleCnt="2"/>
      <dgm:spPr/>
      <dgm:t>
        <a:bodyPr/>
        <a:lstStyle/>
        <a:p>
          <a:endParaRPr lang="en-US"/>
        </a:p>
      </dgm:t>
    </dgm:pt>
    <dgm:pt modelId="{4B45D82A-F7BF-4C61-A92D-9665C8D8E695}" type="pres">
      <dgm:prSet presAssocID="{C9498ED8-55EB-409F-99AE-6CD71EAFD896}" presName="composite" presStyleCnt="0"/>
      <dgm:spPr/>
    </dgm:pt>
    <dgm:pt modelId="{66247CFE-1659-4296-8058-E84543D46025}" type="pres">
      <dgm:prSet presAssocID="{C9498ED8-55EB-409F-99AE-6CD71EAFD896}" presName="parTx" presStyleLbl="node1" presStyleIdx="1" presStyleCnt="3">
        <dgm:presLayoutVars>
          <dgm:chMax val="0"/>
          <dgm:chPref val="0"/>
          <dgm:bulletEnabled val="1"/>
        </dgm:presLayoutVars>
      </dgm:prSet>
      <dgm:spPr/>
      <dgm:t>
        <a:bodyPr/>
        <a:lstStyle/>
        <a:p>
          <a:endParaRPr lang="en-US"/>
        </a:p>
      </dgm:t>
    </dgm:pt>
    <dgm:pt modelId="{0BF123A6-AFCA-4DAB-B0B4-0A1E3AFF8BD0}" type="pres">
      <dgm:prSet presAssocID="{C9498ED8-55EB-409F-99AE-6CD71EAFD896}" presName="parSh" presStyleLbl="node1" presStyleIdx="2" presStyleCnt="3"/>
      <dgm:spPr/>
      <dgm:t>
        <a:bodyPr/>
        <a:lstStyle/>
        <a:p>
          <a:endParaRPr lang="en-US"/>
        </a:p>
      </dgm:t>
    </dgm:pt>
    <dgm:pt modelId="{CE3913C0-266D-44C6-9D9A-B08E7A2B2F32}" type="pres">
      <dgm:prSet presAssocID="{C9498ED8-55EB-409F-99AE-6CD71EAFD896}" presName="desTx" presStyleLbl="fgAcc1" presStyleIdx="2" presStyleCnt="3">
        <dgm:presLayoutVars>
          <dgm:bulletEnabled val="1"/>
        </dgm:presLayoutVars>
      </dgm:prSet>
      <dgm:spPr/>
      <dgm:t>
        <a:bodyPr/>
        <a:lstStyle/>
        <a:p>
          <a:endParaRPr lang="en-US"/>
        </a:p>
      </dgm:t>
    </dgm:pt>
  </dgm:ptLst>
  <dgm:cxnLst>
    <dgm:cxn modelId="{BAF6033F-2C2D-400F-A13A-65C87110916F}" srcId="{2DE1910B-70FA-47A2-98A8-701AD2711699}" destId="{EA9AA615-AD32-4D53-936D-C25BB72291A5}" srcOrd="1" destOrd="0" parTransId="{44EB7454-0B71-4A3C-81BB-E111A8DCBF63}" sibTransId="{AFBA9FEE-25AC-4DEF-8BF3-A18B0B23BB1B}"/>
    <dgm:cxn modelId="{D9CBB412-FB34-4561-BB33-0877A73E1EA1}" type="presOf" srcId="{80992FED-2609-4130-9C5E-990A2010A7D9}" destId="{4AD9B50C-3832-487C-8022-C8CA6A7A0036}" srcOrd="0" destOrd="0" presId="urn:microsoft.com/office/officeart/2005/8/layout/process3"/>
    <dgm:cxn modelId="{DCD0951C-84F4-4359-976A-4375F66DD2E6}" srcId="{2DE1910B-70FA-47A2-98A8-701AD2711699}" destId="{80992FED-2609-4130-9C5E-990A2010A7D9}" srcOrd="0" destOrd="0" parTransId="{EEF814F4-62EB-4F16-9BF3-6CC3A03423CF}" sibTransId="{729F66FE-EEC4-4958-93F7-84B441657094}"/>
    <dgm:cxn modelId="{3D83A9F7-73DA-46F8-827F-8E0F671129F5}" type="presOf" srcId="{B2A26BDE-7468-45A8-AF02-0DE51AE64A63}" destId="{CE3913C0-266D-44C6-9D9A-B08E7A2B2F32}" srcOrd="0" destOrd="0" presId="urn:microsoft.com/office/officeart/2005/8/layout/process3"/>
    <dgm:cxn modelId="{AE6FFAD3-8B2A-422B-ABFD-EB358BBFAA57}" srcId="{C9498ED8-55EB-409F-99AE-6CD71EAFD896}" destId="{2F68FCDB-341B-410C-95D9-D9466E4A9618}" srcOrd="1" destOrd="0" parTransId="{E99275B5-DC6C-47D3-BA73-708ABC386451}" sibTransId="{DB3B9F23-6AED-4B30-9572-E0D1B824C7E8}"/>
    <dgm:cxn modelId="{30CD3A59-048B-4331-9142-B5CB7113602A}" srcId="{C9498ED8-55EB-409F-99AE-6CD71EAFD896}" destId="{B2A26BDE-7468-45A8-AF02-0DE51AE64A63}" srcOrd="0" destOrd="0" parTransId="{0B5BBBA8-0087-4810-B7F1-78BE62D1FD9E}" sibTransId="{05B23891-719F-4CF2-9CF5-64B7F45FBBE8}"/>
    <dgm:cxn modelId="{07B3D6AA-D15D-4E03-9C7A-91FDED67EF6E}" type="presOf" srcId="{DF909AF1-BF75-4C83-A95C-0C43477C7BD4}" destId="{EAE7ABF7-9BFF-4B3A-8908-7602867CD42B}" srcOrd="0" destOrd="0" presId="urn:microsoft.com/office/officeart/2005/8/layout/process3"/>
    <dgm:cxn modelId="{9145EE37-112D-4A70-AE1C-9B5C1DF74F45}" type="presOf" srcId="{7DF01A13-167B-4EFB-93C6-A4BFB0A85558}" destId="{288D9445-A73C-4F48-B96E-0E67F43A9936}" srcOrd="0" destOrd="0" presId="urn:microsoft.com/office/officeart/2005/8/layout/process3"/>
    <dgm:cxn modelId="{8095D877-43F1-44F9-935E-2BB1028F7427}" srcId="{DF909AF1-BF75-4C83-A95C-0C43477C7BD4}" destId="{2DE1910B-70FA-47A2-98A8-701AD2711699}" srcOrd="0" destOrd="0" parTransId="{C8DF69A9-F621-4FD0-BC0D-BF0E31C9C410}" sibTransId="{EB5E7E2C-EF8C-40C3-8A90-59CE01A28443}"/>
    <dgm:cxn modelId="{125127BC-4769-426D-B5E2-A92622D5CA38}" type="presOf" srcId="{EA9AA615-AD32-4D53-936D-C25BB72291A5}" destId="{4AD9B50C-3832-487C-8022-C8CA6A7A0036}" srcOrd="0" destOrd="1" presId="urn:microsoft.com/office/officeart/2005/8/layout/process3"/>
    <dgm:cxn modelId="{E7B9065C-BF3C-4B84-8DFC-650BA7B613F2}" type="presOf" srcId="{EB5E7E2C-EF8C-40C3-8A90-59CE01A28443}" destId="{1D1E7862-D16F-430F-A61A-CE5B24CC2C68}" srcOrd="0" destOrd="0" presId="urn:microsoft.com/office/officeart/2005/8/layout/process3"/>
    <dgm:cxn modelId="{094AFFFD-18D0-4A22-8805-0829F7208C70}" type="presOf" srcId="{C9498ED8-55EB-409F-99AE-6CD71EAFD896}" destId="{66247CFE-1659-4296-8058-E84543D46025}" srcOrd="0" destOrd="0" presId="urn:microsoft.com/office/officeart/2005/8/layout/process3"/>
    <dgm:cxn modelId="{42855214-7ECA-460F-8196-763E859D9B37}" type="presOf" srcId="{C9498ED8-55EB-409F-99AE-6CD71EAFD896}" destId="{0BF123A6-AFCA-4DAB-B0B4-0A1E3AFF8BD0}" srcOrd="1" destOrd="0" presId="urn:microsoft.com/office/officeart/2005/8/layout/process3"/>
    <dgm:cxn modelId="{7FFB7BBB-2F57-44D1-B756-2EEFEC33D2BF}" srcId="{7DF01A13-167B-4EFB-93C6-A4BFB0A85558}" destId="{6B39C500-3DCD-47C8-B34D-3AD4A814CE71}" srcOrd="1" destOrd="0" parTransId="{CD90C44B-E8DB-48B9-8102-A6AEADE331A2}" sibTransId="{FB831B11-4E71-4B8A-9C00-56C79601401C}"/>
    <dgm:cxn modelId="{3C1EDAA0-0340-409E-9EE7-E9E3162C01F6}" type="presOf" srcId="{2DE1910B-70FA-47A2-98A8-701AD2711699}" destId="{8E709EB0-6447-46FF-AF4A-3842F8BF5C05}" srcOrd="1" destOrd="0" presId="urn:microsoft.com/office/officeart/2005/8/layout/process3"/>
    <dgm:cxn modelId="{DAA7702B-601B-498A-9421-79B35C09B8E4}" srcId="{DF909AF1-BF75-4C83-A95C-0C43477C7BD4}" destId="{C9498ED8-55EB-409F-99AE-6CD71EAFD896}" srcOrd="2" destOrd="0" parTransId="{999CC573-9B53-415E-9CF8-920463CC7F60}" sibTransId="{B82ADBE4-A270-44E9-8C1C-759A0FDB31DE}"/>
    <dgm:cxn modelId="{A61347E2-BB5E-4384-AF92-9E9DD60D2DC4}" type="presOf" srcId="{0D25A92C-39F2-451A-BA77-3EBD342A7FE7}" destId="{FEEA1D23-21AC-4222-8521-80A5B720553E}" srcOrd="1" destOrd="0" presId="urn:microsoft.com/office/officeart/2005/8/layout/process3"/>
    <dgm:cxn modelId="{0D48A47A-79C8-46FE-8590-A72C00250637}" type="presOf" srcId="{0D25A92C-39F2-451A-BA77-3EBD342A7FE7}" destId="{D4BB5141-A63F-44A2-AA4B-9247D5548311}" srcOrd="0" destOrd="0" presId="urn:microsoft.com/office/officeart/2005/8/layout/process3"/>
    <dgm:cxn modelId="{8080D1E3-614F-411C-AE52-46CEFA7B0E56}" srcId="{7DF01A13-167B-4EFB-93C6-A4BFB0A85558}" destId="{9A79F32C-B4EE-4738-A60D-B727A9892D1A}" srcOrd="0" destOrd="0" parTransId="{96618CDF-DFD5-4A58-ADCF-14184970CC12}" sibTransId="{E4CA10A4-4AD3-4490-9D21-F09736515400}"/>
    <dgm:cxn modelId="{4C2BAE69-6D2B-4977-A17B-A2D064A0AFFE}" type="presOf" srcId="{2F68FCDB-341B-410C-95D9-D9466E4A9618}" destId="{CE3913C0-266D-44C6-9D9A-B08E7A2B2F32}" srcOrd="0" destOrd="1" presId="urn:microsoft.com/office/officeart/2005/8/layout/process3"/>
    <dgm:cxn modelId="{FA4EEAFA-5E22-4464-A5B7-296D8521F661}" type="presOf" srcId="{EB5E7E2C-EF8C-40C3-8A90-59CE01A28443}" destId="{ACF215F5-0A53-4BE2-93C3-1D8D46BF0381}" srcOrd="1" destOrd="0" presId="urn:microsoft.com/office/officeart/2005/8/layout/process3"/>
    <dgm:cxn modelId="{6BF89957-9783-4987-B87D-280C7BC189F1}" type="presOf" srcId="{7DF01A13-167B-4EFB-93C6-A4BFB0A85558}" destId="{9F1C7B9D-5AF1-4701-BFA1-49992F5B80B4}" srcOrd="1" destOrd="0" presId="urn:microsoft.com/office/officeart/2005/8/layout/process3"/>
    <dgm:cxn modelId="{8AC6FB76-A5B0-4C23-BDAB-AB44D5A6BF8A}" type="presOf" srcId="{6B39C500-3DCD-47C8-B34D-3AD4A814CE71}" destId="{EF7B3170-BBDC-4A70-B23E-F55A8CEB5B9B}" srcOrd="0" destOrd="1" presId="urn:microsoft.com/office/officeart/2005/8/layout/process3"/>
    <dgm:cxn modelId="{883E9A3C-D85A-4680-90E3-234A067DE03A}" type="presOf" srcId="{9A79F32C-B4EE-4738-A60D-B727A9892D1A}" destId="{EF7B3170-BBDC-4A70-B23E-F55A8CEB5B9B}" srcOrd="0" destOrd="0" presId="urn:microsoft.com/office/officeart/2005/8/layout/process3"/>
    <dgm:cxn modelId="{F4C71D2C-F015-44A3-9092-D69B7C2F1398}" type="presOf" srcId="{2DE1910B-70FA-47A2-98A8-701AD2711699}" destId="{BBE94D8B-FF0E-40BE-8A92-D1AA0C960149}" srcOrd="0" destOrd="0" presId="urn:microsoft.com/office/officeart/2005/8/layout/process3"/>
    <dgm:cxn modelId="{443406FF-CF72-4A3A-AF08-FC26A784E04A}" srcId="{DF909AF1-BF75-4C83-A95C-0C43477C7BD4}" destId="{7DF01A13-167B-4EFB-93C6-A4BFB0A85558}" srcOrd="1" destOrd="0" parTransId="{BCA9CB82-2D42-484C-9E4E-A8FCB18D687F}" sibTransId="{0D25A92C-39F2-451A-BA77-3EBD342A7FE7}"/>
    <dgm:cxn modelId="{CC488077-6D0F-46A4-8E03-D31B9C14EFB3}" type="presParOf" srcId="{EAE7ABF7-9BFF-4B3A-8908-7602867CD42B}" destId="{15CC2841-1292-44B9-A708-3EE4367F8B27}" srcOrd="0" destOrd="0" presId="urn:microsoft.com/office/officeart/2005/8/layout/process3"/>
    <dgm:cxn modelId="{CD74CAD3-AD38-4A28-9DAD-7D9151669C89}" type="presParOf" srcId="{15CC2841-1292-44B9-A708-3EE4367F8B27}" destId="{BBE94D8B-FF0E-40BE-8A92-D1AA0C960149}" srcOrd="0" destOrd="0" presId="urn:microsoft.com/office/officeart/2005/8/layout/process3"/>
    <dgm:cxn modelId="{7B22DA20-A03D-42DE-810E-61F3F96DD42D}" type="presParOf" srcId="{15CC2841-1292-44B9-A708-3EE4367F8B27}" destId="{8E709EB0-6447-46FF-AF4A-3842F8BF5C05}" srcOrd="1" destOrd="0" presId="urn:microsoft.com/office/officeart/2005/8/layout/process3"/>
    <dgm:cxn modelId="{41677168-B34E-436D-A3FC-C97A66875E3F}" type="presParOf" srcId="{15CC2841-1292-44B9-A708-3EE4367F8B27}" destId="{4AD9B50C-3832-487C-8022-C8CA6A7A0036}" srcOrd="2" destOrd="0" presId="urn:microsoft.com/office/officeart/2005/8/layout/process3"/>
    <dgm:cxn modelId="{27B4F225-13FE-4940-AE71-FCDF94ADA29B}" type="presParOf" srcId="{EAE7ABF7-9BFF-4B3A-8908-7602867CD42B}" destId="{1D1E7862-D16F-430F-A61A-CE5B24CC2C68}" srcOrd="1" destOrd="0" presId="urn:microsoft.com/office/officeart/2005/8/layout/process3"/>
    <dgm:cxn modelId="{B4A05C5E-3642-43ED-A868-748954D1C5E9}" type="presParOf" srcId="{1D1E7862-D16F-430F-A61A-CE5B24CC2C68}" destId="{ACF215F5-0A53-4BE2-93C3-1D8D46BF0381}" srcOrd="0" destOrd="0" presId="urn:microsoft.com/office/officeart/2005/8/layout/process3"/>
    <dgm:cxn modelId="{20C66DA2-9F08-4F00-A690-2AE16569EBE7}" type="presParOf" srcId="{EAE7ABF7-9BFF-4B3A-8908-7602867CD42B}" destId="{7FC7565A-DD62-4FB6-8084-92E39EAFD637}" srcOrd="2" destOrd="0" presId="urn:microsoft.com/office/officeart/2005/8/layout/process3"/>
    <dgm:cxn modelId="{3DF7AC21-70B3-409F-A336-1B65E5845B86}" type="presParOf" srcId="{7FC7565A-DD62-4FB6-8084-92E39EAFD637}" destId="{288D9445-A73C-4F48-B96E-0E67F43A9936}" srcOrd="0" destOrd="0" presId="urn:microsoft.com/office/officeart/2005/8/layout/process3"/>
    <dgm:cxn modelId="{4E17801B-2182-4003-A9C8-946847A8124A}" type="presParOf" srcId="{7FC7565A-DD62-4FB6-8084-92E39EAFD637}" destId="{9F1C7B9D-5AF1-4701-BFA1-49992F5B80B4}" srcOrd="1" destOrd="0" presId="urn:microsoft.com/office/officeart/2005/8/layout/process3"/>
    <dgm:cxn modelId="{FFD06A0A-F214-4B97-A8B6-34232056F75A}" type="presParOf" srcId="{7FC7565A-DD62-4FB6-8084-92E39EAFD637}" destId="{EF7B3170-BBDC-4A70-B23E-F55A8CEB5B9B}" srcOrd="2" destOrd="0" presId="urn:microsoft.com/office/officeart/2005/8/layout/process3"/>
    <dgm:cxn modelId="{9D395FA2-3C15-4747-B682-7F6948EA571B}" type="presParOf" srcId="{EAE7ABF7-9BFF-4B3A-8908-7602867CD42B}" destId="{D4BB5141-A63F-44A2-AA4B-9247D5548311}" srcOrd="3" destOrd="0" presId="urn:microsoft.com/office/officeart/2005/8/layout/process3"/>
    <dgm:cxn modelId="{CD8758A6-E749-43DE-AA14-36BD6C1AA9DF}" type="presParOf" srcId="{D4BB5141-A63F-44A2-AA4B-9247D5548311}" destId="{FEEA1D23-21AC-4222-8521-80A5B720553E}" srcOrd="0" destOrd="0" presId="urn:microsoft.com/office/officeart/2005/8/layout/process3"/>
    <dgm:cxn modelId="{F12CD1B6-02C1-4F35-890C-3685BF6C74FE}" type="presParOf" srcId="{EAE7ABF7-9BFF-4B3A-8908-7602867CD42B}" destId="{4B45D82A-F7BF-4C61-A92D-9665C8D8E695}" srcOrd="4" destOrd="0" presId="urn:microsoft.com/office/officeart/2005/8/layout/process3"/>
    <dgm:cxn modelId="{99AB39FD-07FA-4033-ACBE-3A1CAC5C31E1}" type="presParOf" srcId="{4B45D82A-F7BF-4C61-A92D-9665C8D8E695}" destId="{66247CFE-1659-4296-8058-E84543D46025}" srcOrd="0" destOrd="0" presId="urn:microsoft.com/office/officeart/2005/8/layout/process3"/>
    <dgm:cxn modelId="{45B1CEED-5B77-4B06-85B4-0C1136B147EB}" type="presParOf" srcId="{4B45D82A-F7BF-4C61-A92D-9665C8D8E695}" destId="{0BF123A6-AFCA-4DAB-B0B4-0A1E3AFF8BD0}" srcOrd="1" destOrd="0" presId="urn:microsoft.com/office/officeart/2005/8/layout/process3"/>
    <dgm:cxn modelId="{5DE9BF2E-28E9-4FA2-9E11-7294D5349145}" type="presParOf" srcId="{4B45D82A-F7BF-4C61-A92D-9665C8D8E695}" destId="{CE3913C0-266D-44C6-9D9A-B08E7A2B2F32}"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047253-8DC0-448E-8EF3-1F286D35B626}" type="doc">
      <dgm:prSet loTypeId="urn:microsoft.com/office/officeart/2005/8/layout/pyramid1" loCatId="pyramid" qsTypeId="urn:microsoft.com/office/officeart/2005/8/quickstyle/simple1" qsCatId="simple" csTypeId="urn:microsoft.com/office/officeart/2005/8/colors/accent1_2" csCatId="accent1" phldr="0"/>
      <dgm:spPr/>
    </dgm:pt>
    <dgm:pt modelId="{D3CBFB67-2FC9-4CEC-8B76-9E3EA6323673}">
      <dgm:prSet phldrT="[Text]" phldr="1"/>
      <dgm:spPr/>
      <dgm:t>
        <a:bodyPr/>
        <a:lstStyle/>
        <a:p>
          <a:endParaRPr lang="en-US"/>
        </a:p>
      </dgm:t>
    </dgm:pt>
    <dgm:pt modelId="{9A99DF27-9E19-492B-BDD1-3083FF7FB7CE}" type="parTrans" cxnId="{6B8B2E86-C1C7-4DEF-8154-76041A135E7A}">
      <dgm:prSet/>
      <dgm:spPr/>
      <dgm:t>
        <a:bodyPr/>
        <a:lstStyle/>
        <a:p>
          <a:endParaRPr lang="en-US"/>
        </a:p>
      </dgm:t>
    </dgm:pt>
    <dgm:pt modelId="{45027967-C58C-4C85-A7EE-25DB95A74ADE}" type="sibTrans" cxnId="{6B8B2E86-C1C7-4DEF-8154-76041A135E7A}">
      <dgm:prSet/>
      <dgm:spPr/>
      <dgm:t>
        <a:bodyPr/>
        <a:lstStyle/>
        <a:p>
          <a:endParaRPr lang="en-US"/>
        </a:p>
      </dgm:t>
    </dgm:pt>
    <dgm:pt modelId="{4061E5D2-610A-42FE-8693-F90ED694C022}">
      <dgm:prSet phldrT="[Text]" phldr="1"/>
      <dgm:spPr/>
      <dgm:t>
        <a:bodyPr/>
        <a:lstStyle/>
        <a:p>
          <a:endParaRPr lang="en-US"/>
        </a:p>
      </dgm:t>
    </dgm:pt>
    <dgm:pt modelId="{1E9FE67E-BE54-4232-BC20-C4FC9BD6CF7D}" type="parTrans" cxnId="{CD484785-AF59-46FD-858B-F35B8327BBD7}">
      <dgm:prSet/>
      <dgm:spPr/>
      <dgm:t>
        <a:bodyPr/>
        <a:lstStyle/>
        <a:p>
          <a:endParaRPr lang="en-US"/>
        </a:p>
      </dgm:t>
    </dgm:pt>
    <dgm:pt modelId="{28509B19-0C4F-457B-AF3F-8DE24F5AF963}" type="sibTrans" cxnId="{CD484785-AF59-46FD-858B-F35B8327BBD7}">
      <dgm:prSet/>
      <dgm:spPr/>
      <dgm:t>
        <a:bodyPr/>
        <a:lstStyle/>
        <a:p>
          <a:endParaRPr lang="en-US"/>
        </a:p>
      </dgm:t>
    </dgm:pt>
    <dgm:pt modelId="{23248C02-2F4E-465D-8F3E-3F48DA1D05C6}">
      <dgm:prSet phldrT="[Text]" phldr="1"/>
      <dgm:spPr/>
      <dgm:t>
        <a:bodyPr/>
        <a:lstStyle/>
        <a:p>
          <a:endParaRPr lang="en-US" dirty="0"/>
        </a:p>
      </dgm:t>
    </dgm:pt>
    <dgm:pt modelId="{B2B8BD06-71DA-4276-9110-974BF1CE9614}" type="sibTrans" cxnId="{7E76D947-A9D4-41C0-B69A-4A89CE844F9E}">
      <dgm:prSet/>
      <dgm:spPr/>
      <dgm:t>
        <a:bodyPr/>
        <a:lstStyle/>
        <a:p>
          <a:endParaRPr lang="en-US"/>
        </a:p>
      </dgm:t>
    </dgm:pt>
    <dgm:pt modelId="{BE1DCB8F-770A-4F18-872B-EA0C918CCB83}" type="parTrans" cxnId="{7E76D947-A9D4-41C0-B69A-4A89CE844F9E}">
      <dgm:prSet/>
      <dgm:spPr/>
      <dgm:t>
        <a:bodyPr/>
        <a:lstStyle/>
        <a:p>
          <a:endParaRPr lang="en-US"/>
        </a:p>
      </dgm:t>
    </dgm:pt>
    <dgm:pt modelId="{C270F991-F630-4FC4-AB48-F96F38CCF4DB}" type="pres">
      <dgm:prSet presAssocID="{78047253-8DC0-448E-8EF3-1F286D35B626}" presName="Name0" presStyleCnt="0">
        <dgm:presLayoutVars>
          <dgm:dir/>
          <dgm:animLvl val="lvl"/>
          <dgm:resizeHandles val="exact"/>
        </dgm:presLayoutVars>
      </dgm:prSet>
      <dgm:spPr/>
    </dgm:pt>
    <dgm:pt modelId="{DE574B66-91D9-46DE-8576-6FB5AD25975A}" type="pres">
      <dgm:prSet presAssocID="{23248C02-2F4E-465D-8F3E-3F48DA1D05C6}" presName="Name8" presStyleCnt="0"/>
      <dgm:spPr/>
    </dgm:pt>
    <dgm:pt modelId="{512647C7-7C4B-4E4A-B462-C77C63C7C390}" type="pres">
      <dgm:prSet presAssocID="{23248C02-2F4E-465D-8F3E-3F48DA1D05C6}" presName="level" presStyleLbl="node1" presStyleIdx="0" presStyleCnt="3">
        <dgm:presLayoutVars>
          <dgm:chMax val="1"/>
          <dgm:bulletEnabled val="1"/>
        </dgm:presLayoutVars>
      </dgm:prSet>
      <dgm:spPr/>
      <dgm:t>
        <a:bodyPr/>
        <a:lstStyle/>
        <a:p>
          <a:endParaRPr lang="en-US"/>
        </a:p>
      </dgm:t>
    </dgm:pt>
    <dgm:pt modelId="{3A1699F3-0500-4A56-B4E4-674E01B740F9}" type="pres">
      <dgm:prSet presAssocID="{23248C02-2F4E-465D-8F3E-3F48DA1D05C6}" presName="levelTx" presStyleLbl="revTx" presStyleIdx="0" presStyleCnt="0">
        <dgm:presLayoutVars>
          <dgm:chMax val="1"/>
          <dgm:bulletEnabled val="1"/>
        </dgm:presLayoutVars>
      </dgm:prSet>
      <dgm:spPr/>
      <dgm:t>
        <a:bodyPr/>
        <a:lstStyle/>
        <a:p>
          <a:endParaRPr lang="en-US"/>
        </a:p>
      </dgm:t>
    </dgm:pt>
    <dgm:pt modelId="{964FB4D1-A162-4F71-8A0F-0D319B88B57F}" type="pres">
      <dgm:prSet presAssocID="{D3CBFB67-2FC9-4CEC-8B76-9E3EA6323673}" presName="Name8" presStyleCnt="0"/>
      <dgm:spPr/>
    </dgm:pt>
    <dgm:pt modelId="{F31344C9-1C1C-4ABD-8531-96123B362B9E}" type="pres">
      <dgm:prSet presAssocID="{D3CBFB67-2FC9-4CEC-8B76-9E3EA6323673}" presName="level" presStyleLbl="node1" presStyleIdx="1" presStyleCnt="3">
        <dgm:presLayoutVars>
          <dgm:chMax val="1"/>
          <dgm:bulletEnabled val="1"/>
        </dgm:presLayoutVars>
      </dgm:prSet>
      <dgm:spPr/>
      <dgm:t>
        <a:bodyPr/>
        <a:lstStyle/>
        <a:p>
          <a:endParaRPr lang="en-US"/>
        </a:p>
      </dgm:t>
    </dgm:pt>
    <dgm:pt modelId="{827A4F2B-581E-4F47-AC14-47A880466F7B}" type="pres">
      <dgm:prSet presAssocID="{D3CBFB67-2FC9-4CEC-8B76-9E3EA6323673}" presName="levelTx" presStyleLbl="revTx" presStyleIdx="0" presStyleCnt="0">
        <dgm:presLayoutVars>
          <dgm:chMax val="1"/>
          <dgm:bulletEnabled val="1"/>
        </dgm:presLayoutVars>
      </dgm:prSet>
      <dgm:spPr/>
      <dgm:t>
        <a:bodyPr/>
        <a:lstStyle/>
        <a:p>
          <a:endParaRPr lang="en-US"/>
        </a:p>
      </dgm:t>
    </dgm:pt>
    <dgm:pt modelId="{17737AF3-6516-420F-9632-A27E6EC870DC}" type="pres">
      <dgm:prSet presAssocID="{4061E5D2-610A-42FE-8693-F90ED694C022}" presName="Name8" presStyleCnt="0"/>
      <dgm:spPr/>
    </dgm:pt>
    <dgm:pt modelId="{D60301DC-4B5E-4686-9A6D-14589B250B4B}" type="pres">
      <dgm:prSet presAssocID="{4061E5D2-610A-42FE-8693-F90ED694C022}" presName="level" presStyleLbl="node1" presStyleIdx="2" presStyleCnt="3">
        <dgm:presLayoutVars>
          <dgm:chMax val="1"/>
          <dgm:bulletEnabled val="1"/>
        </dgm:presLayoutVars>
      </dgm:prSet>
      <dgm:spPr/>
      <dgm:t>
        <a:bodyPr/>
        <a:lstStyle/>
        <a:p>
          <a:endParaRPr lang="en-US"/>
        </a:p>
      </dgm:t>
    </dgm:pt>
    <dgm:pt modelId="{A1DD9585-E84A-4B94-BED2-F8D36CCC0C0E}" type="pres">
      <dgm:prSet presAssocID="{4061E5D2-610A-42FE-8693-F90ED694C022}" presName="levelTx" presStyleLbl="revTx" presStyleIdx="0" presStyleCnt="0">
        <dgm:presLayoutVars>
          <dgm:chMax val="1"/>
          <dgm:bulletEnabled val="1"/>
        </dgm:presLayoutVars>
      </dgm:prSet>
      <dgm:spPr/>
      <dgm:t>
        <a:bodyPr/>
        <a:lstStyle/>
        <a:p>
          <a:endParaRPr lang="en-US"/>
        </a:p>
      </dgm:t>
    </dgm:pt>
  </dgm:ptLst>
  <dgm:cxnLst>
    <dgm:cxn modelId="{A051B7F7-1FB6-4F39-BE4B-C35D3A2BD84D}" type="presOf" srcId="{78047253-8DC0-448E-8EF3-1F286D35B626}" destId="{C270F991-F630-4FC4-AB48-F96F38CCF4DB}" srcOrd="0" destOrd="0" presId="urn:microsoft.com/office/officeart/2005/8/layout/pyramid1"/>
    <dgm:cxn modelId="{6B8B2E86-C1C7-4DEF-8154-76041A135E7A}" srcId="{78047253-8DC0-448E-8EF3-1F286D35B626}" destId="{D3CBFB67-2FC9-4CEC-8B76-9E3EA6323673}" srcOrd="1" destOrd="0" parTransId="{9A99DF27-9E19-492B-BDD1-3083FF7FB7CE}" sibTransId="{45027967-C58C-4C85-A7EE-25DB95A74ADE}"/>
    <dgm:cxn modelId="{7E76D947-A9D4-41C0-B69A-4A89CE844F9E}" srcId="{78047253-8DC0-448E-8EF3-1F286D35B626}" destId="{23248C02-2F4E-465D-8F3E-3F48DA1D05C6}" srcOrd="0" destOrd="0" parTransId="{BE1DCB8F-770A-4F18-872B-EA0C918CCB83}" sibTransId="{B2B8BD06-71DA-4276-9110-974BF1CE9614}"/>
    <dgm:cxn modelId="{07D79841-87C7-414B-85AA-FEAAC0868537}" type="presOf" srcId="{D3CBFB67-2FC9-4CEC-8B76-9E3EA6323673}" destId="{F31344C9-1C1C-4ABD-8531-96123B362B9E}" srcOrd="0" destOrd="0" presId="urn:microsoft.com/office/officeart/2005/8/layout/pyramid1"/>
    <dgm:cxn modelId="{768A68B5-3DB4-4565-9DEB-C3682436D417}" type="presOf" srcId="{4061E5D2-610A-42FE-8693-F90ED694C022}" destId="{D60301DC-4B5E-4686-9A6D-14589B250B4B}" srcOrd="0" destOrd="0" presId="urn:microsoft.com/office/officeart/2005/8/layout/pyramid1"/>
    <dgm:cxn modelId="{7C550720-FC21-409A-8759-464DC01EB8FD}" type="presOf" srcId="{23248C02-2F4E-465D-8F3E-3F48DA1D05C6}" destId="{3A1699F3-0500-4A56-B4E4-674E01B740F9}" srcOrd="1" destOrd="0" presId="urn:microsoft.com/office/officeart/2005/8/layout/pyramid1"/>
    <dgm:cxn modelId="{CD484785-AF59-46FD-858B-F35B8327BBD7}" srcId="{78047253-8DC0-448E-8EF3-1F286D35B626}" destId="{4061E5D2-610A-42FE-8693-F90ED694C022}" srcOrd="2" destOrd="0" parTransId="{1E9FE67E-BE54-4232-BC20-C4FC9BD6CF7D}" sibTransId="{28509B19-0C4F-457B-AF3F-8DE24F5AF963}"/>
    <dgm:cxn modelId="{4ED95254-753A-4679-AED7-63F4713E6A07}" type="presOf" srcId="{4061E5D2-610A-42FE-8693-F90ED694C022}" destId="{A1DD9585-E84A-4B94-BED2-F8D36CCC0C0E}" srcOrd="1" destOrd="0" presId="urn:microsoft.com/office/officeart/2005/8/layout/pyramid1"/>
    <dgm:cxn modelId="{E5CDB92A-D12A-46EE-8523-A5B4E79868D6}" type="presOf" srcId="{D3CBFB67-2FC9-4CEC-8B76-9E3EA6323673}" destId="{827A4F2B-581E-4F47-AC14-47A880466F7B}" srcOrd="1" destOrd="0" presId="urn:microsoft.com/office/officeart/2005/8/layout/pyramid1"/>
    <dgm:cxn modelId="{E3A98C54-1A9F-4BAF-8A85-64559A723881}" type="presOf" srcId="{23248C02-2F4E-465D-8F3E-3F48DA1D05C6}" destId="{512647C7-7C4B-4E4A-B462-C77C63C7C390}" srcOrd="0" destOrd="0" presId="urn:microsoft.com/office/officeart/2005/8/layout/pyramid1"/>
    <dgm:cxn modelId="{0D29FE59-7CE5-49D8-B8EE-293F5236C86B}" type="presParOf" srcId="{C270F991-F630-4FC4-AB48-F96F38CCF4DB}" destId="{DE574B66-91D9-46DE-8576-6FB5AD25975A}" srcOrd="0" destOrd="0" presId="urn:microsoft.com/office/officeart/2005/8/layout/pyramid1"/>
    <dgm:cxn modelId="{76377E73-727C-4E3A-B84D-49C8D4CF8BA5}" type="presParOf" srcId="{DE574B66-91D9-46DE-8576-6FB5AD25975A}" destId="{512647C7-7C4B-4E4A-B462-C77C63C7C390}" srcOrd="0" destOrd="0" presId="urn:microsoft.com/office/officeart/2005/8/layout/pyramid1"/>
    <dgm:cxn modelId="{45C93691-BECF-4C24-8DCD-4248C061EF40}" type="presParOf" srcId="{DE574B66-91D9-46DE-8576-6FB5AD25975A}" destId="{3A1699F3-0500-4A56-B4E4-674E01B740F9}" srcOrd="1" destOrd="0" presId="urn:microsoft.com/office/officeart/2005/8/layout/pyramid1"/>
    <dgm:cxn modelId="{8271C2B4-6EC6-4D11-A325-CB75E3542A59}" type="presParOf" srcId="{C270F991-F630-4FC4-AB48-F96F38CCF4DB}" destId="{964FB4D1-A162-4F71-8A0F-0D319B88B57F}" srcOrd="1" destOrd="0" presId="urn:microsoft.com/office/officeart/2005/8/layout/pyramid1"/>
    <dgm:cxn modelId="{51A97F8E-80F1-4BEA-9C21-26BE9190A8BC}" type="presParOf" srcId="{964FB4D1-A162-4F71-8A0F-0D319B88B57F}" destId="{F31344C9-1C1C-4ABD-8531-96123B362B9E}" srcOrd="0" destOrd="0" presId="urn:microsoft.com/office/officeart/2005/8/layout/pyramid1"/>
    <dgm:cxn modelId="{5B5F1C63-8B15-4BA1-9FBC-F39733B59215}" type="presParOf" srcId="{964FB4D1-A162-4F71-8A0F-0D319B88B57F}" destId="{827A4F2B-581E-4F47-AC14-47A880466F7B}" srcOrd="1" destOrd="0" presId="urn:microsoft.com/office/officeart/2005/8/layout/pyramid1"/>
    <dgm:cxn modelId="{5C1D5878-0F42-4A44-9F2B-4C93274E3A51}" type="presParOf" srcId="{C270F991-F630-4FC4-AB48-F96F38CCF4DB}" destId="{17737AF3-6516-420F-9632-A27E6EC870DC}" srcOrd="2" destOrd="0" presId="urn:microsoft.com/office/officeart/2005/8/layout/pyramid1"/>
    <dgm:cxn modelId="{9B214032-F589-432D-A7F4-C08FE950EDF2}" type="presParOf" srcId="{17737AF3-6516-420F-9632-A27E6EC870DC}" destId="{D60301DC-4B5E-4686-9A6D-14589B250B4B}" srcOrd="0" destOrd="0" presId="urn:microsoft.com/office/officeart/2005/8/layout/pyramid1"/>
    <dgm:cxn modelId="{0536CFEE-363C-4E41-97D2-D51486AF8104}" type="presParOf" srcId="{17737AF3-6516-420F-9632-A27E6EC870DC}" destId="{A1DD9585-E84A-4B94-BED2-F8D36CCC0C0E}"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09EB0-6447-46FF-AF4A-3842F8BF5C05}">
      <dsp:nvSpPr>
        <dsp:cNvPr id="0" name=""/>
        <dsp:cNvSpPr/>
      </dsp:nvSpPr>
      <dsp:spPr>
        <a:xfrm>
          <a:off x="3941" y="1202006"/>
          <a:ext cx="1792134" cy="10566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smtClean="0">
              <a:latin typeface="Calibri" panose="020F0502020204030204" pitchFamily="34" charset="0"/>
            </a:rPr>
            <a:t>Requirement Analysis</a:t>
          </a:r>
          <a:endParaRPr lang="en-US" sz="1800" kern="1200" dirty="0">
            <a:latin typeface="Calibri" panose="020F0502020204030204" pitchFamily="34" charset="0"/>
          </a:endParaRPr>
        </a:p>
      </dsp:txBody>
      <dsp:txXfrm>
        <a:off x="3941" y="1202006"/>
        <a:ext cx="1792134" cy="704450"/>
      </dsp:txXfrm>
    </dsp:sp>
    <dsp:sp modelId="{4AD9B50C-3832-487C-8022-C8CA6A7A0036}">
      <dsp:nvSpPr>
        <dsp:cNvPr id="0" name=""/>
        <dsp:cNvSpPr/>
      </dsp:nvSpPr>
      <dsp:spPr>
        <a:xfrm>
          <a:off x="371005" y="1906456"/>
          <a:ext cx="1792134" cy="14174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Calibri" panose="020F0502020204030204" pitchFamily="34" charset="0"/>
            </a:rPr>
            <a:t>Planning</a:t>
          </a:r>
          <a:endParaRPr lang="en-US" sz="1800" kern="1200" dirty="0">
            <a:latin typeface="Calibri" panose="020F0502020204030204" pitchFamily="34" charset="0"/>
          </a:endParaRPr>
        </a:p>
        <a:p>
          <a:pPr marL="171450" lvl="1" indent="-171450" algn="l" defTabSz="800100">
            <a:lnSpc>
              <a:spcPct val="90000"/>
            </a:lnSpc>
            <a:spcBef>
              <a:spcPct val="0"/>
            </a:spcBef>
            <a:spcAft>
              <a:spcPct val="15000"/>
            </a:spcAft>
            <a:buChar char="••"/>
          </a:pPr>
          <a:r>
            <a:rPr lang="en-US" sz="1800" kern="1200" dirty="0" smtClean="0">
              <a:latin typeface="Calibri" panose="020F0502020204030204" pitchFamily="34" charset="0"/>
            </a:rPr>
            <a:t>System definition</a:t>
          </a:r>
          <a:endParaRPr lang="en-US" sz="1800" kern="1200" dirty="0">
            <a:latin typeface="Calibri" panose="020F0502020204030204" pitchFamily="34" charset="0"/>
          </a:endParaRPr>
        </a:p>
      </dsp:txBody>
      <dsp:txXfrm>
        <a:off x="412522" y="1947973"/>
        <a:ext cx="1709100" cy="1334465"/>
      </dsp:txXfrm>
    </dsp:sp>
    <dsp:sp modelId="{1D1E7862-D16F-430F-A61A-CE5B24CC2C68}">
      <dsp:nvSpPr>
        <dsp:cNvPr id="0" name=""/>
        <dsp:cNvSpPr/>
      </dsp:nvSpPr>
      <dsp:spPr>
        <a:xfrm>
          <a:off x="2067757" y="1331136"/>
          <a:ext cx="575964" cy="446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2067757" y="1420374"/>
        <a:ext cx="442107" cy="267713"/>
      </dsp:txXfrm>
    </dsp:sp>
    <dsp:sp modelId="{9F1C7B9D-5AF1-4701-BFA1-49992F5B80B4}">
      <dsp:nvSpPr>
        <dsp:cNvPr id="0" name=""/>
        <dsp:cNvSpPr/>
      </dsp:nvSpPr>
      <dsp:spPr>
        <a:xfrm>
          <a:off x="2882800" y="1202006"/>
          <a:ext cx="1792134" cy="10566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smtClean="0">
              <a:latin typeface="Calibri" panose="020F0502020204030204" pitchFamily="34" charset="0"/>
            </a:rPr>
            <a:t>Database Designing</a:t>
          </a:r>
          <a:endParaRPr lang="en-US" sz="1800" kern="1200" dirty="0">
            <a:latin typeface="Calibri" panose="020F0502020204030204" pitchFamily="34" charset="0"/>
          </a:endParaRPr>
        </a:p>
      </dsp:txBody>
      <dsp:txXfrm>
        <a:off x="2882800" y="1202006"/>
        <a:ext cx="1792134" cy="704450"/>
      </dsp:txXfrm>
    </dsp:sp>
    <dsp:sp modelId="{EF7B3170-BBDC-4A70-B23E-F55A8CEB5B9B}">
      <dsp:nvSpPr>
        <dsp:cNvPr id="0" name=""/>
        <dsp:cNvSpPr/>
      </dsp:nvSpPr>
      <dsp:spPr>
        <a:xfrm>
          <a:off x="3249864" y="1906456"/>
          <a:ext cx="1792134" cy="14174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Calibri" panose="020F0502020204030204" pitchFamily="34" charset="0"/>
            </a:rPr>
            <a:t>Logical Model</a:t>
          </a:r>
          <a:endParaRPr lang="en-US" sz="1800" kern="1200" dirty="0">
            <a:latin typeface="Calibri" panose="020F0502020204030204" pitchFamily="34" charset="0"/>
          </a:endParaRPr>
        </a:p>
        <a:p>
          <a:pPr marL="171450" lvl="1" indent="-171450" algn="l" defTabSz="800100">
            <a:lnSpc>
              <a:spcPct val="90000"/>
            </a:lnSpc>
            <a:spcBef>
              <a:spcPct val="0"/>
            </a:spcBef>
            <a:spcAft>
              <a:spcPct val="15000"/>
            </a:spcAft>
            <a:buChar char="••"/>
          </a:pPr>
          <a:r>
            <a:rPr lang="en-US" sz="1800" kern="1200" dirty="0" smtClean="0">
              <a:latin typeface="Calibri" panose="020F0502020204030204" pitchFamily="34" charset="0"/>
            </a:rPr>
            <a:t>Physical Model</a:t>
          </a:r>
          <a:endParaRPr lang="en-US" sz="1800" kern="1200" dirty="0">
            <a:latin typeface="Calibri" panose="020F0502020204030204" pitchFamily="34" charset="0"/>
          </a:endParaRPr>
        </a:p>
      </dsp:txBody>
      <dsp:txXfrm>
        <a:off x="3291381" y="1947973"/>
        <a:ext cx="1709100" cy="1334465"/>
      </dsp:txXfrm>
    </dsp:sp>
    <dsp:sp modelId="{D4BB5141-A63F-44A2-AA4B-9247D5548311}">
      <dsp:nvSpPr>
        <dsp:cNvPr id="0" name=""/>
        <dsp:cNvSpPr/>
      </dsp:nvSpPr>
      <dsp:spPr>
        <a:xfrm>
          <a:off x="4946616" y="1331136"/>
          <a:ext cx="575964" cy="446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4946616" y="1420374"/>
        <a:ext cx="442107" cy="267713"/>
      </dsp:txXfrm>
    </dsp:sp>
    <dsp:sp modelId="{0BF123A6-AFCA-4DAB-B0B4-0A1E3AFF8BD0}">
      <dsp:nvSpPr>
        <dsp:cNvPr id="0" name=""/>
        <dsp:cNvSpPr/>
      </dsp:nvSpPr>
      <dsp:spPr>
        <a:xfrm>
          <a:off x="5761660" y="1202006"/>
          <a:ext cx="1792134" cy="10566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smtClean="0">
              <a:latin typeface="Calibri" panose="020F0502020204030204" pitchFamily="34" charset="0"/>
            </a:rPr>
            <a:t>Implementation</a:t>
          </a:r>
          <a:endParaRPr lang="en-US" sz="1800" kern="1200" dirty="0">
            <a:latin typeface="Calibri" panose="020F0502020204030204" pitchFamily="34" charset="0"/>
          </a:endParaRPr>
        </a:p>
      </dsp:txBody>
      <dsp:txXfrm>
        <a:off x="5761660" y="1202006"/>
        <a:ext cx="1792134" cy="704450"/>
      </dsp:txXfrm>
    </dsp:sp>
    <dsp:sp modelId="{CE3913C0-266D-44C6-9D9A-B08E7A2B2F32}">
      <dsp:nvSpPr>
        <dsp:cNvPr id="0" name=""/>
        <dsp:cNvSpPr/>
      </dsp:nvSpPr>
      <dsp:spPr>
        <a:xfrm>
          <a:off x="6128723" y="1906456"/>
          <a:ext cx="1792134" cy="14174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Calibri" panose="020F0502020204030204" pitchFamily="34" charset="0"/>
            </a:rPr>
            <a:t>Data Conversion and loading</a:t>
          </a:r>
          <a:endParaRPr lang="en-US" sz="1800" kern="1200" dirty="0">
            <a:latin typeface="Calibri" panose="020F0502020204030204" pitchFamily="34" charset="0"/>
          </a:endParaRPr>
        </a:p>
        <a:p>
          <a:pPr marL="171450" lvl="1" indent="-171450" algn="l" defTabSz="800100">
            <a:lnSpc>
              <a:spcPct val="90000"/>
            </a:lnSpc>
            <a:spcBef>
              <a:spcPct val="0"/>
            </a:spcBef>
            <a:spcAft>
              <a:spcPct val="15000"/>
            </a:spcAft>
            <a:buChar char="••"/>
          </a:pPr>
          <a:r>
            <a:rPr lang="en-US" sz="1800" kern="1200" dirty="0" smtClean="0">
              <a:latin typeface="Calibri" panose="020F0502020204030204" pitchFamily="34" charset="0"/>
            </a:rPr>
            <a:t>Testing</a:t>
          </a:r>
          <a:endParaRPr lang="en-US" sz="1800" kern="1200" dirty="0">
            <a:latin typeface="Calibri" panose="020F0502020204030204" pitchFamily="34" charset="0"/>
          </a:endParaRPr>
        </a:p>
      </dsp:txBody>
      <dsp:txXfrm>
        <a:off x="6170240" y="1947973"/>
        <a:ext cx="1709100" cy="13344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dirty="0"/>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dirty="0"/>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dirty="0"/>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dirty="0"/>
          </a:p>
        </p:txBody>
      </p:sp>
    </p:spTree>
    <p:extLst>
      <p:ext uri="{BB962C8B-B14F-4D97-AF65-F5344CB8AC3E}">
        <p14:creationId xmlns:p14="http://schemas.microsoft.com/office/powerpoint/2010/main" val="139072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dirty="0"/>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dirty="0"/>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dirty="0"/>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dirty="0"/>
          </a:p>
        </p:txBody>
      </p:sp>
    </p:spTree>
    <p:extLst>
      <p:ext uri="{BB962C8B-B14F-4D97-AF65-F5344CB8AC3E}">
        <p14:creationId xmlns:p14="http://schemas.microsoft.com/office/powerpoint/2010/main" val="4878735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dirty="0"/>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smtClean="0"/>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1828800"/>
            <a:ext cx="7696200" cy="4297363"/>
          </a:xfrm>
        </p:spPr>
        <p:txBody>
          <a:bodyPr/>
          <a:lstStyle/>
          <a:p>
            <a:pPr lvl="0"/>
            <a:r>
              <a:rPr lang="en-US" noProof="0" dirty="0" smtClean="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990600" y="1752600"/>
            <a:ext cx="396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dirty="0"/>
          </a:p>
        </p:txBody>
      </p:sp>
      <p:sp>
        <p:nvSpPr>
          <p:cNvPr id="4"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dirty="0"/>
          </a:p>
        </p:txBody>
      </p:sp>
      <p:sp>
        <p:nvSpPr>
          <p:cNvPr id="3"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dirty="0"/>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smtClean="0">
                <a:solidFill>
                  <a:schemeClr val="accent1">
                    <a:lumMod val="75000"/>
                  </a:schemeClr>
                </a:solidFill>
                <a:latin typeface="Futura Md BT" pitchFamily="34" charset="0"/>
              </a:rPr>
              <a:t>Information Technology </a:t>
            </a:r>
            <a:r>
              <a:rPr lang="en-US" sz="2730" b="1" dirty="0">
                <a:solidFill>
                  <a:schemeClr val="accent1">
                    <a:lumMod val="75000"/>
                  </a:schemeClr>
                </a:solidFill>
                <a:latin typeface="Futura Md BT" pitchFamily="34" charset="0"/>
              </a:rPr>
              <a:t>&amp; </a:t>
            </a:r>
            <a:r>
              <a:rPr lang="en-US" sz="2730" b="1" dirty="0" smtClean="0">
                <a:solidFill>
                  <a:schemeClr val="accent1">
                    <a:lumMod val="75000"/>
                  </a:schemeClr>
                </a:solidFill>
                <a:latin typeface="Futura Md BT" pitchFamily="34" charset="0"/>
              </a:rPr>
              <a:t>Management</a:t>
            </a:r>
            <a:endParaRPr lang="en-US" sz="2730" b="1" dirty="0">
              <a:solidFill>
                <a:schemeClr val="accent1">
                  <a:lumMod val="75000"/>
                </a:schemeClr>
              </a:solidFill>
              <a:latin typeface="Futura Md BT" pitchFamily="34" charset="0"/>
            </a:endParaRP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dirty="0"/>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dirty="0"/>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dirty="0"/>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iming>
    <p:tnLst>
      <p:par>
        <p:cTn id="1" dur="indefinite" restart="never" nodeType="tmRoot"/>
      </p:par>
    </p:tnLst>
  </p:timing>
  <p:hf hdr="0" ftr="0" dt="0"/>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308" name="Rectangle 12"/>
          <p:cNvSpPr>
            <a:spLocks noChangeArrowheads="1"/>
          </p:cNvSpPr>
          <p:nvPr/>
        </p:nvSpPr>
        <p:spPr bwMode="auto">
          <a:xfrm rot="5400000">
            <a:off x="-2824956" y="3271044"/>
            <a:ext cx="6411912" cy="762000"/>
          </a:xfrm>
          <a:prstGeom prst="rect">
            <a:avLst/>
          </a:prstGeom>
          <a:solidFill>
            <a:schemeClr val="tx1"/>
          </a:solidFill>
          <a:ln w="9525">
            <a:noFill/>
            <a:miter lim="800000"/>
            <a:headEnd/>
            <a:tailEnd/>
          </a:ln>
          <a:effectLst/>
        </p:spPr>
        <p:txBody>
          <a:bodyPr wrap="none" anchor="ctr"/>
          <a:lstStyle/>
          <a:p>
            <a:pPr>
              <a:defRPr/>
            </a:pPr>
            <a:endParaRPr lang="en-US" dirty="0"/>
          </a:p>
        </p:txBody>
      </p:sp>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dirty="0"/>
          </a:p>
        </p:txBody>
      </p:sp>
      <p:sp>
        <p:nvSpPr>
          <p:cNvPr id="2051" name="Rectangle 3"/>
          <p:cNvSpPr>
            <a:spLocks noGrp="1" noChangeArrowheads="1"/>
          </p:cNvSpPr>
          <p:nvPr>
            <p:ph type="title"/>
          </p:nvPr>
        </p:nvSpPr>
        <p:spPr bwMode="auto">
          <a:xfrm>
            <a:off x="990600" y="762000"/>
            <a:ext cx="76962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55300" name="Rectangle 4"/>
          <p:cNvSpPr>
            <a:spLocks noGrp="1" noChangeArrowheads="1"/>
          </p:cNvSpPr>
          <p:nvPr>
            <p:ph type="body" idx="1"/>
          </p:nvPr>
        </p:nvSpPr>
        <p:spPr bwMode="auto">
          <a:xfrm>
            <a:off x="762000" y="1600200"/>
            <a:ext cx="7924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dirty="0"/>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dirty="0"/>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dirty="0"/>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dirty="0"/>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136525" y="141428"/>
            <a:ext cx="4298950" cy="369888"/>
          </a:xfrm>
          <a:prstGeom prst="rect">
            <a:avLst/>
          </a:prstGeom>
          <a:noFill/>
          <a:ln w="9525">
            <a:noFill/>
            <a:miter lim="800000"/>
            <a:headEnd/>
            <a:tailEnd/>
          </a:ln>
          <a:effectLst/>
        </p:spPr>
        <p:txBody>
          <a:bodyPr>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smtClean="0">
                <a:solidFill>
                  <a:schemeClr val="bg1"/>
                </a:solidFill>
                <a:latin typeface="Franklin Gothic Book" panose="020B0503020102020204" pitchFamily="34" charset="0"/>
              </a:rPr>
              <a:t>School of Applied Technology</a:t>
            </a:r>
            <a:endParaRPr lang="en-US" sz="1800" i="1" dirty="0">
              <a:solidFill>
                <a:schemeClr val="bg1"/>
              </a:solidFill>
              <a:latin typeface="Franklin Gothic Book" panose="020B0503020102020204" pitchFamily="34" charset="0"/>
            </a:endParaRPr>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dirty="0"/>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smtClean="0">
                <a:solidFill>
                  <a:schemeClr val="hlink"/>
                </a:solidFill>
                <a:latin typeface="Futura Md BT" pitchFamily="34" charset="0"/>
              </a:rPr>
              <a:t>ITM</a:t>
            </a:r>
            <a:endParaRPr lang="en-US" sz="6000" b="1" dirty="0">
              <a:solidFill>
                <a:schemeClr val="hlink"/>
              </a:solidFill>
              <a:latin typeface="Futura Md BT"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Calibri" panose="020F0502020204030204" pitchFamily="34" charset="0"/>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Calibri" panose="020F0502020204030204" pitchFamily="34" charset="0"/>
        </a:defRPr>
      </a:lvl2pPr>
      <a:lvl3pPr marL="1208088" indent="-228600" algn="l" rtl="0" fontAlgn="base">
        <a:spcBef>
          <a:spcPct val="20000"/>
        </a:spcBef>
        <a:spcAft>
          <a:spcPct val="0"/>
        </a:spcAft>
        <a:buFont typeface="Century Schoolbook" pitchFamily="18" charset="0"/>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glinton@iit.com" TargetMode="External"/><Relationship Id="rId2" Type="http://schemas.openxmlformats.org/officeDocument/2006/relationships/hyperlink" Target="mailto:Jsmith@iit.com" TargetMode="External"/><Relationship Id="rId1" Type="http://schemas.openxmlformats.org/officeDocument/2006/relationships/slideLayout" Target="../slideLayouts/slideLayout2.xml"/><Relationship Id="rId4" Type="http://schemas.openxmlformats.org/officeDocument/2006/relationships/hyperlink" Target="mailto:agupta56@iit.edu"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microsoft.com/office/2007/relationships/hdphoto" Target="../media/hdphoto1.wdp"/><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ITMD 421 – Data Modeling and Applications</a:t>
            </a:r>
          </a:p>
        </p:txBody>
      </p:sp>
      <p:sp>
        <p:nvSpPr>
          <p:cNvPr id="4" name="Text Placeholder 3"/>
          <p:cNvSpPr>
            <a:spLocks noGrp="1"/>
          </p:cNvSpPr>
          <p:nvPr>
            <p:ph type="body" sz="quarter" idx="13"/>
          </p:nvPr>
        </p:nvSpPr>
        <p:spPr/>
        <p:txBody>
          <a:bodyPr/>
          <a:lstStyle/>
          <a:p>
            <a:pPr>
              <a:lnSpc>
                <a:spcPct val="80000"/>
              </a:lnSpc>
            </a:pPr>
            <a:r>
              <a:rPr lang="en-US" altLang="en-US" sz="4000" dirty="0"/>
              <a:t>Aastha Gupta</a:t>
            </a:r>
          </a:p>
          <a:p>
            <a:pPr>
              <a:lnSpc>
                <a:spcPct val="80000"/>
              </a:lnSpc>
            </a:pPr>
            <a:r>
              <a:rPr lang="en-US" altLang="en-US" sz="2400" dirty="0" smtClean="0"/>
              <a:t>Lecture 2</a:t>
            </a:r>
            <a:endParaRPr lang="en-US" altLang="en-US" sz="2400" dirty="0"/>
          </a:p>
          <a:p>
            <a:r>
              <a:rPr lang="en-US" sz="2400" dirty="0" smtClean="0"/>
              <a:t>August 28, 2017</a:t>
            </a:r>
            <a:endParaRPr lang="en-US" sz="2400" dirty="0"/>
          </a:p>
        </p:txBody>
      </p:sp>
      <p:sp>
        <p:nvSpPr>
          <p:cNvPr id="2" name="Slide Number Placeholder 1"/>
          <p:cNvSpPr>
            <a:spLocks noGrp="1"/>
          </p:cNvSpPr>
          <p:nvPr>
            <p:ph type="sldNum" sz="quarter" idx="12"/>
          </p:nvPr>
        </p:nvSpPr>
        <p:spPr/>
        <p:txBody>
          <a:bodyPr/>
          <a:lstStyle/>
          <a:p>
            <a:pPr>
              <a:defRPr/>
            </a:pPr>
            <a:fld id="{71D0122C-8ECB-4079-B5A9-590870606329}"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Entity Relationship Modeling</a:t>
            </a:r>
            <a:endParaRPr lang="en-US" dirty="0"/>
          </a:p>
        </p:txBody>
      </p:sp>
      <p:sp>
        <p:nvSpPr>
          <p:cNvPr id="6" name="Content Placeholder 5"/>
          <p:cNvSpPr>
            <a:spLocks noGrp="1"/>
          </p:cNvSpPr>
          <p:nvPr>
            <p:ph idx="1"/>
          </p:nvPr>
        </p:nvSpPr>
        <p:spPr>
          <a:xfrm>
            <a:off x="762000" y="1600200"/>
            <a:ext cx="8077200" cy="4953000"/>
          </a:xfrm>
        </p:spPr>
        <p:txBody>
          <a:bodyPr/>
          <a:lstStyle/>
          <a:p>
            <a:r>
              <a:rPr lang="en-US" sz="2400" dirty="0"/>
              <a:t>The ER model defines the conceptual view of a database</a:t>
            </a:r>
            <a:r>
              <a:rPr lang="en-US" sz="2400" dirty="0" smtClean="0"/>
              <a:t>.</a:t>
            </a:r>
          </a:p>
          <a:p>
            <a:pPr marL="465138" lvl="1" indent="-465138">
              <a:buFont typeface="Wingdings" pitchFamily="2" charset="2"/>
              <a:buChar char="u"/>
            </a:pPr>
            <a:r>
              <a:rPr lang="en-US" altLang="en-US" sz="2400" dirty="0">
                <a:ea typeface="+mn-ea"/>
                <a:cs typeface="+mn-cs"/>
              </a:rPr>
              <a:t>Models </a:t>
            </a:r>
            <a:r>
              <a:rPr lang="en-US" altLang="en-US" sz="2400" dirty="0" smtClean="0">
                <a:ea typeface="+mn-ea"/>
                <a:cs typeface="+mn-cs"/>
              </a:rPr>
              <a:t>business, not </a:t>
            </a:r>
            <a:r>
              <a:rPr lang="en-US" altLang="en-US" sz="2400" dirty="0">
                <a:ea typeface="+mn-ea"/>
                <a:cs typeface="+mn-cs"/>
              </a:rPr>
              <a:t>implementation</a:t>
            </a:r>
          </a:p>
          <a:p>
            <a:pPr marL="465138" lvl="1" indent="-465138">
              <a:buFont typeface="Wingdings" pitchFamily="2" charset="2"/>
              <a:buChar char="u"/>
            </a:pPr>
            <a:r>
              <a:rPr lang="en-US" altLang="en-US" sz="2400" dirty="0">
                <a:ea typeface="+mn-ea"/>
                <a:cs typeface="+mn-cs"/>
              </a:rPr>
              <a:t>Is a well-established </a:t>
            </a:r>
            <a:r>
              <a:rPr lang="en-US" altLang="en-US" sz="2400" dirty="0" smtClean="0">
                <a:ea typeface="+mn-ea"/>
                <a:cs typeface="+mn-cs"/>
              </a:rPr>
              <a:t>technique</a:t>
            </a:r>
          </a:p>
          <a:p>
            <a:pPr marL="465138" lvl="1" indent="-465138">
              <a:buFont typeface="Wingdings" pitchFamily="2" charset="2"/>
              <a:buChar char="u"/>
            </a:pPr>
            <a:r>
              <a:rPr lang="en-US" altLang="en-US" sz="2400" dirty="0"/>
              <a:t>Has a robust </a:t>
            </a:r>
            <a:r>
              <a:rPr lang="en-US" altLang="en-US" sz="2400" dirty="0" smtClean="0"/>
              <a:t>syntax</a:t>
            </a:r>
          </a:p>
          <a:p>
            <a:pPr marL="465138" lvl="1" indent="-465138">
              <a:buFont typeface="Wingdings" pitchFamily="2" charset="2"/>
              <a:buChar char="u"/>
            </a:pPr>
            <a:r>
              <a:rPr lang="en-US" altLang="en-US" sz="2400" dirty="0"/>
              <a:t>Results in easy-to-read diagrams...although they may look rather complex at first sight</a:t>
            </a:r>
          </a:p>
          <a:p>
            <a:r>
              <a:rPr lang="en-US" sz="2400" dirty="0" smtClean="0"/>
              <a:t> </a:t>
            </a:r>
            <a:r>
              <a:rPr lang="en-US" sz="2400" dirty="0"/>
              <a:t>It works around real-world entities and the associations among them. </a:t>
            </a:r>
            <a:endParaRPr lang="en-US" sz="2400" dirty="0" smtClean="0"/>
          </a:p>
          <a:p>
            <a:r>
              <a:rPr lang="en-US" sz="2400" dirty="0" smtClean="0"/>
              <a:t>At </a:t>
            </a:r>
            <a:r>
              <a:rPr lang="en-US" sz="2400" dirty="0"/>
              <a:t>view level, the ER model is considered a good option for designing databases.</a:t>
            </a:r>
          </a:p>
          <a:p>
            <a:pPr marL="0" indent="0">
              <a:buNone/>
            </a:pPr>
            <a:r>
              <a:rPr lang="en-US" dirty="0"/>
              <a:t/>
            </a:r>
            <a:br>
              <a:rPr lang="en-US" dirty="0"/>
            </a:b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10</a:t>
            </a:fld>
            <a:endParaRPr lang="en-US" dirty="0"/>
          </a:p>
        </p:txBody>
      </p:sp>
    </p:spTree>
    <p:extLst>
      <p:ext uri="{BB962C8B-B14F-4D97-AF65-F5344CB8AC3E}">
        <p14:creationId xmlns:p14="http://schemas.microsoft.com/office/powerpoint/2010/main" val="3265908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3600" dirty="0"/>
              <a:t>Goals of Entity Relationship Modeling</a:t>
            </a:r>
            <a:endParaRPr lang="en-US" sz="3600" dirty="0"/>
          </a:p>
        </p:txBody>
      </p:sp>
      <p:sp>
        <p:nvSpPr>
          <p:cNvPr id="6" name="Content Placeholder 5"/>
          <p:cNvSpPr>
            <a:spLocks noGrp="1"/>
          </p:cNvSpPr>
          <p:nvPr>
            <p:ph idx="1"/>
          </p:nvPr>
        </p:nvSpPr>
        <p:spPr/>
        <p:txBody>
          <a:bodyPr/>
          <a:lstStyle/>
          <a:p>
            <a:r>
              <a:rPr lang="en-US" altLang="en-US" dirty="0"/>
              <a:t>Capture </a:t>
            </a:r>
            <a:r>
              <a:rPr lang="en-US" altLang="en-US" i="1" dirty="0"/>
              <a:t>all</a:t>
            </a:r>
            <a:r>
              <a:rPr lang="en-US" altLang="en-US" dirty="0"/>
              <a:t> required information </a:t>
            </a:r>
          </a:p>
          <a:p>
            <a:r>
              <a:rPr lang="en-US" altLang="en-US" dirty="0"/>
              <a:t>Information appears </a:t>
            </a:r>
            <a:r>
              <a:rPr lang="en-US" altLang="en-US" i="1" dirty="0"/>
              <a:t>only </a:t>
            </a:r>
            <a:r>
              <a:rPr lang="en-US" altLang="en-US" dirty="0"/>
              <a:t>once</a:t>
            </a:r>
          </a:p>
          <a:p>
            <a:r>
              <a:rPr lang="en-US" altLang="en-US" dirty="0"/>
              <a:t>Model </a:t>
            </a:r>
            <a:r>
              <a:rPr lang="en-US" altLang="en-US" i="1" dirty="0"/>
              <a:t>no</a:t>
            </a:r>
            <a:r>
              <a:rPr lang="en-US" altLang="en-US" dirty="0"/>
              <a:t> information that is derivable from other information already modeled</a:t>
            </a:r>
          </a:p>
          <a:p>
            <a:r>
              <a:rPr lang="en-US" altLang="en-US" dirty="0"/>
              <a:t>Information is in a predictable, logical place</a:t>
            </a:r>
          </a:p>
          <a:p>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11</a:t>
            </a:fld>
            <a:endParaRPr lang="en-US" dirty="0"/>
          </a:p>
        </p:txBody>
      </p:sp>
    </p:spTree>
    <p:extLst>
      <p:ext uri="{BB962C8B-B14F-4D97-AF65-F5344CB8AC3E}">
        <p14:creationId xmlns:p14="http://schemas.microsoft.com/office/powerpoint/2010/main" val="3265908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t>Entity Relationship Diagram</a:t>
            </a:r>
            <a:endParaRPr lang="en-US" dirty="0"/>
          </a:p>
        </p:txBody>
      </p:sp>
      <p:sp>
        <p:nvSpPr>
          <p:cNvPr id="6" name="Content Placeholder 5"/>
          <p:cNvSpPr>
            <a:spLocks noGrp="1"/>
          </p:cNvSpPr>
          <p:nvPr>
            <p:ph idx="1"/>
          </p:nvPr>
        </p:nvSpPr>
        <p:spPr/>
        <p:txBody>
          <a:bodyPr/>
          <a:lstStyle/>
          <a:p>
            <a:r>
              <a:rPr lang="en-US" sz="2400" dirty="0"/>
              <a:t>An Entity Relationship (ER) Diagram is a type of flowchart that illustrates how “entities” such as people, objects or concepts relate to each other within a system. </a:t>
            </a:r>
            <a:endParaRPr lang="en-US" sz="2400" dirty="0" smtClean="0"/>
          </a:p>
          <a:p>
            <a:r>
              <a:rPr lang="en-US" sz="2400" dirty="0" smtClean="0"/>
              <a:t>ER </a:t>
            </a:r>
            <a:r>
              <a:rPr lang="en-US" sz="2400" dirty="0"/>
              <a:t>Diagrams are most often used to design or debug relational databases in the fields of software engineering, business information systems, education and research. </a:t>
            </a:r>
            <a:endParaRPr lang="en-US" sz="2400"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12</a:t>
            </a:fld>
            <a:endParaRPr lang="en-US" dirty="0"/>
          </a:p>
        </p:txBody>
      </p:sp>
      <p:graphicFrame>
        <p:nvGraphicFramePr>
          <p:cNvPr id="7" name="Object 6"/>
          <p:cNvGraphicFramePr>
            <a:graphicFrameLocks/>
          </p:cNvGraphicFramePr>
          <p:nvPr>
            <p:extLst>
              <p:ext uri="{D42A27DB-BD31-4B8C-83A1-F6EECF244321}">
                <p14:modId xmlns:p14="http://schemas.microsoft.com/office/powerpoint/2010/main" val="326235407"/>
              </p:ext>
            </p:extLst>
          </p:nvPr>
        </p:nvGraphicFramePr>
        <p:xfrm>
          <a:off x="6019800" y="4114800"/>
          <a:ext cx="1936750" cy="2451100"/>
        </p:xfrm>
        <a:graphic>
          <a:graphicData uri="http://schemas.openxmlformats.org/presentationml/2006/ole">
            <mc:AlternateContent xmlns:mc="http://schemas.openxmlformats.org/markup-compatibility/2006">
              <mc:Choice xmlns:v="urn:schemas-microsoft-com:vml" Requires="v">
                <p:oleObj spid="_x0000_s4122" name="Awe Document" r:id="rId3" imgW="7086240" imgH="10258200" progId="Awe.Document">
                  <p:embed/>
                </p:oleObj>
              </mc:Choice>
              <mc:Fallback>
                <p:oleObj name="Awe Document" r:id="rId3" imgW="7086240" imgH="10258200" progId="Awe.Document">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4114800"/>
                        <a:ext cx="1936750" cy="2451100"/>
                      </a:xfrm>
                      <a:prstGeom prst="rect">
                        <a:avLst/>
                      </a:prstGeom>
                      <a:solidFill>
                        <a:srgbClr val="FFFFCC"/>
                      </a:solidFill>
                      <a:ln>
                        <a:noFill/>
                      </a:ln>
                      <a:effectLst/>
                    </p:spPr>
                  </p:pic>
                </p:oleObj>
              </mc:Fallback>
            </mc:AlternateContent>
          </a:graphicData>
        </a:graphic>
      </p:graphicFrame>
    </p:spTree>
    <p:extLst>
      <p:ext uri="{BB962C8B-B14F-4D97-AF65-F5344CB8AC3E}">
        <p14:creationId xmlns:p14="http://schemas.microsoft.com/office/powerpoint/2010/main" val="347678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t>Entity Relationship Diagram</a:t>
            </a:r>
            <a:endParaRPr lang="en-US" dirty="0"/>
          </a:p>
        </p:txBody>
      </p:sp>
      <p:sp>
        <p:nvSpPr>
          <p:cNvPr id="6" name="Content Placeholder 5"/>
          <p:cNvSpPr>
            <a:spLocks noGrp="1"/>
          </p:cNvSpPr>
          <p:nvPr>
            <p:ph idx="1"/>
          </p:nvPr>
        </p:nvSpPr>
        <p:spPr>
          <a:xfrm>
            <a:off x="762000" y="1600200"/>
            <a:ext cx="8001000" cy="4953000"/>
          </a:xfrm>
        </p:spPr>
        <p:txBody>
          <a:bodyPr/>
          <a:lstStyle/>
          <a:p>
            <a:r>
              <a:rPr lang="en-US" sz="2400" dirty="0"/>
              <a:t>ER Models, </a:t>
            </a:r>
            <a:r>
              <a:rPr lang="en-US" sz="2400" dirty="0" smtClean="0"/>
              <a:t> </a:t>
            </a:r>
            <a:r>
              <a:rPr lang="en-US" sz="2400" dirty="0"/>
              <a:t>use a defined set of symbols such as rectangles, diamonds, ovals and connecting lines to depict the interconnectedness of entities, relationships and their attributes</a:t>
            </a:r>
            <a:r>
              <a:rPr lang="en-US" sz="2400" dirty="0" smtClean="0"/>
              <a:t>.</a:t>
            </a:r>
          </a:p>
          <a:p>
            <a:r>
              <a:rPr lang="en-US" sz="2400" dirty="0" smtClean="0"/>
              <a:t> </a:t>
            </a:r>
            <a:r>
              <a:rPr lang="en-US" sz="2400" dirty="0"/>
              <a:t>They mirror grammatical structure, with entities as nouns and relationships as verbs</a:t>
            </a:r>
            <a:r>
              <a:rPr lang="en-US" sz="2400" dirty="0" smtClean="0"/>
              <a:t>.</a:t>
            </a:r>
            <a:endParaRPr lang="en-US" sz="2400" dirty="0"/>
          </a:p>
          <a:p>
            <a:r>
              <a:rPr lang="en-US" sz="2400" dirty="0" smtClean="0"/>
              <a:t>This process is iterated many times</a:t>
            </a:r>
          </a:p>
          <a:p>
            <a:pPr marL="0" indent="0">
              <a:buNone/>
            </a:pPr>
            <a:endParaRPr lang="en-US" sz="2400" dirty="0"/>
          </a:p>
          <a:p>
            <a:pPr marL="0" indent="0">
              <a:buNone/>
            </a:pPr>
            <a:endParaRPr lang="en-US" sz="2400"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13</a:t>
            </a:fld>
            <a:endParaRPr lang="en-US" dirty="0"/>
          </a:p>
        </p:txBody>
      </p:sp>
      <p:sp>
        <p:nvSpPr>
          <p:cNvPr id="3" name="Rectangle 2"/>
          <p:cNvSpPr/>
          <p:nvPr/>
        </p:nvSpPr>
        <p:spPr bwMode="auto">
          <a:xfrm>
            <a:off x="2286000" y="5410200"/>
            <a:ext cx="990600" cy="5334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anose="020F0502020204030204" pitchFamily="34" charset="0"/>
            </a:endParaRPr>
          </a:p>
        </p:txBody>
      </p:sp>
      <p:sp>
        <p:nvSpPr>
          <p:cNvPr id="21" name="Rectangle 20"/>
          <p:cNvSpPr/>
          <p:nvPr/>
        </p:nvSpPr>
        <p:spPr bwMode="auto">
          <a:xfrm>
            <a:off x="5514975" y="5400675"/>
            <a:ext cx="990600" cy="4572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anose="020F0502020204030204" pitchFamily="34" charset="0"/>
            </a:endParaRPr>
          </a:p>
        </p:txBody>
      </p:sp>
      <p:sp>
        <p:nvSpPr>
          <p:cNvPr id="22" name="Oval 21"/>
          <p:cNvSpPr/>
          <p:nvPr/>
        </p:nvSpPr>
        <p:spPr bwMode="auto">
          <a:xfrm>
            <a:off x="1171575" y="4648200"/>
            <a:ext cx="1104900" cy="6858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anose="020F0502020204030204" pitchFamily="34" charset="0"/>
            </a:endParaRPr>
          </a:p>
        </p:txBody>
      </p:sp>
      <p:sp>
        <p:nvSpPr>
          <p:cNvPr id="23" name="Oval 22"/>
          <p:cNvSpPr/>
          <p:nvPr/>
        </p:nvSpPr>
        <p:spPr bwMode="auto">
          <a:xfrm>
            <a:off x="3733800" y="4648200"/>
            <a:ext cx="990600" cy="638175"/>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anose="020F0502020204030204" pitchFamily="34" charset="0"/>
            </a:endParaRPr>
          </a:p>
        </p:txBody>
      </p:sp>
      <p:sp>
        <p:nvSpPr>
          <p:cNvPr id="24" name="Oval 23"/>
          <p:cNvSpPr/>
          <p:nvPr/>
        </p:nvSpPr>
        <p:spPr bwMode="auto">
          <a:xfrm>
            <a:off x="2457450" y="4457700"/>
            <a:ext cx="1047750" cy="638175"/>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anose="020F0502020204030204" pitchFamily="34" charset="0"/>
            </a:endParaRPr>
          </a:p>
        </p:txBody>
      </p:sp>
      <p:sp>
        <p:nvSpPr>
          <p:cNvPr id="25" name="Oval 24"/>
          <p:cNvSpPr/>
          <p:nvPr/>
        </p:nvSpPr>
        <p:spPr bwMode="auto">
          <a:xfrm>
            <a:off x="6477000" y="4486275"/>
            <a:ext cx="1104900" cy="6858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anose="020F0502020204030204" pitchFamily="34" charset="0"/>
            </a:endParaRPr>
          </a:p>
        </p:txBody>
      </p:sp>
      <p:cxnSp>
        <p:nvCxnSpPr>
          <p:cNvPr id="27" name="Straight Connector 26"/>
          <p:cNvCxnSpPr>
            <a:stCxn id="22" idx="4"/>
            <a:endCxn id="3" idx="1"/>
          </p:cNvCxnSpPr>
          <p:nvPr/>
        </p:nvCxnSpPr>
        <p:spPr bwMode="auto">
          <a:xfrm>
            <a:off x="1724025" y="5334000"/>
            <a:ext cx="561975" cy="3429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9" name="Straight Connector 28"/>
          <p:cNvCxnSpPr/>
          <p:nvPr/>
        </p:nvCxnSpPr>
        <p:spPr bwMode="auto">
          <a:xfrm>
            <a:off x="2981325" y="5095875"/>
            <a:ext cx="0" cy="31432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1" name="Straight Connector 30"/>
          <p:cNvCxnSpPr>
            <a:stCxn id="23" idx="4"/>
            <a:endCxn id="3" idx="3"/>
          </p:cNvCxnSpPr>
          <p:nvPr/>
        </p:nvCxnSpPr>
        <p:spPr bwMode="auto">
          <a:xfrm flipH="1">
            <a:off x="3276600" y="5286375"/>
            <a:ext cx="952500" cy="39052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6" name="Straight Connector 35"/>
          <p:cNvCxnSpPr>
            <a:stCxn id="25" idx="2"/>
            <a:endCxn id="21" idx="0"/>
          </p:cNvCxnSpPr>
          <p:nvPr/>
        </p:nvCxnSpPr>
        <p:spPr bwMode="auto">
          <a:xfrm flipH="1">
            <a:off x="6010275" y="4829175"/>
            <a:ext cx="466725" cy="57150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39" name="Flowchart: Decision 38"/>
          <p:cNvSpPr/>
          <p:nvPr/>
        </p:nvSpPr>
        <p:spPr bwMode="auto">
          <a:xfrm>
            <a:off x="4038600" y="5486400"/>
            <a:ext cx="990600" cy="419874"/>
          </a:xfrm>
          <a:prstGeom prst="flowChartDecision">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anose="020F0502020204030204" pitchFamily="34" charset="0"/>
            </a:endParaRPr>
          </a:p>
        </p:txBody>
      </p:sp>
      <p:cxnSp>
        <p:nvCxnSpPr>
          <p:cNvPr id="47" name="Straight Connector 46"/>
          <p:cNvCxnSpPr>
            <a:stCxn id="3" idx="3"/>
            <a:endCxn id="39" idx="1"/>
          </p:cNvCxnSpPr>
          <p:nvPr/>
        </p:nvCxnSpPr>
        <p:spPr bwMode="auto">
          <a:xfrm>
            <a:off x="3276600" y="5676900"/>
            <a:ext cx="762000" cy="19437"/>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1" name="Straight Connector 50"/>
          <p:cNvCxnSpPr>
            <a:stCxn id="39" idx="3"/>
            <a:endCxn id="21" idx="1"/>
          </p:cNvCxnSpPr>
          <p:nvPr/>
        </p:nvCxnSpPr>
        <p:spPr bwMode="auto">
          <a:xfrm flipV="1">
            <a:off x="5029200" y="5629275"/>
            <a:ext cx="485775" cy="67062"/>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52" name="TextBox 51"/>
          <p:cNvSpPr txBox="1"/>
          <p:nvPr/>
        </p:nvSpPr>
        <p:spPr>
          <a:xfrm>
            <a:off x="2457450" y="5611654"/>
            <a:ext cx="590550" cy="246221"/>
          </a:xfrm>
          <a:prstGeom prst="rect">
            <a:avLst/>
          </a:prstGeom>
          <a:noFill/>
        </p:spPr>
        <p:txBody>
          <a:bodyPr wrap="square" rtlCol="0">
            <a:spAutoFit/>
          </a:bodyPr>
          <a:lstStyle/>
          <a:p>
            <a:r>
              <a:rPr lang="en-US" sz="1000" dirty="0" smtClean="0">
                <a:latin typeface="Calibri" panose="020F0502020204030204" pitchFamily="34" charset="0"/>
              </a:rPr>
              <a:t>Product</a:t>
            </a:r>
            <a:endParaRPr lang="en-US" sz="1000" dirty="0">
              <a:latin typeface="Calibri" panose="020F0502020204030204" pitchFamily="34" charset="0"/>
            </a:endParaRPr>
          </a:p>
        </p:txBody>
      </p:sp>
      <p:sp>
        <p:nvSpPr>
          <p:cNvPr id="53" name="TextBox 52"/>
          <p:cNvSpPr txBox="1"/>
          <p:nvPr/>
        </p:nvSpPr>
        <p:spPr>
          <a:xfrm>
            <a:off x="1395412" y="4910465"/>
            <a:ext cx="609600" cy="261610"/>
          </a:xfrm>
          <a:prstGeom prst="rect">
            <a:avLst/>
          </a:prstGeom>
          <a:noFill/>
        </p:spPr>
        <p:txBody>
          <a:bodyPr wrap="square" rtlCol="0">
            <a:spAutoFit/>
          </a:bodyPr>
          <a:lstStyle/>
          <a:p>
            <a:r>
              <a:rPr lang="en-US" sz="1050" dirty="0" smtClean="0">
                <a:latin typeface="Calibri" panose="020F0502020204030204" pitchFamily="34" charset="0"/>
              </a:rPr>
              <a:t>Price</a:t>
            </a:r>
            <a:endParaRPr lang="en-US" sz="1050" dirty="0">
              <a:latin typeface="Calibri" panose="020F0502020204030204" pitchFamily="34" charset="0"/>
            </a:endParaRPr>
          </a:p>
        </p:txBody>
      </p:sp>
      <p:sp>
        <p:nvSpPr>
          <p:cNvPr id="54" name="TextBox 53"/>
          <p:cNvSpPr txBox="1"/>
          <p:nvPr/>
        </p:nvSpPr>
        <p:spPr>
          <a:xfrm>
            <a:off x="2562225" y="4664244"/>
            <a:ext cx="762000" cy="246221"/>
          </a:xfrm>
          <a:prstGeom prst="rect">
            <a:avLst/>
          </a:prstGeom>
          <a:noFill/>
        </p:spPr>
        <p:txBody>
          <a:bodyPr wrap="square" rtlCol="0">
            <a:spAutoFit/>
          </a:bodyPr>
          <a:lstStyle/>
          <a:p>
            <a:r>
              <a:rPr lang="en-US" sz="1000" u="sng" dirty="0" smtClean="0">
                <a:latin typeface="Calibri" panose="020F0502020204030204" pitchFamily="34" charset="0"/>
              </a:rPr>
              <a:t>Name</a:t>
            </a:r>
            <a:endParaRPr lang="en-US" sz="1000" u="sng" dirty="0">
              <a:latin typeface="Calibri" panose="020F0502020204030204" pitchFamily="34" charset="0"/>
            </a:endParaRPr>
          </a:p>
        </p:txBody>
      </p:sp>
      <p:sp>
        <p:nvSpPr>
          <p:cNvPr id="56" name="TextBox 55"/>
          <p:cNvSpPr txBox="1"/>
          <p:nvPr/>
        </p:nvSpPr>
        <p:spPr>
          <a:xfrm>
            <a:off x="3962400" y="4829175"/>
            <a:ext cx="685800" cy="246221"/>
          </a:xfrm>
          <a:prstGeom prst="rect">
            <a:avLst/>
          </a:prstGeom>
          <a:noFill/>
        </p:spPr>
        <p:txBody>
          <a:bodyPr wrap="square" rtlCol="0">
            <a:spAutoFit/>
          </a:bodyPr>
          <a:lstStyle/>
          <a:p>
            <a:r>
              <a:rPr lang="en-US" sz="1000" dirty="0" smtClean="0">
                <a:latin typeface="Calibri" panose="020F0502020204030204" pitchFamily="34" charset="0"/>
              </a:rPr>
              <a:t>Category</a:t>
            </a:r>
            <a:endParaRPr lang="en-US" sz="1000" dirty="0">
              <a:latin typeface="Calibri" panose="020F0502020204030204" pitchFamily="34" charset="0"/>
            </a:endParaRPr>
          </a:p>
        </p:txBody>
      </p:sp>
      <p:sp>
        <p:nvSpPr>
          <p:cNvPr id="57" name="TextBox 56"/>
          <p:cNvSpPr txBox="1"/>
          <p:nvPr/>
        </p:nvSpPr>
        <p:spPr>
          <a:xfrm>
            <a:off x="4229100" y="5573554"/>
            <a:ext cx="571500" cy="246221"/>
          </a:xfrm>
          <a:prstGeom prst="rect">
            <a:avLst/>
          </a:prstGeom>
          <a:noFill/>
        </p:spPr>
        <p:txBody>
          <a:bodyPr wrap="square" rtlCol="0">
            <a:spAutoFit/>
          </a:bodyPr>
          <a:lstStyle/>
          <a:p>
            <a:r>
              <a:rPr lang="en-US" sz="1000" dirty="0" smtClean="0">
                <a:latin typeface="Calibri" panose="020F0502020204030204" pitchFamily="34" charset="0"/>
              </a:rPr>
              <a:t>makes</a:t>
            </a:r>
            <a:endParaRPr lang="en-US" sz="1000" dirty="0">
              <a:latin typeface="Calibri" panose="020F0502020204030204" pitchFamily="34" charset="0"/>
            </a:endParaRPr>
          </a:p>
        </p:txBody>
      </p:sp>
      <p:sp>
        <p:nvSpPr>
          <p:cNvPr id="62" name="TextBox 61"/>
          <p:cNvSpPr txBox="1"/>
          <p:nvPr/>
        </p:nvSpPr>
        <p:spPr>
          <a:xfrm>
            <a:off x="5638800" y="5505450"/>
            <a:ext cx="838200" cy="246221"/>
          </a:xfrm>
          <a:prstGeom prst="rect">
            <a:avLst/>
          </a:prstGeom>
          <a:noFill/>
        </p:spPr>
        <p:txBody>
          <a:bodyPr wrap="square" rtlCol="0">
            <a:spAutoFit/>
          </a:bodyPr>
          <a:lstStyle/>
          <a:p>
            <a:r>
              <a:rPr lang="en-US" sz="1000" dirty="0" smtClean="0">
                <a:latin typeface="Calibri" panose="020F0502020204030204" pitchFamily="34" charset="0"/>
              </a:rPr>
              <a:t>company</a:t>
            </a:r>
            <a:endParaRPr lang="en-US" sz="1000" dirty="0">
              <a:latin typeface="Calibri" panose="020F0502020204030204" pitchFamily="34" charset="0"/>
            </a:endParaRPr>
          </a:p>
        </p:txBody>
      </p:sp>
      <p:sp>
        <p:nvSpPr>
          <p:cNvPr id="63" name="TextBox 62"/>
          <p:cNvSpPr txBox="1"/>
          <p:nvPr/>
        </p:nvSpPr>
        <p:spPr>
          <a:xfrm>
            <a:off x="6705600" y="4664244"/>
            <a:ext cx="609600" cy="246221"/>
          </a:xfrm>
          <a:prstGeom prst="rect">
            <a:avLst/>
          </a:prstGeom>
          <a:noFill/>
        </p:spPr>
        <p:txBody>
          <a:bodyPr wrap="square" rtlCol="0">
            <a:spAutoFit/>
          </a:bodyPr>
          <a:lstStyle/>
          <a:p>
            <a:r>
              <a:rPr lang="en-US" sz="1000" u="sng" dirty="0">
                <a:latin typeface="Calibri" panose="020F0502020204030204" pitchFamily="34" charset="0"/>
              </a:rPr>
              <a:t>Name</a:t>
            </a:r>
            <a:endParaRPr lang="en-US" sz="1000" dirty="0"/>
          </a:p>
        </p:txBody>
      </p:sp>
    </p:spTree>
    <p:extLst>
      <p:ext uri="{BB962C8B-B14F-4D97-AF65-F5344CB8AC3E}">
        <p14:creationId xmlns:p14="http://schemas.microsoft.com/office/powerpoint/2010/main" val="1655196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Interlude: Impact of the ER model</a:t>
            </a:r>
          </a:p>
        </p:txBody>
      </p:sp>
      <p:sp>
        <p:nvSpPr>
          <p:cNvPr id="6" name="Content Placeholder 5"/>
          <p:cNvSpPr>
            <a:spLocks noGrp="1"/>
          </p:cNvSpPr>
          <p:nvPr>
            <p:ph idx="1"/>
          </p:nvPr>
        </p:nvSpPr>
        <p:spPr/>
        <p:txBody>
          <a:bodyPr/>
          <a:lstStyle/>
          <a:p>
            <a:r>
              <a:rPr lang="en-US" dirty="0"/>
              <a:t>The E/R model is one of the most cited articles in Computer Science </a:t>
            </a:r>
          </a:p>
          <a:p>
            <a:pPr lvl="1"/>
            <a:r>
              <a:rPr lang="en-US" i="1" dirty="0"/>
              <a:t>“The Entity-Relationship model – toward a unified view of data” </a:t>
            </a:r>
            <a:r>
              <a:rPr lang="en-US" dirty="0"/>
              <a:t>Peter Chen, 1976</a:t>
            </a:r>
          </a:p>
          <a:p>
            <a:endParaRPr lang="en-US" dirty="0"/>
          </a:p>
          <a:p>
            <a:r>
              <a:rPr lang="en-US" dirty="0"/>
              <a:t>Used by companies big and small</a:t>
            </a:r>
          </a:p>
          <a:p>
            <a:pPr lvl="1"/>
            <a:r>
              <a:rPr lang="en-US" dirty="0"/>
              <a:t>You’ll know it soon enough</a:t>
            </a:r>
          </a:p>
          <a:p>
            <a:pPr marL="0" indent="0">
              <a:buNone/>
            </a:pPr>
            <a:endParaRPr lang="en-US" sz="2400" dirty="0"/>
          </a:p>
          <a:p>
            <a:pPr marL="0" indent="0">
              <a:buNone/>
            </a:pPr>
            <a:endParaRPr lang="en-US" sz="2400"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14</a:t>
            </a:fld>
            <a:endParaRPr lang="en-US" dirty="0"/>
          </a:p>
        </p:txBody>
      </p:sp>
      <p:pic>
        <p:nvPicPr>
          <p:cNvPr id="21" name="Picture 20"/>
          <p:cNvPicPr>
            <a:picLocks noChangeAspect="1"/>
          </p:cNvPicPr>
          <p:nvPr/>
        </p:nvPicPr>
        <p:blipFill>
          <a:blip r:embed="rId2"/>
          <a:stretch>
            <a:fillRect/>
          </a:stretch>
        </p:blipFill>
        <p:spPr>
          <a:xfrm>
            <a:off x="7010400" y="3792538"/>
            <a:ext cx="1819639" cy="2413000"/>
          </a:xfrm>
          <a:prstGeom prst="rect">
            <a:avLst/>
          </a:prstGeom>
        </p:spPr>
      </p:pic>
    </p:spTree>
    <p:extLst>
      <p:ext uri="{BB962C8B-B14F-4D97-AF65-F5344CB8AC3E}">
        <p14:creationId xmlns:p14="http://schemas.microsoft.com/office/powerpoint/2010/main" val="260444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Entity</a:t>
            </a:r>
            <a:endParaRPr lang="en-US" dirty="0"/>
          </a:p>
        </p:txBody>
      </p:sp>
      <p:sp>
        <p:nvSpPr>
          <p:cNvPr id="6" name="Content Placeholder 5"/>
          <p:cNvSpPr>
            <a:spLocks noGrp="1"/>
          </p:cNvSpPr>
          <p:nvPr>
            <p:ph idx="1"/>
          </p:nvPr>
        </p:nvSpPr>
        <p:spPr>
          <a:xfrm>
            <a:off x="762000" y="1600200"/>
            <a:ext cx="8077200" cy="4953000"/>
          </a:xfrm>
        </p:spPr>
        <p:txBody>
          <a:bodyPr/>
          <a:lstStyle/>
          <a:p>
            <a:r>
              <a:rPr lang="en-US" sz="2800" dirty="0" smtClean="0"/>
              <a:t>An </a:t>
            </a:r>
            <a:r>
              <a:rPr lang="en-US" sz="2800" dirty="0"/>
              <a:t>entity can be a real-world object, either animate or inanimate, that can be easily </a:t>
            </a:r>
            <a:r>
              <a:rPr lang="en-US" sz="2800" dirty="0" smtClean="0"/>
              <a:t>identifiable.</a:t>
            </a:r>
          </a:p>
          <a:p>
            <a:r>
              <a:rPr lang="en-US" altLang="en-US" sz="2800" dirty="0" smtClean="0"/>
              <a:t>Something</a:t>
            </a:r>
            <a:r>
              <a:rPr lang="en-US" altLang="en-US" sz="2800" dirty="0"/>
              <a:t>” of significance to the business about which data must be </a:t>
            </a:r>
            <a:r>
              <a:rPr lang="en-US" altLang="en-US" sz="2800" dirty="0" smtClean="0"/>
              <a:t>known</a:t>
            </a:r>
          </a:p>
          <a:p>
            <a:r>
              <a:rPr lang="en-US" altLang="en-US" sz="2800" dirty="0" smtClean="0"/>
              <a:t>A </a:t>
            </a:r>
            <a:r>
              <a:rPr lang="en-US" altLang="en-US" sz="2800" dirty="0"/>
              <a:t>name for the things that you can </a:t>
            </a:r>
            <a:r>
              <a:rPr lang="en-US" altLang="en-US" sz="2800" dirty="0" smtClean="0"/>
              <a:t>list</a:t>
            </a:r>
          </a:p>
          <a:p>
            <a:r>
              <a:rPr lang="en-US" altLang="en-US" sz="2800" dirty="0" smtClean="0"/>
              <a:t>Usually </a:t>
            </a:r>
            <a:r>
              <a:rPr lang="en-US" altLang="en-US" sz="2800" dirty="0"/>
              <a:t>a </a:t>
            </a:r>
            <a:r>
              <a:rPr lang="en-US" altLang="en-US" sz="2800" dirty="0" smtClean="0"/>
              <a:t>noun</a:t>
            </a:r>
            <a:endParaRPr lang="en-US" altLang="en-US" sz="2800"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15</a:t>
            </a:fld>
            <a:endParaRPr lang="en-US"/>
          </a:p>
        </p:txBody>
      </p:sp>
    </p:spTree>
    <p:extLst>
      <p:ext uri="{BB962C8B-B14F-4D97-AF65-F5344CB8AC3E}">
        <p14:creationId xmlns:p14="http://schemas.microsoft.com/office/powerpoint/2010/main" val="32659084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Entity</a:t>
            </a:r>
            <a:endParaRPr lang="en-US" dirty="0"/>
          </a:p>
        </p:txBody>
      </p:sp>
      <p:sp>
        <p:nvSpPr>
          <p:cNvPr id="6" name="Content Placeholder 5"/>
          <p:cNvSpPr>
            <a:spLocks noGrp="1"/>
          </p:cNvSpPr>
          <p:nvPr>
            <p:ph idx="1"/>
          </p:nvPr>
        </p:nvSpPr>
        <p:spPr>
          <a:xfrm>
            <a:off x="762000" y="1600200"/>
            <a:ext cx="8077200" cy="4953000"/>
          </a:xfrm>
        </p:spPr>
        <p:txBody>
          <a:bodyPr/>
          <a:lstStyle/>
          <a:p>
            <a:r>
              <a:rPr lang="en-US" sz="2800" dirty="0" smtClean="0"/>
              <a:t>For </a:t>
            </a:r>
            <a:r>
              <a:rPr lang="en-US" sz="2800" dirty="0"/>
              <a:t>example, in a school database, students, teachers, classes, and courses offered can be considered as entities. All these entities have some attributes or properties that give them their identity</a:t>
            </a:r>
            <a:r>
              <a:rPr lang="en-US" sz="2800" dirty="0" smtClean="0"/>
              <a:t>.</a:t>
            </a:r>
          </a:p>
          <a:p>
            <a:r>
              <a:rPr lang="en-US" altLang="en-US" sz="2800" dirty="0"/>
              <a:t>Examples: objects, events</a:t>
            </a:r>
          </a:p>
          <a:p>
            <a:pPr marL="0" indent="0">
              <a:buNone/>
            </a:pPr>
            <a:endParaRPr lang="en-US" sz="2800"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16</a:t>
            </a:fld>
            <a:endParaRPr lang="en-US"/>
          </a:p>
        </p:txBody>
      </p:sp>
    </p:spTree>
    <p:extLst>
      <p:ext uri="{BB962C8B-B14F-4D97-AF65-F5344CB8AC3E}">
        <p14:creationId xmlns:p14="http://schemas.microsoft.com/office/powerpoint/2010/main" val="2741363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Entity Representation in Diagram</a:t>
            </a:r>
            <a:endParaRPr lang="en-US" dirty="0"/>
          </a:p>
        </p:txBody>
      </p:sp>
      <p:sp>
        <p:nvSpPr>
          <p:cNvPr id="6" name="Content Placeholder 5"/>
          <p:cNvSpPr>
            <a:spLocks noGrp="1"/>
          </p:cNvSpPr>
          <p:nvPr>
            <p:ph idx="1"/>
          </p:nvPr>
        </p:nvSpPr>
        <p:spPr>
          <a:xfrm>
            <a:off x="762000" y="1600200"/>
            <a:ext cx="8229600" cy="4800600"/>
          </a:xfrm>
        </p:spPr>
        <p:txBody>
          <a:bodyPr/>
          <a:lstStyle/>
          <a:p>
            <a:r>
              <a:rPr lang="en-US" altLang="en-US" dirty="0" smtClean="0"/>
              <a:t>Drawn as a “rectangle”</a:t>
            </a:r>
          </a:p>
          <a:p>
            <a:r>
              <a:rPr lang="en-US" altLang="en-US" dirty="0" smtClean="0"/>
              <a:t>Name </a:t>
            </a:r>
            <a:r>
              <a:rPr lang="en-US" altLang="en-US" dirty="0"/>
              <a:t>singular</a:t>
            </a:r>
          </a:p>
          <a:p>
            <a:r>
              <a:rPr lang="en-US" altLang="en-US" dirty="0"/>
              <a:t>Name inside</a:t>
            </a:r>
          </a:p>
          <a:p>
            <a:r>
              <a:rPr lang="en-US" altLang="en-US" dirty="0"/>
              <a:t>Neither size, </a:t>
            </a:r>
          </a:p>
          <a:p>
            <a:pPr marL="0" indent="0">
              <a:buNone/>
            </a:pPr>
            <a:r>
              <a:rPr lang="en-US" altLang="en-US" dirty="0" smtClean="0"/>
              <a:t>nor </a:t>
            </a:r>
            <a:r>
              <a:rPr lang="en-US" altLang="en-US" dirty="0"/>
              <a:t>position </a:t>
            </a:r>
            <a:r>
              <a:rPr lang="en-US" altLang="en-US" dirty="0" smtClean="0"/>
              <a:t>has </a:t>
            </a:r>
            <a:r>
              <a:rPr lang="en-US" altLang="en-US" dirty="0"/>
              <a:t>a </a:t>
            </a:r>
            <a:endParaRPr lang="en-US" altLang="en-US" dirty="0" smtClean="0"/>
          </a:p>
          <a:p>
            <a:pPr marL="0" indent="0">
              <a:buNone/>
            </a:pPr>
            <a:r>
              <a:rPr lang="en-US" altLang="en-US" dirty="0" smtClean="0"/>
              <a:t>special meaning</a:t>
            </a:r>
          </a:p>
          <a:p>
            <a:r>
              <a:rPr lang="en-US" altLang="en-US" dirty="0"/>
              <a:t>During design, entities usually lead to tables.</a:t>
            </a:r>
          </a:p>
          <a:p>
            <a:pPr marL="0" indent="0">
              <a:buNone/>
            </a:pPr>
            <a:endParaRPr lang="en-US" altLang="en-US" dirty="0"/>
          </a:p>
          <a:p>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17</a:t>
            </a:fld>
            <a:endParaRPr lang="en-US"/>
          </a:p>
        </p:txBody>
      </p:sp>
      <p:grpSp>
        <p:nvGrpSpPr>
          <p:cNvPr id="7" name="Group 38"/>
          <p:cNvGrpSpPr>
            <a:grpSpLocks/>
          </p:cNvGrpSpPr>
          <p:nvPr/>
        </p:nvGrpSpPr>
        <p:grpSpPr bwMode="auto">
          <a:xfrm>
            <a:off x="4939765" y="2043423"/>
            <a:ext cx="3906581" cy="2583188"/>
            <a:chOff x="2366" y="1478"/>
            <a:chExt cx="2559" cy="1702"/>
          </a:xfrm>
        </p:grpSpPr>
        <p:sp>
          <p:nvSpPr>
            <p:cNvPr id="8" name="AutoShape 26"/>
            <p:cNvSpPr>
              <a:spLocks noChangeArrowheads="1"/>
            </p:cNvSpPr>
            <p:nvPr/>
          </p:nvSpPr>
          <p:spPr bwMode="auto">
            <a:xfrm>
              <a:off x="2433" y="1495"/>
              <a:ext cx="359" cy="1012"/>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27"/>
            <p:cNvSpPr>
              <a:spLocks noChangeArrowheads="1"/>
            </p:cNvSpPr>
            <p:nvPr/>
          </p:nvSpPr>
          <p:spPr bwMode="auto">
            <a:xfrm>
              <a:off x="2867" y="1478"/>
              <a:ext cx="1356" cy="730"/>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28"/>
            <p:cNvSpPr>
              <a:spLocks noChangeArrowheads="1"/>
            </p:cNvSpPr>
            <p:nvPr/>
          </p:nvSpPr>
          <p:spPr bwMode="auto">
            <a:xfrm>
              <a:off x="4301" y="1483"/>
              <a:ext cx="624" cy="1324"/>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29"/>
            <p:cNvSpPr>
              <a:spLocks noChangeArrowheads="1"/>
            </p:cNvSpPr>
            <p:nvPr/>
          </p:nvSpPr>
          <p:spPr bwMode="auto">
            <a:xfrm>
              <a:off x="2403" y="2879"/>
              <a:ext cx="2512" cy="301"/>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30"/>
            <p:cNvSpPr>
              <a:spLocks noChangeArrowheads="1"/>
            </p:cNvSpPr>
            <p:nvPr/>
          </p:nvSpPr>
          <p:spPr bwMode="auto">
            <a:xfrm>
              <a:off x="2886" y="1524"/>
              <a:ext cx="12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spcBef>
                  <a:spcPct val="50000"/>
                </a:spcBef>
                <a:buClrTx/>
                <a:buFontTx/>
                <a:buNone/>
              </a:pPr>
              <a:r>
                <a:rPr lang="en-US" altLang="en-US" sz="1400" dirty="0">
                  <a:latin typeface="Calibri" panose="020F0502020204030204" pitchFamily="34" charset="0"/>
                </a:rPr>
                <a:t>EMPLOYEE</a:t>
              </a:r>
            </a:p>
          </p:txBody>
        </p:sp>
        <p:sp>
          <p:nvSpPr>
            <p:cNvPr id="13" name="AutoShape 31"/>
            <p:cNvSpPr>
              <a:spLocks noChangeArrowheads="1"/>
            </p:cNvSpPr>
            <p:nvPr/>
          </p:nvSpPr>
          <p:spPr bwMode="auto">
            <a:xfrm>
              <a:off x="3095" y="2322"/>
              <a:ext cx="1100" cy="474"/>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32"/>
            <p:cNvSpPr>
              <a:spLocks noChangeArrowheads="1"/>
            </p:cNvSpPr>
            <p:nvPr/>
          </p:nvSpPr>
          <p:spPr bwMode="auto">
            <a:xfrm>
              <a:off x="3073" y="2325"/>
              <a:ext cx="1280"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lnSpc>
                  <a:spcPct val="40000"/>
                </a:lnSpc>
                <a:spcBef>
                  <a:spcPct val="50000"/>
                </a:spcBef>
                <a:buClrTx/>
                <a:buFontTx/>
                <a:buNone/>
              </a:pPr>
              <a:r>
                <a:rPr lang="en-US" altLang="en-US" sz="1400" dirty="0">
                  <a:latin typeface="Calibri" panose="020F0502020204030204" pitchFamily="34" charset="0"/>
                </a:rPr>
                <a:t>TICKET</a:t>
              </a:r>
            </a:p>
            <a:p>
              <a:pPr eaLnBrk="0" hangingPunct="0">
                <a:lnSpc>
                  <a:spcPct val="40000"/>
                </a:lnSpc>
                <a:spcBef>
                  <a:spcPct val="50000"/>
                </a:spcBef>
                <a:buClrTx/>
                <a:buFontTx/>
                <a:buNone/>
              </a:pPr>
              <a:r>
                <a:rPr lang="en-US" altLang="en-US" sz="1400" dirty="0">
                  <a:latin typeface="Calibri" panose="020F0502020204030204" pitchFamily="34" charset="0"/>
                </a:rPr>
                <a:t>RESERVATION</a:t>
              </a:r>
            </a:p>
          </p:txBody>
        </p:sp>
        <p:sp>
          <p:nvSpPr>
            <p:cNvPr id="15" name="Rectangle 33"/>
            <p:cNvSpPr>
              <a:spLocks noChangeArrowheads="1"/>
            </p:cNvSpPr>
            <p:nvPr/>
          </p:nvSpPr>
          <p:spPr bwMode="auto">
            <a:xfrm>
              <a:off x="2412" y="2888"/>
              <a:ext cx="1664"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spcBef>
                  <a:spcPct val="50000"/>
                </a:spcBef>
                <a:buClrTx/>
                <a:buFontTx/>
                <a:buNone/>
              </a:pPr>
              <a:r>
                <a:rPr lang="en-US" altLang="en-US" sz="1400" dirty="0">
                  <a:latin typeface="Calibri" panose="020F0502020204030204" pitchFamily="34" charset="0"/>
                </a:rPr>
                <a:t>JOB ASSIGNMENT</a:t>
              </a:r>
            </a:p>
          </p:txBody>
        </p:sp>
        <p:sp>
          <p:nvSpPr>
            <p:cNvPr id="16" name="Rectangle 34"/>
            <p:cNvSpPr>
              <a:spLocks noChangeArrowheads="1"/>
            </p:cNvSpPr>
            <p:nvPr/>
          </p:nvSpPr>
          <p:spPr bwMode="auto">
            <a:xfrm>
              <a:off x="4346" y="1548"/>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spcBef>
                  <a:spcPct val="50000"/>
                </a:spcBef>
                <a:buClrTx/>
                <a:buFontTx/>
                <a:buNone/>
              </a:pPr>
              <a:r>
                <a:rPr lang="en-US" altLang="en-US" sz="1400">
                  <a:latin typeface="Calibri" panose="020F0502020204030204" pitchFamily="34" charset="0"/>
                </a:rPr>
                <a:t>JOB</a:t>
              </a:r>
            </a:p>
          </p:txBody>
        </p:sp>
        <p:sp>
          <p:nvSpPr>
            <p:cNvPr id="17" name="AutoShape 35"/>
            <p:cNvSpPr>
              <a:spLocks noChangeArrowheads="1"/>
            </p:cNvSpPr>
            <p:nvPr/>
          </p:nvSpPr>
          <p:spPr bwMode="auto">
            <a:xfrm>
              <a:off x="2411" y="2603"/>
              <a:ext cx="542" cy="179"/>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36"/>
            <p:cNvSpPr>
              <a:spLocks noChangeArrowheads="1"/>
            </p:cNvSpPr>
            <p:nvPr/>
          </p:nvSpPr>
          <p:spPr bwMode="auto">
            <a:xfrm>
              <a:off x="2366" y="2571"/>
              <a:ext cx="599"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spcBef>
                  <a:spcPct val="50000"/>
                </a:spcBef>
                <a:buClrTx/>
                <a:buFontTx/>
                <a:buNone/>
              </a:pPr>
              <a:r>
                <a:rPr lang="en-US" altLang="en-US" sz="1400" dirty="0">
                  <a:latin typeface="Calibri" panose="020F0502020204030204" pitchFamily="34" charset="0"/>
                </a:rPr>
                <a:t>ORDER</a:t>
              </a:r>
            </a:p>
          </p:txBody>
        </p:sp>
        <p:sp>
          <p:nvSpPr>
            <p:cNvPr id="19" name="Rectangle 37"/>
            <p:cNvSpPr>
              <a:spLocks noChangeArrowheads="1"/>
            </p:cNvSpPr>
            <p:nvPr/>
          </p:nvSpPr>
          <p:spPr bwMode="auto">
            <a:xfrm rot="16200000">
              <a:off x="2063" y="1904"/>
              <a:ext cx="945"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spcBef>
                  <a:spcPct val="50000"/>
                </a:spcBef>
                <a:buClrTx/>
                <a:buFontTx/>
                <a:buNone/>
              </a:pPr>
              <a:r>
                <a:rPr lang="en-US" altLang="en-US" sz="1400" dirty="0">
                  <a:latin typeface="Calibri" panose="020F0502020204030204" pitchFamily="34" charset="0"/>
                </a:rPr>
                <a:t>ELECTION</a:t>
              </a:r>
            </a:p>
          </p:txBody>
        </p:sp>
      </p:grpSp>
    </p:spTree>
    <p:extLst>
      <p:ext uri="{BB962C8B-B14F-4D97-AF65-F5344CB8AC3E}">
        <p14:creationId xmlns:p14="http://schemas.microsoft.com/office/powerpoint/2010/main" val="3265908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Entities and Sets</a:t>
            </a:r>
            <a:endParaRPr lang="en-US" dirty="0"/>
          </a:p>
        </p:txBody>
      </p:sp>
      <p:sp>
        <p:nvSpPr>
          <p:cNvPr id="6" name="Content Placeholder 5"/>
          <p:cNvSpPr>
            <a:spLocks noGrp="1"/>
          </p:cNvSpPr>
          <p:nvPr>
            <p:ph idx="1"/>
          </p:nvPr>
        </p:nvSpPr>
        <p:spPr>
          <a:xfrm>
            <a:off x="762000" y="1600200"/>
            <a:ext cx="8001000" cy="5105400"/>
          </a:xfrm>
        </p:spPr>
        <p:txBody>
          <a:bodyPr/>
          <a:lstStyle/>
          <a:p>
            <a:r>
              <a:rPr lang="en-US" altLang="en-US" dirty="0"/>
              <a:t>An entity represents a set of instances that are of  interest to a particular business</a:t>
            </a:r>
            <a:r>
              <a:rPr lang="en-US" altLang="en-US" dirty="0" smtClean="0"/>
              <a:t>.</a:t>
            </a:r>
          </a:p>
          <a:p>
            <a:r>
              <a:rPr lang="en-US" dirty="0"/>
              <a:t>An entity set is a collection of similar types of entities. An entity set may contain entities with attribute sharing similar values. For example, a Students set may contain all the students of a school; likewise a Teachers set may contain all the teachers of a school from all </a:t>
            </a:r>
            <a:r>
              <a:rPr lang="en-US" dirty="0" smtClean="0"/>
              <a:t>faculties.</a:t>
            </a:r>
            <a:endParaRPr lang="en-US" alt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18</a:t>
            </a:fld>
            <a:endParaRPr lang="en-US"/>
          </a:p>
        </p:txBody>
      </p:sp>
    </p:spTree>
    <p:extLst>
      <p:ext uri="{BB962C8B-B14F-4D97-AF65-F5344CB8AC3E}">
        <p14:creationId xmlns:p14="http://schemas.microsoft.com/office/powerpoint/2010/main" val="32659084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t>Entity keys</a:t>
            </a:r>
            <a:endParaRPr lang="en-US" dirty="0"/>
          </a:p>
        </p:txBody>
      </p:sp>
      <p:sp>
        <p:nvSpPr>
          <p:cNvPr id="6" name="Content Placeholder 5"/>
          <p:cNvSpPr>
            <a:spLocks noGrp="1"/>
          </p:cNvSpPr>
          <p:nvPr>
            <p:ph idx="1"/>
          </p:nvPr>
        </p:nvSpPr>
        <p:spPr>
          <a:xfrm>
            <a:off x="762000" y="1600200"/>
            <a:ext cx="8001000" cy="5105400"/>
          </a:xfrm>
        </p:spPr>
        <p:txBody>
          <a:bodyPr/>
          <a:lstStyle/>
          <a:p>
            <a:r>
              <a:rPr lang="en-US" dirty="0"/>
              <a:t>A </a:t>
            </a:r>
            <a:r>
              <a:rPr lang="en-US" i="1" u="sng" dirty="0"/>
              <a:t>key</a:t>
            </a:r>
            <a:r>
              <a:rPr lang="en-US" dirty="0"/>
              <a:t> is a </a:t>
            </a:r>
            <a:r>
              <a:rPr lang="en-US" b="1" dirty="0"/>
              <a:t>minimal </a:t>
            </a:r>
            <a:r>
              <a:rPr lang="en-US" dirty="0"/>
              <a:t>set of attributes that uniquely identifies an entity.</a:t>
            </a:r>
          </a:p>
          <a:p>
            <a:pPr lvl="1"/>
            <a:r>
              <a:rPr lang="en-US" altLang="en-US" dirty="0" smtClean="0"/>
              <a:t>Super Key</a:t>
            </a:r>
          </a:p>
          <a:p>
            <a:pPr lvl="1"/>
            <a:r>
              <a:rPr lang="en-US" altLang="en-US" dirty="0" smtClean="0"/>
              <a:t>Candidate Key</a:t>
            </a:r>
          </a:p>
          <a:p>
            <a:pPr lvl="1"/>
            <a:r>
              <a:rPr lang="en-US" altLang="en-US" dirty="0" smtClean="0"/>
              <a:t>Primary Key</a:t>
            </a:r>
          </a:p>
          <a:p>
            <a:pPr lvl="1"/>
            <a:r>
              <a:rPr lang="en-US" altLang="en-US" dirty="0" smtClean="0"/>
              <a:t>Foreign Key</a:t>
            </a:r>
          </a:p>
          <a:p>
            <a:r>
              <a:rPr lang="en-US" dirty="0"/>
              <a:t>The E/R model forces us to designate a single </a:t>
            </a:r>
            <a:r>
              <a:rPr lang="en-US" b="1" u="sng" dirty="0"/>
              <a:t>primary</a:t>
            </a:r>
            <a:r>
              <a:rPr lang="en-US" b="1" dirty="0"/>
              <a:t> </a:t>
            </a:r>
            <a:r>
              <a:rPr lang="en-US" dirty="0"/>
              <a:t>key, though there may be multiple candidate keys</a:t>
            </a:r>
          </a:p>
          <a:p>
            <a:endParaRPr lang="en-US" alt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19</a:t>
            </a:fld>
            <a:endParaRPr lang="en-US"/>
          </a:p>
        </p:txBody>
      </p:sp>
      <p:grpSp>
        <p:nvGrpSpPr>
          <p:cNvPr id="8" name="Group 7"/>
          <p:cNvGrpSpPr/>
          <p:nvPr/>
        </p:nvGrpSpPr>
        <p:grpSpPr>
          <a:xfrm>
            <a:off x="5562600" y="2484802"/>
            <a:ext cx="2971800" cy="1438031"/>
            <a:chOff x="1171575" y="4457700"/>
            <a:chExt cx="3552825" cy="1485900"/>
          </a:xfrm>
        </p:grpSpPr>
        <p:sp>
          <p:nvSpPr>
            <p:cNvPr id="11" name="Rectangle 10"/>
            <p:cNvSpPr/>
            <p:nvPr/>
          </p:nvSpPr>
          <p:spPr bwMode="auto">
            <a:xfrm>
              <a:off x="2285999" y="5410200"/>
              <a:ext cx="1038225" cy="5334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anose="020F0502020204030204" pitchFamily="34" charset="0"/>
              </a:endParaRPr>
            </a:p>
          </p:txBody>
        </p:sp>
        <p:sp>
          <p:nvSpPr>
            <p:cNvPr id="12" name="Oval 11"/>
            <p:cNvSpPr/>
            <p:nvPr/>
          </p:nvSpPr>
          <p:spPr bwMode="auto">
            <a:xfrm>
              <a:off x="1171575" y="4648200"/>
              <a:ext cx="1104900" cy="6858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anose="020F0502020204030204" pitchFamily="34" charset="0"/>
              </a:endParaRPr>
            </a:p>
          </p:txBody>
        </p:sp>
        <p:sp>
          <p:nvSpPr>
            <p:cNvPr id="13" name="Oval 12"/>
            <p:cNvSpPr/>
            <p:nvPr/>
          </p:nvSpPr>
          <p:spPr bwMode="auto">
            <a:xfrm>
              <a:off x="3733800" y="4648200"/>
              <a:ext cx="990600" cy="638175"/>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anose="020F0502020204030204" pitchFamily="34" charset="0"/>
              </a:endParaRPr>
            </a:p>
          </p:txBody>
        </p:sp>
        <p:sp>
          <p:nvSpPr>
            <p:cNvPr id="14" name="Oval 13"/>
            <p:cNvSpPr/>
            <p:nvPr/>
          </p:nvSpPr>
          <p:spPr bwMode="auto">
            <a:xfrm>
              <a:off x="2457450" y="4457700"/>
              <a:ext cx="1047750" cy="638175"/>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anose="020F0502020204030204" pitchFamily="34" charset="0"/>
              </a:endParaRPr>
            </a:p>
          </p:txBody>
        </p:sp>
        <p:cxnSp>
          <p:nvCxnSpPr>
            <p:cNvPr id="15" name="Straight Connector 14"/>
            <p:cNvCxnSpPr/>
            <p:nvPr/>
          </p:nvCxnSpPr>
          <p:spPr bwMode="auto">
            <a:xfrm>
              <a:off x="2981325" y="5095875"/>
              <a:ext cx="0" cy="31432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6" name="Straight Connector 15"/>
            <p:cNvCxnSpPr>
              <a:stCxn id="13" idx="4"/>
              <a:endCxn id="11" idx="3"/>
            </p:cNvCxnSpPr>
            <p:nvPr/>
          </p:nvCxnSpPr>
          <p:spPr bwMode="auto">
            <a:xfrm flipH="1">
              <a:off x="3324224" y="5286375"/>
              <a:ext cx="904876" cy="390525"/>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7" name="TextBox 16"/>
            <p:cNvSpPr txBox="1"/>
            <p:nvPr/>
          </p:nvSpPr>
          <p:spPr>
            <a:xfrm>
              <a:off x="2457449" y="5611655"/>
              <a:ext cx="718283" cy="254417"/>
            </a:xfrm>
            <a:prstGeom prst="rect">
              <a:avLst/>
            </a:prstGeom>
            <a:noFill/>
          </p:spPr>
          <p:txBody>
            <a:bodyPr wrap="square" rtlCol="0">
              <a:spAutoFit/>
            </a:bodyPr>
            <a:lstStyle/>
            <a:p>
              <a:r>
                <a:rPr lang="en-US" sz="1000" dirty="0" smtClean="0">
                  <a:latin typeface="Calibri" panose="020F0502020204030204" pitchFamily="34" charset="0"/>
                </a:rPr>
                <a:t>Product</a:t>
              </a:r>
              <a:endParaRPr lang="en-US" sz="1000" dirty="0">
                <a:latin typeface="Calibri" panose="020F0502020204030204" pitchFamily="34" charset="0"/>
              </a:endParaRPr>
            </a:p>
          </p:txBody>
        </p:sp>
        <p:sp>
          <p:nvSpPr>
            <p:cNvPr id="18" name="TextBox 17"/>
            <p:cNvSpPr txBox="1"/>
            <p:nvPr/>
          </p:nvSpPr>
          <p:spPr>
            <a:xfrm>
              <a:off x="1395412" y="4910465"/>
              <a:ext cx="609600" cy="261610"/>
            </a:xfrm>
            <a:prstGeom prst="rect">
              <a:avLst/>
            </a:prstGeom>
            <a:noFill/>
          </p:spPr>
          <p:txBody>
            <a:bodyPr wrap="square" rtlCol="0">
              <a:spAutoFit/>
            </a:bodyPr>
            <a:lstStyle/>
            <a:p>
              <a:r>
                <a:rPr lang="en-US" sz="1050" dirty="0" smtClean="0">
                  <a:latin typeface="Calibri" panose="020F0502020204030204" pitchFamily="34" charset="0"/>
                </a:rPr>
                <a:t>Price</a:t>
              </a:r>
              <a:endParaRPr lang="en-US" sz="1050" dirty="0">
                <a:latin typeface="Calibri" panose="020F0502020204030204" pitchFamily="34" charset="0"/>
              </a:endParaRPr>
            </a:p>
          </p:txBody>
        </p:sp>
        <p:sp>
          <p:nvSpPr>
            <p:cNvPr id="19" name="TextBox 18"/>
            <p:cNvSpPr txBox="1"/>
            <p:nvPr/>
          </p:nvSpPr>
          <p:spPr>
            <a:xfrm>
              <a:off x="2562225" y="4664244"/>
              <a:ext cx="762000" cy="246221"/>
            </a:xfrm>
            <a:prstGeom prst="rect">
              <a:avLst/>
            </a:prstGeom>
            <a:noFill/>
          </p:spPr>
          <p:txBody>
            <a:bodyPr wrap="square" rtlCol="0">
              <a:spAutoFit/>
            </a:bodyPr>
            <a:lstStyle/>
            <a:p>
              <a:r>
                <a:rPr lang="en-US" sz="1000" u="sng" dirty="0" smtClean="0">
                  <a:latin typeface="Calibri" panose="020F0502020204030204" pitchFamily="34" charset="0"/>
                </a:rPr>
                <a:t>Name</a:t>
              </a:r>
              <a:endParaRPr lang="en-US" sz="1000" u="sng" dirty="0">
                <a:latin typeface="Calibri" panose="020F0502020204030204" pitchFamily="34" charset="0"/>
              </a:endParaRPr>
            </a:p>
          </p:txBody>
        </p:sp>
        <p:sp>
          <p:nvSpPr>
            <p:cNvPr id="20" name="TextBox 19"/>
            <p:cNvSpPr txBox="1"/>
            <p:nvPr/>
          </p:nvSpPr>
          <p:spPr>
            <a:xfrm>
              <a:off x="3962400" y="4829175"/>
              <a:ext cx="685800" cy="246221"/>
            </a:xfrm>
            <a:prstGeom prst="rect">
              <a:avLst/>
            </a:prstGeom>
            <a:noFill/>
          </p:spPr>
          <p:txBody>
            <a:bodyPr wrap="square" rtlCol="0">
              <a:spAutoFit/>
            </a:bodyPr>
            <a:lstStyle/>
            <a:p>
              <a:r>
                <a:rPr lang="en-US" sz="1000" dirty="0" smtClean="0">
                  <a:latin typeface="Calibri" panose="020F0502020204030204" pitchFamily="34" charset="0"/>
                </a:rPr>
                <a:t>Category</a:t>
              </a:r>
              <a:endParaRPr lang="en-US" sz="1000" dirty="0">
                <a:latin typeface="Calibri" panose="020F0502020204030204" pitchFamily="34" charset="0"/>
              </a:endParaRPr>
            </a:p>
          </p:txBody>
        </p:sp>
        <p:cxnSp>
          <p:nvCxnSpPr>
            <p:cNvPr id="7" name="Straight Connector 6"/>
            <p:cNvCxnSpPr>
              <a:stCxn id="12" idx="4"/>
              <a:endCxn id="11" idx="1"/>
            </p:cNvCxnSpPr>
            <p:nvPr/>
          </p:nvCxnSpPr>
          <p:spPr bwMode="auto">
            <a:xfrm>
              <a:off x="1724025" y="5334000"/>
              <a:ext cx="561974" cy="342900"/>
            </a:xfrm>
            <a:prstGeom prst="line">
              <a:avLst/>
            </a:prstGeom>
            <a:solidFill>
              <a:schemeClr val="accent1"/>
            </a:solidFill>
            <a:ln w="12700" cap="sq" cmpd="sng" algn="ctr">
              <a:solidFill>
                <a:schemeClr val="tx1"/>
              </a:solidFill>
              <a:prstDash val="solid"/>
              <a:round/>
              <a:headEnd type="none" w="sm" len="sm"/>
              <a:tailEnd type="none" w="sm" len="sm"/>
            </a:ln>
            <a:effectLst/>
          </p:spPr>
        </p:cxnSp>
      </p:grpSp>
    </p:spTree>
    <p:extLst>
      <p:ext uri="{BB962C8B-B14F-4D97-AF65-F5344CB8AC3E}">
        <p14:creationId xmlns:p14="http://schemas.microsoft.com/office/powerpoint/2010/main" val="3371943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Objectives</a:t>
            </a:r>
            <a:endParaRPr lang="en-US" dirty="0"/>
          </a:p>
        </p:txBody>
      </p:sp>
      <p:sp>
        <p:nvSpPr>
          <p:cNvPr id="6" name="Content Placeholder 5"/>
          <p:cNvSpPr>
            <a:spLocks noGrp="1"/>
          </p:cNvSpPr>
          <p:nvPr>
            <p:ph idx="1"/>
          </p:nvPr>
        </p:nvSpPr>
        <p:spPr/>
        <p:txBody>
          <a:bodyPr/>
          <a:lstStyle/>
          <a:p>
            <a:r>
              <a:rPr lang="en-US" altLang="en-US" dirty="0" smtClean="0"/>
              <a:t>Database Life Cycle</a:t>
            </a:r>
          </a:p>
          <a:p>
            <a:r>
              <a:rPr lang="en-US" altLang="en-US" dirty="0" smtClean="0"/>
              <a:t>Why </a:t>
            </a:r>
            <a:r>
              <a:rPr lang="en-US" altLang="en-US" dirty="0"/>
              <a:t>conceptual modeling?</a:t>
            </a:r>
          </a:p>
          <a:p>
            <a:r>
              <a:rPr lang="en-US" altLang="en-US" dirty="0"/>
              <a:t>Introduction of the Key role players:</a:t>
            </a:r>
          </a:p>
          <a:p>
            <a:pPr lvl="1"/>
            <a:r>
              <a:rPr lang="en-US" altLang="en-US" dirty="0"/>
              <a:t>Entities</a:t>
            </a:r>
          </a:p>
          <a:p>
            <a:pPr lvl="1"/>
            <a:r>
              <a:rPr lang="en-US" altLang="en-US" dirty="0"/>
              <a:t>Attributes</a:t>
            </a:r>
          </a:p>
          <a:p>
            <a:pPr lvl="1"/>
            <a:r>
              <a:rPr lang="en-US" altLang="en-US" dirty="0" smtClean="0"/>
              <a:t>Relationships</a:t>
            </a:r>
          </a:p>
          <a:p>
            <a:r>
              <a:rPr lang="en-US" altLang="en-US" dirty="0" smtClean="0"/>
              <a:t>E-R model and diagrams and examples</a:t>
            </a:r>
            <a:endParaRPr lang="en-US" alt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2</a:t>
            </a:fld>
            <a:endParaRPr lang="en-US" dirty="0"/>
          </a:p>
        </p:txBody>
      </p:sp>
    </p:spTree>
    <p:extLst>
      <p:ext uri="{BB962C8B-B14F-4D97-AF65-F5344CB8AC3E}">
        <p14:creationId xmlns:p14="http://schemas.microsoft.com/office/powerpoint/2010/main" val="3383011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t>Primary Key</a:t>
            </a:r>
            <a:endParaRPr lang="en-US" dirty="0"/>
          </a:p>
        </p:txBody>
      </p:sp>
      <p:sp>
        <p:nvSpPr>
          <p:cNvPr id="6" name="Content Placeholder 5"/>
          <p:cNvSpPr>
            <a:spLocks noGrp="1"/>
          </p:cNvSpPr>
          <p:nvPr>
            <p:ph idx="1"/>
          </p:nvPr>
        </p:nvSpPr>
        <p:spPr>
          <a:xfrm>
            <a:off x="762000" y="1600200"/>
            <a:ext cx="8001000" cy="5105400"/>
          </a:xfrm>
        </p:spPr>
        <p:txBody>
          <a:bodyPr/>
          <a:lstStyle/>
          <a:p>
            <a:r>
              <a:rPr lang="en-US" dirty="0"/>
              <a:t>A primary is a column or set of columns in a table that uniquely identifies </a:t>
            </a:r>
            <a:r>
              <a:rPr lang="en-US" dirty="0" smtClean="0"/>
              <a:t>row in </a:t>
            </a:r>
            <a:r>
              <a:rPr lang="en-US" dirty="0"/>
              <a:t>that table.</a:t>
            </a:r>
            <a:endParaRPr lang="en-US" alt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20</a:t>
            </a:fld>
            <a:endParaRPr lang="en-US"/>
          </a:p>
        </p:txBody>
      </p:sp>
      <p:graphicFrame>
        <p:nvGraphicFramePr>
          <p:cNvPr id="21" name="Content Placeholder 1"/>
          <p:cNvGraphicFramePr>
            <a:graphicFrameLocks/>
          </p:cNvGraphicFramePr>
          <p:nvPr>
            <p:extLst>
              <p:ext uri="{D42A27DB-BD31-4B8C-83A1-F6EECF244321}">
                <p14:modId xmlns:p14="http://schemas.microsoft.com/office/powerpoint/2010/main" val="693388155"/>
              </p:ext>
            </p:extLst>
          </p:nvPr>
        </p:nvGraphicFramePr>
        <p:xfrm>
          <a:off x="1600200" y="3124200"/>
          <a:ext cx="6705600" cy="3108960"/>
        </p:xfrm>
        <a:graphic>
          <a:graphicData uri="http://schemas.openxmlformats.org/drawingml/2006/table">
            <a:tbl>
              <a:tblPr firstRow="1" bandRow="1">
                <a:tableStyleId>{5C22544A-7EE6-4342-B048-85BDC9FD1C3A}</a:tableStyleId>
              </a:tblPr>
              <a:tblGrid>
                <a:gridCol w="1207008"/>
                <a:gridCol w="1274064"/>
                <a:gridCol w="1207008"/>
                <a:gridCol w="1676400"/>
                <a:gridCol w="1341120"/>
              </a:tblGrid>
              <a:tr h="1106645">
                <a:tc>
                  <a:txBody>
                    <a:bodyPr/>
                    <a:lstStyle/>
                    <a:p>
                      <a:r>
                        <a:rPr lang="en-US" u="sng" dirty="0" smtClean="0">
                          <a:latin typeface="Calibri" panose="020F0502020204030204" pitchFamily="34" charset="0"/>
                        </a:rPr>
                        <a:t>Student</a:t>
                      </a:r>
                      <a:r>
                        <a:rPr lang="en-US" u="sng" baseline="0" dirty="0" smtClean="0">
                          <a:latin typeface="Calibri" panose="020F0502020204030204" pitchFamily="34" charset="0"/>
                        </a:rPr>
                        <a:t> ID-</a:t>
                      </a:r>
                      <a:endParaRPr lang="en-US" u="sng" dirty="0">
                        <a:latin typeface="Calibri" panose="020F0502020204030204" pitchFamily="34" charset="0"/>
                      </a:endParaRPr>
                    </a:p>
                  </a:txBody>
                  <a:tcPr/>
                </a:tc>
                <a:tc>
                  <a:txBody>
                    <a:bodyPr/>
                    <a:lstStyle/>
                    <a:p>
                      <a:r>
                        <a:rPr lang="en-US" dirty="0" smtClean="0">
                          <a:latin typeface="Calibri" panose="020F0502020204030204" pitchFamily="34" charset="0"/>
                        </a:rPr>
                        <a:t>Student First Name</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Student Last Name</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Student Email</a:t>
                      </a:r>
                      <a:r>
                        <a:rPr lang="en-US" baseline="0" dirty="0" smtClean="0">
                          <a:latin typeface="Calibri" panose="020F0502020204030204" pitchFamily="34" charset="0"/>
                        </a:rPr>
                        <a:t> Address</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Student Phone</a:t>
                      </a:r>
                      <a:r>
                        <a:rPr lang="en-US" baseline="0" dirty="0" smtClean="0">
                          <a:latin typeface="Calibri" panose="020F0502020204030204" pitchFamily="34" charset="0"/>
                        </a:rPr>
                        <a:t> Number</a:t>
                      </a:r>
                    </a:p>
                    <a:p>
                      <a:endParaRPr lang="en-US" dirty="0">
                        <a:latin typeface="Calibri" panose="020F0502020204030204" pitchFamily="34" charset="0"/>
                      </a:endParaRPr>
                    </a:p>
                  </a:txBody>
                  <a:tcPr/>
                </a:tc>
              </a:tr>
              <a:tr h="595886">
                <a:tc>
                  <a:txBody>
                    <a:bodyPr/>
                    <a:lstStyle/>
                    <a:p>
                      <a:r>
                        <a:rPr lang="en-US" dirty="0" smtClean="0">
                          <a:latin typeface="Calibri" panose="020F0502020204030204" pitchFamily="34" charset="0"/>
                        </a:rPr>
                        <a:t>A203467</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John</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Smith</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hlinkClick r:id="rId2"/>
                        </a:rPr>
                        <a:t>jsmith@iit.com</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785-524-2574</a:t>
                      </a:r>
                      <a:endParaRPr lang="en-US" dirty="0">
                        <a:latin typeface="Calibri" panose="020F0502020204030204" pitchFamily="34" charset="0"/>
                      </a:endParaRPr>
                    </a:p>
                  </a:txBody>
                  <a:tcPr/>
                </a:tc>
              </a:tr>
              <a:tr h="558434">
                <a:tc>
                  <a:txBody>
                    <a:bodyPr/>
                    <a:lstStyle/>
                    <a:p>
                      <a:r>
                        <a:rPr lang="en-US" dirty="0" smtClean="0">
                          <a:latin typeface="Calibri" panose="020F0502020204030204" pitchFamily="34" charset="0"/>
                        </a:rPr>
                        <a:t>A679345</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Greg</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Linton</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hlinkClick r:id="rId3"/>
                        </a:rPr>
                        <a:t>glinton@iit.com</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457-789-1453</a:t>
                      </a:r>
                      <a:endParaRPr lang="en-US" dirty="0">
                        <a:latin typeface="Calibri" panose="020F0502020204030204" pitchFamily="34" charset="0"/>
                      </a:endParaRPr>
                    </a:p>
                  </a:txBody>
                  <a:tcPr/>
                </a:tc>
              </a:tr>
              <a:tr h="558434">
                <a:tc>
                  <a:txBody>
                    <a:bodyPr/>
                    <a:lstStyle/>
                    <a:p>
                      <a:r>
                        <a:rPr lang="en-US" dirty="0" smtClean="0">
                          <a:latin typeface="Calibri" panose="020F0502020204030204" pitchFamily="34" charset="0"/>
                        </a:rPr>
                        <a:t>A452813</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Aastha </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Gupta</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hlinkClick r:id="rId4"/>
                        </a:rPr>
                        <a:t>agupta56@iit.edu</a:t>
                      </a:r>
                      <a:endParaRPr lang="en-US" dirty="0">
                        <a:latin typeface="Calibri" panose="020F0502020204030204" pitchFamily="34" charset="0"/>
                      </a:endParaRPr>
                    </a:p>
                  </a:txBody>
                  <a:tcPr/>
                </a:tc>
                <a:tc>
                  <a:txBody>
                    <a:bodyPr/>
                    <a:lstStyle/>
                    <a:p>
                      <a:r>
                        <a:rPr lang="en-US" dirty="0" smtClean="0">
                          <a:latin typeface="Calibri" panose="020F0502020204030204" pitchFamily="34" charset="0"/>
                        </a:rPr>
                        <a:t>143-781-2654</a:t>
                      </a:r>
                      <a:endParaRPr lang="en-US" dirty="0">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1439039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t>Primary Key</a:t>
            </a:r>
            <a:endParaRPr lang="en-US" dirty="0"/>
          </a:p>
        </p:txBody>
      </p:sp>
      <p:sp>
        <p:nvSpPr>
          <p:cNvPr id="6" name="Content Placeholder 5"/>
          <p:cNvSpPr>
            <a:spLocks noGrp="1"/>
          </p:cNvSpPr>
          <p:nvPr>
            <p:ph idx="1"/>
          </p:nvPr>
        </p:nvSpPr>
        <p:spPr>
          <a:xfrm>
            <a:off x="762000" y="1600200"/>
            <a:ext cx="8001000" cy="5105400"/>
          </a:xfrm>
        </p:spPr>
        <p:txBody>
          <a:bodyPr/>
          <a:lstStyle/>
          <a:p>
            <a:r>
              <a:rPr lang="en-US" dirty="0" smtClean="0"/>
              <a:t>The primary key is denoted by underlining the column name. </a:t>
            </a:r>
          </a:p>
          <a:p>
            <a:r>
              <a:rPr lang="en-US" altLang="en-US" dirty="0" smtClean="0"/>
              <a:t>Primary key cannot contain duplicate values.</a:t>
            </a:r>
          </a:p>
          <a:p>
            <a:r>
              <a:rPr lang="en-US" altLang="en-US" dirty="0" smtClean="0"/>
              <a:t>They cannot contain NULL values.</a:t>
            </a:r>
          </a:p>
          <a:p>
            <a:r>
              <a:rPr lang="en-US" altLang="en-US" dirty="0" smtClean="0"/>
              <a:t>It can be denoted by one or more than columns from the table.</a:t>
            </a:r>
          </a:p>
          <a:p>
            <a:r>
              <a:rPr lang="en-US" altLang="en-US" dirty="0" smtClean="0"/>
              <a:t>Which one is better: </a:t>
            </a:r>
            <a:r>
              <a:rPr lang="en-US" altLang="en-US" dirty="0" err="1" smtClean="0"/>
              <a:t>Student_id</a:t>
            </a:r>
            <a:r>
              <a:rPr lang="en-US" altLang="en-US" dirty="0" smtClean="0"/>
              <a:t> or {</a:t>
            </a:r>
            <a:r>
              <a:rPr lang="en-US" altLang="en-US" dirty="0" err="1" smtClean="0"/>
              <a:t>Student_id</a:t>
            </a:r>
            <a:r>
              <a:rPr lang="en-US" altLang="en-US" dirty="0" smtClean="0"/>
              <a:t>, </a:t>
            </a:r>
            <a:r>
              <a:rPr lang="en-US" altLang="en-US" dirty="0" err="1" smtClean="0"/>
              <a:t>Student_firstname</a:t>
            </a:r>
            <a:r>
              <a:rPr lang="en-US" altLang="en-US" dirty="0"/>
              <a:t>}</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21</a:t>
            </a:fld>
            <a:endParaRPr lang="en-US"/>
          </a:p>
        </p:txBody>
      </p:sp>
    </p:spTree>
    <p:extLst>
      <p:ext uri="{BB962C8B-B14F-4D97-AF65-F5344CB8AC3E}">
        <p14:creationId xmlns:p14="http://schemas.microsoft.com/office/powerpoint/2010/main" val="2418685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t>Primary Key</a:t>
            </a:r>
            <a:endParaRPr lang="en-US" dirty="0"/>
          </a:p>
        </p:txBody>
      </p:sp>
      <p:sp>
        <p:nvSpPr>
          <p:cNvPr id="6" name="Content Placeholder 5"/>
          <p:cNvSpPr>
            <a:spLocks noGrp="1"/>
          </p:cNvSpPr>
          <p:nvPr>
            <p:ph idx="1"/>
          </p:nvPr>
        </p:nvSpPr>
        <p:spPr>
          <a:xfrm>
            <a:off x="762000" y="1600200"/>
            <a:ext cx="8001000" cy="5105400"/>
          </a:xfrm>
        </p:spPr>
        <p:txBody>
          <a:bodyPr/>
          <a:lstStyle/>
          <a:p>
            <a:r>
              <a:rPr lang="en-US" dirty="0" smtClean="0"/>
              <a:t>There are 2 ways to chose your primary key:</a:t>
            </a:r>
          </a:p>
          <a:p>
            <a:pPr lvl="1"/>
            <a:r>
              <a:rPr lang="en-US" dirty="0"/>
              <a:t>Either to create a column and let database automatically have numbers in increasing order for each </a:t>
            </a:r>
            <a:r>
              <a:rPr lang="en-US" dirty="0" smtClean="0"/>
              <a:t>row</a:t>
            </a:r>
          </a:p>
          <a:p>
            <a:pPr lvl="1"/>
            <a:r>
              <a:rPr lang="en-US" dirty="0" smtClean="0"/>
              <a:t>OR choose </a:t>
            </a:r>
            <a:r>
              <a:rPr lang="en-US" dirty="0"/>
              <a:t>a column </a:t>
            </a:r>
            <a:r>
              <a:rPr lang="en-US" dirty="0" smtClean="0"/>
              <a:t>from the table that does </a:t>
            </a:r>
            <a:r>
              <a:rPr lang="en-US" dirty="0"/>
              <a:t>not contain duplicates and nulls.</a:t>
            </a: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22</a:t>
            </a:fld>
            <a:endParaRPr lang="en-US"/>
          </a:p>
        </p:txBody>
      </p:sp>
    </p:spTree>
    <p:extLst>
      <p:ext uri="{BB962C8B-B14F-4D97-AF65-F5344CB8AC3E}">
        <p14:creationId xmlns:p14="http://schemas.microsoft.com/office/powerpoint/2010/main" val="6282131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t>Super Key</a:t>
            </a:r>
            <a:endParaRPr lang="en-US" dirty="0"/>
          </a:p>
        </p:txBody>
      </p:sp>
      <p:sp>
        <p:nvSpPr>
          <p:cNvPr id="6" name="Content Placeholder 5"/>
          <p:cNvSpPr>
            <a:spLocks noGrp="1"/>
          </p:cNvSpPr>
          <p:nvPr>
            <p:ph idx="1"/>
          </p:nvPr>
        </p:nvSpPr>
        <p:spPr>
          <a:xfrm>
            <a:off x="762000" y="1600200"/>
            <a:ext cx="8001000" cy="5105400"/>
          </a:xfrm>
        </p:spPr>
        <p:txBody>
          <a:bodyPr/>
          <a:lstStyle/>
          <a:p>
            <a:r>
              <a:rPr lang="en-US" dirty="0" smtClean="0"/>
              <a:t>A </a:t>
            </a:r>
            <a:r>
              <a:rPr lang="en-US" dirty="0"/>
              <a:t>super key is a set or one of more columns </a:t>
            </a:r>
            <a:r>
              <a:rPr lang="en-US" dirty="0" smtClean="0"/>
              <a:t>to </a:t>
            </a:r>
            <a:r>
              <a:rPr lang="en-US" dirty="0"/>
              <a:t>uniquely identify rows in a table</a:t>
            </a:r>
            <a:r>
              <a:rPr lang="en-US" dirty="0" smtClean="0"/>
              <a:t>.</a:t>
            </a:r>
          </a:p>
          <a:p>
            <a:pPr marL="0" indent="0">
              <a:buNone/>
            </a:pPr>
            <a:endParaRPr lang="en-US" dirty="0" smtClean="0"/>
          </a:p>
          <a:p>
            <a:pPr marL="0" indent="0">
              <a:buNone/>
            </a:pPr>
            <a:endParaRPr lang="en-US" dirty="0"/>
          </a:p>
          <a:p>
            <a:pPr marL="0" indent="0">
              <a:buNone/>
            </a:pP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23</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025" y="2895600"/>
            <a:ext cx="6711950" cy="315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1924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t>Super Key</a:t>
            </a:r>
            <a:endParaRPr lang="en-US" dirty="0"/>
          </a:p>
        </p:txBody>
      </p:sp>
      <p:sp>
        <p:nvSpPr>
          <p:cNvPr id="6" name="Content Placeholder 5"/>
          <p:cNvSpPr>
            <a:spLocks noGrp="1"/>
          </p:cNvSpPr>
          <p:nvPr>
            <p:ph idx="1"/>
          </p:nvPr>
        </p:nvSpPr>
        <p:spPr>
          <a:xfrm>
            <a:off x="762000" y="1600200"/>
            <a:ext cx="8001000" cy="5105400"/>
          </a:xfrm>
        </p:spPr>
        <p:txBody>
          <a:bodyPr/>
          <a:lstStyle/>
          <a:p>
            <a:r>
              <a:rPr lang="en-US" dirty="0" smtClean="0"/>
              <a:t>Super Key</a:t>
            </a:r>
          </a:p>
          <a:p>
            <a:pPr lvl="1"/>
            <a:r>
              <a:rPr lang="en-US" altLang="en-US" dirty="0" smtClean="0"/>
              <a:t>{</a:t>
            </a:r>
            <a:r>
              <a:rPr lang="en-US" altLang="en-US" dirty="0" err="1" smtClean="0"/>
              <a:t>Student_id</a:t>
            </a:r>
            <a:r>
              <a:rPr lang="en-US" altLang="en-US" dirty="0" smtClean="0"/>
              <a:t>}</a:t>
            </a:r>
          </a:p>
          <a:p>
            <a:pPr lvl="1"/>
            <a:r>
              <a:rPr lang="en-US" altLang="en-US" dirty="0" smtClean="0"/>
              <a:t>{</a:t>
            </a:r>
            <a:r>
              <a:rPr lang="en-US" altLang="en-US" dirty="0" err="1" smtClean="0"/>
              <a:t>Student_SSN</a:t>
            </a:r>
            <a:r>
              <a:rPr lang="en-US" altLang="en-US" dirty="0"/>
              <a:t>}</a:t>
            </a:r>
            <a:endParaRPr lang="en-US" altLang="en-US" dirty="0" smtClean="0"/>
          </a:p>
          <a:p>
            <a:pPr lvl="1"/>
            <a:r>
              <a:rPr lang="en-US" altLang="en-US" dirty="0" smtClean="0"/>
              <a:t>{</a:t>
            </a:r>
            <a:r>
              <a:rPr lang="en-US" altLang="en-US" dirty="0" err="1" smtClean="0"/>
              <a:t>Student_id,Student_SSN</a:t>
            </a:r>
            <a:r>
              <a:rPr lang="en-US" altLang="en-US" dirty="0" smtClean="0"/>
              <a:t>}</a:t>
            </a:r>
          </a:p>
          <a:p>
            <a:pPr lvl="1"/>
            <a:r>
              <a:rPr lang="en-US" altLang="en-US" dirty="0" smtClean="0"/>
              <a:t>{</a:t>
            </a:r>
            <a:r>
              <a:rPr lang="en-US" altLang="en-US" dirty="0" err="1" smtClean="0"/>
              <a:t>Student_id,Student_FirstName</a:t>
            </a:r>
            <a:r>
              <a:rPr lang="en-US" altLang="en-US" dirty="0" smtClean="0"/>
              <a:t>}</a:t>
            </a:r>
          </a:p>
          <a:p>
            <a:pPr lvl="1"/>
            <a:r>
              <a:rPr lang="en-US" altLang="en-US" dirty="0"/>
              <a:t>{</a:t>
            </a:r>
            <a:r>
              <a:rPr lang="en-US" altLang="en-US" dirty="0" err="1" smtClean="0"/>
              <a:t>Student_id,Student_LastName</a:t>
            </a:r>
            <a:r>
              <a:rPr lang="en-US" altLang="en-US" dirty="0" smtClean="0"/>
              <a:t>}</a:t>
            </a:r>
          </a:p>
          <a:p>
            <a:pPr lvl="1"/>
            <a:r>
              <a:rPr lang="en-US" altLang="en-US" dirty="0"/>
              <a:t>{</a:t>
            </a:r>
            <a:r>
              <a:rPr lang="en-US" altLang="en-US" dirty="0" err="1" smtClean="0"/>
              <a:t>Student_SSN,Student_FirstName</a:t>
            </a:r>
            <a:r>
              <a:rPr lang="en-US" altLang="en-US" dirty="0"/>
              <a:t>}</a:t>
            </a:r>
          </a:p>
          <a:p>
            <a:pPr lvl="1"/>
            <a:r>
              <a:rPr lang="en-US" altLang="en-US" dirty="0"/>
              <a:t>{</a:t>
            </a:r>
            <a:r>
              <a:rPr lang="en-US" altLang="en-US" dirty="0" err="1" smtClean="0"/>
              <a:t>Student_SSN,Student_LastName</a:t>
            </a:r>
            <a:r>
              <a:rPr lang="en-US" altLang="en-US" dirty="0" smtClean="0"/>
              <a:t>}</a:t>
            </a:r>
          </a:p>
          <a:p>
            <a:pPr lvl="1"/>
            <a:r>
              <a:rPr lang="en-US" altLang="en-US" dirty="0"/>
              <a:t>{</a:t>
            </a:r>
            <a:r>
              <a:rPr lang="en-US" altLang="en-US" dirty="0" err="1" smtClean="0"/>
              <a:t>Student_id,Student_SSN,Student_FirstName</a:t>
            </a:r>
            <a:r>
              <a:rPr lang="en-US" altLang="en-US" dirty="0" smtClean="0"/>
              <a:t>}</a:t>
            </a:r>
            <a:endParaRPr lang="en-US" altLang="en-US" dirty="0"/>
          </a:p>
          <a:p>
            <a:pPr lvl="1"/>
            <a:endParaRPr lang="en-US" altLang="en-US" dirty="0"/>
          </a:p>
          <a:p>
            <a:pPr lvl="1"/>
            <a:endParaRPr lang="en-US" altLang="en-US" dirty="0"/>
          </a:p>
          <a:p>
            <a:pPr lvl="1"/>
            <a:endParaRPr lang="en-US" alt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24</a:t>
            </a:fld>
            <a:endParaRPr lang="en-US"/>
          </a:p>
        </p:txBody>
      </p:sp>
    </p:spTree>
    <p:extLst>
      <p:ext uri="{BB962C8B-B14F-4D97-AF65-F5344CB8AC3E}">
        <p14:creationId xmlns:p14="http://schemas.microsoft.com/office/powerpoint/2010/main" val="40716143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t>Candidate Key</a:t>
            </a:r>
            <a:endParaRPr lang="en-US" dirty="0"/>
          </a:p>
        </p:txBody>
      </p:sp>
      <p:sp>
        <p:nvSpPr>
          <p:cNvPr id="6" name="Content Placeholder 5"/>
          <p:cNvSpPr>
            <a:spLocks noGrp="1"/>
          </p:cNvSpPr>
          <p:nvPr>
            <p:ph idx="1"/>
          </p:nvPr>
        </p:nvSpPr>
        <p:spPr>
          <a:xfrm>
            <a:off x="762000" y="1600200"/>
            <a:ext cx="8001000" cy="5105400"/>
          </a:xfrm>
        </p:spPr>
        <p:txBody>
          <a:bodyPr/>
          <a:lstStyle/>
          <a:p>
            <a:r>
              <a:rPr lang="en-US" sz="2800" dirty="0"/>
              <a:t>A </a:t>
            </a:r>
            <a:r>
              <a:rPr lang="en-US" sz="2800" dirty="0" smtClean="0"/>
              <a:t>super key</a:t>
            </a:r>
            <a:r>
              <a:rPr lang="en-US" sz="2800" dirty="0"/>
              <a:t> with no redundant attribute is known as candidate key. Candidate keys are selected from the set of super </a:t>
            </a:r>
            <a:r>
              <a:rPr lang="en-US" sz="2800" dirty="0" smtClean="0"/>
              <a:t>keys.</a:t>
            </a:r>
          </a:p>
          <a:p>
            <a:r>
              <a:rPr lang="en-US" sz="2800" dirty="0" smtClean="0"/>
              <a:t> Candidate key is also termed </a:t>
            </a:r>
            <a:r>
              <a:rPr lang="en-US" sz="2800" dirty="0"/>
              <a:t>as minimal super key</a:t>
            </a:r>
            <a:r>
              <a:rPr lang="en-US" sz="2800" dirty="0" smtClean="0"/>
              <a:t>.</a:t>
            </a:r>
          </a:p>
          <a:p>
            <a:r>
              <a:rPr lang="en-US" sz="2800" dirty="0" smtClean="0"/>
              <a:t>Candidate Keys</a:t>
            </a:r>
          </a:p>
          <a:p>
            <a:pPr lvl="1"/>
            <a:r>
              <a:rPr lang="en-US" altLang="en-US" sz="2400" dirty="0"/>
              <a:t>{</a:t>
            </a:r>
            <a:r>
              <a:rPr lang="en-US" altLang="en-US" sz="2400" dirty="0" err="1"/>
              <a:t>Student_id</a:t>
            </a:r>
            <a:r>
              <a:rPr lang="en-US" altLang="en-US" sz="2400" dirty="0"/>
              <a:t>}</a:t>
            </a:r>
          </a:p>
          <a:p>
            <a:pPr lvl="1"/>
            <a:r>
              <a:rPr lang="en-US" altLang="en-US" sz="2400" dirty="0"/>
              <a:t>{</a:t>
            </a:r>
            <a:r>
              <a:rPr lang="en-US" altLang="en-US" sz="2400" dirty="0" err="1"/>
              <a:t>Student_SSN</a:t>
            </a:r>
            <a:r>
              <a:rPr lang="en-US" altLang="en-US" sz="2400" dirty="0" smtClean="0"/>
              <a:t>}</a:t>
            </a:r>
          </a:p>
          <a:p>
            <a:r>
              <a:rPr lang="en-US" altLang="en-US" sz="2800" dirty="0"/>
              <a:t>A primary key is selected from the group of candidate keys.</a:t>
            </a:r>
          </a:p>
          <a:p>
            <a:pPr marL="579438" lvl="1" indent="0">
              <a:buNone/>
            </a:pPr>
            <a:endParaRPr lang="en-US" dirty="0" smtClean="0"/>
          </a:p>
          <a:p>
            <a:pPr lvl="1"/>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25</a:t>
            </a:fld>
            <a:endParaRPr lang="en-US"/>
          </a:p>
        </p:txBody>
      </p:sp>
    </p:spTree>
    <p:extLst>
      <p:ext uri="{BB962C8B-B14F-4D97-AF65-F5344CB8AC3E}">
        <p14:creationId xmlns:p14="http://schemas.microsoft.com/office/powerpoint/2010/main" val="29097454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t>Composite Key</a:t>
            </a:r>
            <a:endParaRPr lang="en-US" dirty="0"/>
          </a:p>
        </p:txBody>
      </p:sp>
      <p:sp>
        <p:nvSpPr>
          <p:cNvPr id="6" name="Content Placeholder 5"/>
          <p:cNvSpPr>
            <a:spLocks noGrp="1"/>
          </p:cNvSpPr>
          <p:nvPr>
            <p:ph idx="1"/>
          </p:nvPr>
        </p:nvSpPr>
        <p:spPr>
          <a:xfrm>
            <a:off x="762000" y="1600200"/>
            <a:ext cx="8001000" cy="5105400"/>
          </a:xfrm>
        </p:spPr>
        <p:txBody>
          <a:bodyPr/>
          <a:lstStyle/>
          <a:p>
            <a:r>
              <a:rPr lang="en-US" sz="2800" dirty="0"/>
              <a:t>A key that consists of more than one attribute to uniquely identify rows </a:t>
            </a:r>
            <a:r>
              <a:rPr lang="en-US" sz="2800" dirty="0" smtClean="0"/>
              <a:t>in </a:t>
            </a:r>
            <a:r>
              <a:rPr lang="en-US" sz="2800" dirty="0"/>
              <a:t>a table is called composite key. It is also known as compound key</a:t>
            </a:r>
            <a:r>
              <a:rPr lang="en-US" sz="2800" dirty="0" smtClean="0"/>
              <a:t>.</a:t>
            </a:r>
            <a:endParaRPr lang="en-US" dirty="0"/>
          </a:p>
          <a:p>
            <a:r>
              <a:rPr lang="en-US" sz="2800" dirty="0" smtClean="0"/>
              <a:t>Composite Keys</a:t>
            </a:r>
          </a:p>
          <a:p>
            <a:pPr lvl="1"/>
            <a:r>
              <a:rPr lang="en-US" altLang="en-US" sz="2400" dirty="0"/>
              <a:t>{</a:t>
            </a:r>
            <a:r>
              <a:rPr lang="en-US" altLang="en-US" sz="2400" dirty="0" err="1"/>
              <a:t>Student_id,Student_SSN</a:t>
            </a:r>
            <a:r>
              <a:rPr lang="en-US" altLang="en-US" sz="2400" dirty="0"/>
              <a:t>}</a:t>
            </a:r>
          </a:p>
          <a:p>
            <a:pPr lvl="1"/>
            <a:r>
              <a:rPr lang="en-US" altLang="en-US" sz="2400" dirty="0"/>
              <a:t>{</a:t>
            </a:r>
            <a:r>
              <a:rPr lang="en-US" altLang="en-US" sz="2400" dirty="0" err="1"/>
              <a:t>Student_id,Student_FirstName</a:t>
            </a:r>
            <a:r>
              <a:rPr lang="en-US" altLang="en-US" sz="2400" dirty="0"/>
              <a:t>}</a:t>
            </a:r>
          </a:p>
          <a:p>
            <a:pPr lvl="1"/>
            <a:r>
              <a:rPr lang="en-US" altLang="en-US" sz="2400" dirty="0"/>
              <a:t>{</a:t>
            </a:r>
            <a:r>
              <a:rPr lang="en-US" altLang="en-US" sz="2400" dirty="0" err="1"/>
              <a:t>Student_id,Student_LastName</a:t>
            </a:r>
            <a:r>
              <a:rPr lang="en-US" altLang="en-US" sz="2400" dirty="0"/>
              <a:t>}</a:t>
            </a:r>
          </a:p>
          <a:p>
            <a:pPr lvl="1"/>
            <a:r>
              <a:rPr lang="en-US" altLang="en-US" sz="2400" dirty="0"/>
              <a:t>{</a:t>
            </a:r>
            <a:r>
              <a:rPr lang="en-US" altLang="en-US" sz="2400" dirty="0" err="1"/>
              <a:t>Student_SSN,Student_FirstName</a:t>
            </a:r>
            <a:r>
              <a:rPr lang="en-US" altLang="en-US" sz="2400" dirty="0"/>
              <a:t>}</a:t>
            </a:r>
          </a:p>
          <a:p>
            <a:pPr lvl="1"/>
            <a:r>
              <a:rPr lang="en-US" altLang="en-US" sz="2400" dirty="0"/>
              <a:t>{</a:t>
            </a:r>
            <a:r>
              <a:rPr lang="en-US" altLang="en-US" sz="2400" dirty="0" err="1"/>
              <a:t>Student_SSN,Student_LastName</a:t>
            </a:r>
            <a:r>
              <a:rPr lang="en-US" altLang="en-US" sz="2400" dirty="0"/>
              <a:t>}</a:t>
            </a:r>
          </a:p>
          <a:p>
            <a:pPr lvl="1"/>
            <a:r>
              <a:rPr lang="en-US" altLang="en-US" sz="2400" dirty="0"/>
              <a:t>{</a:t>
            </a:r>
            <a:r>
              <a:rPr lang="en-US" altLang="en-US" sz="2400" dirty="0" err="1"/>
              <a:t>Student_id,Student_SSN,Student_FirstName</a:t>
            </a:r>
            <a:r>
              <a:rPr lang="en-US" altLang="en-US" sz="2400" dirty="0"/>
              <a:t>}</a:t>
            </a:r>
          </a:p>
          <a:p>
            <a:pPr marL="579438" lvl="1" indent="0">
              <a:buNone/>
            </a:pPr>
            <a:endParaRPr lang="en-US" sz="2400"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26</a:t>
            </a:fld>
            <a:endParaRPr lang="en-US"/>
          </a:p>
        </p:txBody>
      </p:sp>
    </p:spTree>
    <p:extLst>
      <p:ext uri="{BB962C8B-B14F-4D97-AF65-F5344CB8AC3E}">
        <p14:creationId xmlns:p14="http://schemas.microsoft.com/office/powerpoint/2010/main" val="26469190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t>Foreign Key</a:t>
            </a:r>
            <a:endParaRPr lang="en-US" dirty="0"/>
          </a:p>
        </p:txBody>
      </p:sp>
      <p:sp>
        <p:nvSpPr>
          <p:cNvPr id="6" name="Content Placeholder 5"/>
          <p:cNvSpPr>
            <a:spLocks noGrp="1"/>
          </p:cNvSpPr>
          <p:nvPr>
            <p:ph idx="1"/>
          </p:nvPr>
        </p:nvSpPr>
        <p:spPr>
          <a:xfrm>
            <a:off x="762000" y="1600200"/>
            <a:ext cx="8001000" cy="5105400"/>
          </a:xfrm>
        </p:spPr>
        <p:txBody>
          <a:bodyPr/>
          <a:lstStyle/>
          <a:p>
            <a:r>
              <a:rPr lang="en-US" dirty="0" smtClean="0"/>
              <a:t>Foreign </a:t>
            </a:r>
            <a:r>
              <a:rPr lang="en-US" dirty="0"/>
              <a:t>keys are the columns of a table that points to the primary key of another table. </a:t>
            </a:r>
            <a:endParaRPr lang="en-US" dirty="0" smtClean="0"/>
          </a:p>
          <a:p>
            <a:pPr marL="579438" lvl="1" indent="0">
              <a:buNone/>
            </a:pPr>
            <a:endParaRPr lang="en-US" sz="2400" dirty="0" smtClean="0"/>
          </a:p>
          <a:p>
            <a:pPr marL="579438" lvl="1" indent="0">
              <a:buNone/>
            </a:pPr>
            <a:endParaRPr lang="en-US" sz="2400"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27</a:t>
            </a:fld>
            <a:endParaRPr lang="en-US"/>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667000"/>
            <a:ext cx="3965575" cy="1861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Table 2"/>
          <p:cNvGraphicFramePr>
            <a:graphicFrameLocks noGrp="1"/>
          </p:cNvGraphicFramePr>
          <p:nvPr>
            <p:extLst>
              <p:ext uri="{D42A27DB-BD31-4B8C-83A1-F6EECF244321}">
                <p14:modId xmlns:p14="http://schemas.microsoft.com/office/powerpoint/2010/main" val="3205776086"/>
              </p:ext>
            </p:extLst>
          </p:nvPr>
        </p:nvGraphicFramePr>
        <p:xfrm>
          <a:off x="5029200" y="3886200"/>
          <a:ext cx="2914650" cy="1280160"/>
        </p:xfrm>
        <a:graphic>
          <a:graphicData uri="http://schemas.openxmlformats.org/drawingml/2006/table">
            <a:tbl>
              <a:tblPr firstRow="1" bandRow="1">
                <a:tableStyleId>{5C22544A-7EE6-4342-B048-85BDC9FD1C3A}</a:tableStyleId>
              </a:tblPr>
              <a:tblGrid>
                <a:gridCol w="971550"/>
                <a:gridCol w="971550"/>
                <a:gridCol w="971550"/>
              </a:tblGrid>
              <a:tr h="365760">
                <a:tc>
                  <a:txBody>
                    <a:bodyPr/>
                    <a:lstStyle/>
                    <a:p>
                      <a:r>
                        <a:rPr lang="en-US" sz="1200" dirty="0" err="1" smtClean="0">
                          <a:latin typeface="Calibri" panose="020F0502020204030204" pitchFamily="34" charset="0"/>
                        </a:rPr>
                        <a:t>Course_Id</a:t>
                      </a:r>
                      <a:endParaRPr lang="en-US" sz="1200" dirty="0">
                        <a:latin typeface="Calibri" panose="020F0502020204030204" pitchFamily="34" charset="0"/>
                      </a:endParaRPr>
                    </a:p>
                  </a:txBody>
                  <a:tcPr/>
                </a:tc>
                <a:tc>
                  <a:txBody>
                    <a:bodyPr/>
                    <a:lstStyle/>
                    <a:p>
                      <a:r>
                        <a:rPr lang="en-US" sz="1200" dirty="0" smtClean="0">
                          <a:latin typeface="Calibri" panose="020F0502020204030204" pitchFamily="34" charset="0"/>
                        </a:rPr>
                        <a:t>Student Id</a:t>
                      </a:r>
                      <a:endParaRPr lang="en-US" sz="1200" dirty="0">
                        <a:latin typeface="Calibri" panose="020F0502020204030204" pitchFamily="34" charset="0"/>
                      </a:endParaRPr>
                    </a:p>
                  </a:txBody>
                  <a:tcPr/>
                </a:tc>
                <a:tc>
                  <a:txBody>
                    <a:bodyPr/>
                    <a:lstStyle/>
                    <a:p>
                      <a:r>
                        <a:rPr lang="en-US" sz="1200" dirty="0" smtClean="0">
                          <a:latin typeface="Calibri" panose="020F0502020204030204" pitchFamily="34" charset="0"/>
                        </a:rPr>
                        <a:t>Course Name</a:t>
                      </a:r>
                      <a:endParaRPr lang="en-US" sz="1200" dirty="0">
                        <a:latin typeface="Calibri" panose="020F0502020204030204" pitchFamily="34" charset="0"/>
                      </a:endParaRPr>
                    </a:p>
                  </a:txBody>
                  <a:tcPr/>
                </a:tc>
              </a:tr>
              <a:tr h="148167">
                <a:tc>
                  <a:txBody>
                    <a:bodyPr/>
                    <a:lstStyle/>
                    <a:p>
                      <a:r>
                        <a:rPr lang="en-US" sz="1200" dirty="0" smtClean="0">
                          <a:latin typeface="Calibri" panose="020F0502020204030204" pitchFamily="34" charset="0"/>
                        </a:rPr>
                        <a:t>C12</a:t>
                      </a:r>
                      <a:endParaRPr lang="en-US" sz="1200" dirty="0">
                        <a:latin typeface="Calibri" panose="020F0502020204030204" pitchFamily="34" charset="0"/>
                      </a:endParaRPr>
                    </a:p>
                  </a:txBody>
                  <a:tcPr/>
                </a:tc>
                <a:tc>
                  <a:txBody>
                    <a:bodyPr/>
                    <a:lstStyle/>
                    <a:p>
                      <a:r>
                        <a:rPr lang="en-US" sz="1200" dirty="0" smtClean="0">
                          <a:latin typeface="Calibri" panose="020F0502020204030204" pitchFamily="34" charset="0"/>
                        </a:rPr>
                        <a:t>A203467</a:t>
                      </a:r>
                      <a:endParaRPr lang="en-US" sz="1200" dirty="0">
                        <a:latin typeface="Calibri" panose="020F0502020204030204" pitchFamily="34" charset="0"/>
                      </a:endParaRPr>
                    </a:p>
                  </a:txBody>
                  <a:tcPr/>
                </a:tc>
                <a:tc>
                  <a:txBody>
                    <a:bodyPr/>
                    <a:lstStyle/>
                    <a:p>
                      <a:r>
                        <a:rPr lang="en-US" sz="1200" dirty="0" smtClean="0">
                          <a:latin typeface="Calibri" panose="020F0502020204030204" pitchFamily="34" charset="0"/>
                        </a:rPr>
                        <a:t>SQL</a:t>
                      </a:r>
                      <a:endParaRPr lang="en-US" sz="1200" dirty="0">
                        <a:latin typeface="Calibri" panose="020F0502020204030204" pitchFamily="34" charset="0"/>
                      </a:endParaRPr>
                    </a:p>
                  </a:txBody>
                  <a:tcPr/>
                </a:tc>
              </a:tr>
              <a:tr h="148167">
                <a:tc>
                  <a:txBody>
                    <a:bodyPr/>
                    <a:lstStyle/>
                    <a:p>
                      <a:r>
                        <a:rPr lang="en-US" sz="1200" dirty="0" smtClean="0">
                          <a:latin typeface="Calibri" panose="020F0502020204030204" pitchFamily="34" charset="0"/>
                        </a:rPr>
                        <a:t>C56</a:t>
                      </a:r>
                      <a:endParaRPr lang="en-US" sz="1200" dirty="0">
                        <a:latin typeface="Calibri" panose="020F0502020204030204" pitchFamily="34" charset="0"/>
                      </a:endParaRPr>
                    </a:p>
                  </a:txBody>
                  <a:tcPr/>
                </a:tc>
                <a:tc>
                  <a:txBody>
                    <a:bodyPr/>
                    <a:lstStyle/>
                    <a:p>
                      <a:r>
                        <a:rPr lang="en-US" sz="1200" dirty="0" smtClean="0">
                          <a:latin typeface="Calibri" panose="020F0502020204030204" pitchFamily="34" charset="0"/>
                        </a:rPr>
                        <a:t>A679345</a:t>
                      </a:r>
                      <a:endParaRPr lang="en-US" sz="1200" dirty="0">
                        <a:latin typeface="Calibri" panose="020F0502020204030204" pitchFamily="34" charset="0"/>
                      </a:endParaRPr>
                    </a:p>
                  </a:txBody>
                  <a:tcPr/>
                </a:tc>
                <a:tc>
                  <a:txBody>
                    <a:bodyPr/>
                    <a:lstStyle/>
                    <a:p>
                      <a:r>
                        <a:rPr lang="en-US" sz="1200" dirty="0" smtClean="0">
                          <a:latin typeface="Calibri" panose="020F0502020204030204" pitchFamily="34" charset="0"/>
                        </a:rPr>
                        <a:t>Web</a:t>
                      </a:r>
                      <a:endParaRPr lang="en-US" sz="1200" dirty="0">
                        <a:latin typeface="Calibri" panose="020F0502020204030204" pitchFamily="34" charset="0"/>
                      </a:endParaRPr>
                    </a:p>
                  </a:txBody>
                  <a:tcPr/>
                </a:tc>
              </a:tr>
              <a:tr h="148167">
                <a:tc>
                  <a:txBody>
                    <a:bodyPr/>
                    <a:lstStyle/>
                    <a:p>
                      <a:r>
                        <a:rPr lang="en-US" sz="1200" dirty="0" smtClean="0">
                          <a:latin typeface="Calibri" panose="020F0502020204030204" pitchFamily="34" charset="0"/>
                        </a:rPr>
                        <a:t>C37</a:t>
                      </a:r>
                      <a:endParaRPr lang="en-US" sz="12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libri" panose="020F0502020204030204" pitchFamily="34" charset="0"/>
                        </a:rPr>
                        <a:t>A203467</a:t>
                      </a:r>
                    </a:p>
                  </a:txBody>
                  <a:tcPr/>
                </a:tc>
                <a:tc>
                  <a:txBody>
                    <a:bodyPr/>
                    <a:lstStyle/>
                    <a:p>
                      <a:r>
                        <a:rPr lang="en-US" sz="1200" dirty="0" smtClean="0">
                          <a:latin typeface="Calibri" panose="020F0502020204030204" pitchFamily="34" charset="0"/>
                        </a:rPr>
                        <a:t>Testing</a:t>
                      </a:r>
                      <a:endParaRPr lang="en-US" sz="1200" dirty="0">
                        <a:latin typeface="Calibri" panose="020F0502020204030204" pitchFamily="34" charset="0"/>
                      </a:endParaRPr>
                    </a:p>
                  </a:txBody>
                  <a:tcPr/>
                </a:tc>
              </a:tr>
            </a:tbl>
          </a:graphicData>
        </a:graphic>
      </p:graphicFrame>
      <p:sp>
        <p:nvSpPr>
          <p:cNvPr id="4" name="TextBox 3"/>
          <p:cNvSpPr txBox="1"/>
          <p:nvPr/>
        </p:nvSpPr>
        <p:spPr>
          <a:xfrm>
            <a:off x="1600200" y="5181600"/>
            <a:ext cx="4419600" cy="738664"/>
          </a:xfrm>
          <a:prstGeom prst="rect">
            <a:avLst/>
          </a:prstGeom>
          <a:noFill/>
        </p:spPr>
        <p:txBody>
          <a:bodyPr wrap="square" rtlCol="0">
            <a:spAutoFit/>
          </a:bodyPr>
          <a:lstStyle/>
          <a:p>
            <a:r>
              <a:rPr lang="en-US" sz="1400" dirty="0">
                <a:latin typeface="Calibri" panose="020F0502020204030204" pitchFamily="34" charset="0"/>
              </a:rPr>
              <a:t>In </a:t>
            </a:r>
            <a:r>
              <a:rPr lang="en-US" sz="1400" dirty="0" smtClean="0">
                <a:latin typeface="Calibri" panose="020F0502020204030204" pitchFamily="34" charset="0"/>
              </a:rPr>
              <a:t>this example </a:t>
            </a:r>
            <a:r>
              <a:rPr lang="en-US" sz="1400" dirty="0">
                <a:latin typeface="Calibri" panose="020F0502020204030204" pitchFamily="34" charset="0"/>
              </a:rPr>
              <a:t>the </a:t>
            </a:r>
            <a:r>
              <a:rPr lang="en-US" sz="1400" dirty="0" smtClean="0">
                <a:latin typeface="Calibri" panose="020F0502020204030204" pitchFamily="34" charset="0"/>
              </a:rPr>
              <a:t>Student Id</a:t>
            </a:r>
            <a:r>
              <a:rPr lang="en-US" sz="1400" dirty="0">
                <a:latin typeface="Calibri" panose="020F0502020204030204" pitchFamily="34" charset="0"/>
              </a:rPr>
              <a:t> column in </a:t>
            </a:r>
            <a:r>
              <a:rPr lang="en-US" sz="1400" dirty="0" smtClean="0">
                <a:latin typeface="Calibri" panose="020F0502020204030204" pitchFamily="34" charset="0"/>
              </a:rPr>
              <a:t>Course Enrollment</a:t>
            </a:r>
            <a:r>
              <a:rPr lang="en-US" sz="1400" dirty="0">
                <a:latin typeface="Calibri" panose="020F0502020204030204" pitchFamily="34" charset="0"/>
              </a:rPr>
              <a:t> table is a foreign key as it points to the primary key of the Student table.</a:t>
            </a:r>
          </a:p>
        </p:txBody>
      </p:sp>
    </p:spTree>
    <p:extLst>
      <p:ext uri="{BB962C8B-B14F-4D97-AF65-F5344CB8AC3E}">
        <p14:creationId xmlns:p14="http://schemas.microsoft.com/office/powerpoint/2010/main" val="1024885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t>Entity categories</a:t>
            </a:r>
            <a:endParaRPr lang="en-US" dirty="0"/>
          </a:p>
        </p:txBody>
      </p:sp>
      <p:sp>
        <p:nvSpPr>
          <p:cNvPr id="6" name="Content Placeholder 5"/>
          <p:cNvSpPr>
            <a:spLocks noGrp="1"/>
          </p:cNvSpPr>
          <p:nvPr>
            <p:ph idx="1"/>
          </p:nvPr>
        </p:nvSpPr>
        <p:spPr>
          <a:xfrm>
            <a:off x="762000" y="1600200"/>
            <a:ext cx="8001000" cy="5105400"/>
          </a:xfrm>
        </p:spPr>
        <p:txBody>
          <a:bodyPr/>
          <a:lstStyle/>
          <a:p>
            <a:r>
              <a:rPr lang="en-US" altLang="en-US" dirty="0" smtClean="0"/>
              <a:t>Strong Entity</a:t>
            </a:r>
          </a:p>
          <a:p>
            <a:pPr lvl="1"/>
            <a:r>
              <a:rPr lang="en-US" dirty="0"/>
              <a:t>Entities having its own attribute as primary keys are called strong entity.</a:t>
            </a:r>
            <a:endParaRPr lang="en-US" altLang="en-US" dirty="0" smtClean="0"/>
          </a:p>
          <a:p>
            <a:r>
              <a:rPr lang="en-US" altLang="en-US" dirty="0" smtClean="0"/>
              <a:t>Weak Entity</a:t>
            </a:r>
          </a:p>
          <a:p>
            <a:pPr lvl="1"/>
            <a:r>
              <a:rPr lang="en-US" dirty="0"/>
              <a:t> Entities which cannot form their own attribute as primary key are known weak entities. These entities will derive their primary keys from the combination of its attribute and primary key from its mapping entity.</a:t>
            </a:r>
            <a:endParaRPr lang="en-US" alt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28</a:t>
            </a:fld>
            <a:endParaRPr lang="en-US"/>
          </a:p>
        </p:txBody>
      </p:sp>
      <p:sp>
        <p:nvSpPr>
          <p:cNvPr id="3" name="Rectangle 2"/>
          <p:cNvSpPr/>
          <p:nvPr/>
        </p:nvSpPr>
        <p:spPr bwMode="auto">
          <a:xfrm>
            <a:off x="6248400" y="1676400"/>
            <a:ext cx="1295400" cy="457200"/>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 name="Rectangle 3"/>
          <p:cNvSpPr/>
          <p:nvPr/>
        </p:nvSpPr>
        <p:spPr bwMode="auto">
          <a:xfrm>
            <a:off x="5867400" y="5715000"/>
            <a:ext cx="1524000" cy="609600"/>
          </a:xfrm>
          <a:prstGeom prst="rect">
            <a:avLst/>
          </a:prstGeom>
          <a:solidFill>
            <a:schemeClr val="accent1">
              <a:lumMod val="60000"/>
              <a:lumOff val="4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 name="Rectangle 6"/>
          <p:cNvSpPr/>
          <p:nvPr/>
        </p:nvSpPr>
        <p:spPr bwMode="auto">
          <a:xfrm>
            <a:off x="6019800" y="5867400"/>
            <a:ext cx="1143000" cy="304800"/>
          </a:xfrm>
          <a:prstGeom prst="rect">
            <a:avLst/>
          </a:prstGeom>
          <a:solidFill>
            <a:schemeClr val="accent5">
              <a:lumMod val="9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9023183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776537"/>
            <a:ext cx="184150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p:txBody>
          <a:bodyPr/>
          <a:lstStyle/>
          <a:p>
            <a:r>
              <a:rPr lang="en-US" altLang="en-US" dirty="0" smtClean="0"/>
              <a:t>Entity categories</a:t>
            </a:r>
            <a:endParaRPr lang="en-US" dirty="0"/>
          </a:p>
        </p:txBody>
      </p:sp>
      <p:sp>
        <p:nvSpPr>
          <p:cNvPr id="6" name="Content Placeholder 5"/>
          <p:cNvSpPr>
            <a:spLocks noGrp="1"/>
          </p:cNvSpPr>
          <p:nvPr>
            <p:ph idx="1"/>
          </p:nvPr>
        </p:nvSpPr>
        <p:spPr>
          <a:xfrm>
            <a:off x="762000" y="1600200"/>
            <a:ext cx="8001000" cy="5105400"/>
          </a:xfrm>
        </p:spPr>
        <p:txBody>
          <a:bodyPr/>
          <a:lstStyle/>
          <a:p>
            <a:pPr marL="0" indent="0">
              <a:buNone/>
            </a:pPr>
            <a:r>
              <a:rPr lang="en-US" altLang="en-US" dirty="0" smtClean="0"/>
              <a:t>Example</a:t>
            </a: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29</a:t>
            </a:fld>
            <a:endParaRPr lang="en-US"/>
          </a:p>
        </p:txBody>
      </p:sp>
      <p:sp>
        <p:nvSpPr>
          <p:cNvPr id="8" name="Rectangle 7"/>
          <p:cNvSpPr/>
          <p:nvPr/>
        </p:nvSpPr>
        <p:spPr bwMode="auto">
          <a:xfrm>
            <a:off x="1295400" y="2362200"/>
            <a:ext cx="1828800" cy="1752600"/>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10" name="Straight Connector 9"/>
          <p:cNvCxnSpPr/>
          <p:nvPr/>
        </p:nvCxnSpPr>
        <p:spPr bwMode="auto">
          <a:xfrm>
            <a:off x="1295400" y="2743200"/>
            <a:ext cx="182880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6" name="Straight Connector 15"/>
          <p:cNvCxnSpPr/>
          <p:nvPr/>
        </p:nvCxnSpPr>
        <p:spPr bwMode="auto">
          <a:xfrm>
            <a:off x="5410200" y="3248025"/>
            <a:ext cx="1841500"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7" name="TextBox 16"/>
          <p:cNvSpPr txBox="1"/>
          <p:nvPr/>
        </p:nvSpPr>
        <p:spPr>
          <a:xfrm>
            <a:off x="1524000" y="2435423"/>
            <a:ext cx="1295400" cy="307777"/>
          </a:xfrm>
          <a:prstGeom prst="rect">
            <a:avLst/>
          </a:prstGeom>
          <a:noFill/>
        </p:spPr>
        <p:txBody>
          <a:bodyPr wrap="square" rtlCol="0">
            <a:spAutoFit/>
          </a:bodyPr>
          <a:lstStyle/>
          <a:p>
            <a:r>
              <a:rPr lang="en-US" sz="1400" dirty="0" smtClean="0">
                <a:latin typeface="Calibri" panose="020F0502020204030204" pitchFamily="34" charset="0"/>
              </a:rPr>
              <a:t>Class</a:t>
            </a:r>
            <a:endParaRPr lang="en-US" dirty="0">
              <a:latin typeface="Calibri" panose="020F0502020204030204" pitchFamily="34" charset="0"/>
            </a:endParaRPr>
          </a:p>
        </p:txBody>
      </p:sp>
      <p:sp>
        <p:nvSpPr>
          <p:cNvPr id="19" name="TextBox 18"/>
          <p:cNvSpPr txBox="1"/>
          <p:nvPr/>
        </p:nvSpPr>
        <p:spPr>
          <a:xfrm>
            <a:off x="1524000" y="2895600"/>
            <a:ext cx="1447800" cy="523220"/>
          </a:xfrm>
          <a:prstGeom prst="rect">
            <a:avLst/>
          </a:prstGeom>
          <a:noFill/>
        </p:spPr>
        <p:txBody>
          <a:bodyPr wrap="square" rtlCol="0">
            <a:spAutoFit/>
          </a:bodyPr>
          <a:lstStyle/>
          <a:p>
            <a:r>
              <a:rPr lang="en-US" sz="1400" dirty="0" err="1" smtClean="0">
                <a:latin typeface="Calibri" panose="020F0502020204030204" pitchFamily="34" charset="0"/>
              </a:rPr>
              <a:t>Class_id</a:t>
            </a:r>
            <a:endParaRPr lang="en-US" sz="1400" dirty="0" smtClean="0">
              <a:latin typeface="Calibri" panose="020F0502020204030204" pitchFamily="34" charset="0"/>
            </a:endParaRPr>
          </a:p>
          <a:p>
            <a:r>
              <a:rPr lang="en-US" sz="1400" dirty="0" err="1" smtClean="0">
                <a:latin typeface="Calibri" panose="020F0502020204030204" pitchFamily="34" charset="0"/>
              </a:rPr>
              <a:t>Class_Name</a:t>
            </a:r>
            <a:endParaRPr lang="en-US" sz="1400" dirty="0">
              <a:latin typeface="Calibri" panose="020F0502020204030204" pitchFamily="34" charset="0"/>
            </a:endParaRPr>
          </a:p>
        </p:txBody>
      </p:sp>
      <p:sp>
        <p:nvSpPr>
          <p:cNvPr id="21" name="TextBox 20"/>
          <p:cNvSpPr txBox="1"/>
          <p:nvPr/>
        </p:nvSpPr>
        <p:spPr>
          <a:xfrm>
            <a:off x="5638800" y="2895600"/>
            <a:ext cx="1295400" cy="338554"/>
          </a:xfrm>
          <a:prstGeom prst="rect">
            <a:avLst/>
          </a:prstGeom>
          <a:noFill/>
        </p:spPr>
        <p:txBody>
          <a:bodyPr wrap="square" rtlCol="0">
            <a:spAutoFit/>
          </a:bodyPr>
          <a:lstStyle/>
          <a:p>
            <a:r>
              <a:rPr lang="en-US" sz="1600" dirty="0" smtClean="0">
                <a:latin typeface="Calibri" panose="020F0502020204030204" pitchFamily="34" charset="0"/>
              </a:rPr>
              <a:t>Section</a:t>
            </a:r>
            <a:endParaRPr lang="en-US" sz="1600" dirty="0">
              <a:latin typeface="Calibri" panose="020F0502020204030204" pitchFamily="34" charset="0"/>
            </a:endParaRPr>
          </a:p>
        </p:txBody>
      </p:sp>
      <p:sp>
        <p:nvSpPr>
          <p:cNvPr id="22" name="TextBox 21"/>
          <p:cNvSpPr txBox="1"/>
          <p:nvPr/>
        </p:nvSpPr>
        <p:spPr>
          <a:xfrm>
            <a:off x="5562600" y="3418820"/>
            <a:ext cx="1524000" cy="738664"/>
          </a:xfrm>
          <a:prstGeom prst="rect">
            <a:avLst/>
          </a:prstGeom>
          <a:noFill/>
        </p:spPr>
        <p:txBody>
          <a:bodyPr wrap="square" rtlCol="0">
            <a:spAutoFit/>
          </a:bodyPr>
          <a:lstStyle/>
          <a:p>
            <a:r>
              <a:rPr lang="en-US" sz="1400" dirty="0" err="1" smtClean="0">
                <a:latin typeface="Calibri" panose="020F0502020204030204" pitchFamily="34" charset="0"/>
              </a:rPr>
              <a:t>Section_id</a:t>
            </a:r>
            <a:endParaRPr lang="en-US" sz="1400" dirty="0" smtClean="0">
              <a:latin typeface="Calibri" panose="020F0502020204030204" pitchFamily="34" charset="0"/>
            </a:endParaRPr>
          </a:p>
          <a:p>
            <a:r>
              <a:rPr lang="en-US" sz="1400" dirty="0" err="1" smtClean="0">
                <a:latin typeface="Calibri" panose="020F0502020204030204" pitchFamily="34" charset="0"/>
              </a:rPr>
              <a:t>Section_Name</a:t>
            </a:r>
            <a:endParaRPr lang="en-US" sz="1400" dirty="0" smtClean="0">
              <a:latin typeface="Calibri" panose="020F0502020204030204" pitchFamily="34" charset="0"/>
            </a:endParaRPr>
          </a:p>
          <a:p>
            <a:r>
              <a:rPr lang="en-US" sz="1400" dirty="0" err="1" smtClean="0">
                <a:latin typeface="Calibri" panose="020F0502020204030204" pitchFamily="34" charset="0"/>
              </a:rPr>
              <a:t>Class_id</a:t>
            </a:r>
            <a:endParaRPr lang="en-US" sz="1400" dirty="0">
              <a:latin typeface="Calibri" panose="020F0502020204030204" pitchFamily="34" charset="0"/>
            </a:endParaRPr>
          </a:p>
        </p:txBody>
      </p:sp>
      <p:cxnSp>
        <p:nvCxnSpPr>
          <p:cNvPr id="24" name="Straight Arrow Connector 23"/>
          <p:cNvCxnSpPr/>
          <p:nvPr/>
        </p:nvCxnSpPr>
        <p:spPr bwMode="auto">
          <a:xfrm>
            <a:off x="3124200" y="3418820"/>
            <a:ext cx="2286000" cy="369332"/>
          </a:xfrm>
          <a:prstGeom prst="straightConnector1">
            <a:avLst/>
          </a:prstGeom>
          <a:solidFill>
            <a:schemeClr val="accent1"/>
          </a:solidFill>
          <a:ln w="12700" cap="sq" cmpd="sng" algn="ctr">
            <a:solidFill>
              <a:schemeClr val="tx1"/>
            </a:solidFill>
            <a:prstDash val="solid"/>
            <a:round/>
            <a:headEnd type="none" w="sm" len="sm"/>
            <a:tailEnd type="arrow"/>
          </a:ln>
          <a:effectLst/>
        </p:spPr>
      </p:cxnSp>
      <p:sp>
        <p:nvSpPr>
          <p:cNvPr id="27" name="TextBox 26"/>
          <p:cNvSpPr txBox="1"/>
          <p:nvPr/>
        </p:nvSpPr>
        <p:spPr>
          <a:xfrm>
            <a:off x="1295400" y="5257800"/>
            <a:ext cx="6705600" cy="830997"/>
          </a:xfrm>
          <a:prstGeom prst="rect">
            <a:avLst/>
          </a:prstGeom>
          <a:noFill/>
        </p:spPr>
        <p:txBody>
          <a:bodyPr wrap="square" rtlCol="0">
            <a:spAutoFit/>
          </a:bodyPr>
          <a:lstStyle/>
          <a:p>
            <a:r>
              <a:rPr lang="en-US" sz="1600" dirty="0" smtClean="0">
                <a:latin typeface="Calibri" panose="020F0502020204030204" pitchFamily="34" charset="0"/>
              </a:rPr>
              <a:t>This is an example CLASS </a:t>
            </a:r>
            <a:r>
              <a:rPr lang="en-US" sz="1600" dirty="0">
                <a:latin typeface="Calibri" panose="020F0502020204030204" pitchFamily="34" charset="0"/>
              </a:rPr>
              <a:t>and SECTION entity. The SECTION has SECTION _ID and NAME as its </a:t>
            </a:r>
            <a:r>
              <a:rPr lang="en-US" sz="1600" dirty="0" smtClean="0">
                <a:latin typeface="Calibri" panose="020F0502020204030204" pitchFamily="34" charset="0"/>
              </a:rPr>
              <a:t>attribute; however SECTION </a:t>
            </a:r>
            <a:r>
              <a:rPr lang="en-US" sz="1600" dirty="0">
                <a:latin typeface="Calibri" panose="020F0502020204030204" pitchFamily="34" charset="0"/>
              </a:rPr>
              <a:t>_ID alone cannot be a primary </a:t>
            </a:r>
            <a:r>
              <a:rPr lang="en-US" sz="1600" dirty="0" smtClean="0">
                <a:latin typeface="Calibri" panose="020F0502020204030204" pitchFamily="34" charset="0"/>
              </a:rPr>
              <a:t>key.</a:t>
            </a:r>
            <a:endParaRPr lang="en-US" sz="1600" dirty="0">
              <a:latin typeface="Calibri" panose="020F0502020204030204" pitchFamily="34" charset="0"/>
            </a:endParaRPr>
          </a:p>
        </p:txBody>
      </p:sp>
    </p:spTree>
    <p:extLst>
      <p:ext uri="{BB962C8B-B14F-4D97-AF65-F5344CB8AC3E}">
        <p14:creationId xmlns:p14="http://schemas.microsoft.com/office/powerpoint/2010/main" val="1596962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Database Life Cycle</a:t>
            </a: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3</a:t>
            </a:fld>
            <a:endParaRPr lang="en-US" dirty="0"/>
          </a:p>
        </p:txBody>
      </p:sp>
      <p:sp>
        <p:nvSpPr>
          <p:cNvPr id="18" name="Content Placeholder 17"/>
          <p:cNvSpPr>
            <a:spLocks noGrp="1"/>
          </p:cNvSpPr>
          <p:nvPr>
            <p:ph idx="1"/>
          </p:nvPr>
        </p:nvSpPr>
        <p:spPr/>
        <p:txBody>
          <a:bodyPr/>
          <a:lstStyle/>
          <a:p>
            <a:r>
              <a:rPr lang="en-US" dirty="0"/>
              <a:t>Database Design is a collection of processes that facilitate the designing, development, implementation and maintenance of </a:t>
            </a:r>
            <a:r>
              <a:rPr lang="en-US" dirty="0" smtClean="0"/>
              <a:t>database management systems.</a:t>
            </a:r>
          </a:p>
          <a:p>
            <a:pPr lvl="1"/>
            <a:r>
              <a:rPr lang="en-US" dirty="0" smtClean="0"/>
              <a:t>Meet requirements of the users</a:t>
            </a:r>
          </a:p>
          <a:p>
            <a:pPr lvl="1"/>
            <a:r>
              <a:rPr lang="en-US" dirty="0" smtClean="0"/>
              <a:t>Have high system performance</a:t>
            </a:r>
          </a:p>
          <a:p>
            <a:pPr lvl="1"/>
            <a:r>
              <a:rPr lang="en-US" dirty="0" smtClean="0"/>
              <a:t>Produce physical and logical design models of the proposed database management systems.</a:t>
            </a:r>
            <a:endParaRPr lang="en-US" dirty="0"/>
          </a:p>
          <a:p>
            <a:pPr marL="0" indent="0">
              <a:buNone/>
            </a:pPr>
            <a:endParaRPr lang="en-US" dirty="0"/>
          </a:p>
        </p:txBody>
      </p:sp>
    </p:spTree>
    <p:extLst>
      <p:ext uri="{BB962C8B-B14F-4D97-AF65-F5344CB8AC3E}">
        <p14:creationId xmlns:p14="http://schemas.microsoft.com/office/powerpoint/2010/main" val="38083901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Attribute</a:t>
            </a:r>
            <a:br>
              <a:rPr lang="en-US" altLang="en-US" dirty="0"/>
            </a:br>
            <a:endParaRPr lang="en-US" dirty="0"/>
          </a:p>
        </p:txBody>
      </p:sp>
      <p:sp>
        <p:nvSpPr>
          <p:cNvPr id="6" name="Content Placeholder 5"/>
          <p:cNvSpPr>
            <a:spLocks noGrp="1"/>
          </p:cNvSpPr>
          <p:nvPr>
            <p:ph idx="1"/>
          </p:nvPr>
        </p:nvSpPr>
        <p:spPr/>
        <p:txBody>
          <a:bodyPr/>
          <a:lstStyle/>
          <a:p>
            <a:r>
              <a:rPr lang="en-US" altLang="en-US" sz="2800" dirty="0"/>
              <a:t>Always answers “of what?”</a:t>
            </a:r>
          </a:p>
          <a:p>
            <a:r>
              <a:rPr lang="en-US" altLang="en-US" sz="2800" dirty="0"/>
              <a:t>Is the property of entity, not of relationship</a:t>
            </a:r>
          </a:p>
          <a:p>
            <a:r>
              <a:rPr lang="en-US" altLang="en-US" sz="2800" dirty="0"/>
              <a:t>Must be single valued</a:t>
            </a:r>
          </a:p>
          <a:p>
            <a:r>
              <a:rPr lang="en-US" altLang="en-US" sz="2800" dirty="0"/>
              <a:t>Has format, for example:</a:t>
            </a:r>
          </a:p>
          <a:p>
            <a:pPr lvl="1"/>
            <a:r>
              <a:rPr lang="en-US" altLang="en-US" sz="2400" dirty="0"/>
              <a:t>Character string</a:t>
            </a:r>
          </a:p>
          <a:p>
            <a:pPr lvl="1"/>
            <a:r>
              <a:rPr lang="en-US" altLang="en-US" sz="2400" dirty="0"/>
              <a:t>Number</a:t>
            </a:r>
          </a:p>
          <a:p>
            <a:pPr lvl="1"/>
            <a:r>
              <a:rPr lang="en-US" altLang="en-US" sz="2400" dirty="0"/>
              <a:t>Date</a:t>
            </a:r>
          </a:p>
          <a:p>
            <a:pPr lvl="1"/>
            <a:r>
              <a:rPr lang="en-US" altLang="en-US" sz="2400" dirty="0"/>
              <a:t>Picture</a:t>
            </a:r>
          </a:p>
          <a:p>
            <a:pPr lvl="1"/>
            <a:r>
              <a:rPr lang="en-US" altLang="en-US" sz="2400" dirty="0"/>
              <a:t>Sound</a:t>
            </a:r>
          </a:p>
          <a:p>
            <a:r>
              <a:rPr lang="en-US" altLang="en-US" sz="2800" dirty="0"/>
              <a:t>Is an elementary piece of data</a:t>
            </a:r>
          </a:p>
          <a:p>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30</a:t>
            </a:fld>
            <a:endParaRPr lang="en-US"/>
          </a:p>
        </p:txBody>
      </p:sp>
    </p:spTree>
    <p:extLst>
      <p:ext uri="{BB962C8B-B14F-4D97-AF65-F5344CB8AC3E}">
        <p14:creationId xmlns:p14="http://schemas.microsoft.com/office/powerpoint/2010/main" val="32659084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Attribute</a:t>
            </a:r>
            <a:br>
              <a:rPr lang="en-US" altLang="en-US" dirty="0"/>
            </a:br>
            <a:endParaRPr lang="en-US" dirty="0"/>
          </a:p>
        </p:txBody>
      </p:sp>
      <p:sp>
        <p:nvSpPr>
          <p:cNvPr id="6" name="Content Placeholder 5"/>
          <p:cNvSpPr>
            <a:spLocks noGrp="1"/>
          </p:cNvSpPr>
          <p:nvPr>
            <p:ph idx="1"/>
          </p:nvPr>
        </p:nvSpPr>
        <p:spPr/>
        <p:txBody>
          <a:bodyPr/>
          <a:lstStyle/>
          <a:p>
            <a:r>
              <a:rPr lang="en-US" altLang="en-US" sz="2800" dirty="0"/>
              <a:t>Also represents something of significance to the business</a:t>
            </a:r>
          </a:p>
          <a:p>
            <a:r>
              <a:rPr lang="en-US" altLang="en-US" sz="2800" dirty="0"/>
              <a:t>Is a </a:t>
            </a:r>
            <a:r>
              <a:rPr lang="en-US" altLang="en-US" sz="2800" i="1" dirty="0"/>
              <a:t>single valued</a:t>
            </a:r>
            <a:r>
              <a:rPr lang="en-US" altLang="en-US" sz="2800" dirty="0"/>
              <a:t> property detail of an entity</a:t>
            </a:r>
          </a:p>
          <a:p>
            <a:r>
              <a:rPr lang="en-US" altLang="en-US" sz="2800" dirty="0"/>
              <a:t>Is a specific piece of information that: </a:t>
            </a:r>
          </a:p>
          <a:p>
            <a:pPr lvl="1"/>
            <a:r>
              <a:rPr lang="en-US" altLang="en-US" sz="2400" dirty="0"/>
              <a:t>Describes</a:t>
            </a:r>
          </a:p>
          <a:p>
            <a:pPr lvl="1"/>
            <a:r>
              <a:rPr lang="en-US" altLang="en-US" sz="2400" dirty="0"/>
              <a:t>Quantifies</a:t>
            </a:r>
          </a:p>
          <a:p>
            <a:pPr lvl="1"/>
            <a:r>
              <a:rPr lang="en-US" altLang="en-US" sz="2400" dirty="0"/>
              <a:t>Qualifies </a:t>
            </a:r>
          </a:p>
          <a:p>
            <a:pPr lvl="1"/>
            <a:r>
              <a:rPr lang="en-US" altLang="en-US" sz="2400" dirty="0"/>
              <a:t>Classifies </a:t>
            </a:r>
          </a:p>
          <a:p>
            <a:pPr lvl="1"/>
            <a:r>
              <a:rPr lang="en-US" altLang="en-US" sz="2400" dirty="0"/>
              <a:t>Specifies an entity</a:t>
            </a:r>
          </a:p>
          <a:p>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31</a:t>
            </a:fld>
            <a:endParaRPr lang="en-US"/>
          </a:p>
        </p:txBody>
      </p:sp>
    </p:spTree>
    <p:extLst>
      <p:ext uri="{BB962C8B-B14F-4D97-AF65-F5344CB8AC3E}">
        <p14:creationId xmlns:p14="http://schemas.microsoft.com/office/powerpoint/2010/main" val="20287187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609600"/>
            <a:ext cx="7696200" cy="838200"/>
          </a:xfrm>
        </p:spPr>
        <p:txBody>
          <a:bodyPr/>
          <a:lstStyle/>
          <a:p>
            <a:r>
              <a:rPr lang="en-US" altLang="en-US" dirty="0" smtClean="0"/>
              <a:t/>
            </a:r>
            <a:br>
              <a:rPr lang="en-US" altLang="en-US" dirty="0" smtClean="0"/>
            </a:br>
            <a:r>
              <a:rPr lang="en-US" altLang="en-US" dirty="0" smtClean="0"/>
              <a:t>Attribute Types</a:t>
            </a:r>
            <a:r>
              <a:rPr lang="en-US" altLang="en-US" dirty="0"/>
              <a:t/>
            </a:r>
            <a:br>
              <a:rPr lang="en-US" altLang="en-US" dirty="0"/>
            </a:br>
            <a:endParaRPr lang="en-US" dirty="0"/>
          </a:p>
        </p:txBody>
      </p:sp>
      <p:sp>
        <p:nvSpPr>
          <p:cNvPr id="6" name="Content Placeholder 5"/>
          <p:cNvSpPr>
            <a:spLocks noGrp="1"/>
          </p:cNvSpPr>
          <p:nvPr>
            <p:ph idx="1"/>
          </p:nvPr>
        </p:nvSpPr>
        <p:spPr>
          <a:xfrm>
            <a:off x="762000" y="1600200"/>
            <a:ext cx="8077200" cy="5105400"/>
          </a:xfrm>
        </p:spPr>
        <p:txBody>
          <a:bodyPr/>
          <a:lstStyle/>
          <a:p>
            <a:r>
              <a:rPr lang="en-US" dirty="0" smtClean="0"/>
              <a:t>Composite Attribute</a:t>
            </a:r>
          </a:p>
          <a:p>
            <a:pPr lvl="1"/>
            <a:r>
              <a:rPr lang="en-US" dirty="0" smtClean="0"/>
              <a:t>They can be divided into smaller subparts with independent meanings.</a:t>
            </a:r>
          </a:p>
          <a:p>
            <a:pPr lvl="1"/>
            <a:r>
              <a:rPr lang="en-US" dirty="0" smtClean="0"/>
              <a:t>Example:</a:t>
            </a:r>
          </a:p>
          <a:p>
            <a:pPr lvl="2"/>
            <a:r>
              <a:rPr lang="en-US" dirty="0" smtClean="0"/>
              <a:t>Address van be subdivided into street address, city, state, zip</a:t>
            </a:r>
          </a:p>
          <a:p>
            <a:r>
              <a:rPr lang="en-US" dirty="0" smtClean="0"/>
              <a:t>Simple Attribute</a:t>
            </a:r>
          </a:p>
          <a:p>
            <a:pPr lvl="1"/>
            <a:r>
              <a:rPr lang="en-US" dirty="0" smtClean="0"/>
              <a:t>They are not divisible.</a:t>
            </a:r>
          </a:p>
          <a:p>
            <a:pPr lvl="1"/>
            <a:r>
              <a:rPr lang="en-US" dirty="0" smtClean="0"/>
              <a:t>Example</a:t>
            </a:r>
          </a:p>
          <a:p>
            <a:pPr lvl="2"/>
            <a:r>
              <a:rPr lang="en-US" dirty="0" err="1" smtClean="0"/>
              <a:t>Student_id</a:t>
            </a:r>
            <a:r>
              <a:rPr lang="en-US" dirty="0" smtClean="0"/>
              <a:t>, SSN</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32</a:t>
            </a:fld>
            <a:endParaRPr lang="en-US"/>
          </a:p>
        </p:txBody>
      </p:sp>
    </p:spTree>
    <p:extLst>
      <p:ext uri="{BB962C8B-B14F-4D97-AF65-F5344CB8AC3E}">
        <p14:creationId xmlns:p14="http://schemas.microsoft.com/office/powerpoint/2010/main" val="12877988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609600"/>
            <a:ext cx="7696200" cy="838200"/>
          </a:xfrm>
        </p:spPr>
        <p:txBody>
          <a:bodyPr/>
          <a:lstStyle/>
          <a:p>
            <a:r>
              <a:rPr lang="en-US" altLang="en-US" dirty="0" smtClean="0"/>
              <a:t/>
            </a:r>
            <a:br>
              <a:rPr lang="en-US" altLang="en-US" dirty="0" smtClean="0"/>
            </a:br>
            <a:r>
              <a:rPr lang="en-US" altLang="en-US" dirty="0" smtClean="0"/>
              <a:t>Attribute Types</a:t>
            </a:r>
            <a:r>
              <a:rPr lang="en-US" altLang="en-US" dirty="0"/>
              <a:t/>
            </a:r>
            <a:br>
              <a:rPr lang="en-US" altLang="en-US" dirty="0"/>
            </a:br>
            <a:endParaRPr lang="en-US" dirty="0"/>
          </a:p>
        </p:txBody>
      </p:sp>
      <p:sp>
        <p:nvSpPr>
          <p:cNvPr id="6" name="Content Placeholder 5"/>
          <p:cNvSpPr>
            <a:spLocks noGrp="1"/>
          </p:cNvSpPr>
          <p:nvPr>
            <p:ph idx="1"/>
          </p:nvPr>
        </p:nvSpPr>
        <p:spPr/>
        <p:txBody>
          <a:bodyPr/>
          <a:lstStyle/>
          <a:p>
            <a:r>
              <a:rPr lang="en-US" dirty="0" smtClean="0"/>
              <a:t>Single Valued Attribute</a:t>
            </a:r>
          </a:p>
          <a:p>
            <a:pPr lvl="1"/>
            <a:r>
              <a:rPr lang="en-US" dirty="0" smtClean="0"/>
              <a:t>They have only one value.</a:t>
            </a:r>
          </a:p>
          <a:p>
            <a:pPr lvl="1"/>
            <a:r>
              <a:rPr lang="en-US" dirty="0" smtClean="0"/>
              <a:t>Example:</a:t>
            </a:r>
          </a:p>
          <a:p>
            <a:pPr lvl="2"/>
            <a:r>
              <a:rPr lang="en-US" dirty="0" smtClean="0"/>
              <a:t>Social Security Number</a:t>
            </a:r>
          </a:p>
          <a:p>
            <a:r>
              <a:rPr lang="en-US" dirty="0" smtClean="0"/>
              <a:t>Multi Valued Attribute</a:t>
            </a:r>
          </a:p>
          <a:p>
            <a:pPr lvl="1"/>
            <a:r>
              <a:rPr lang="en-US" dirty="0" smtClean="0"/>
              <a:t>They may </a:t>
            </a:r>
            <a:r>
              <a:rPr lang="en-US" dirty="0"/>
              <a:t>contain more than one values</a:t>
            </a:r>
            <a:r>
              <a:rPr lang="en-US" dirty="0" smtClean="0"/>
              <a:t>.</a:t>
            </a:r>
          </a:p>
          <a:p>
            <a:pPr lvl="1"/>
            <a:r>
              <a:rPr lang="en-US" dirty="0" smtClean="0"/>
              <a:t>Example:</a:t>
            </a:r>
          </a:p>
          <a:p>
            <a:pPr lvl="2"/>
            <a:r>
              <a:rPr lang="en-US" dirty="0" smtClean="0"/>
              <a:t>Phone Number</a:t>
            </a:r>
          </a:p>
          <a:p>
            <a:pPr lvl="2"/>
            <a:r>
              <a:rPr lang="en-US" dirty="0" smtClean="0"/>
              <a:t>Email address</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33</a:t>
            </a:fld>
            <a:endParaRPr lang="en-US"/>
          </a:p>
        </p:txBody>
      </p:sp>
    </p:spTree>
    <p:extLst>
      <p:ext uri="{BB962C8B-B14F-4D97-AF65-F5344CB8AC3E}">
        <p14:creationId xmlns:p14="http://schemas.microsoft.com/office/powerpoint/2010/main" val="3936622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609600"/>
            <a:ext cx="7696200" cy="838200"/>
          </a:xfrm>
        </p:spPr>
        <p:txBody>
          <a:bodyPr/>
          <a:lstStyle/>
          <a:p>
            <a:r>
              <a:rPr lang="en-US" altLang="en-US" dirty="0" smtClean="0"/>
              <a:t/>
            </a:r>
            <a:br>
              <a:rPr lang="en-US" altLang="en-US" dirty="0" smtClean="0"/>
            </a:br>
            <a:r>
              <a:rPr lang="en-US" altLang="en-US" dirty="0" smtClean="0"/>
              <a:t>Attribute Types</a:t>
            </a:r>
            <a:r>
              <a:rPr lang="en-US" altLang="en-US" dirty="0"/>
              <a:t/>
            </a:r>
            <a:br>
              <a:rPr lang="en-US" altLang="en-US" dirty="0"/>
            </a:br>
            <a:endParaRPr lang="en-US" dirty="0"/>
          </a:p>
        </p:txBody>
      </p:sp>
      <p:sp>
        <p:nvSpPr>
          <p:cNvPr id="6" name="Content Placeholder 5"/>
          <p:cNvSpPr>
            <a:spLocks noGrp="1"/>
          </p:cNvSpPr>
          <p:nvPr>
            <p:ph idx="1"/>
          </p:nvPr>
        </p:nvSpPr>
        <p:spPr/>
        <p:txBody>
          <a:bodyPr/>
          <a:lstStyle/>
          <a:p>
            <a:r>
              <a:rPr lang="en-US" dirty="0" smtClean="0"/>
              <a:t>Derived Attribute</a:t>
            </a:r>
          </a:p>
          <a:p>
            <a:pPr lvl="1"/>
            <a:r>
              <a:rPr lang="en-US" dirty="0" smtClean="0"/>
              <a:t>They are the </a:t>
            </a:r>
            <a:r>
              <a:rPr lang="en-US" dirty="0"/>
              <a:t>attributes that do not exist in the physical database, but their values are derived from other attributes present in the database.</a:t>
            </a:r>
            <a:endParaRPr lang="en-US" dirty="0" smtClean="0"/>
          </a:p>
          <a:p>
            <a:pPr lvl="1"/>
            <a:r>
              <a:rPr lang="en-US" dirty="0" smtClean="0"/>
              <a:t>Example:</a:t>
            </a:r>
          </a:p>
          <a:p>
            <a:pPr lvl="2"/>
            <a:r>
              <a:rPr lang="en-US" dirty="0" smtClean="0"/>
              <a:t>Age</a:t>
            </a:r>
          </a:p>
          <a:p>
            <a:r>
              <a:rPr lang="en-US" dirty="0" smtClean="0"/>
              <a:t>Stored Attribute</a:t>
            </a:r>
          </a:p>
          <a:p>
            <a:pPr lvl="1"/>
            <a:r>
              <a:rPr lang="en-US" dirty="0"/>
              <a:t>The attribute which gives the value to get the derived attribute are called Stored Attribute.</a:t>
            </a: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34</a:t>
            </a:fld>
            <a:endParaRPr lang="en-US"/>
          </a:p>
        </p:txBody>
      </p:sp>
    </p:spTree>
    <p:extLst>
      <p:ext uri="{BB962C8B-B14F-4D97-AF65-F5344CB8AC3E}">
        <p14:creationId xmlns:p14="http://schemas.microsoft.com/office/powerpoint/2010/main" val="38227004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609600"/>
            <a:ext cx="7696200" cy="838200"/>
          </a:xfrm>
        </p:spPr>
        <p:txBody>
          <a:bodyPr/>
          <a:lstStyle/>
          <a:p>
            <a:r>
              <a:rPr lang="en-US" altLang="en-US" dirty="0" smtClean="0"/>
              <a:t/>
            </a:r>
            <a:br>
              <a:rPr lang="en-US" altLang="en-US" dirty="0" smtClean="0"/>
            </a:br>
            <a:r>
              <a:rPr lang="en-US" altLang="en-US" dirty="0" smtClean="0"/>
              <a:t>Attribute Types</a:t>
            </a:r>
            <a:r>
              <a:rPr lang="en-US" altLang="en-US" dirty="0"/>
              <a:t/>
            </a:r>
            <a:br>
              <a:rPr lang="en-US" altLang="en-US" dirty="0"/>
            </a:br>
            <a:endParaRPr lang="en-US" dirty="0"/>
          </a:p>
        </p:txBody>
      </p:sp>
      <p:sp>
        <p:nvSpPr>
          <p:cNvPr id="6" name="Content Placeholder 5"/>
          <p:cNvSpPr>
            <a:spLocks noGrp="1"/>
          </p:cNvSpPr>
          <p:nvPr>
            <p:ph idx="1"/>
          </p:nvPr>
        </p:nvSpPr>
        <p:spPr>
          <a:xfrm>
            <a:off x="762000" y="1600200"/>
            <a:ext cx="8096250" cy="4962525"/>
          </a:xfrm>
        </p:spPr>
        <p:txBody>
          <a:bodyPr/>
          <a:lstStyle/>
          <a:p>
            <a:r>
              <a:rPr lang="en-US" dirty="0" smtClean="0"/>
              <a:t>Complex Attribute</a:t>
            </a:r>
          </a:p>
          <a:p>
            <a:pPr lvl="1"/>
            <a:r>
              <a:rPr lang="en-US" dirty="0"/>
              <a:t>These attribute types can come together in a way </a:t>
            </a:r>
          </a:p>
          <a:p>
            <a:pPr lvl="2"/>
            <a:r>
              <a:rPr lang="en-US" dirty="0"/>
              <a:t>simple single-valued </a:t>
            </a:r>
            <a:r>
              <a:rPr lang="en-US" dirty="0" smtClean="0"/>
              <a:t>attributes</a:t>
            </a:r>
          </a:p>
          <a:p>
            <a:pPr lvl="3"/>
            <a:r>
              <a:rPr lang="en-US" dirty="0" err="1" smtClean="0"/>
              <a:t>Student_id</a:t>
            </a:r>
            <a:endParaRPr lang="en-US" dirty="0"/>
          </a:p>
          <a:p>
            <a:pPr lvl="2"/>
            <a:r>
              <a:rPr lang="en-US" dirty="0"/>
              <a:t>simple multi-valued </a:t>
            </a:r>
            <a:r>
              <a:rPr lang="en-US" dirty="0" smtClean="0"/>
              <a:t>attributes</a:t>
            </a:r>
          </a:p>
          <a:p>
            <a:pPr lvl="3"/>
            <a:r>
              <a:rPr lang="en-US" dirty="0" smtClean="0"/>
              <a:t>Phone number</a:t>
            </a:r>
            <a:endParaRPr lang="en-US" dirty="0"/>
          </a:p>
          <a:p>
            <a:pPr lvl="2"/>
            <a:r>
              <a:rPr lang="en-US" dirty="0"/>
              <a:t>composite single-valued </a:t>
            </a:r>
            <a:r>
              <a:rPr lang="en-US" dirty="0" smtClean="0"/>
              <a:t>attributes</a:t>
            </a:r>
          </a:p>
          <a:p>
            <a:pPr lvl="3"/>
            <a:r>
              <a:rPr lang="en-US" dirty="0" smtClean="0"/>
              <a:t>Date of birth</a:t>
            </a:r>
            <a:endParaRPr lang="en-US" dirty="0"/>
          </a:p>
          <a:p>
            <a:pPr lvl="2"/>
            <a:r>
              <a:rPr lang="en-US" dirty="0"/>
              <a:t>composite multi-valued </a:t>
            </a:r>
            <a:r>
              <a:rPr lang="en-US" dirty="0" smtClean="0"/>
              <a:t>attributes</a:t>
            </a:r>
          </a:p>
          <a:p>
            <a:pPr lvl="3"/>
            <a:r>
              <a:rPr lang="en-US" dirty="0" smtClean="0"/>
              <a:t>Shop address at two different locations.</a:t>
            </a:r>
            <a:endParaRPr lang="en-US" dirty="0"/>
          </a:p>
          <a:p>
            <a:pPr lvl="2"/>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35</a:t>
            </a:fld>
            <a:endParaRPr lang="en-US"/>
          </a:p>
        </p:txBody>
      </p:sp>
    </p:spTree>
    <p:extLst>
      <p:ext uri="{BB962C8B-B14F-4D97-AF65-F5344CB8AC3E}">
        <p14:creationId xmlns:p14="http://schemas.microsoft.com/office/powerpoint/2010/main" val="23385215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Attributes in Diagrams</a:t>
            </a:r>
            <a:endParaRPr lang="en-US" dirty="0"/>
          </a:p>
        </p:txBody>
      </p:sp>
      <p:sp>
        <p:nvSpPr>
          <p:cNvPr id="6" name="Content Placeholder 5"/>
          <p:cNvSpPr>
            <a:spLocks noGrp="1"/>
          </p:cNvSpPr>
          <p:nvPr>
            <p:ph idx="1"/>
          </p:nvPr>
        </p:nvSpPr>
        <p:spPr/>
        <p:txBody>
          <a:bodyPr/>
          <a:lstStyle/>
          <a:p>
            <a:pPr eaLnBrk="0" hangingPunct="0">
              <a:lnSpc>
                <a:spcPct val="95000"/>
              </a:lnSpc>
              <a:spcBef>
                <a:spcPct val="35000"/>
              </a:spcBef>
            </a:pPr>
            <a:r>
              <a:rPr lang="en-US" altLang="en-US" dirty="0"/>
              <a:t>Mandatory attribute, that is, known </a:t>
            </a:r>
            <a:r>
              <a:rPr lang="en-US" altLang="en-US" i="1" dirty="0"/>
              <a:t>and</a:t>
            </a:r>
            <a:r>
              <a:rPr lang="en-US" altLang="en-US" dirty="0"/>
              <a:t> available for every instance.</a:t>
            </a:r>
            <a:endParaRPr lang="en-US" altLang="en-US" baseline="-25000" dirty="0"/>
          </a:p>
          <a:p>
            <a:pPr eaLnBrk="0" hangingPunct="0">
              <a:lnSpc>
                <a:spcPct val="95000"/>
              </a:lnSpc>
              <a:spcBef>
                <a:spcPct val="35000"/>
              </a:spcBef>
            </a:pPr>
            <a:r>
              <a:rPr lang="en-US" altLang="en-US" dirty="0"/>
              <a:t>Optional attribute, that is, unknown </a:t>
            </a:r>
            <a:r>
              <a:rPr lang="en-US" altLang="en-US" i="1" dirty="0"/>
              <a:t>or</a:t>
            </a:r>
            <a:r>
              <a:rPr lang="en-US" altLang="en-US" dirty="0"/>
              <a:t> unimportant to know for some instances</a:t>
            </a:r>
            <a:r>
              <a:rPr lang="en-US" altLang="en-US" dirty="0" smtClean="0"/>
              <a:t>.</a:t>
            </a:r>
          </a:p>
          <a:p>
            <a:pPr eaLnBrk="0" hangingPunct="0">
              <a:lnSpc>
                <a:spcPct val="95000"/>
              </a:lnSpc>
              <a:spcBef>
                <a:spcPct val="35000"/>
              </a:spcBef>
            </a:pPr>
            <a:r>
              <a:rPr lang="en-US" altLang="en-US" dirty="0"/>
              <a:t>During design, attributes lead to columns</a:t>
            </a:r>
            <a:r>
              <a:rPr lang="en-US" altLang="en-US" dirty="0" smtClean="0"/>
              <a:t>.</a:t>
            </a:r>
          </a:p>
          <a:p>
            <a:pPr marL="0" indent="0" eaLnBrk="0" hangingPunct="0">
              <a:lnSpc>
                <a:spcPct val="95000"/>
              </a:lnSpc>
              <a:spcBef>
                <a:spcPct val="35000"/>
              </a:spcBef>
              <a:buNone/>
            </a:pPr>
            <a:endParaRPr lang="en-US" altLang="en-US" dirty="0"/>
          </a:p>
          <a:p>
            <a:pPr marL="0" indent="0" eaLnBrk="0" hangingPunct="0">
              <a:lnSpc>
                <a:spcPct val="95000"/>
              </a:lnSpc>
              <a:spcBef>
                <a:spcPct val="35000"/>
              </a:spcBef>
              <a:buNone/>
            </a:pPr>
            <a:endParaRPr lang="en-US" altLang="en-US" dirty="0"/>
          </a:p>
          <a:p>
            <a:pPr marL="0" indent="0" eaLnBrk="0" hangingPunct="0">
              <a:lnSpc>
                <a:spcPct val="95000"/>
              </a:lnSpc>
              <a:spcBef>
                <a:spcPct val="35000"/>
              </a:spcBef>
              <a:buNone/>
            </a:pPr>
            <a:endParaRPr lang="en-US" altLang="en-US" dirty="0"/>
          </a:p>
          <a:p>
            <a:pPr marL="0" indent="0">
              <a:buNone/>
            </a:pP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36</a:t>
            </a:fld>
            <a:endParaRPr lang="en-US"/>
          </a:p>
        </p:txBody>
      </p:sp>
      <p:sp>
        <p:nvSpPr>
          <p:cNvPr id="15" name="AutoShape 3"/>
          <p:cNvSpPr>
            <a:spLocks noChangeArrowheads="1"/>
          </p:cNvSpPr>
          <p:nvPr/>
        </p:nvSpPr>
        <p:spPr bwMode="auto">
          <a:xfrm>
            <a:off x="1252538" y="4594225"/>
            <a:ext cx="2913062" cy="2087562"/>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AutoShape 4"/>
          <p:cNvSpPr>
            <a:spLocks noChangeArrowheads="1"/>
          </p:cNvSpPr>
          <p:nvPr/>
        </p:nvSpPr>
        <p:spPr bwMode="auto">
          <a:xfrm>
            <a:off x="6064250" y="4606925"/>
            <a:ext cx="2044700" cy="1274762"/>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7"/>
          <p:cNvSpPr>
            <a:spLocks noChangeArrowheads="1"/>
          </p:cNvSpPr>
          <p:nvPr/>
        </p:nvSpPr>
        <p:spPr bwMode="auto">
          <a:xfrm>
            <a:off x="1379538" y="4616450"/>
            <a:ext cx="22717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spcBef>
                <a:spcPct val="50000"/>
              </a:spcBef>
              <a:buClrTx/>
              <a:buFontTx/>
              <a:buNone/>
            </a:pPr>
            <a:r>
              <a:rPr lang="en-US" altLang="en-US" sz="1800" dirty="0">
                <a:latin typeface="Calibri" panose="020F0502020204030204" pitchFamily="34" charset="0"/>
              </a:rPr>
              <a:t>EMPLOYEE</a:t>
            </a:r>
            <a:br>
              <a:rPr lang="en-US" altLang="en-US" sz="1800" dirty="0">
                <a:latin typeface="Calibri" panose="020F0502020204030204" pitchFamily="34" charset="0"/>
              </a:rPr>
            </a:br>
            <a:r>
              <a:rPr lang="en-US" altLang="en-US" sz="1800" dirty="0">
                <a:latin typeface="Calibri" panose="020F0502020204030204" pitchFamily="34" charset="0"/>
              </a:rPr>
              <a:t>  Family Name</a:t>
            </a:r>
            <a:br>
              <a:rPr lang="en-US" altLang="en-US" sz="1800" dirty="0">
                <a:latin typeface="Calibri" panose="020F0502020204030204" pitchFamily="34" charset="0"/>
              </a:rPr>
            </a:br>
            <a:r>
              <a:rPr lang="en-US" altLang="en-US" sz="1800" dirty="0">
                <a:latin typeface="Calibri" panose="020F0502020204030204" pitchFamily="34" charset="0"/>
              </a:rPr>
              <a:t>   Address</a:t>
            </a:r>
            <a:br>
              <a:rPr lang="en-US" altLang="en-US" sz="1800" dirty="0">
                <a:latin typeface="Calibri" panose="020F0502020204030204" pitchFamily="34" charset="0"/>
              </a:rPr>
            </a:br>
            <a:r>
              <a:rPr lang="en-US" altLang="en-US" sz="1800" dirty="0" smtClean="0">
                <a:latin typeface="Calibri" panose="020F0502020204030204" pitchFamily="34" charset="0"/>
              </a:rPr>
              <a:t>Birth </a:t>
            </a:r>
            <a:r>
              <a:rPr lang="en-US" altLang="en-US" sz="1800" dirty="0">
                <a:latin typeface="Calibri" panose="020F0502020204030204" pitchFamily="34" charset="0"/>
              </a:rPr>
              <a:t>Date</a:t>
            </a:r>
            <a:br>
              <a:rPr lang="en-US" altLang="en-US" sz="1800" dirty="0">
                <a:latin typeface="Calibri" panose="020F0502020204030204" pitchFamily="34" charset="0"/>
              </a:rPr>
            </a:br>
            <a:r>
              <a:rPr lang="en-US" altLang="en-US" sz="1800" dirty="0" smtClean="0">
                <a:latin typeface="Calibri" panose="020F0502020204030204" pitchFamily="34" charset="0"/>
              </a:rPr>
              <a:t>Shoe </a:t>
            </a:r>
            <a:r>
              <a:rPr lang="en-US" altLang="en-US" sz="1800" dirty="0">
                <a:latin typeface="Calibri" panose="020F0502020204030204" pitchFamily="34" charset="0"/>
              </a:rPr>
              <a:t>Size</a:t>
            </a:r>
            <a:br>
              <a:rPr lang="en-US" altLang="en-US" sz="1800" dirty="0">
                <a:latin typeface="Calibri" panose="020F0502020204030204" pitchFamily="34" charset="0"/>
              </a:rPr>
            </a:br>
            <a:r>
              <a:rPr lang="en-US" altLang="en-US" sz="1800" dirty="0" smtClean="0">
                <a:latin typeface="Calibri" panose="020F0502020204030204" pitchFamily="34" charset="0"/>
              </a:rPr>
              <a:t>Email</a:t>
            </a:r>
            <a:endParaRPr lang="en-US" altLang="en-US" sz="1800" dirty="0">
              <a:latin typeface="Calibri" panose="020F0502020204030204" pitchFamily="34" charset="0"/>
            </a:endParaRPr>
          </a:p>
        </p:txBody>
      </p:sp>
      <p:sp>
        <p:nvSpPr>
          <p:cNvPr id="18" name="Rectangle 8"/>
          <p:cNvSpPr>
            <a:spLocks noChangeArrowheads="1"/>
          </p:cNvSpPr>
          <p:nvPr/>
        </p:nvSpPr>
        <p:spPr bwMode="auto">
          <a:xfrm>
            <a:off x="6072188" y="4624387"/>
            <a:ext cx="1897062"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spcBef>
                <a:spcPct val="50000"/>
              </a:spcBef>
              <a:buClrTx/>
              <a:buFontTx/>
              <a:buNone/>
            </a:pPr>
            <a:r>
              <a:rPr lang="en-US" altLang="en-US" sz="1800" dirty="0">
                <a:latin typeface="Calibri" panose="020F0502020204030204" pitchFamily="34" charset="0"/>
              </a:rPr>
              <a:t>JOB</a:t>
            </a:r>
            <a:br>
              <a:rPr lang="en-US" altLang="en-US" sz="1800" dirty="0">
                <a:latin typeface="Calibri" panose="020F0502020204030204" pitchFamily="34" charset="0"/>
              </a:rPr>
            </a:br>
            <a:r>
              <a:rPr lang="en-US" altLang="en-US" sz="1800" dirty="0">
                <a:latin typeface="Calibri" panose="020F0502020204030204" pitchFamily="34" charset="0"/>
              </a:rPr>
              <a:t>  Title</a:t>
            </a:r>
            <a:br>
              <a:rPr lang="en-US" altLang="en-US" sz="1800" dirty="0">
                <a:latin typeface="Calibri" panose="020F0502020204030204" pitchFamily="34" charset="0"/>
              </a:rPr>
            </a:br>
            <a:r>
              <a:rPr lang="en-US" altLang="en-US" sz="1800" dirty="0" smtClean="0">
                <a:latin typeface="Calibri" panose="020F0502020204030204" pitchFamily="34" charset="0"/>
              </a:rPr>
              <a:t>Description</a:t>
            </a:r>
            <a:endParaRPr lang="en-US" altLang="en-US" sz="1800" dirty="0">
              <a:latin typeface="Calibri" panose="020F0502020204030204" pitchFamily="34" charset="0"/>
            </a:endParaRPr>
          </a:p>
        </p:txBody>
      </p:sp>
      <p:cxnSp>
        <p:nvCxnSpPr>
          <p:cNvPr id="4" name="Straight Connector 3"/>
          <p:cNvCxnSpPr/>
          <p:nvPr/>
        </p:nvCxnSpPr>
        <p:spPr bwMode="auto">
          <a:xfrm>
            <a:off x="1252538" y="4953000"/>
            <a:ext cx="291306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8" name="Straight Connector 7"/>
          <p:cNvCxnSpPr/>
          <p:nvPr/>
        </p:nvCxnSpPr>
        <p:spPr bwMode="auto">
          <a:xfrm>
            <a:off x="6064250" y="4953000"/>
            <a:ext cx="2044700" cy="0"/>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32659084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609600"/>
            <a:ext cx="7696200" cy="838200"/>
          </a:xfrm>
        </p:spPr>
        <p:txBody>
          <a:bodyPr/>
          <a:lstStyle/>
          <a:p>
            <a:r>
              <a:rPr lang="en-US" altLang="en-US" dirty="0" smtClean="0"/>
              <a:t>Relationships</a:t>
            </a:r>
            <a:endParaRPr lang="en-US" dirty="0"/>
          </a:p>
        </p:txBody>
      </p:sp>
      <p:sp>
        <p:nvSpPr>
          <p:cNvPr id="6" name="Content Placeholder 5"/>
          <p:cNvSpPr>
            <a:spLocks noGrp="1"/>
          </p:cNvSpPr>
          <p:nvPr>
            <p:ph idx="1"/>
          </p:nvPr>
        </p:nvSpPr>
        <p:spPr>
          <a:xfrm>
            <a:off x="762000" y="1600200"/>
            <a:ext cx="8229600" cy="5029200"/>
          </a:xfrm>
        </p:spPr>
        <p:txBody>
          <a:bodyPr/>
          <a:lstStyle/>
          <a:p>
            <a:r>
              <a:rPr lang="en-US" altLang="en-US" dirty="0"/>
              <a:t>Also represent something of significance to the business</a:t>
            </a:r>
          </a:p>
          <a:p>
            <a:r>
              <a:rPr lang="en-US" altLang="en-US" dirty="0"/>
              <a:t>Express how entities are mutually </a:t>
            </a:r>
            <a:r>
              <a:rPr lang="en-US" altLang="en-US" i="1" dirty="0"/>
              <a:t>related</a:t>
            </a:r>
          </a:p>
          <a:p>
            <a:r>
              <a:rPr lang="en-US" altLang="en-US" dirty="0"/>
              <a:t>Always exist between </a:t>
            </a:r>
            <a:r>
              <a:rPr lang="en-US" altLang="en-US" i="1" dirty="0"/>
              <a:t>two</a:t>
            </a:r>
            <a:r>
              <a:rPr lang="en-US" altLang="en-US" dirty="0"/>
              <a:t> entities (or one entity </a:t>
            </a:r>
            <a:r>
              <a:rPr lang="en-US" altLang="en-US" i="1" dirty="0"/>
              <a:t>twice</a:t>
            </a:r>
            <a:r>
              <a:rPr lang="en-US" altLang="en-US" dirty="0"/>
              <a:t>) </a:t>
            </a:r>
          </a:p>
          <a:p>
            <a:r>
              <a:rPr lang="en-US" altLang="en-US" dirty="0"/>
              <a:t>Always have two perspectives</a:t>
            </a:r>
          </a:p>
          <a:p>
            <a:r>
              <a:rPr lang="en-US" altLang="en-US" dirty="0"/>
              <a:t>Are named at both </a:t>
            </a:r>
            <a:r>
              <a:rPr lang="en-US" altLang="en-US" dirty="0" smtClean="0"/>
              <a:t>ends</a:t>
            </a:r>
          </a:p>
          <a:p>
            <a:r>
              <a:rPr lang="en-US" altLang="en-US" dirty="0"/>
              <a:t>During design, relationships lead to foreign keys.</a:t>
            </a:r>
          </a:p>
          <a:p>
            <a:endParaRPr lang="en-US" altLang="en-US" dirty="0"/>
          </a:p>
          <a:p>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37</a:t>
            </a:fld>
            <a:endParaRPr lang="en-US"/>
          </a:p>
        </p:txBody>
      </p:sp>
    </p:spTree>
    <p:extLst>
      <p:ext uri="{BB962C8B-B14F-4D97-AF65-F5344CB8AC3E}">
        <p14:creationId xmlns:p14="http://schemas.microsoft.com/office/powerpoint/2010/main" val="5247665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Relationship Examples</a:t>
            </a: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38</a:t>
            </a:fld>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828801"/>
            <a:ext cx="7010400" cy="2326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295400" y="4419600"/>
            <a:ext cx="6934200" cy="2354491"/>
          </a:xfrm>
          <a:prstGeom prst="rect">
            <a:avLst/>
          </a:prstGeom>
          <a:noFill/>
        </p:spPr>
        <p:txBody>
          <a:bodyPr wrap="square" rtlCol="0">
            <a:spAutoFit/>
          </a:bodyPr>
          <a:lstStyle/>
          <a:p>
            <a:pPr marL="342900" indent="-342900" algn="l" eaLnBrk="0" hangingPunct="0">
              <a:lnSpc>
                <a:spcPct val="95000"/>
              </a:lnSpc>
              <a:spcBef>
                <a:spcPct val="35000"/>
              </a:spcBef>
              <a:buFont typeface="Arial" panose="020B0604020202020204" pitchFamily="34" charset="0"/>
              <a:buChar char="•"/>
            </a:pPr>
            <a:r>
              <a:rPr lang="en-US" altLang="en-US" sz="2000" i="1" dirty="0">
                <a:latin typeface="Calibri" panose="020F0502020204030204" pitchFamily="34" charset="0"/>
              </a:rPr>
              <a:t>Numerical observation:</a:t>
            </a:r>
            <a:endParaRPr lang="en-US" altLang="en-US" sz="2000" dirty="0">
              <a:latin typeface="Calibri" panose="020F0502020204030204" pitchFamily="34" charset="0"/>
            </a:endParaRPr>
          </a:p>
          <a:p>
            <a:pPr marL="800100" lvl="1" indent="-342900" algn="l" eaLnBrk="0" hangingPunct="0">
              <a:lnSpc>
                <a:spcPct val="95000"/>
              </a:lnSpc>
              <a:spcBef>
                <a:spcPct val="35000"/>
              </a:spcBef>
              <a:buClr>
                <a:schemeClr val="accent2"/>
              </a:buClr>
              <a:buFont typeface="Arial" panose="020B0604020202020204" pitchFamily="34" charset="0"/>
              <a:buChar char="•"/>
            </a:pPr>
            <a:r>
              <a:rPr lang="en-US" altLang="en-US" sz="2000" i="1" dirty="0">
                <a:latin typeface="Calibri" panose="020F0502020204030204" pitchFamily="34" charset="0"/>
              </a:rPr>
              <a:t>All</a:t>
            </a:r>
            <a:r>
              <a:rPr lang="en-US" altLang="en-US" sz="2000" dirty="0">
                <a:latin typeface="Calibri" panose="020F0502020204030204" pitchFamily="34" charset="0"/>
              </a:rPr>
              <a:t> EMPLOYEES have a JOB</a:t>
            </a:r>
          </a:p>
          <a:p>
            <a:pPr marL="800100" lvl="1" indent="-342900" algn="l" eaLnBrk="0" hangingPunct="0">
              <a:lnSpc>
                <a:spcPct val="95000"/>
              </a:lnSpc>
              <a:spcBef>
                <a:spcPct val="35000"/>
              </a:spcBef>
              <a:buClr>
                <a:schemeClr val="accent2"/>
              </a:buClr>
              <a:buFont typeface="Arial" panose="020B0604020202020204" pitchFamily="34" charset="0"/>
              <a:buChar char="•"/>
            </a:pPr>
            <a:r>
              <a:rPr lang="en-US" altLang="en-US" sz="2000" dirty="0">
                <a:latin typeface="Calibri" panose="020F0502020204030204" pitchFamily="34" charset="0"/>
              </a:rPr>
              <a:t>No EMPLOYEE has </a:t>
            </a:r>
            <a:r>
              <a:rPr lang="en-US" altLang="en-US" sz="2000" i="1" dirty="0">
                <a:latin typeface="Calibri" panose="020F0502020204030204" pitchFamily="34" charset="0"/>
              </a:rPr>
              <a:t>more than one</a:t>
            </a:r>
            <a:r>
              <a:rPr lang="en-US" altLang="en-US" sz="2000" dirty="0">
                <a:latin typeface="Calibri" panose="020F0502020204030204" pitchFamily="34" charset="0"/>
              </a:rPr>
              <a:t> JOB</a:t>
            </a:r>
          </a:p>
          <a:p>
            <a:pPr marL="800100" lvl="1" indent="-342900" algn="l" eaLnBrk="0" hangingPunct="0">
              <a:lnSpc>
                <a:spcPct val="95000"/>
              </a:lnSpc>
              <a:spcBef>
                <a:spcPct val="35000"/>
              </a:spcBef>
              <a:buClr>
                <a:schemeClr val="accent2"/>
              </a:buClr>
              <a:buFont typeface="Arial" panose="020B0604020202020204" pitchFamily="34" charset="0"/>
              <a:buChar char="•"/>
            </a:pPr>
            <a:r>
              <a:rPr lang="en-US" altLang="en-US" sz="2000" i="1" dirty="0">
                <a:latin typeface="Calibri" panose="020F0502020204030204" pitchFamily="34" charset="0"/>
              </a:rPr>
              <a:t>Not all</a:t>
            </a:r>
            <a:r>
              <a:rPr lang="en-US" altLang="en-US" sz="2000" dirty="0">
                <a:latin typeface="Calibri" panose="020F0502020204030204" pitchFamily="34" charset="0"/>
              </a:rPr>
              <a:t> JOBS are held by an EMPLOYEE</a:t>
            </a:r>
          </a:p>
          <a:p>
            <a:pPr marL="800100" lvl="1" indent="-342900" algn="l" eaLnBrk="0" hangingPunct="0">
              <a:lnSpc>
                <a:spcPct val="95000"/>
              </a:lnSpc>
              <a:spcBef>
                <a:spcPct val="35000"/>
              </a:spcBef>
              <a:buClr>
                <a:schemeClr val="accent2"/>
              </a:buClr>
              <a:buFont typeface="Arial" panose="020B0604020202020204" pitchFamily="34" charset="0"/>
              <a:buChar char="•"/>
            </a:pPr>
            <a:r>
              <a:rPr lang="en-US" altLang="en-US" sz="2000" dirty="0">
                <a:latin typeface="Calibri" panose="020F0502020204030204" pitchFamily="34" charset="0"/>
              </a:rPr>
              <a:t>Some JOBS are held by </a:t>
            </a:r>
            <a:r>
              <a:rPr lang="en-US" altLang="en-US" sz="2000" i="1" dirty="0">
                <a:latin typeface="Calibri" panose="020F0502020204030204" pitchFamily="34" charset="0"/>
              </a:rPr>
              <a:t>more than one</a:t>
            </a:r>
            <a:r>
              <a:rPr lang="en-US" altLang="en-US" sz="2000" dirty="0">
                <a:latin typeface="Calibri" panose="020F0502020204030204" pitchFamily="34" charset="0"/>
              </a:rPr>
              <a:t> EMPLOYEE </a:t>
            </a:r>
          </a:p>
          <a:p>
            <a:endParaRPr lang="en-US" dirty="0"/>
          </a:p>
        </p:txBody>
      </p:sp>
    </p:spTree>
    <p:extLst>
      <p:ext uri="{BB962C8B-B14F-4D97-AF65-F5344CB8AC3E}">
        <p14:creationId xmlns:p14="http://schemas.microsoft.com/office/powerpoint/2010/main" val="32659084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r>
            <a:br>
              <a:rPr lang="en-US" dirty="0" smtClean="0"/>
            </a:br>
            <a:r>
              <a:rPr lang="en-US" dirty="0"/>
              <a:t/>
            </a:r>
            <a:br>
              <a:rPr lang="en-US" dirty="0"/>
            </a:br>
            <a:r>
              <a:rPr lang="en-US" dirty="0" smtClean="0"/>
              <a:t>Degree </a:t>
            </a:r>
            <a:r>
              <a:rPr lang="en-US" dirty="0"/>
              <a:t>of Relationship</a:t>
            </a:r>
            <a:br>
              <a:rPr lang="en-US" dirty="0"/>
            </a:br>
            <a:r>
              <a:rPr lang="en-US" dirty="0"/>
              <a:t/>
            </a:r>
            <a:br>
              <a:rPr lang="en-US" dirty="0"/>
            </a:br>
            <a:endParaRPr lang="en-US" dirty="0"/>
          </a:p>
        </p:txBody>
      </p:sp>
      <p:sp>
        <p:nvSpPr>
          <p:cNvPr id="6" name="Content Placeholder 5"/>
          <p:cNvSpPr>
            <a:spLocks noGrp="1"/>
          </p:cNvSpPr>
          <p:nvPr>
            <p:ph idx="1"/>
          </p:nvPr>
        </p:nvSpPr>
        <p:spPr/>
        <p:txBody>
          <a:bodyPr/>
          <a:lstStyle/>
          <a:p>
            <a:r>
              <a:rPr lang="en-US" dirty="0"/>
              <a:t>The number of participating entities in a relationship defines the degree of the relationship.</a:t>
            </a:r>
          </a:p>
          <a:p>
            <a:pPr lvl="1"/>
            <a:r>
              <a:rPr lang="en-US" dirty="0" smtClean="0"/>
              <a:t>Binary </a:t>
            </a:r>
          </a:p>
          <a:p>
            <a:pPr lvl="1"/>
            <a:r>
              <a:rPr lang="en-US" dirty="0" smtClean="0"/>
              <a:t>Ternary</a:t>
            </a:r>
          </a:p>
          <a:p>
            <a:pPr lvl="1"/>
            <a:r>
              <a:rPr lang="en-US" dirty="0" smtClean="0"/>
              <a:t>N-</a:t>
            </a:r>
            <a:r>
              <a:rPr lang="en-US" dirty="0" err="1" smtClean="0"/>
              <a:t>ary</a:t>
            </a:r>
            <a:r>
              <a:rPr lang="en-US" dirty="0"/>
              <a:t/>
            </a:r>
            <a:br>
              <a:rPr lang="en-US" dirty="0"/>
            </a:br>
            <a:r>
              <a:rPr lang="en-US" dirty="0" smtClean="0"/>
              <a:t>	</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39</a:t>
            </a:fld>
            <a:endParaRPr lang="en-US"/>
          </a:p>
        </p:txBody>
      </p:sp>
    </p:spTree>
    <p:extLst>
      <p:ext uri="{BB962C8B-B14F-4D97-AF65-F5344CB8AC3E}">
        <p14:creationId xmlns:p14="http://schemas.microsoft.com/office/powerpoint/2010/main" val="4044314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Database Life Cycle</a:t>
            </a: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4</a:t>
            </a:fld>
            <a:endParaRPr lang="en-US" dirty="0"/>
          </a:p>
        </p:txBody>
      </p:sp>
      <p:graphicFrame>
        <p:nvGraphicFramePr>
          <p:cNvPr id="17" name="Content Placeholder 16"/>
          <p:cNvGraphicFramePr>
            <a:graphicFrameLocks noGrp="1"/>
          </p:cNvGraphicFramePr>
          <p:nvPr>
            <p:ph idx="1"/>
            <p:extLst>
              <p:ext uri="{D42A27DB-BD31-4B8C-83A1-F6EECF244321}">
                <p14:modId xmlns:p14="http://schemas.microsoft.com/office/powerpoint/2010/main" val="3601988260"/>
              </p:ext>
            </p:extLst>
          </p:nvPr>
        </p:nvGraphicFramePr>
        <p:xfrm>
          <a:off x="762000" y="1600200"/>
          <a:ext cx="7924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27817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t>Mapping Cardinality</a:t>
            </a:r>
            <a:endParaRPr lang="en-US" dirty="0"/>
          </a:p>
        </p:txBody>
      </p:sp>
      <p:sp>
        <p:nvSpPr>
          <p:cNvPr id="6" name="Content Placeholder 5"/>
          <p:cNvSpPr>
            <a:spLocks noGrp="1"/>
          </p:cNvSpPr>
          <p:nvPr>
            <p:ph idx="1"/>
          </p:nvPr>
        </p:nvSpPr>
        <p:spPr/>
        <p:txBody>
          <a:bodyPr/>
          <a:lstStyle/>
          <a:p>
            <a:r>
              <a:rPr lang="en-US" dirty="0"/>
              <a:t>Defines the numerical attributes of the relationship between two entities or entity sets. </a:t>
            </a:r>
            <a:endParaRPr lang="en-US" dirty="0" smtClean="0"/>
          </a:p>
          <a:p>
            <a:r>
              <a:rPr lang="en-US" dirty="0" smtClean="0"/>
              <a:t>The are of three main types</a:t>
            </a:r>
          </a:p>
          <a:p>
            <a:pPr lvl="1"/>
            <a:r>
              <a:rPr lang="en-US" dirty="0" smtClean="0"/>
              <a:t>One-to-one (1:1) </a:t>
            </a:r>
          </a:p>
          <a:p>
            <a:pPr lvl="1"/>
            <a:r>
              <a:rPr lang="en-US" dirty="0" smtClean="0"/>
              <a:t>One-to-many (1:N)</a:t>
            </a:r>
          </a:p>
          <a:p>
            <a:pPr lvl="1"/>
            <a:r>
              <a:rPr lang="en-US" dirty="0" smtClean="0"/>
              <a:t>Many-to-many (N:N)</a:t>
            </a:r>
          </a:p>
          <a:p>
            <a:pPr lvl="1"/>
            <a:r>
              <a:rPr lang="en-US" dirty="0" smtClean="0"/>
              <a:t>Many-to-one (N:1)</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40</a:t>
            </a:fld>
            <a:endParaRPr lang="en-US"/>
          </a:p>
        </p:txBody>
      </p:sp>
      <p:sp>
        <p:nvSpPr>
          <p:cNvPr id="7" name="AutoShape 4"/>
          <p:cNvSpPr>
            <a:spLocks noChangeAspect="1" noChangeArrowheads="1"/>
          </p:cNvSpPr>
          <p:nvPr/>
        </p:nvSpPr>
        <p:spPr bwMode="auto">
          <a:xfrm>
            <a:off x="6731794" y="3394075"/>
            <a:ext cx="838200" cy="755650"/>
          </a:xfrm>
          <a:prstGeom prst="diamond">
            <a:avLst/>
          </a:prstGeom>
          <a:solidFill>
            <a:schemeClr val="folHlink"/>
          </a:solidFill>
          <a:ln w="9525">
            <a:solidFill>
              <a:schemeClr val="tx1"/>
            </a:solidFill>
            <a:miter lim="800000"/>
            <a:headEnd/>
            <a:tailEnd/>
          </a:ln>
        </p:spPr>
        <p:txBody>
          <a:bodyPr wrap="none" anchor="ctr">
            <a:prstTxWarp prst="textNoShape">
              <a:avLst/>
            </a:prstTxWarp>
          </a:bodyPr>
          <a:lstStyle/>
          <a:p>
            <a:pPr algn="ctr" eaLnBrk="0" fontAlgn="base" hangingPunct="0">
              <a:spcBef>
                <a:spcPct val="0"/>
              </a:spcBef>
              <a:spcAft>
                <a:spcPct val="0"/>
              </a:spcAft>
            </a:pPr>
            <a:endParaRPr lang="en-US" sz="2400">
              <a:solidFill>
                <a:srgbClr val="000000"/>
              </a:solidFill>
            </a:endParaRPr>
          </a:p>
        </p:txBody>
      </p:sp>
      <p:cxnSp>
        <p:nvCxnSpPr>
          <p:cNvPr id="4" name="Straight Connector 3"/>
          <p:cNvCxnSpPr/>
          <p:nvPr/>
        </p:nvCxnSpPr>
        <p:spPr bwMode="auto">
          <a:xfrm>
            <a:off x="6212682" y="3771900"/>
            <a:ext cx="51911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 name="Straight Connector 10"/>
          <p:cNvCxnSpPr/>
          <p:nvPr/>
        </p:nvCxnSpPr>
        <p:spPr bwMode="auto">
          <a:xfrm>
            <a:off x="7569994" y="3771900"/>
            <a:ext cx="471488"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5" name="AutoShape 4"/>
          <p:cNvSpPr>
            <a:spLocks noChangeAspect="1" noChangeArrowheads="1"/>
          </p:cNvSpPr>
          <p:nvPr/>
        </p:nvSpPr>
        <p:spPr bwMode="auto">
          <a:xfrm>
            <a:off x="5403056" y="5257800"/>
            <a:ext cx="838200" cy="755650"/>
          </a:xfrm>
          <a:prstGeom prst="diamond">
            <a:avLst/>
          </a:prstGeom>
          <a:solidFill>
            <a:schemeClr val="folHlink"/>
          </a:solidFill>
          <a:ln w="9525">
            <a:solidFill>
              <a:schemeClr val="tx1"/>
            </a:solidFill>
            <a:miter lim="800000"/>
            <a:headEnd/>
            <a:tailEnd/>
          </a:ln>
        </p:spPr>
        <p:txBody>
          <a:bodyPr wrap="none" anchor="ctr">
            <a:prstTxWarp prst="textNoShape">
              <a:avLst/>
            </a:prstTxWarp>
          </a:bodyPr>
          <a:lstStyle/>
          <a:p>
            <a:pPr algn="ctr" eaLnBrk="0" fontAlgn="base" hangingPunct="0">
              <a:spcBef>
                <a:spcPct val="0"/>
              </a:spcBef>
              <a:spcAft>
                <a:spcPct val="0"/>
              </a:spcAft>
            </a:pPr>
            <a:endParaRPr lang="en-US" sz="2400">
              <a:solidFill>
                <a:srgbClr val="000000"/>
              </a:solidFill>
            </a:endParaRPr>
          </a:p>
        </p:txBody>
      </p:sp>
      <p:cxnSp>
        <p:nvCxnSpPr>
          <p:cNvPr id="26" name="Straight Connector 25"/>
          <p:cNvCxnSpPr/>
          <p:nvPr/>
        </p:nvCxnSpPr>
        <p:spPr bwMode="auto">
          <a:xfrm>
            <a:off x="4883944" y="5635625"/>
            <a:ext cx="51911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 name="Straight Connector 26"/>
          <p:cNvCxnSpPr/>
          <p:nvPr/>
        </p:nvCxnSpPr>
        <p:spPr bwMode="auto">
          <a:xfrm>
            <a:off x="6241256" y="5635625"/>
            <a:ext cx="471488"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8" name="AutoShape 4"/>
          <p:cNvSpPr>
            <a:spLocks noChangeAspect="1" noChangeArrowheads="1"/>
          </p:cNvSpPr>
          <p:nvPr/>
        </p:nvSpPr>
        <p:spPr bwMode="auto">
          <a:xfrm>
            <a:off x="5124450" y="4111625"/>
            <a:ext cx="838200" cy="755650"/>
          </a:xfrm>
          <a:prstGeom prst="diamond">
            <a:avLst/>
          </a:prstGeom>
          <a:solidFill>
            <a:schemeClr val="folHlink"/>
          </a:solidFill>
          <a:ln w="9525">
            <a:solidFill>
              <a:schemeClr val="tx1"/>
            </a:solidFill>
            <a:miter lim="800000"/>
            <a:headEnd/>
            <a:tailEnd/>
          </a:ln>
        </p:spPr>
        <p:txBody>
          <a:bodyPr wrap="none" anchor="ctr">
            <a:prstTxWarp prst="textNoShape">
              <a:avLst/>
            </a:prstTxWarp>
          </a:bodyPr>
          <a:lstStyle/>
          <a:p>
            <a:pPr algn="ctr" eaLnBrk="0" fontAlgn="base" hangingPunct="0">
              <a:spcBef>
                <a:spcPct val="0"/>
              </a:spcBef>
              <a:spcAft>
                <a:spcPct val="0"/>
              </a:spcAft>
            </a:pPr>
            <a:endParaRPr lang="en-US" sz="2400">
              <a:solidFill>
                <a:srgbClr val="000000"/>
              </a:solidFill>
            </a:endParaRPr>
          </a:p>
        </p:txBody>
      </p:sp>
      <p:cxnSp>
        <p:nvCxnSpPr>
          <p:cNvPr id="29" name="Straight Connector 28"/>
          <p:cNvCxnSpPr/>
          <p:nvPr/>
        </p:nvCxnSpPr>
        <p:spPr bwMode="auto">
          <a:xfrm>
            <a:off x="4605338" y="4489450"/>
            <a:ext cx="51911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0" name="Straight Connector 29"/>
          <p:cNvCxnSpPr/>
          <p:nvPr/>
        </p:nvCxnSpPr>
        <p:spPr bwMode="auto">
          <a:xfrm>
            <a:off x="5962650" y="4489450"/>
            <a:ext cx="471488"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31" name="AutoShape 4"/>
          <p:cNvSpPr>
            <a:spLocks noChangeAspect="1" noChangeArrowheads="1"/>
          </p:cNvSpPr>
          <p:nvPr/>
        </p:nvSpPr>
        <p:spPr bwMode="auto">
          <a:xfrm>
            <a:off x="7086600" y="4524375"/>
            <a:ext cx="838200" cy="755650"/>
          </a:xfrm>
          <a:prstGeom prst="diamond">
            <a:avLst/>
          </a:prstGeom>
          <a:solidFill>
            <a:schemeClr val="folHlink"/>
          </a:solidFill>
          <a:ln w="9525">
            <a:solidFill>
              <a:schemeClr val="tx1"/>
            </a:solidFill>
            <a:miter lim="800000"/>
            <a:headEnd/>
            <a:tailEnd/>
          </a:ln>
        </p:spPr>
        <p:txBody>
          <a:bodyPr wrap="none" anchor="ctr">
            <a:prstTxWarp prst="textNoShape">
              <a:avLst/>
            </a:prstTxWarp>
          </a:bodyPr>
          <a:lstStyle/>
          <a:p>
            <a:pPr algn="ctr" eaLnBrk="0" fontAlgn="base" hangingPunct="0">
              <a:spcBef>
                <a:spcPct val="0"/>
              </a:spcBef>
              <a:spcAft>
                <a:spcPct val="0"/>
              </a:spcAft>
            </a:pPr>
            <a:endParaRPr lang="en-US" sz="2400">
              <a:solidFill>
                <a:srgbClr val="000000"/>
              </a:solidFill>
            </a:endParaRPr>
          </a:p>
        </p:txBody>
      </p:sp>
      <p:cxnSp>
        <p:nvCxnSpPr>
          <p:cNvPr id="32" name="Straight Connector 31"/>
          <p:cNvCxnSpPr/>
          <p:nvPr/>
        </p:nvCxnSpPr>
        <p:spPr bwMode="auto">
          <a:xfrm>
            <a:off x="6567488" y="4902200"/>
            <a:ext cx="51911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3" name="Straight Connector 32"/>
          <p:cNvCxnSpPr/>
          <p:nvPr/>
        </p:nvCxnSpPr>
        <p:spPr bwMode="auto">
          <a:xfrm>
            <a:off x="7924800" y="4902200"/>
            <a:ext cx="471488"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34" name="TextBox 33"/>
          <p:cNvSpPr txBox="1"/>
          <p:nvPr/>
        </p:nvSpPr>
        <p:spPr>
          <a:xfrm>
            <a:off x="6477000" y="3505200"/>
            <a:ext cx="235744" cy="338554"/>
          </a:xfrm>
          <a:prstGeom prst="rect">
            <a:avLst/>
          </a:prstGeom>
          <a:noFill/>
        </p:spPr>
        <p:txBody>
          <a:bodyPr wrap="square" rtlCol="0">
            <a:spAutoFit/>
          </a:bodyPr>
          <a:lstStyle/>
          <a:p>
            <a:r>
              <a:rPr lang="en-US" sz="1600" dirty="0" smtClean="0">
                <a:latin typeface="Calibri" panose="020F0502020204030204" pitchFamily="34" charset="0"/>
              </a:rPr>
              <a:t>1</a:t>
            </a:r>
            <a:endParaRPr lang="en-US" sz="1600" dirty="0">
              <a:latin typeface="Calibri" panose="020F0502020204030204" pitchFamily="34" charset="0"/>
            </a:endParaRPr>
          </a:p>
        </p:txBody>
      </p:sp>
      <p:sp>
        <p:nvSpPr>
          <p:cNvPr id="35" name="TextBox 34"/>
          <p:cNvSpPr txBox="1"/>
          <p:nvPr/>
        </p:nvSpPr>
        <p:spPr>
          <a:xfrm>
            <a:off x="7696200" y="3505200"/>
            <a:ext cx="228600" cy="338554"/>
          </a:xfrm>
          <a:prstGeom prst="rect">
            <a:avLst/>
          </a:prstGeom>
          <a:noFill/>
        </p:spPr>
        <p:txBody>
          <a:bodyPr wrap="square" rtlCol="0">
            <a:spAutoFit/>
          </a:bodyPr>
          <a:lstStyle/>
          <a:p>
            <a:r>
              <a:rPr lang="en-US" sz="1600" dirty="0" smtClean="0">
                <a:latin typeface="Calibri" panose="020F0502020204030204" pitchFamily="34" charset="0"/>
              </a:rPr>
              <a:t>1</a:t>
            </a:r>
            <a:endParaRPr lang="en-US" sz="1600" dirty="0">
              <a:latin typeface="Calibri" panose="020F0502020204030204" pitchFamily="34" charset="0"/>
            </a:endParaRPr>
          </a:p>
        </p:txBody>
      </p:sp>
      <p:sp>
        <p:nvSpPr>
          <p:cNvPr id="36" name="TextBox 35"/>
          <p:cNvSpPr txBox="1"/>
          <p:nvPr/>
        </p:nvSpPr>
        <p:spPr>
          <a:xfrm>
            <a:off x="4864894" y="4149725"/>
            <a:ext cx="164305" cy="338554"/>
          </a:xfrm>
          <a:prstGeom prst="rect">
            <a:avLst/>
          </a:prstGeom>
          <a:noFill/>
        </p:spPr>
        <p:txBody>
          <a:bodyPr wrap="square" rtlCol="0">
            <a:spAutoFit/>
          </a:bodyPr>
          <a:lstStyle/>
          <a:p>
            <a:r>
              <a:rPr lang="en-US" sz="1600" dirty="0">
                <a:latin typeface="Calibri" panose="020F0502020204030204" pitchFamily="34" charset="0"/>
              </a:rPr>
              <a:t>1</a:t>
            </a:r>
            <a:endParaRPr lang="en-US" dirty="0"/>
          </a:p>
        </p:txBody>
      </p:sp>
      <p:sp>
        <p:nvSpPr>
          <p:cNvPr id="37" name="TextBox 36"/>
          <p:cNvSpPr txBox="1"/>
          <p:nvPr/>
        </p:nvSpPr>
        <p:spPr>
          <a:xfrm>
            <a:off x="6300192" y="5300246"/>
            <a:ext cx="353616" cy="338554"/>
          </a:xfrm>
          <a:prstGeom prst="rect">
            <a:avLst/>
          </a:prstGeom>
          <a:noFill/>
        </p:spPr>
        <p:txBody>
          <a:bodyPr wrap="square" rtlCol="0">
            <a:spAutoFit/>
          </a:bodyPr>
          <a:lstStyle/>
          <a:p>
            <a:r>
              <a:rPr lang="en-US" sz="1600" dirty="0">
                <a:latin typeface="Calibri" panose="020F0502020204030204" pitchFamily="34" charset="0"/>
              </a:rPr>
              <a:t>1</a:t>
            </a:r>
            <a:endParaRPr lang="en-US" sz="1200" dirty="0"/>
          </a:p>
        </p:txBody>
      </p:sp>
      <p:sp>
        <p:nvSpPr>
          <p:cNvPr id="38" name="TextBox 37"/>
          <p:cNvSpPr txBox="1"/>
          <p:nvPr/>
        </p:nvSpPr>
        <p:spPr>
          <a:xfrm>
            <a:off x="5962650" y="4149725"/>
            <a:ext cx="337542" cy="338554"/>
          </a:xfrm>
          <a:prstGeom prst="rect">
            <a:avLst/>
          </a:prstGeom>
          <a:noFill/>
        </p:spPr>
        <p:txBody>
          <a:bodyPr wrap="square" rtlCol="0">
            <a:spAutoFit/>
          </a:bodyPr>
          <a:lstStyle/>
          <a:p>
            <a:r>
              <a:rPr lang="en-US" sz="1600" dirty="0" smtClean="0">
                <a:latin typeface="Calibri" panose="020F0502020204030204" pitchFamily="34" charset="0"/>
              </a:rPr>
              <a:t>N</a:t>
            </a:r>
            <a:endParaRPr lang="en-US" dirty="0">
              <a:latin typeface="Calibri" panose="020F0502020204030204" pitchFamily="34" charset="0"/>
            </a:endParaRPr>
          </a:p>
        </p:txBody>
      </p:sp>
      <p:sp>
        <p:nvSpPr>
          <p:cNvPr id="39" name="TextBox 38"/>
          <p:cNvSpPr txBox="1"/>
          <p:nvPr/>
        </p:nvSpPr>
        <p:spPr>
          <a:xfrm>
            <a:off x="6827044" y="4648200"/>
            <a:ext cx="259556" cy="338554"/>
          </a:xfrm>
          <a:prstGeom prst="rect">
            <a:avLst/>
          </a:prstGeom>
          <a:noFill/>
        </p:spPr>
        <p:txBody>
          <a:bodyPr wrap="square" rtlCol="0">
            <a:spAutoFit/>
          </a:bodyPr>
          <a:lstStyle/>
          <a:p>
            <a:r>
              <a:rPr lang="en-US" sz="1600" dirty="0" smtClean="0">
                <a:latin typeface="Calibri" panose="020F0502020204030204" pitchFamily="34" charset="0"/>
              </a:rPr>
              <a:t>N</a:t>
            </a:r>
            <a:endParaRPr lang="en-US" dirty="0">
              <a:latin typeface="Calibri" panose="020F0502020204030204" pitchFamily="34" charset="0"/>
            </a:endParaRPr>
          </a:p>
        </p:txBody>
      </p:sp>
      <p:sp>
        <p:nvSpPr>
          <p:cNvPr id="40" name="TextBox 39"/>
          <p:cNvSpPr txBox="1"/>
          <p:nvPr/>
        </p:nvSpPr>
        <p:spPr>
          <a:xfrm>
            <a:off x="8041482" y="4648200"/>
            <a:ext cx="264318" cy="338554"/>
          </a:xfrm>
          <a:prstGeom prst="rect">
            <a:avLst/>
          </a:prstGeom>
          <a:noFill/>
        </p:spPr>
        <p:txBody>
          <a:bodyPr wrap="square" rtlCol="0">
            <a:spAutoFit/>
          </a:bodyPr>
          <a:lstStyle/>
          <a:p>
            <a:r>
              <a:rPr lang="en-US" sz="1600" dirty="0" smtClean="0">
                <a:latin typeface="Calibri" panose="020F0502020204030204" pitchFamily="34" charset="0"/>
              </a:rPr>
              <a:t>N</a:t>
            </a:r>
            <a:endParaRPr lang="en-US" dirty="0">
              <a:latin typeface="Calibri" panose="020F0502020204030204" pitchFamily="34" charset="0"/>
            </a:endParaRPr>
          </a:p>
        </p:txBody>
      </p:sp>
      <p:sp>
        <p:nvSpPr>
          <p:cNvPr id="41" name="TextBox 40"/>
          <p:cNvSpPr txBox="1"/>
          <p:nvPr/>
        </p:nvSpPr>
        <p:spPr>
          <a:xfrm>
            <a:off x="5105400" y="5300246"/>
            <a:ext cx="297656" cy="338554"/>
          </a:xfrm>
          <a:prstGeom prst="rect">
            <a:avLst/>
          </a:prstGeom>
          <a:noFill/>
        </p:spPr>
        <p:txBody>
          <a:bodyPr wrap="square" rtlCol="0">
            <a:spAutoFit/>
          </a:bodyPr>
          <a:lstStyle/>
          <a:p>
            <a:r>
              <a:rPr lang="en-US" sz="1600" dirty="0" smtClean="0">
                <a:latin typeface="Calibri" panose="020F0502020204030204" pitchFamily="34" charset="0"/>
              </a:rPr>
              <a:t>N</a:t>
            </a:r>
            <a:endParaRPr lang="en-US" dirty="0">
              <a:latin typeface="Calibri" panose="020F0502020204030204" pitchFamily="34" charset="0"/>
            </a:endParaRPr>
          </a:p>
        </p:txBody>
      </p:sp>
    </p:spTree>
    <p:extLst>
      <p:ext uri="{BB962C8B-B14F-4D97-AF65-F5344CB8AC3E}">
        <p14:creationId xmlns:p14="http://schemas.microsoft.com/office/powerpoint/2010/main" val="20794129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t>One-to-one Relationship</a:t>
            </a:r>
            <a:endParaRPr lang="en-US" dirty="0"/>
          </a:p>
        </p:txBody>
      </p:sp>
      <p:sp>
        <p:nvSpPr>
          <p:cNvPr id="6" name="Content Placeholder 5"/>
          <p:cNvSpPr>
            <a:spLocks noGrp="1"/>
          </p:cNvSpPr>
          <p:nvPr>
            <p:ph idx="1"/>
          </p:nvPr>
        </p:nvSpPr>
        <p:spPr>
          <a:xfrm>
            <a:off x="685800" y="1600200"/>
            <a:ext cx="8001000" cy="4525963"/>
          </a:xfrm>
        </p:spPr>
        <p:txBody>
          <a:bodyPr/>
          <a:lstStyle/>
          <a:p>
            <a:pPr marL="0" indent="0">
              <a:buNone/>
            </a:pP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41</a:t>
            </a:fld>
            <a:endParaRPr lang="en-US"/>
          </a:p>
        </p:txBody>
      </p:sp>
      <p:sp>
        <p:nvSpPr>
          <p:cNvPr id="3" name="Oval 2"/>
          <p:cNvSpPr/>
          <p:nvPr/>
        </p:nvSpPr>
        <p:spPr bwMode="auto">
          <a:xfrm>
            <a:off x="1981200" y="2133600"/>
            <a:ext cx="1143000" cy="3556487"/>
          </a:xfrm>
          <a:prstGeom prst="ellipse">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 name="Oval 6"/>
          <p:cNvSpPr/>
          <p:nvPr/>
        </p:nvSpPr>
        <p:spPr bwMode="auto">
          <a:xfrm>
            <a:off x="5943600" y="2162175"/>
            <a:ext cx="1143000" cy="3556487"/>
          </a:xfrm>
          <a:prstGeom prst="ellipse">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 name="Oval 7"/>
          <p:cNvSpPr/>
          <p:nvPr/>
        </p:nvSpPr>
        <p:spPr bwMode="auto">
          <a:xfrm>
            <a:off x="4038600" y="2143125"/>
            <a:ext cx="1143000" cy="3556487"/>
          </a:xfrm>
          <a:prstGeom prst="ellipse">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 name="TextBox 3"/>
          <p:cNvSpPr txBox="1"/>
          <p:nvPr/>
        </p:nvSpPr>
        <p:spPr>
          <a:xfrm>
            <a:off x="2286000" y="2228983"/>
            <a:ext cx="533400" cy="3323987"/>
          </a:xfrm>
          <a:prstGeom prst="rect">
            <a:avLst/>
          </a:prstGeom>
          <a:noFill/>
        </p:spPr>
        <p:txBody>
          <a:bodyPr wrap="square" rtlCol="0">
            <a:spAutoFit/>
          </a:bodyPr>
          <a:lstStyle/>
          <a:p>
            <a:r>
              <a:rPr lang="en-US" sz="1400" dirty="0" smtClean="0">
                <a:latin typeface="Calibri" panose="020F0502020204030204" pitchFamily="34" charset="0"/>
              </a:rPr>
              <a:t>e1</a:t>
            </a:r>
          </a:p>
          <a:p>
            <a:endParaRPr lang="en-US" sz="1400" dirty="0">
              <a:latin typeface="Calibri" panose="020F0502020204030204" pitchFamily="34" charset="0"/>
            </a:endParaRPr>
          </a:p>
          <a:p>
            <a:r>
              <a:rPr lang="en-US" sz="1400" dirty="0" smtClean="0">
                <a:latin typeface="Calibri" panose="020F0502020204030204" pitchFamily="34" charset="0"/>
              </a:rPr>
              <a:t>e2</a:t>
            </a:r>
          </a:p>
          <a:p>
            <a:endParaRPr lang="en-US" sz="1400" dirty="0">
              <a:latin typeface="Calibri" panose="020F0502020204030204" pitchFamily="34" charset="0"/>
            </a:endParaRPr>
          </a:p>
          <a:p>
            <a:r>
              <a:rPr lang="en-US" sz="1400" dirty="0" smtClean="0">
                <a:latin typeface="Calibri" panose="020F0502020204030204" pitchFamily="34" charset="0"/>
              </a:rPr>
              <a:t>e3</a:t>
            </a:r>
          </a:p>
          <a:p>
            <a:endParaRPr lang="en-US" sz="1400" dirty="0">
              <a:latin typeface="Calibri" panose="020F0502020204030204" pitchFamily="34" charset="0"/>
            </a:endParaRPr>
          </a:p>
          <a:p>
            <a:r>
              <a:rPr lang="en-US" sz="1400" dirty="0" smtClean="0">
                <a:latin typeface="Calibri" panose="020F0502020204030204" pitchFamily="34" charset="0"/>
              </a:rPr>
              <a:t>e4</a:t>
            </a:r>
          </a:p>
          <a:p>
            <a:endParaRPr lang="en-US" sz="1400" dirty="0">
              <a:latin typeface="Calibri" panose="020F0502020204030204" pitchFamily="34" charset="0"/>
            </a:endParaRPr>
          </a:p>
          <a:p>
            <a:r>
              <a:rPr lang="en-US" sz="1400" dirty="0" smtClean="0">
                <a:latin typeface="Calibri" panose="020F0502020204030204" pitchFamily="34" charset="0"/>
              </a:rPr>
              <a:t>e5</a:t>
            </a:r>
          </a:p>
          <a:p>
            <a:endParaRPr lang="en-US" sz="1400" dirty="0">
              <a:latin typeface="Calibri" panose="020F0502020204030204" pitchFamily="34" charset="0"/>
            </a:endParaRPr>
          </a:p>
          <a:p>
            <a:r>
              <a:rPr lang="en-US" sz="1400" dirty="0" smtClean="0">
                <a:latin typeface="Calibri" panose="020F0502020204030204" pitchFamily="34" charset="0"/>
              </a:rPr>
              <a:t>e6</a:t>
            </a:r>
          </a:p>
          <a:p>
            <a:endParaRPr lang="en-US" sz="1400" dirty="0">
              <a:latin typeface="Calibri" panose="020F0502020204030204" pitchFamily="34" charset="0"/>
            </a:endParaRPr>
          </a:p>
          <a:p>
            <a:r>
              <a:rPr lang="en-US" sz="1400" dirty="0" smtClean="0">
                <a:latin typeface="Calibri" panose="020F0502020204030204" pitchFamily="34" charset="0"/>
              </a:rPr>
              <a:t>e7</a:t>
            </a:r>
          </a:p>
          <a:p>
            <a:endParaRPr lang="en-US" sz="1400" dirty="0">
              <a:latin typeface="Calibri" panose="020F0502020204030204" pitchFamily="34" charset="0"/>
            </a:endParaRPr>
          </a:p>
          <a:p>
            <a:r>
              <a:rPr lang="en-US" sz="1400" dirty="0" smtClean="0">
                <a:latin typeface="Calibri" panose="020F0502020204030204" pitchFamily="34" charset="0"/>
              </a:rPr>
              <a:t>e8</a:t>
            </a:r>
            <a:endParaRPr lang="en-US" sz="1400" dirty="0">
              <a:latin typeface="Calibri" panose="020F0502020204030204" pitchFamily="34" charset="0"/>
            </a:endParaRPr>
          </a:p>
        </p:txBody>
      </p:sp>
      <p:sp>
        <p:nvSpPr>
          <p:cNvPr id="9" name="TextBox 8"/>
          <p:cNvSpPr txBox="1"/>
          <p:nvPr/>
        </p:nvSpPr>
        <p:spPr>
          <a:xfrm>
            <a:off x="1447800" y="1752510"/>
            <a:ext cx="2362200" cy="369332"/>
          </a:xfrm>
          <a:prstGeom prst="rect">
            <a:avLst/>
          </a:prstGeom>
          <a:noFill/>
        </p:spPr>
        <p:txBody>
          <a:bodyPr wrap="square" rtlCol="0">
            <a:spAutoFit/>
          </a:bodyPr>
          <a:lstStyle/>
          <a:p>
            <a:r>
              <a:rPr lang="en-US" sz="1800" dirty="0" smtClean="0">
                <a:latin typeface="Calibri" panose="020F0502020204030204" pitchFamily="34" charset="0"/>
              </a:rPr>
              <a:t>EMPLOYEE</a:t>
            </a:r>
            <a:endParaRPr lang="en-US" sz="1800" dirty="0">
              <a:latin typeface="Calibri" panose="020F0502020204030204" pitchFamily="34" charset="0"/>
            </a:endParaRPr>
          </a:p>
        </p:txBody>
      </p:sp>
      <p:sp>
        <p:nvSpPr>
          <p:cNvPr id="11" name="TextBox 10"/>
          <p:cNvSpPr txBox="1"/>
          <p:nvPr/>
        </p:nvSpPr>
        <p:spPr>
          <a:xfrm>
            <a:off x="3886200" y="1756201"/>
            <a:ext cx="1600200" cy="369332"/>
          </a:xfrm>
          <a:prstGeom prst="rect">
            <a:avLst/>
          </a:prstGeom>
          <a:noFill/>
        </p:spPr>
        <p:txBody>
          <a:bodyPr wrap="square" rtlCol="0">
            <a:spAutoFit/>
          </a:bodyPr>
          <a:lstStyle/>
          <a:p>
            <a:r>
              <a:rPr lang="en-US" sz="1800" dirty="0" smtClean="0">
                <a:latin typeface="Calibri" panose="020F0502020204030204" pitchFamily="34" charset="0"/>
              </a:rPr>
              <a:t>MANAGES</a:t>
            </a:r>
            <a:endParaRPr lang="en-US" sz="1800" dirty="0">
              <a:latin typeface="Calibri" panose="020F0502020204030204" pitchFamily="34" charset="0"/>
            </a:endParaRPr>
          </a:p>
        </p:txBody>
      </p:sp>
      <p:sp>
        <p:nvSpPr>
          <p:cNvPr id="12" name="TextBox 11"/>
          <p:cNvSpPr txBox="1"/>
          <p:nvPr/>
        </p:nvSpPr>
        <p:spPr>
          <a:xfrm>
            <a:off x="5638800" y="1764268"/>
            <a:ext cx="2057400" cy="369332"/>
          </a:xfrm>
          <a:prstGeom prst="rect">
            <a:avLst/>
          </a:prstGeom>
          <a:noFill/>
        </p:spPr>
        <p:txBody>
          <a:bodyPr wrap="square" rtlCol="0">
            <a:spAutoFit/>
          </a:bodyPr>
          <a:lstStyle/>
          <a:p>
            <a:r>
              <a:rPr lang="en-US" sz="1800" dirty="0">
                <a:latin typeface="Calibri" panose="020F0502020204030204" pitchFamily="34" charset="0"/>
              </a:rPr>
              <a:t>DEPARTMENT</a:t>
            </a:r>
          </a:p>
        </p:txBody>
      </p:sp>
      <p:sp>
        <p:nvSpPr>
          <p:cNvPr id="13" name="TextBox 12"/>
          <p:cNvSpPr txBox="1"/>
          <p:nvPr/>
        </p:nvSpPr>
        <p:spPr>
          <a:xfrm>
            <a:off x="4419600" y="2514600"/>
            <a:ext cx="457200" cy="1815882"/>
          </a:xfrm>
          <a:prstGeom prst="rect">
            <a:avLst/>
          </a:prstGeom>
          <a:noFill/>
        </p:spPr>
        <p:txBody>
          <a:bodyPr wrap="square" rtlCol="0">
            <a:spAutoFit/>
          </a:bodyPr>
          <a:lstStyle/>
          <a:p>
            <a:r>
              <a:rPr lang="en-US" sz="1400" dirty="0" smtClean="0">
                <a:latin typeface="Calibri" panose="020F0502020204030204" pitchFamily="34" charset="0"/>
              </a:rPr>
              <a:t>r1</a:t>
            </a:r>
          </a:p>
          <a:p>
            <a:endParaRPr lang="en-US" sz="1400" dirty="0">
              <a:latin typeface="Calibri" panose="020F0502020204030204" pitchFamily="34" charset="0"/>
            </a:endParaRPr>
          </a:p>
          <a:p>
            <a:r>
              <a:rPr lang="en-US" sz="1400" dirty="0">
                <a:latin typeface="Calibri" panose="020F0502020204030204" pitchFamily="34" charset="0"/>
              </a:rPr>
              <a:t>r</a:t>
            </a:r>
            <a:r>
              <a:rPr lang="en-US" sz="1400" dirty="0" smtClean="0">
                <a:latin typeface="Calibri" panose="020F0502020204030204" pitchFamily="34" charset="0"/>
              </a:rPr>
              <a:t>2</a:t>
            </a:r>
          </a:p>
          <a:p>
            <a:endParaRPr lang="en-US" sz="1400" dirty="0">
              <a:latin typeface="Calibri" panose="020F0502020204030204" pitchFamily="34" charset="0"/>
            </a:endParaRPr>
          </a:p>
          <a:p>
            <a:r>
              <a:rPr lang="en-US" sz="1400" dirty="0" smtClean="0">
                <a:latin typeface="Calibri" panose="020F0502020204030204" pitchFamily="34" charset="0"/>
              </a:rPr>
              <a:t>r3</a:t>
            </a:r>
          </a:p>
          <a:p>
            <a:endParaRPr lang="en-US" sz="1400" dirty="0">
              <a:latin typeface="Calibri" panose="020F0502020204030204" pitchFamily="34" charset="0"/>
            </a:endParaRPr>
          </a:p>
          <a:p>
            <a:r>
              <a:rPr lang="en-US" sz="1400" dirty="0" smtClean="0">
                <a:latin typeface="Calibri" panose="020F0502020204030204" pitchFamily="34" charset="0"/>
              </a:rPr>
              <a:t>r4</a:t>
            </a:r>
          </a:p>
          <a:p>
            <a:endParaRPr lang="en-US" sz="1400" dirty="0" smtClean="0">
              <a:latin typeface="Calibri" panose="020F0502020204030204" pitchFamily="34" charset="0"/>
            </a:endParaRPr>
          </a:p>
        </p:txBody>
      </p:sp>
      <p:sp>
        <p:nvSpPr>
          <p:cNvPr id="14" name="TextBox 13"/>
          <p:cNvSpPr txBox="1"/>
          <p:nvPr/>
        </p:nvSpPr>
        <p:spPr>
          <a:xfrm>
            <a:off x="6248400" y="2895600"/>
            <a:ext cx="419100" cy="1600438"/>
          </a:xfrm>
          <a:prstGeom prst="rect">
            <a:avLst/>
          </a:prstGeom>
          <a:noFill/>
        </p:spPr>
        <p:txBody>
          <a:bodyPr wrap="square" rtlCol="0">
            <a:spAutoFit/>
          </a:bodyPr>
          <a:lstStyle/>
          <a:p>
            <a:r>
              <a:rPr lang="en-US" sz="1400" dirty="0">
                <a:latin typeface="Calibri" panose="020F0502020204030204" pitchFamily="34" charset="0"/>
              </a:rPr>
              <a:t>d</a:t>
            </a:r>
            <a:r>
              <a:rPr lang="en-US" sz="1400" dirty="0" smtClean="0">
                <a:latin typeface="Calibri" panose="020F0502020204030204" pitchFamily="34" charset="0"/>
              </a:rPr>
              <a:t>1</a:t>
            </a:r>
          </a:p>
          <a:p>
            <a:endParaRPr lang="en-US" sz="1400" dirty="0">
              <a:latin typeface="Calibri" panose="020F0502020204030204" pitchFamily="34" charset="0"/>
            </a:endParaRPr>
          </a:p>
          <a:p>
            <a:r>
              <a:rPr lang="en-US" sz="1400" dirty="0">
                <a:latin typeface="Calibri" panose="020F0502020204030204" pitchFamily="34" charset="0"/>
              </a:rPr>
              <a:t>d</a:t>
            </a:r>
            <a:r>
              <a:rPr lang="en-US" sz="1400" dirty="0" smtClean="0">
                <a:latin typeface="Calibri" panose="020F0502020204030204" pitchFamily="34" charset="0"/>
              </a:rPr>
              <a:t>2</a:t>
            </a:r>
          </a:p>
          <a:p>
            <a:endParaRPr lang="en-US" sz="1400" dirty="0">
              <a:latin typeface="Calibri" panose="020F0502020204030204" pitchFamily="34" charset="0"/>
            </a:endParaRPr>
          </a:p>
          <a:p>
            <a:r>
              <a:rPr lang="en-US" sz="1400" dirty="0">
                <a:latin typeface="Calibri" panose="020F0502020204030204" pitchFamily="34" charset="0"/>
              </a:rPr>
              <a:t>d</a:t>
            </a:r>
            <a:r>
              <a:rPr lang="en-US" sz="1400" dirty="0" smtClean="0">
                <a:latin typeface="Calibri" panose="020F0502020204030204" pitchFamily="34" charset="0"/>
              </a:rPr>
              <a:t>3</a:t>
            </a:r>
          </a:p>
          <a:p>
            <a:endParaRPr lang="en-US" sz="1400" dirty="0" smtClean="0">
              <a:latin typeface="Calibri" panose="020F0502020204030204" pitchFamily="34" charset="0"/>
            </a:endParaRPr>
          </a:p>
          <a:p>
            <a:r>
              <a:rPr lang="en-US" sz="1400" dirty="0" smtClean="0">
                <a:latin typeface="Calibri" panose="020F0502020204030204" pitchFamily="34" charset="0"/>
              </a:rPr>
              <a:t>d4</a:t>
            </a:r>
            <a:endParaRPr lang="en-US" sz="1400" dirty="0">
              <a:latin typeface="Calibri" panose="020F0502020204030204" pitchFamily="34" charset="0"/>
            </a:endParaRPr>
          </a:p>
        </p:txBody>
      </p:sp>
      <p:cxnSp>
        <p:nvCxnSpPr>
          <p:cNvPr id="16" name="Straight Connector 15"/>
          <p:cNvCxnSpPr/>
          <p:nvPr/>
        </p:nvCxnSpPr>
        <p:spPr bwMode="auto">
          <a:xfrm flipV="1">
            <a:off x="2657475" y="2657475"/>
            <a:ext cx="1866900" cy="1524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 name="Straight Connector 18"/>
          <p:cNvCxnSpPr/>
          <p:nvPr/>
        </p:nvCxnSpPr>
        <p:spPr bwMode="auto">
          <a:xfrm>
            <a:off x="4733925" y="2695575"/>
            <a:ext cx="1590675" cy="35242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2" name="Straight Connector 21"/>
          <p:cNvCxnSpPr/>
          <p:nvPr/>
        </p:nvCxnSpPr>
        <p:spPr bwMode="auto">
          <a:xfrm>
            <a:off x="2657475" y="3200400"/>
            <a:ext cx="1866900" cy="74001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6" name="Straight Connector 25"/>
          <p:cNvCxnSpPr/>
          <p:nvPr/>
        </p:nvCxnSpPr>
        <p:spPr bwMode="auto">
          <a:xfrm flipV="1">
            <a:off x="4800600" y="3505200"/>
            <a:ext cx="1524000" cy="43521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8" name="Straight Connector 27"/>
          <p:cNvCxnSpPr/>
          <p:nvPr/>
        </p:nvCxnSpPr>
        <p:spPr bwMode="auto">
          <a:xfrm flipV="1">
            <a:off x="2657475" y="3200400"/>
            <a:ext cx="1866900" cy="49541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0" name="Straight Connector 29"/>
          <p:cNvCxnSpPr/>
          <p:nvPr/>
        </p:nvCxnSpPr>
        <p:spPr bwMode="auto">
          <a:xfrm>
            <a:off x="4800600" y="3124200"/>
            <a:ext cx="1524000" cy="76677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2" name="Straight Connector 31"/>
          <p:cNvCxnSpPr/>
          <p:nvPr/>
        </p:nvCxnSpPr>
        <p:spPr bwMode="auto">
          <a:xfrm flipV="1">
            <a:off x="2657475" y="3570409"/>
            <a:ext cx="1866900" cy="130639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4" name="Straight Connector 33"/>
          <p:cNvCxnSpPr/>
          <p:nvPr/>
        </p:nvCxnSpPr>
        <p:spPr bwMode="auto">
          <a:xfrm>
            <a:off x="4733925" y="3507588"/>
            <a:ext cx="1590675" cy="822894"/>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20435157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t>Many-to-many Relationship</a:t>
            </a:r>
            <a:endParaRPr lang="en-US" dirty="0"/>
          </a:p>
        </p:txBody>
      </p:sp>
      <p:sp>
        <p:nvSpPr>
          <p:cNvPr id="6" name="Content Placeholder 5"/>
          <p:cNvSpPr>
            <a:spLocks noGrp="1"/>
          </p:cNvSpPr>
          <p:nvPr>
            <p:ph idx="1"/>
          </p:nvPr>
        </p:nvSpPr>
        <p:spPr>
          <a:xfrm>
            <a:off x="685800" y="1600200"/>
            <a:ext cx="8001000" cy="4525963"/>
          </a:xfrm>
        </p:spPr>
        <p:txBody>
          <a:bodyPr/>
          <a:lstStyle/>
          <a:p>
            <a:pPr marL="0" indent="0">
              <a:buNone/>
            </a:pP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42</a:t>
            </a:fld>
            <a:endParaRPr lang="en-US"/>
          </a:p>
        </p:txBody>
      </p:sp>
      <p:sp>
        <p:nvSpPr>
          <p:cNvPr id="3" name="Oval 2"/>
          <p:cNvSpPr/>
          <p:nvPr/>
        </p:nvSpPr>
        <p:spPr bwMode="auto">
          <a:xfrm>
            <a:off x="1981200" y="2133600"/>
            <a:ext cx="1143000" cy="3556487"/>
          </a:xfrm>
          <a:prstGeom prst="ellipse">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 name="Oval 6"/>
          <p:cNvSpPr/>
          <p:nvPr/>
        </p:nvSpPr>
        <p:spPr bwMode="auto">
          <a:xfrm>
            <a:off x="5943600" y="2162175"/>
            <a:ext cx="1143000" cy="3556487"/>
          </a:xfrm>
          <a:prstGeom prst="ellipse">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 name="Oval 7"/>
          <p:cNvSpPr/>
          <p:nvPr/>
        </p:nvSpPr>
        <p:spPr bwMode="auto">
          <a:xfrm>
            <a:off x="4038600" y="2143125"/>
            <a:ext cx="1143000" cy="3556487"/>
          </a:xfrm>
          <a:prstGeom prst="ellipse">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 name="TextBox 3"/>
          <p:cNvSpPr txBox="1"/>
          <p:nvPr/>
        </p:nvSpPr>
        <p:spPr>
          <a:xfrm>
            <a:off x="2286000" y="2228983"/>
            <a:ext cx="533400" cy="3323987"/>
          </a:xfrm>
          <a:prstGeom prst="rect">
            <a:avLst/>
          </a:prstGeom>
          <a:noFill/>
        </p:spPr>
        <p:txBody>
          <a:bodyPr wrap="square" rtlCol="0">
            <a:spAutoFit/>
          </a:bodyPr>
          <a:lstStyle/>
          <a:p>
            <a:r>
              <a:rPr lang="en-US" sz="1400" dirty="0" smtClean="0">
                <a:latin typeface="Calibri" panose="020F0502020204030204" pitchFamily="34" charset="0"/>
              </a:rPr>
              <a:t>e1</a:t>
            </a:r>
          </a:p>
          <a:p>
            <a:endParaRPr lang="en-US" sz="1400" dirty="0">
              <a:latin typeface="Calibri" panose="020F0502020204030204" pitchFamily="34" charset="0"/>
            </a:endParaRPr>
          </a:p>
          <a:p>
            <a:r>
              <a:rPr lang="en-US" sz="1400" dirty="0" smtClean="0">
                <a:latin typeface="Calibri" panose="020F0502020204030204" pitchFamily="34" charset="0"/>
              </a:rPr>
              <a:t>e2</a:t>
            </a:r>
          </a:p>
          <a:p>
            <a:endParaRPr lang="en-US" sz="1400" dirty="0">
              <a:latin typeface="Calibri" panose="020F0502020204030204" pitchFamily="34" charset="0"/>
            </a:endParaRPr>
          </a:p>
          <a:p>
            <a:r>
              <a:rPr lang="en-US" sz="1400" dirty="0" smtClean="0">
                <a:latin typeface="Calibri" panose="020F0502020204030204" pitchFamily="34" charset="0"/>
              </a:rPr>
              <a:t>e3</a:t>
            </a:r>
          </a:p>
          <a:p>
            <a:endParaRPr lang="en-US" sz="1400" dirty="0">
              <a:latin typeface="Calibri" panose="020F0502020204030204" pitchFamily="34" charset="0"/>
            </a:endParaRPr>
          </a:p>
          <a:p>
            <a:r>
              <a:rPr lang="en-US" sz="1400" dirty="0" smtClean="0">
                <a:latin typeface="Calibri" panose="020F0502020204030204" pitchFamily="34" charset="0"/>
              </a:rPr>
              <a:t>e4</a:t>
            </a:r>
          </a:p>
          <a:p>
            <a:endParaRPr lang="en-US" sz="1400" dirty="0">
              <a:latin typeface="Calibri" panose="020F0502020204030204" pitchFamily="34" charset="0"/>
            </a:endParaRPr>
          </a:p>
          <a:p>
            <a:r>
              <a:rPr lang="en-US" sz="1400" dirty="0" smtClean="0">
                <a:latin typeface="Calibri" panose="020F0502020204030204" pitchFamily="34" charset="0"/>
              </a:rPr>
              <a:t>e5</a:t>
            </a:r>
          </a:p>
          <a:p>
            <a:endParaRPr lang="en-US" sz="1400" dirty="0">
              <a:latin typeface="Calibri" panose="020F0502020204030204" pitchFamily="34" charset="0"/>
            </a:endParaRPr>
          </a:p>
          <a:p>
            <a:r>
              <a:rPr lang="en-US" sz="1400" dirty="0" smtClean="0">
                <a:latin typeface="Calibri" panose="020F0502020204030204" pitchFamily="34" charset="0"/>
              </a:rPr>
              <a:t>e6</a:t>
            </a:r>
          </a:p>
          <a:p>
            <a:endParaRPr lang="en-US" sz="1400" dirty="0">
              <a:latin typeface="Calibri" panose="020F0502020204030204" pitchFamily="34" charset="0"/>
            </a:endParaRPr>
          </a:p>
          <a:p>
            <a:r>
              <a:rPr lang="en-US" sz="1400" dirty="0" smtClean="0">
                <a:latin typeface="Calibri" panose="020F0502020204030204" pitchFamily="34" charset="0"/>
              </a:rPr>
              <a:t>e7</a:t>
            </a:r>
          </a:p>
          <a:p>
            <a:endParaRPr lang="en-US" sz="1400" dirty="0">
              <a:latin typeface="Calibri" panose="020F0502020204030204" pitchFamily="34" charset="0"/>
            </a:endParaRPr>
          </a:p>
          <a:p>
            <a:r>
              <a:rPr lang="en-US" sz="1400" dirty="0" smtClean="0">
                <a:latin typeface="Calibri" panose="020F0502020204030204" pitchFamily="34" charset="0"/>
              </a:rPr>
              <a:t>e8</a:t>
            </a:r>
            <a:endParaRPr lang="en-US" sz="1400" dirty="0">
              <a:latin typeface="Calibri" panose="020F0502020204030204" pitchFamily="34" charset="0"/>
            </a:endParaRPr>
          </a:p>
        </p:txBody>
      </p:sp>
      <p:sp>
        <p:nvSpPr>
          <p:cNvPr id="9" name="TextBox 8"/>
          <p:cNvSpPr txBox="1"/>
          <p:nvPr/>
        </p:nvSpPr>
        <p:spPr>
          <a:xfrm>
            <a:off x="1447800" y="1752510"/>
            <a:ext cx="2362200" cy="369332"/>
          </a:xfrm>
          <a:prstGeom prst="rect">
            <a:avLst/>
          </a:prstGeom>
          <a:noFill/>
        </p:spPr>
        <p:txBody>
          <a:bodyPr wrap="square" rtlCol="0">
            <a:spAutoFit/>
          </a:bodyPr>
          <a:lstStyle/>
          <a:p>
            <a:r>
              <a:rPr lang="en-US" sz="1800" dirty="0" smtClean="0">
                <a:latin typeface="Calibri" panose="020F0502020204030204" pitchFamily="34" charset="0"/>
              </a:rPr>
              <a:t>EMPLOYEE</a:t>
            </a:r>
            <a:endParaRPr lang="en-US" sz="1800" dirty="0">
              <a:latin typeface="Calibri" panose="020F0502020204030204" pitchFamily="34" charset="0"/>
            </a:endParaRPr>
          </a:p>
        </p:txBody>
      </p:sp>
      <p:sp>
        <p:nvSpPr>
          <p:cNvPr id="11" name="TextBox 10"/>
          <p:cNvSpPr txBox="1"/>
          <p:nvPr/>
        </p:nvSpPr>
        <p:spPr>
          <a:xfrm>
            <a:off x="3886200" y="1756201"/>
            <a:ext cx="1600200" cy="369332"/>
          </a:xfrm>
          <a:prstGeom prst="rect">
            <a:avLst/>
          </a:prstGeom>
          <a:noFill/>
        </p:spPr>
        <p:txBody>
          <a:bodyPr wrap="square" rtlCol="0">
            <a:spAutoFit/>
          </a:bodyPr>
          <a:lstStyle/>
          <a:p>
            <a:r>
              <a:rPr lang="en-US" sz="1800" dirty="0" smtClean="0">
                <a:latin typeface="Calibri" panose="020F0502020204030204" pitchFamily="34" charset="0"/>
              </a:rPr>
              <a:t>WORKS ON</a:t>
            </a:r>
            <a:endParaRPr lang="en-US" sz="1800" dirty="0">
              <a:latin typeface="Calibri" panose="020F0502020204030204" pitchFamily="34" charset="0"/>
            </a:endParaRPr>
          </a:p>
        </p:txBody>
      </p:sp>
      <p:sp>
        <p:nvSpPr>
          <p:cNvPr id="12" name="TextBox 11"/>
          <p:cNvSpPr txBox="1"/>
          <p:nvPr/>
        </p:nvSpPr>
        <p:spPr>
          <a:xfrm>
            <a:off x="5638800" y="1764268"/>
            <a:ext cx="2057400" cy="369332"/>
          </a:xfrm>
          <a:prstGeom prst="rect">
            <a:avLst/>
          </a:prstGeom>
          <a:noFill/>
        </p:spPr>
        <p:txBody>
          <a:bodyPr wrap="square" rtlCol="0">
            <a:spAutoFit/>
          </a:bodyPr>
          <a:lstStyle/>
          <a:p>
            <a:r>
              <a:rPr lang="en-US" sz="1800" dirty="0" smtClean="0">
                <a:latin typeface="Calibri" panose="020F0502020204030204" pitchFamily="34" charset="0"/>
              </a:rPr>
              <a:t>PROJECTS</a:t>
            </a:r>
            <a:endParaRPr lang="en-US" sz="1800" dirty="0">
              <a:latin typeface="Calibri" panose="020F0502020204030204" pitchFamily="34" charset="0"/>
            </a:endParaRPr>
          </a:p>
        </p:txBody>
      </p:sp>
      <p:sp>
        <p:nvSpPr>
          <p:cNvPr id="13" name="TextBox 12"/>
          <p:cNvSpPr txBox="1"/>
          <p:nvPr/>
        </p:nvSpPr>
        <p:spPr>
          <a:xfrm>
            <a:off x="4419600" y="2514600"/>
            <a:ext cx="457200" cy="2893100"/>
          </a:xfrm>
          <a:prstGeom prst="rect">
            <a:avLst/>
          </a:prstGeom>
          <a:noFill/>
        </p:spPr>
        <p:txBody>
          <a:bodyPr wrap="square" rtlCol="0">
            <a:spAutoFit/>
          </a:bodyPr>
          <a:lstStyle/>
          <a:p>
            <a:r>
              <a:rPr lang="en-US" sz="1400" dirty="0" smtClean="0">
                <a:latin typeface="Calibri" panose="020F0502020204030204" pitchFamily="34" charset="0"/>
              </a:rPr>
              <a:t>r1</a:t>
            </a:r>
          </a:p>
          <a:p>
            <a:endParaRPr lang="en-US" sz="1400" dirty="0">
              <a:latin typeface="Calibri" panose="020F0502020204030204" pitchFamily="34" charset="0"/>
            </a:endParaRPr>
          </a:p>
          <a:p>
            <a:r>
              <a:rPr lang="en-US" sz="1400" dirty="0">
                <a:latin typeface="Calibri" panose="020F0502020204030204" pitchFamily="34" charset="0"/>
              </a:rPr>
              <a:t>r</a:t>
            </a:r>
            <a:r>
              <a:rPr lang="en-US" sz="1400" dirty="0" smtClean="0">
                <a:latin typeface="Calibri" panose="020F0502020204030204" pitchFamily="34" charset="0"/>
              </a:rPr>
              <a:t>2</a:t>
            </a:r>
          </a:p>
          <a:p>
            <a:endParaRPr lang="en-US" sz="1400" dirty="0">
              <a:latin typeface="Calibri" panose="020F0502020204030204" pitchFamily="34" charset="0"/>
            </a:endParaRPr>
          </a:p>
          <a:p>
            <a:r>
              <a:rPr lang="en-US" sz="1400" dirty="0" smtClean="0">
                <a:latin typeface="Calibri" panose="020F0502020204030204" pitchFamily="34" charset="0"/>
              </a:rPr>
              <a:t>r3</a:t>
            </a:r>
          </a:p>
          <a:p>
            <a:endParaRPr lang="en-US" sz="1400" dirty="0">
              <a:latin typeface="Calibri" panose="020F0502020204030204" pitchFamily="34" charset="0"/>
            </a:endParaRPr>
          </a:p>
          <a:p>
            <a:r>
              <a:rPr lang="en-US" sz="1400" dirty="0">
                <a:latin typeface="Calibri" panose="020F0502020204030204" pitchFamily="34" charset="0"/>
              </a:rPr>
              <a:t>r</a:t>
            </a:r>
            <a:r>
              <a:rPr lang="en-US" sz="1400" dirty="0" smtClean="0">
                <a:latin typeface="Calibri" panose="020F0502020204030204" pitchFamily="34" charset="0"/>
              </a:rPr>
              <a:t>4</a:t>
            </a:r>
          </a:p>
          <a:p>
            <a:endParaRPr lang="en-US" sz="1400" dirty="0">
              <a:latin typeface="Calibri" panose="020F0502020204030204" pitchFamily="34" charset="0"/>
            </a:endParaRPr>
          </a:p>
          <a:p>
            <a:r>
              <a:rPr lang="en-US" sz="1400" dirty="0" smtClean="0">
                <a:latin typeface="Calibri" panose="020F0502020204030204" pitchFamily="34" charset="0"/>
              </a:rPr>
              <a:t>r5</a:t>
            </a:r>
          </a:p>
          <a:p>
            <a:endParaRPr lang="en-US" sz="1400" dirty="0" smtClean="0">
              <a:latin typeface="Calibri" panose="020F0502020204030204" pitchFamily="34" charset="0"/>
            </a:endParaRPr>
          </a:p>
          <a:p>
            <a:r>
              <a:rPr lang="en-US" sz="1400" dirty="0">
                <a:latin typeface="Calibri" panose="020F0502020204030204" pitchFamily="34" charset="0"/>
              </a:rPr>
              <a:t>r</a:t>
            </a:r>
            <a:r>
              <a:rPr lang="en-US" sz="1400" dirty="0" smtClean="0">
                <a:latin typeface="Calibri" panose="020F0502020204030204" pitchFamily="34" charset="0"/>
              </a:rPr>
              <a:t>6</a:t>
            </a:r>
          </a:p>
          <a:p>
            <a:endParaRPr lang="en-US" sz="1400" dirty="0" smtClean="0">
              <a:latin typeface="Calibri" panose="020F0502020204030204" pitchFamily="34" charset="0"/>
            </a:endParaRPr>
          </a:p>
          <a:p>
            <a:r>
              <a:rPr lang="en-US" sz="1400" dirty="0" smtClean="0">
                <a:latin typeface="Calibri" panose="020F0502020204030204" pitchFamily="34" charset="0"/>
              </a:rPr>
              <a:t>r7</a:t>
            </a:r>
          </a:p>
        </p:txBody>
      </p:sp>
      <p:sp>
        <p:nvSpPr>
          <p:cNvPr id="14" name="TextBox 13"/>
          <p:cNvSpPr txBox="1"/>
          <p:nvPr/>
        </p:nvSpPr>
        <p:spPr>
          <a:xfrm>
            <a:off x="6248400" y="2895600"/>
            <a:ext cx="419100" cy="1600438"/>
          </a:xfrm>
          <a:prstGeom prst="rect">
            <a:avLst/>
          </a:prstGeom>
          <a:noFill/>
        </p:spPr>
        <p:txBody>
          <a:bodyPr wrap="square" rtlCol="0">
            <a:spAutoFit/>
          </a:bodyPr>
          <a:lstStyle/>
          <a:p>
            <a:r>
              <a:rPr lang="en-US" sz="1400" dirty="0" smtClean="0">
                <a:latin typeface="Calibri" panose="020F0502020204030204" pitchFamily="34" charset="0"/>
              </a:rPr>
              <a:t>p1</a:t>
            </a:r>
          </a:p>
          <a:p>
            <a:endParaRPr lang="en-US" sz="1400" dirty="0">
              <a:latin typeface="Calibri" panose="020F0502020204030204" pitchFamily="34" charset="0"/>
            </a:endParaRPr>
          </a:p>
          <a:p>
            <a:r>
              <a:rPr lang="en-US" sz="1400" dirty="0" smtClean="0">
                <a:latin typeface="Calibri" panose="020F0502020204030204" pitchFamily="34" charset="0"/>
              </a:rPr>
              <a:t>p2</a:t>
            </a:r>
          </a:p>
          <a:p>
            <a:endParaRPr lang="en-US" sz="1400" dirty="0">
              <a:latin typeface="Calibri" panose="020F0502020204030204" pitchFamily="34" charset="0"/>
            </a:endParaRPr>
          </a:p>
          <a:p>
            <a:r>
              <a:rPr lang="en-US" sz="1400" dirty="0" smtClean="0">
                <a:latin typeface="Calibri" panose="020F0502020204030204" pitchFamily="34" charset="0"/>
              </a:rPr>
              <a:t>p3</a:t>
            </a:r>
          </a:p>
          <a:p>
            <a:endParaRPr lang="en-US" sz="1400" dirty="0" smtClean="0">
              <a:latin typeface="Calibri" panose="020F0502020204030204" pitchFamily="34" charset="0"/>
            </a:endParaRPr>
          </a:p>
          <a:p>
            <a:r>
              <a:rPr lang="en-US" sz="1400" dirty="0" smtClean="0">
                <a:latin typeface="Calibri" panose="020F0502020204030204" pitchFamily="34" charset="0"/>
              </a:rPr>
              <a:t>p4</a:t>
            </a:r>
            <a:endParaRPr lang="en-US" sz="1400" dirty="0">
              <a:latin typeface="Calibri" panose="020F0502020204030204" pitchFamily="34" charset="0"/>
            </a:endParaRPr>
          </a:p>
        </p:txBody>
      </p:sp>
      <p:cxnSp>
        <p:nvCxnSpPr>
          <p:cNvPr id="16" name="Straight Connector 15"/>
          <p:cNvCxnSpPr/>
          <p:nvPr/>
        </p:nvCxnSpPr>
        <p:spPr bwMode="auto">
          <a:xfrm flipV="1">
            <a:off x="2657475" y="2657475"/>
            <a:ext cx="1866900" cy="1524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 name="Straight Connector 18"/>
          <p:cNvCxnSpPr/>
          <p:nvPr/>
        </p:nvCxnSpPr>
        <p:spPr bwMode="auto">
          <a:xfrm>
            <a:off x="4733925" y="2695575"/>
            <a:ext cx="1590675" cy="35242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2" name="Straight Connector 21"/>
          <p:cNvCxnSpPr/>
          <p:nvPr/>
        </p:nvCxnSpPr>
        <p:spPr bwMode="auto">
          <a:xfrm>
            <a:off x="2657475" y="3200400"/>
            <a:ext cx="1866900" cy="74001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6" name="Straight Connector 25"/>
          <p:cNvCxnSpPr/>
          <p:nvPr/>
        </p:nvCxnSpPr>
        <p:spPr bwMode="auto">
          <a:xfrm flipV="1">
            <a:off x="4800600" y="3505200"/>
            <a:ext cx="1524000" cy="43521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8" name="Straight Connector 27"/>
          <p:cNvCxnSpPr/>
          <p:nvPr/>
        </p:nvCxnSpPr>
        <p:spPr bwMode="auto">
          <a:xfrm flipV="1">
            <a:off x="2657475" y="3200400"/>
            <a:ext cx="1866900" cy="49541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0" name="Straight Connector 29"/>
          <p:cNvCxnSpPr/>
          <p:nvPr/>
        </p:nvCxnSpPr>
        <p:spPr bwMode="auto">
          <a:xfrm>
            <a:off x="4800600" y="3124200"/>
            <a:ext cx="1524000" cy="76677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2" name="Straight Connector 31"/>
          <p:cNvCxnSpPr/>
          <p:nvPr/>
        </p:nvCxnSpPr>
        <p:spPr bwMode="auto">
          <a:xfrm flipV="1">
            <a:off x="2657475" y="3570409"/>
            <a:ext cx="1866900" cy="130639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4" name="Straight Connector 33"/>
          <p:cNvCxnSpPr/>
          <p:nvPr/>
        </p:nvCxnSpPr>
        <p:spPr bwMode="auto">
          <a:xfrm>
            <a:off x="4733925" y="3507588"/>
            <a:ext cx="1590675" cy="82289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 name="Straight Connector 14"/>
          <p:cNvCxnSpPr/>
          <p:nvPr/>
        </p:nvCxnSpPr>
        <p:spPr bwMode="auto">
          <a:xfrm flipV="1">
            <a:off x="2657475" y="4419600"/>
            <a:ext cx="1866900" cy="9881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8" name="Straight Connector 17"/>
          <p:cNvCxnSpPr/>
          <p:nvPr/>
        </p:nvCxnSpPr>
        <p:spPr bwMode="auto">
          <a:xfrm>
            <a:off x="4800600" y="4330482"/>
            <a:ext cx="1524000" cy="8911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1" name="Straight Connector 20"/>
          <p:cNvCxnSpPr/>
          <p:nvPr/>
        </p:nvCxnSpPr>
        <p:spPr bwMode="auto">
          <a:xfrm flipV="1">
            <a:off x="2657475" y="4876800"/>
            <a:ext cx="1866900" cy="4572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5" name="Straight Connector 24"/>
          <p:cNvCxnSpPr/>
          <p:nvPr/>
        </p:nvCxnSpPr>
        <p:spPr bwMode="auto">
          <a:xfrm flipV="1">
            <a:off x="4800600" y="3961150"/>
            <a:ext cx="1524000" cy="76325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9" name="Straight Connector 28"/>
          <p:cNvCxnSpPr/>
          <p:nvPr/>
        </p:nvCxnSpPr>
        <p:spPr bwMode="auto">
          <a:xfrm>
            <a:off x="2657475" y="4496038"/>
            <a:ext cx="1866900" cy="685562"/>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3" name="Straight Connector 32"/>
          <p:cNvCxnSpPr/>
          <p:nvPr/>
        </p:nvCxnSpPr>
        <p:spPr bwMode="auto">
          <a:xfrm flipV="1">
            <a:off x="4733925" y="3961150"/>
            <a:ext cx="1590675" cy="1296650"/>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23125838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t>One -to-many Relationship</a:t>
            </a:r>
            <a:endParaRPr lang="en-US" dirty="0"/>
          </a:p>
        </p:txBody>
      </p:sp>
      <p:sp>
        <p:nvSpPr>
          <p:cNvPr id="6" name="Content Placeholder 5"/>
          <p:cNvSpPr>
            <a:spLocks noGrp="1"/>
          </p:cNvSpPr>
          <p:nvPr>
            <p:ph idx="1"/>
          </p:nvPr>
        </p:nvSpPr>
        <p:spPr>
          <a:xfrm>
            <a:off x="685800" y="1600200"/>
            <a:ext cx="8001000" cy="4525963"/>
          </a:xfrm>
        </p:spPr>
        <p:txBody>
          <a:bodyPr/>
          <a:lstStyle/>
          <a:p>
            <a:pPr marL="0" indent="0">
              <a:buNone/>
            </a:pP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43</a:t>
            </a:fld>
            <a:endParaRPr lang="en-US"/>
          </a:p>
        </p:txBody>
      </p:sp>
      <p:sp>
        <p:nvSpPr>
          <p:cNvPr id="3" name="Oval 2"/>
          <p:cNvSpPr/>
          <p:nvPr/>
        </p:nvSpPr>
        <p:spPr bwMode="auto">
          <a:xfrm>
            <a:off x="1981200" y="2133600"/>
            <a:ext cx="1143000" cy="3556487"/>
          </a:xfrm>
          <a:prstGeom prst="ellipse">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 name="Oval 6"/>
          <p:cNvSpPr/>
          <p:nvPr/>
        </p:nvSpPr>
        <p:spPr bwMode="auto">
          <a:xfrm>
            <a:off x="5943600" y="2162175"/>
            <a:ext cx="1143000" cy="3556487"/>
          </a:xfrm>
          <a:prstGeom prst="ellipse">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 name="Oval 7"/>
          <p:cNvSpPr/>
          <p:nvPr/>
        </p:nvSpPr>
        <p:spPr bwMode="auto">
          <a:xfrm>
            <a:off x="4038600" y="2143125"/>
            <a:ext cx="1143000" cy="3556487"/>
          </a:xfrm>
          <a:prstGeom prst="ellipse">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 name="TextBox 3"/>
          <p:cNvSpPr txBox="1"/>
          <p:nvPr/>
        </p:nvSpPr>
        <p:spPr>
          <a:xfrm>
            <a:off x="2286000" y="2228983"/>
            <a:ext cx="533400" cy="2677656"/>
          </a:xfrm>
          <a:prstGeom prst="rect">
            <a:avLst/>
          </a:prstGeom>
          <a:noFill/>
        </p:spPr>
        <p:txBody>
          <a:bodyPr wrap="square" rtlCol="0">
            <a:spAutoFit/>
          </a:bodyPr>
          <a:lstStyle/>
          <a:p>
            <a:r>
              <a:rPr lang="en-US" sz="1400" dirty="0" smtClean="0">
                <a:latin typeface="Calibri" panose="020F0502020204030204" pitchFamily="34" charset="0"/>
              </a:rPr>
              <a:t>c1</a:t>
            </a:r>
          </a:p>
          <a:p>
            <a:endParaRPr lang="en-US" sz="1400" dirty="0">
              <a:latin typeface="Calibri" panose="020F0502020204030204" pitchFamily="34" charset="0"/>
            </a:endParaRPr>
          </a:p>
          <a:p>
            <a:r>
              <a:rPr lang="en-US" sz="1400" dirty="0" smtClean="0">
                <a:latin typeface="Calibri" panose="020F0502020204030204" pitchFamily="34" charset="0"/>
              </a:rPr>
              <a:t>c2</a:t>
            </a:r>
          </a:p>
          <a:p>
            <a:endParaRPr lang="en-US" sz="1400" dirty="0">
              <a:latin typeface="Calibri" panose="020F0502020204030204" pitchFamily="34" charset="0"/>
            </a:endParaRPr>
          </a:p>
          <a:p>
            <a:r>
              <a:rPr lang="en-US" sz="1400" dirty="0" smtClean="0">
                <a:latin typeface="Calibri" panose="020F0502020204030204" pitchFamily="34" charset="0"/>
              </a:rPr>
              <a:t>c3</a:t>
            </a:r>
          </a:p>
          <a:p>
            <a:endParaRPr lang="en-US" sz="1400" dirty="0">
              <a:latin typeface="Calibri" panose="020F0502020204030204" pitchFamily="34" charset="0"/>
            </a:endParaRPr>
          </a:p>
          <a:p>
            <a:r>
              <a:rPr lang="en-US" sz="1400" dirty="0" smtClean="0">
                <a:latin typeface="Calibri" panose="020F0502020204030204" pitchFamily="34" charset="0"/>
              </a:rPr>
              <a:t>c4</a:t>
            </a:r>
          </a:p>
          <a:p>
            <a:endParaRPr lang="en-US" sz="1400" dirty="0">
              <a:latin typeface="Calibri" panose="020F0502020204030204" pitchFamily="34" charset="0"/>
            </a:endParaRPr>
          </a:p>
          <a:p>
            <a:r>
              <a:rPr lang="en-US" sz="1400" dirty="0" smtClean="0">
                <a:latin typeface="Calibri" panose="020F0502020204030204" pitchFamily="34" charset="0"/>
              </a:rPr>
              <a:t>c5</a:t>
            </a:r>
          </a:p>
          <a:p>
            <a:endParaRPr lang="en-US" sz="1400" dirty="0">
              <a:latin typeface="Calibri" panose="020F0502020204030204" pitchFamily="34" charset="0"/>
            </a:endParaRPr>
          </a:p>
          <a:p>
            <a:r>
              <a:rPr lang="en-US" sz="1400" dirty="0" smtClean="0">
                <a:latin typeface="Calibri" panose="020F0502020204030204" pitchFamily="34" charset="0"/>
              </a:rPr>
              <a:t>c6</a:t>
            </a:r>
          </a:p>
          <a:p>
            <a:endParaRPr lang="en-US" sz="1400" dirty="0">
              <a:latin typeface="Calibri" panose="020F0502020204030204" pitchFamily="34" charset="0"/>
            </a:endParaRPr>
          </a:p>
        </p:txBody>
      </p:sp>
      <p:sp>
        <p:nvSpPr>
          <p:cNvPr id="9" name="TextBox 8"/>
          <p:cNvSpPr txBox="1"/>
          <p:nvPr/>
        </p:nvSpPr>
        <p:spPr>
          <a:xfrm>
            <a:off x="1447800" y="1752510"/>
            <a:ext cx="2362200" cy="369332"/>
          </a:xfrm>
          <a:prstGeom prst="rect">
            <a:avLst/>
          </a:prstGeom>
          <a:noFill/>
        </p:spPr>
        <p:txBody>
          <a:bodyPr wrap="square" rtlCol="0">
            <a:spAutoFit/>
          </a:bodyPr>
          <a:lstStyle/>
          <a:p>
            <a:r>
              <a:rPr lang="en-US" sz="1800" dirty="0" smtClean="0">
                <a:latin typeface="Calibri" panose="020F0502020204030204" pitchFamily="34" charset="0"/>
              </a:rPr>
              <a:t>CUSTOMER</a:t>
            </a:r>
            <a:endParaRPr lang="en-US" sz="1800" dirty="0">
              <a:latin typeface="Calibri" panose="020F0502020204030204" pitchFamily="34" charset="0"/>
            </a:endParaRPr>
          </a:p>
        </p:txBody>
      </p:sp>
      <p:sp>
        <p:nvSpPr>
          <p:cNvPr id="11" name="TextBox 10"/>
          <p:cNvSpPr txBox="1"/>
          <p:nvPr/>
        </p:nvSpPr>
        <p:spPr>
          <a:xfrm>
            <a:off x="3886200" y="1756201"/>
            <a:ext cx="1600200" cy="369332"/>
          </a:xfrm>
          <a:prstGeom prst="rect">
            <a:avLst/>
          </a:prstGeom>
          <a:noFill/>
        </p:spPr>
        <p:txBody>
          <a:bodyPr wrap="square" rtlCol="0">
            <a:spAutoFit/>
          </a:bodyPr>
          <a:lstStyle/>
          <a:p>
            <a:r>
              <a:rPr lang="en-US" sz="1800" dirty="0" smtClean="0">
                <a:latin typeface="Calibri" panose="020F0502020204030204" pitchFamily="34" charset="0"/>
              </a:rPr>
              <a:t>PLACES</a:t>
            </a:r>
            <a:endParaRPr lang="en-US" sz="1800" dirty="0">
              <a:latin typeface="Calibri" panose="020F0502020204030204" pitchFamily="34" charset="0"/>
            </a:endParaRPr>
          </a:p>
        </p:txBody>
      </p:sp>
      <p:sp>
        <p:nvSpPr>
          <p:cNvPr id="12" name="TextBox 11"/>
          <p:cNvSpPr txBox="1"/>
          <p:nvPr/>
        </p:nvSpPr>
        <p:spPr>
          <a:xfrm>
            <a:off x="5638800" y="1764268"/>
            <a:ext cx="2057400" cy="369332"/>
          </a:xfrm>
          <a:prstGeom prst="rect">
            <a:avLst/>
          </a:prstGeom>
          <a:noFill/>
        </p:spPr>
        <p:txBody>
          <a:bodyPr wrap="square" rtlCol="0">
            <a:spAutoFit/>
          </a:bodyPr>
          <a:lstStyle/>
          <a:p>
            <a:r>
              <a:rPr lang="en-US" sz="1800" dirty="0" smtClean="0">
                <a:latin typeface="Calibri" panose="020F0502020204030204" pitchFamily="34" charset="0"/>
              </a:rPr>
              <a:t>ORDERS</a:t>
            </a:r>
            <a:endParaRPr lang="en-US" sz="1800" dirty="0">
              <a:latin typeface="Calibri" panose="020F0502020204030204" pitchFamily="34" charset="0"/>
            </a:endParaRPr>
          </a:p>
        </p:txBody>
      </p:sp>
      <p:sp>
        <p:nvSpPr>
          <p:cNvPr id="13" name="TextBox 12"/>
          <p:cNvSpPr txBox="1"/>
          <p:nvPr/>
        </p:nvSpPr>
        <p:spPr>
          <a:xfrm>
            <a:off x="4419600" y="2444426"/>
            <a:ext cx="457200" cy="2893100"/>
          </a:xfrm>
          <a:prstGeom prst="rect">
            <a:avLst/>
          </a:prstGeom>
          <a:noFill/>
        </p:spPr>
        <p:txBody>
          <a:bodyPr wrap="square" rtlCol="0">
            <a:spAutoFit/>
          </a:bodyPr>
          <a:lstStyle/>
          <a:p>
            <a:r>
              <a:rPr lang="en-US" sz="1400" dirty="0" smtClean="0">
                <a:latin typeface="Calibri" panose="020F0502020204030204" pitchFamily="34" charset="0"/>
              </a:rPr>
              <a:t>r1</a:t>
            </a:r>
          </a:p>
          <a:p>
            <a:endParaRPr lang="en-US" sz="1400" dirty="0">
              <a:latin typeface="Calibri" panose="020F0502020204030204" pitchFamily="34" charset="0"/>
            </a:endParaRPr>
          </a:p>
          <a:p>
            <a:r>
              <a:rPr lang="en-US" sz="1400" dirty="0">
                <a:latin typeface="Calibri" panose="020F0502020204030204" pitchFamily="34" charset="0"/>
              </a:rPr>
              <a:t>r</a:t>
            </a:r>
            <a:r>
              <a:rPr lang="en-US" sz="1400" dirty="0" smtClean="0">
                <a:latin typeface="Calibri" panose="020F0502020204030204" pitchFamily="34" charset="0"/>
              </a:rPr>
              <a:t>2</a:t>
            </a:r>
          </a:p>
          <a:p>
            <a:endParaRPr lang="en-US" sz="1400" dirty="0">
              <a:latin typeface="Calibri" panose="020F0502020204030204" pitchFamily="34" charset="0"/>
            </a:endParaRPr>
          </a:p>
          <a:p>
            <a:r>
              <a:rPr lang="en-US" sz="1400" dirty="0" smtClean="0">
                <a:latin typeface="Calibri" panose="020F0502020204030204" pitchFamily="34" charset="0"/>
              </a:rPr>
              <a:t>r3</a:t>
            </a:r>
          </a:p>
          <a:p>
            <a:endParaRPr lang="en-US" sz="1400" dirty="0">
              <a:latin typeface="Calibri" panose="020F0502020204030204" pitchFamily="34" charset="0"/>
            </a:endParaRPr>
          </a:p>
          <a:p>
            <a:r>
              <a:rPr lang="en-US" sz="1400" dirty="0">
                <a:latin typeface="Calibri" panose="020F0502020204030204" pitchFamily="34" charset="0"/>
              </a:rPr>
              <a:t>r</a:t>
            </a:r>
            <a:r>
              <a:rPr lang="en-US" sz="1400" dirty="0" smtClean="0">
                <a:latin typeface="Calibri" panose="020F0502020204030204" pitchFamily="34" charset="0"/>
              </a:rPr>
              <a:t>4</a:t>
            </a:r>
          </a:p>
          <a:p>
            <a:endParaRPr lang="en-US" sz="1400" dirty="0">
              <a:latin typeface="Calibri" panose="020F0502020204030204" pitchFamily="34" charset="0"/>
            </a:endParaRPr>
          </a:p>
          <a:p>
            <a:r>
              <a:rPr lang="en-US" sz="1400" dirty="0" smtClean="0">
                <a:latin typeface="Calibri" panose="020F0502020204030204" pitchFamily="34" charset="0"/>
              </a:rPr>
              <a:t>r5</a:t>
            </a:r>
          </a:p>
          <a:p>
            <a:endParaRPr lang="en-US" sz="1400" dirty="0" smtClean="0">
              <a:latin typeface="Calibri" panose="020F0502020204030204" pitchFamily="34" charset="0"/>
            </a:endParaRPr>
          </a:p>
          <a:p>
            <a:r>
              <a:rPr lang="en-US" sz="1400" dirty="0">
                <a:latin typeface="Calibri" panose="020F0502020204030204" pitchFamily="34" charset="0"/>
              </a:rPr>
              <a:t>r</a:t>
            </a:r>
            <a:r>
              <a:rPr lang="en-US" sz="1400" dirty="0" smtClean="0">
                <a:latin typeface="Calibri" panose="020F0502020204030204" pitchFamily="34" charset="0"/>
              </a:rPr>
              <a:t>6</a:t>
            </a:r>
          </a:p>
          <a:p>
            <a:endParaRPr lang="en-US" sz="1400" dirty="0" smtClean="0">
              <a:latin typeface="Calibri" panose="020F0502020204030204" pitchFamily="34" charset="0"/>
            </a:endParaRPr>
          </a:p>
          <a:p>
            <a:r>
              <a:rPr lang="en-US" sz="1400" dirty="0" smtClean="0">
                <a:latin typeface="Calibri" panose="020F0502020204030204" pitchFamily="34" charset="0"/>
              </a:rPr>
              <a:t>r7</a:t>
            </a:r>
          </a:p>
        </p:txBody>
      </p:sp>
      <p:sp>
        <p:nvSpPr>
          <p:cNvPr id="14" name="TextBox 13"/>
          <p:cNvSpPr txBox="1"/>
          <p:nvPr/>
        </p:nvSpPr>
        <p:spPr>
          <a:xfrm>
            <a:off x="6248400" y="2895600"/>
            <a:ext cx="419100" cy="2031325"/>
          </a:xfrm>
          <a:prstGeom prst="rect">
            <a:avLst/>
          </a:prstGeom>
          <a:noFill/>
        </p:spPr>
        <p:txBody>
          <a:bodyPr wrap="square" rtlCol="0">
            <a:spAutoFit/>
          </a:bodyPr>
          <a:lstStyle/>
          <a:p>
            <a:r>
              <a:rPr lang="en-US" sz="1400" dirty="0" smtClean="0">
                <a:latin typeface="Calibri" panose="020F0502020204030204" pitchFamily="34" charset="0"/>
              </a:rPr>
              <a:t>o1</a:t>
            </a:r>
          </a:p>
          <a:p>
            <a:endParaRPr lang="en-US" sz="1400" dirty="0">
              <a:latin typeface="Calibri" panose="020F0502020204030204" pitchFamily="34" charset="0"/>
            </a:endParaRPr>
          </a:p>
          <a:p>
            <a:r>
              <a:rPr lang="en-US" sz="1400" dirty="0" smtClean="0">
                <a:latin typeface="Calibri" panose="020F0502020204030204" pitchFamily="34" charset="0"/>
              </a:rPr>
              <a:t>o2</a:t>
            </a:r>
          </a:p>
          <a:p>
            <a:endParaRPr lang="en-US" sz="1400" dirty="0">
              <a:latin typeface="Calibri" panose="020F0502020204030204" pitchFamily="34" charset="0"/>
            </a:endParaRPr>
          </a:p>
          <a:p>
            <a:r>
              <a:rPr lang="en-US" sz="1400" dirty="0" smtClean="0">
                <a:latin typeface="Calibri" panose="020F0502020204030204" pitchFamily="34" charset="0"/>
              </a:rPr>
              <a:t>o3</a:t>
            </a:r>
          </a:p>
          <a:p>
            <a:endParaRPr lang="en-US" sz="1400" dirty="0" smtClean="0">
              <a:latin typeface="Calibri" panose="020F0502020204030204" pitchFamily="34" charset="0"/>
            </a:endParaRPr>
          </a:p>
          <a:p>
            <a:r>
              <a:rPr lang="en-US" sz="1400" dirty="0" smtClean="0">
                <a:latin typeface="Calibri" panose="020F0502020204030204" pitchFamily="34" charset="0"/>
              </a:rPr>
              <a:t>o4</a:t>
            </a:r>
          </a:p>
          <a:p>
            <a:endParaRPr lang="en-US" sz="1400" dirty="0">
              <a:latin typeface="Calibri" panose="020F0502020204030204" pitchFamily="34" charset="0"/>
            </a:endParaRPr>
          </a:p>
          <a:p>
            <a:r>
              <a:rPr lang="en-US" sz="1400" dirty="0" smtClean="0">
                <a:latin typeface="Calibri" panose="020F0502020204030204" pitchFamily="34" charset="0"/>
              </a:rPr>
              <a:t>o5</a:t>
            </a:r>
            <a:endParaRPr lang="en-US" sz="1400" dirty="0">
              <a:latin typeface="Calibri" panose="020F0502020204030204" pitchFamily="34" charset="0"/>
            </a:endParaRPr>
          </a:p>
        </p:txBody>
      </p:sp>
      <p:cxnSp>
        <p:nvCxnSpPr>
          <p:cNvPr id="16" name="Straight Connector 15"/>
          <p:cNvCxnSpPr/>
          <p:nvPr/>
        </p:nvCxnSpPr>
        <p:spPr bwMode="auto">
          <a:xfrm flipV="1">
            <a:off x="2657475" y="2657475"/>
            <a:ext cx="1866900" cy="1524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 name="Straight Connector 18"/>
          <p:cNvCxnSpPr/>
          <p:nvPr/>
        </p:nvCxnSpPr>
        <p:spPr bwMode="auto">
          <a:xfrm>
            <a:off x="4733925" y="2695575"/>
            <a:ext cx="1590675" cy="35242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2" name="Straight Connector 21"/>
          <p:cNvCxnSpPr/>
          <p:nvPr/>
        </p:nvCxnSpPr>
        <p:spPr bwMode="auto">
          <a:xfrm>
            <a:off x="2657475" y="3200400"/>
            <a:ext cx="1866900" cy="74001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6" name="Straight Connector 25"/>
          <p:cNvCxnSpPr/>
          <p:nvPr/>
        </p:nvCxnSpPr>
        <p:spPr bwMode="auto">
          <a:xfrm flipV="1">
            <a:off x="4800600" y="3505200"/>
            <a:ext cx="1524000" cy="43521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8" name="Straight Connector 27"/>
          <p:cNvCxnSpPr/>
          <p:nvPr/>
        </p:nvCxnSpPr>
        <p:spPr bwMode="auto">
          <a:xfrm flipV="1">
            <a:off x="2657475" y="3200400"/>
            <a:ext cx="1866900" cy="49541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0" name="Straight Connector 29"/>
          <p:cNvCxnSpPr/>
          <p:nvPr/>
        </p:nvCxnSpPr>
        <p:spPr bwMode="auto">
          <a:xfrm>
            <a:off x="4800600" y="3124200"/>
            <a:ext cx="1524000" cy="76677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7" name="Straight Connector 16"/>
          <p:cNvCxnSpPr/>
          <p:nvPr/>
        </p:nvCxnSpPr>
        <p:spPr bwMode="auto">
          <a:xfrm>
            <a:off x="2657475" y="4038600"/>
            <a:ext cx="1866900" cy="6858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3" name="Straight Connector 22"/>
          <p:cNvCxnSpPr/>
          <p:nvPr/>
        </p:nvCxnSpPr>
        <p:spPr bwMode="auto">
          <a:xfrm flipV="1">
            <a:off x="4733925" y="4419601"/>
            <a:ext cx="1590675" cy="30479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8" name="Straight Connector 37"/>
          <p:cNvCxnSpPr/>
          <p:nvPr/>
        </p:nvCxnSpPr>
        <p:spPr bwMode="auto">
          <a:xfrm>
            <a:off x="2657475" y="4038600"/>
            <a:ext cx="1866900" cy="11430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1" name="Straight Connector 40"/>
          <p:cNvCxnSpPr/>
          <p:nvPr/>
        </p:nvCxnSpPr>
        <p:spPr bwMode="auto">
          <a:xfrm flipV="1">
            <a:off x="4800600" y="4724400"/>
            <a:ext cx="1524000" cy="457200"/>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26627135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t>Participation</a:t>
            </a:r>
            <a:endParaRPr lang="en-US" dirty="0"/>
          </a:p>
        </p:txBody>
      </p:sp>
      <p:sp>
        <p:nvSpPr>
          <p:cNvPr id="6" name="Content Placeholder 5"/>
          <p:cNvSpPr>
            <a:spLocks noGrp="1"/>
          </p:cNvSpPr>
          <p:nvPr>
            <p:ph idx="1"/>
          </p:nvPr>
        </p:nvSpPr>
        <p:spPr/>
        <p:txBody>
          <a:bodyPr/>
          <a:lstStyle/>
          <a:p>
            <a:r>
              <a:rPr lang="en-US" dirty="0" smtClean="0"/>
              <a:t>Total participation</a:t>
            </a:r>
          </a:p>
          <a:p>
            <a:pPr lvl="1"/>
            <a:r>
              <a:rPr lang="en-US" dirty="0" smtClean="0"/>
              <a:t>Each </a:t>
            </a:r>
            <a:r>
              <a:rPr lang="en-US" dirty="0"/>
              <a:t>entity is involved in the relationship. Total participation is represented by double lines.</a:t>
            </a:r>
            <a:endParaRPr lang="en-US" dirty="0" smtClean="0"/>
          </a:p>
          <a:p>
            <a:r>
              <a:rPr lang="en-US" dirty="0" smtClean="0"/>
              <a:t>Partial participation</a:t>
            </a:r>
          </a:p>
          <a:p>
            <a:pPr lvl="1"/>
            <a:r>
              <a:rPr lang="en-US" dirty="0"/>
              <a:t>Not all entities are involved in the relationship. Partial participation is represented by single lines.</a:t>
            </a: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44</a:t>
            </a:fld>
            <a:endParaRPr lang="en-US"/>
          </a:p>
        </p:txBody>
      </p:sp>
    </p:spTree>
    <p:extLst>
      <p:ext uri="{BB962C8B-B14F-4D97-AF65-F5344CB8AC3E}">
        <p14:creationId xmlns:p14="http://schemas.microsoft.com/office/powerpoint/2010/main" val="28644673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r>
            <a:br>
              <a:rPr lang="en-US" dirty="0" smtClean="0"/>
            </a:br>
            <a:r>
              <a:rPr lang="en-US" dirty="0"/>
              <a:t/>
            </a:r>
            <a:br>
              <a:rPr lang="en-US" dirty="0"/>
            </a:br>
            <a:r>
              <a:rPr lang="en-US" dirty="0" smtClean="0"/>
              <a:t>ER </a:t>
            </a:r>
            <a:r>
              <a:rPr lang="en-US" dirty="0"/>
              <a:t>Diagram Symbols</a:t>
            </a:r>
            <a:br>
              <a:rPr lang="en-US" dirty="0"/>
            </a:br>
            <a:r>
              <a:rPr lang="en-US" dirty="0"/>
              <a:t/>
            </a:r>
            <a:br>
              <a:rPr lang="en-US" dirty="0"/>
            </a:br>
            <a:endParaRPr lang="en-US" dirty="0"/>
          </a:p>
        </p:txBody>
      </p:sp>
      <p:sp>
        <p:nvSpPr>
          <p:cNvPr id="6" name="Content Placeholder 5"/>
          <p:cNvSpPr>
            <a:spLocks noGrp="1"/>
          </p:cNvSpPr>
          <p:nvPr>
            <p:ph idx="1"/>
          </p:nvPr>
        </p:nvSpPr>
        <p:spPr/>
        <p:txBody>
          <a:bodyPr/>
          <a:lstStyle/>
          <a:p>
            <a:r>
              <a:rPr lang="en-US" dirty="0" smtClean="0"/>
              <a:t>Entities:</a:t>
            </a:r>
          </a:p>
          <a:p>
            <a:pPr lvl="1"/>
            <a:r>
              <a:rPr lang="en-US" dirty="0" smtClean="0"/>
              <a:t>Rectangles </a:t>
            </a:r>
            <a:r>
              <a:rPr lang="en-US" dirty="0"/>
              <a:t>are used to represent the entity in the diagram</a:t>
            </a:r>
            <a:r>
              <a:rPr lang="en-US" dirty="0" smtClean="0"/>
              <a:t>.</a:t>
            </a:r>
          </a:p>
          <a:p>
            <a:pPr lvl="1"/>
            <a:r>
              <a:rPr lang="en-US" dirty="0"/>
              <a:t>A strong entity is represented by simple </a:t>
            </a:r>
            <a:r>
              <a:rPr lang="en-US" dirty="0" smtClean="0"/>
              <a:t>rectangle</a:t>
            </a:r>
          </a:p>
          <a:p>
            <a:pPr lvl="1"/>
            <a:r>
              <a:rPr lang="en-US" dirty="0"/>
              <a:t>A weak entity is represented by two </a:t>
            </a:r>
            <a:r>
              <a:rPr lang="en-US" dirty="0" smtClean="0"/>
              <a:t>rectangles.</a:t>
            </a:r>
          </a:p>
          <a:p>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45</a:t>
            </a:fld>
            <a:endParaRPr lang="en-US"/>
          </a:p>
        </p:txBody>
      </p:sp>
      <p:sp>
        <p:nvSpPr>
          <p:cNvPr id="7" name="Rectangle 6"/>
          <p:cNvSpPr/>
          <p:nvPr/>
        </p:nvSpPr>
        <p:spPr bwMode="auto">
          <a:xfrm>
            <a:off x="1905000" y="4876800"/>
            <a:ext cx="1295400" cy="457200"/>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 name="Rectangle 7"/>
          <p:cNvSpPr/>
          <p:nvPr/>
        </p:nvSpPr>
        <p:spPr bwMode="auto">
          <a:xfrm>
            <a:off x="4038600" y="4876800"/>
            <a:ext cx="1524000" cy="609600"/>
          </a:xfrm>
          <a:prstGeom prst="rect">
            <a:avLst/>
          </a:prstGeom>
          <a:solidFill>
            <a:schemeClr val="accent1">
              <a:lumMod val="60000"/>
              <a:lumOff val="4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 name="Rectangle 8"/>
          <p:cNvSpPr/>
          <p:nvPr/>
        </p:nvSpPr>
        <p:spPr bwMode="auto">
          <a:xfrm>
            <a:off x="4191000" y="5029200"/>
            <a:ext cx="1143000" cy="304800"/>
          </a:xfrm>
          <a:prstGeom prst="rect">
            <a:avLst/>
          </a:prstGeom>
          <a:solidFill>
            <a:schemeClr val="accent5">
              <a:lumMod val="9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0443140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r>
            <a:br>
              <a:rPr lang="en-US" dirty="0" smtClean="0"/>
            </a:br>
            <a:r>
              <a:rPr lang="en-US" dirty="0"/>
              <a:t/>
            </a:r>
            <a:br>
              <a:rPr lang="en-US" dirty="0"/>
            </a:br>
            <a:r>
              <a:rPr lang="en-US" dirty="0" smtClean="0"/>
              <a:t>ER </a:t>
            </a:r>
            <a:r>
              <a:rPr lang="en-US" dirty="0"/>
              <a:t>Diagram Symbols</a:t>
            </a:r>
            <a:br>
              <a:rPr lang="en-US" dirty="0"/>
            </a:br>
            <a:r>
              <a:rPr lang="en-US" dirty="0"/>
              <a:t/>
            </a:r>
            <a:br>
              <a:rPr lang="en-US" dirty="0"/>
            </a:br>
            <a:endParaRPr lang="en-US" dirty="0"/>
          </a:p>
        </p:txBody>
      </p:sp>
      <p:sp>
        <p:nvSpPr>
          <p:cNvPr id="6" name="Content Placeholder 5"/>
          <p:cNvSpPr>
            <a:spLocks noGrp="1"/>
          </p:cNvSpPr>
          <p:nvPr>
            <p:ph idx="1"/>
          </p:nvPr>
        </p:nvSpPr>
        <p:spPr>
          <a:xfrm>
            <a:off x="762000" y="1600200"/>
            <a:ext cx="8382000" cy="5105400"/>
          </a:xfrm>
        </p:spPr>
        <p:txBody>
          <a:bodyPr/>
          <a:lstStyle/>
          <a:p>
            <a:r>
              <a:rPr lang="en-US" dirty="0" smtClean="0"/>
              <a:t>Attributes:</a:t>
            </a:r>
          </a:p>
          <a:p>
            <a:pPr lvl="1"/>
            <a:r>
              <a:rPr lang="en-US" sz="2400" dirty="0"/>
              <a:t> An oval shape is used to represent </a:t>
            </a:r>
            <a:r>
              <a:rPr lang="en-US" sz="2400" dirty="0" smtClean="0"/>
              <a:t>the attributes.</a:t>
            </a:r>
          </a:p>
          <a:p>
            <a:pPr lvl="1"/>
            <a:r>
              <a:rPr lang="en-US" sz="2400" dirty="0"/>
              <a:t>Multivalued attributes are represented by double oval </a:t>
            </a:r>
            <a:r>
              <a:rPr lang="en-US" sz="2400" dirty="0" smtClean="0"/>
              <a:t>shape.</a:t>
            </a:r>
          </a:p>
          <a:p>
            <a:pPr lvl="1"/>
            <a:r>
              <a:rPr lang="en-US" sz="2400" dirty="0"/>
              <a:t>derived attributes are represented by oval shape with dashed </a:t>
            </a:r>
            <a:r>
              <a:rPr lang="en-US" sz="2400" dirty="0" smtClean="0"/>
              <a:t>lines</a:t>
            </a:r>
          </a:p>
          <a:p>
            <a:pPr lvl="1"/>
            <a:r>
              <a:rPr lang="en-US" sz="2400" dirty="0"/>
              <a:t>A composite attribute is also represented by oval shape, but these attribute will be connected to its parent attribute forming a tree structure</a:t>
            </a:r>
            <a:r>
              <a:rPr lang="en-US" sz="2400" dirty="0" smtClean="0"/>
              <a:t>.</a:t>
            </a:r>
          </a:p>
          <a:p>
            <a:pPr lvl="1"/>
            <a:r>
              <a:rPr lang="en-US" sz="2400" dirty="0"/>
              <a:t>An underline to the attribute name is put to represent the primary key. The key attribute of the weak entity is represented by dashed underline.</a:t>
            </a:r>
          </a:p>
          <a:p>
            <a:pPr lvl="1"/>
            <a:endParaRPr lang="en-US" sz="2400" dirty="0" smtClean="0"/>
          </a:p>
          <a:p>
            <a:pPr marL="579438" lvl="1" indent="0">
              <a:buNone/>
            </a:pPr>
            <a:endParaRPr lang="en-US" sz="2400" dirty="0"/>
          </a:p>
          <a:p>
            <a:pPr lvl="1"/>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46</a:t>
            </a:fld>
            <a:endParaRPr lang="en-US" dirty="0"/>
          </a:p>
        </p:txBody>
      </p:sp>
    </p:spTree>
    <p:extLst>
      <p:ext uri="{BB962C8B-B14F-4D97-AF65-F5344CB8AC3E}">
        <p14:creationId xmlns:p14="http://schemas.microsoft.com/office/powerpoint/2010/main" val="28183664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r>
            <a:br>
              <a:rPr lang="en-US" dirty="0" smtClean="0"/>
            </a:br>
            <a:r>
              <a:rPr lang="en-US" dirty="0"/>
              <a:t/>
            </a:r>
            <a:br>
              <a:rPr lang="en-US" dirty="0"/>
            </a:br>
            <a:r>
              <a:rPr lang="en-US" dirty="0" smtClean="0"/>
              <a:t>ER </a:t>
            </a:r>
            <a:r>
              <a:rPr lang="en-US" dirty="0"/>
              <a:t>Diagram Symbols</a:t>
            </a:r>
            <a:br>
              <a:rPr lang="en-US" dirty="0"/>
            </a:br>
            <a:r>
              <a:rPr lang="en-US" dirty="0"/>
              <a:t/>
            </a:r>
            <a:br>
              <a:rPr lang="en-US" dirty="0"/>
            </a:br>
            <a:endParaRPr lang="en-US" dirty="0"/>
          </a:p>
        </p:txBody>
      </p:sp>
      <p:sp>
        <p:nvSpPr>
          <p:cNvPr id="6" name="Content Placeholder 5"/>
          <p:cNvSpPr>
            <a:spLocks noGrp="1"/>
          </p:cNvSpPr>
          <p:nvPr>
            <p:ph idx="1"/>
          </p:nvPr>
        </p:nvSpPr>
        <p:spPr>
          <a:xfrm>
            <a:off x="762000" y="1600200"/>
            <a:ext cx="8382000" cy="5105400"/>
          </a:xfrm>
        </p:spPr>
        <p:txBody>
          <a:bodyPr/>
          <a:lstStyle/>
          <a:p>
            <a:r>
              <a:rPr lang="en-US" dirty="0" smtClean="0"/>
              <a:t>Relationships:</a:t>
            </a:r>
          </a:p>
          <a:p>
            <a:pPr lvl="1"/>
            <a:r>
              <a:rPr lang="en-US" dirty="0"/>
              <a:t>An underline to the attribute name is put to represent the primary key. The key attribute of the weak entity is represented by dashed underline.</a:t>
            </a:r>
          </a:p>
          <a:p>
            <a:pPr lvl="1"/>
            <a:r>
              <a:rPr lang="en-US" dirty="0"/>
              <a:t>A mapping with weak entity is shown using double diamond.</a:t>
            </a: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47</a:t>
            </a:fld>
            <a:endParaRPr lang="en-US" dirty="0"/>
          </a:p>
        </p:txBody>
      </p:sp>
    </p:spTree>
    <p:extLst>
      <p:ext uri="{BB962C8B-B14F-4D97-AF65-F5344CB8AC3E}">
        <p14:creationId xmlns:p14="http://schemas.microsoft.com/office/powerpoint/2010/main" val="26634524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a:t>
            </a:r>
            <a:endParaRPr lang="en-US" dirty="0"/>
          </a:p>
        </p:txBody>
      </p:sp>
      <p:sp>
        <p:nvSpPr>
          <p:cNvPr id="6" name="Content Placeholder 5"/>
          <p:cNvSpPr>
            <a:spLocks noGrp="1"/>
          </p:cNvSpPr>
          <p:nvPr>
            <p:ph idx="1"/>
          </p:nvPr>
        </p:nvSpPr>
        <p:spPr/>
        <p:txBody>
          <a:bodyPr/>
          <a:lstStyle/>
          <a:p>
            <a:r>
              <a:rPr lang="en-US" dirty="0"/>
              <a:t>Let us create a simple ER diagram for a STUDENT database. What is the requirement of this database</a:t>
            </a:r>
            <a:r>
              <a:rPr lang="en-US" dirty="0" smtClean="0"/>
              <a:t>?</a:t>
            </a:r>
          </a:p>
          <a:p>
            <a:pPr lvl="1"/>
            <a:r>
              <a:rPr lang="en-US" dirty="0"/>
              <a:t>Student attends class. </a:t>
            </a:r>
            <a:endParaRPr lang="en-US" dirty="0" smtClean="0"/>
          </a:p>
          <a:p>
            <a:pPr lvl="1"/>
            <a:r>
              <a:rPr lang="en-US" dirty="0" smtClean="0"/>
              <a:t>Each </a:t>
            </a:r>
            <a:r>
              <a:rPr lang="en-US" dirty="0"/>
              <a:t>class is divided into one or more sections. </a:t>
            </a:r>
            <a:endParaRPr lang="en-US" dirty="0" smtClean="0"/>
          </a:p>
          <a:p>
            <a:pPr lvl="1"/>
            <a:r>
              <a:rPr lang="en-US" dirty="0" smtClean="0"/>
              <a:t>Each </a:t>
            </a:r>
            <a:r>
              <a:rPr lang="en-US" dirty="0"/>
              <a:t>class will have its own specified subjects</a:t>
            </a:r>
            <a:r>
              <a:rPr lang="en-US" dirty="0" smtClean="0"/>
              <a:t>.</a:t>
            </a:r>
          </a:p>
          <a:p>
            <a:pPr lvl="1"/>
            <a:r>
              <a:rPr lang="en-US" dirty="0" smtClean="0"/>
              <a:t> </a:t>
            </a:r>
            <a:r>
              <a:rPr lang="en-US" dirty="0"/>
              <a:t>Students have to attend all the subjects of the class that he </a:t>
            </a:r>
            <a:r>
              <a:rPr lang="en-US" dirty="0" smtClean="0"/>
              <a:t>attends.</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48</a:t>
            </a:fld>
            <a:endParaRPr lang="en-US" dirty="0"/>
          </a:p>
        </p:txBody>
      </p:sp>
    </p:spTree>
    <p:extLst>
      <p:ext uri="{BB962C8B-B14F-4D97-AF65-F5344CB8AC3E}">
        <p14:creationId xmlns:p14="http://schemas.microsoft.com/office/powerpoint/2010/main" val="40443140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a:t>
            </a:r>
            <a:endParaRPr lang="en-US" dirty="0"/>
          </a:p>
        </p:txBody>
      </p:sp>
      <p:sp>
        <p:nvSpPr>
          <p:cNvPr id="6" name="Content Placeholder 5"/>
          <p:cNvSpPr>
            <a:spLocks noGrp="1"/>
          </p:cNvSpPr>
          <p:nvPr>
            <p:ph idx="1"/>
          </p:nvPr>
        </p:nvSpPr>
        <p:spPr/>
        <p:txBody>
          <a:bodyPr/>
          <a:lstStyle/>
          <a:p>
            <a:r>
              <a:rPr lang="en-US" dirty="0" smtClean="0"/>
              <a:t>Entities</a:t>
            </a:r>
          </a:p>
          <a:p>
            <a:pPr lvl="1"/>
            <a:r>
              <a:rPr lang="en-US" dirty="0" smtClean="0"/>
              <a:t>Student</a:t>
            </a:r>
          </a:p>
          <a:p>
            <a:pPr lvl="1"/>
            <a:r>
              <a:rPr lang="en-US" dirty="0" smtClean="0"/>
              <a:t>Class</a:t>
            </a:r>
          </a:p>
          <a:p>
            <a:pPr lvl="1"/>
            <a:r>
              <a:rPr lang="en-US" dirty="0" smtClean="0"/>
              <a:t>Section</a:t>
            </a:r>
          </a:p>
          <a:p>
            <a:pPr lvl="1"/>
            <a:r>
              <a:rPr lang="en-US" dirty="0" smtClean="0"/>
              <a:t>Subject</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49</a:t>
            </a:fld>
            <a:endParaRPr lang="en-US" dirty="0"/>
          </a:p>
        </p:txBody>
      </p:sp>
    </p:spTree>
    <p:extLst>
      <p:ext uri="{BB962C8B-B14F-4D97-AF65-F5344CB8AC3E}">
        <p14:creationId xmlns:p14="http://schemas.microsoft.com/office/powerpoint/2010/main" val="4044314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Database Life Cycle</a:t>
            </a: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5</a:t>
            </a:fld>
            <a:endParaRPr lang="en-US" dirty="0"/>
          </a:p>
        </p:txBody>
      </p:sp>
      <p:sp>
        <p:nvSpPr>
          <p:cNvPr id="12" name="TextBox 11"/>
          <p:cNvSpPr txBox="1"/>
          <p:nvPr/>
        </p:nvSpPr>
        <p:spPr>
          <a:xfrm>
            <a:off x="914400" y="1849904"/>
            <a:ext cx="7543800" cy="461665"/>
          </a:xfrm>
          <a:prstGeom prst="rect">
            <a:avLst/>
          </a:prstGeom>
          <a:noFill/>
        </p:spPr>
        <p:txBody>
          <a:bodyPr wrap="square" rtlCol="0">
            <a:spAutoFit/>
          </a:bodyPr>
          <a:lstStyle/>
          <a:p>
            <a:pPr marL="342900" indent="-342900" algn="l">
              <a:buFont typeface="Arial" panose="020B0604020202020204" pitchFamily="34" charset="0"/>
              <a:buChar char="•"/>
            </a:pPr>
            <a:endParaRPr lang="en-US" dirty="0">
              <a:latin typeface="Calibri" panose="020F0502020204030204" pitchFamily="34" charset="0"/>
            </a:endParaRPr>
          </a:p>
        </p:txBody>
      </p:sp>
      <p:sp>
        <p:nvSpPr>
          <p:cNvPr id="6" name="Content Placeholder 5"/>
          <p:cNvSpPr>
            <a:spLocks noGrp="1"/>
          </p:cNvSpPr>
          <p:nvPr>
            <p:ph idx="1"/>
          </p:nvPr>
        </p:nvSpPr>
        <p:spPr/>
        <p:txBody>
          <a:bodyPr/>
          <a:lstStyle/>
          <a:p>
            <a:r>
              <a:rPr lang="en-US" dirty="0" smtClean="0"/>
              <a:t>Requirement Analysis</a:t>
            </a:r>
          </a:p>
          <a:p>
            <a:pPr lvl="1"/>
            <a:r>
              <a:rPr lang="en-US" dirty="0" smtClean="0"/>
              <a:t>What </a:t>
            </a:r>
            <a:r>
              <a:rPr lang="en-US" dirty="0"/>
              <a:t>is going to be </a:t>
            </a:r>
            <a:r>
              <a:rPr lang="en-US" dirty="0" smtClean="0"/>
              <a:t>stored?	</a:t>
            </a:r>
          </a:p>
          <a:p>
            <a:pPr lvl="1"/>
            <a:r>
              <a:rPr lang="en-US" dirty="0" smtClean="0"/>
              <a:t>How </a:t>
            </a:r>
            <a:r>
              <a:rPr lang="en-US" dirty="0"/>
              <a:t>is it going to be </a:t>
            </a:r>
            <a:r>
              <a:rPr lang="en-US" dirty="0" smtClean="0"/>
              <a:t>used?	</a:t>
            </a:r>
          </a:p>
          <a:p>
            <a:pPr lvl="1"/>
            <a:r>
              <a:rPr lang="en-US" dirty="0" smtClean="0"/>
              <a:t>What </a:t>
            </a:r>
            <a:r>
              <a:rPr lang="en-US" dirty="0"/>
              <a:t>are we going to do with the </a:t>
            </a:r>
            <a:r>
              <a:rPr lang="en-US" dirty="0" smtClean="0"/>
              <a:t>data?</a:t>
            </a:r>
          </a:p>
          <a:p>
            <a:pPr lvl="1"/>
            <a:r>
              <a:rPr lang="en-US" dirty="0" smtClean="0"/>
              <a:t>Who </a:t>
            </a:r>
            <a:r>
              <a:rPr lang="en-US" dirty="0"/>
              <a:t>should access the </a:t>
            </a:r>
            <a:r>
              <a:rPr lang="en-US" dirty="0" smtClean="0"/>
              <a:t>data?</a:t>
            </a:r>
          </a:p>
          <a:p>
            <a:pPr lvl="1"/>
            <a:r>
              <a:rPr lang="en-US" dirty="0" smtClean="0"/>
              <a:t>Scope of the proposed system?</a:t>
            </a:r>
            <a:endParaRPr lang="en-US" dirty="0"/>
          </a:p>
          <a:p>
            <a:r>
              <a:rPr lang="en-US" dirty="0" smtClean="0"/>
              <a:t>Technical and Non-technical people are involved</a:t>
            </a:r>
          </a:p>
        </p:txBody>
      </p:sp>
    </p:spTree>
    <p:extLst>
      <p:ext uri="{BB962C8B-B14F-4D97-AF65-F5344CB8AC3E}">
        <p14:creationId xmlns:p14="http://schemas.microsoft.com/office/powerpoint/2010/main" val="31217227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a:t>
            </a:r>
            <a:endParaRPr lang="en-US" dirty="0"/>
          </a:p>
        </p:txBody>
      </p:sp>
      <p:sp>
        <p:nvSpPr>
          <p:cNvPr id="6" name="Content Placeholder 5"/>
          <p:cNvSpPr>
            <a:spLocks noGrp="1"/>
          </p:cNvSpPr>
          <p:nvPr>
            <p:ph idx="1"/>
          </p:nvPr>
        </p:nvSpPr>
        <p:spPr>
          <a:xfrm>
            <a:off x="762000" y="1600200"/>
            <a:ext cx="8229600" cy="4876800"/>
          </a:xfrm>
        </p:spPr>
        <p:txBody>
          <a:bodyPr/>
          <a:lstStyle/>
          <a:p>
            <a:r>
              <a:rPr lang="en-US" dirty="0" smtClean="0"/>
              <a:t>Attributes</a:t>
            </a:r>
          </a:p>
          <a:p>
            <a:pPr lvl="1"/>
            <a:r>
              <a:rPr lang="en-US" sz="1600" dirty="0" smtClean="0"/>
              <a:t>Student</a:t>
            </a:r>
          </a:p>
          <a:p>
            <a:pPr lvl="2"/>
            <a:r>
              <a:rPr lang="en-US" sz="1400" dirty="0" err="1" smtClean="0"/>
              <a:t>Student_id</a:t>
            </a:r>
            <a:endParaRPr lang="en-US" sz="1400" dirty="0" smtClean="0"/>
          </a:p>
          <a:p>
            <a:pPr lvl="2"/>
            <a:r>
              <a:rPr lang="en-US" sz="1400" dirty="0" err="1" smtClean="0"/>
              <a:t>Student_Name</a:t>
            </a:r>
            <a:endParaRPr lang="en-US" sz="1400" dirty="0" smtClean="0"/>
          </a:p>
          <a:p>
            <a:pPr lvl="2"/>
            <a:r>
              <a:rPr lang="en-US" sz="1400" dirty="0" smtClean="0"/>
              <a:t>Address</a:t>
            </a:r>
          </a:p>
          <a:p>
            <a:pPr lvl="2"/>
            <a:r>
              <a:rPr lang="en-US" sz="1400" dirty="0" smtClean="0"/>
              <a:t>DOB</a:t>
            </a:r>
          </a:p>
          <a:p>
            <a:pPr lvl="2"/>
            <a:r>
              <a:rPr lang="en-US" sz="1400" dirty="0" smtClean="0"/>
              <a:t>Age</a:t>
            </a:r>
          </a:p>
          <a:p>
            <a:pPr lvl="2"/>
            <a:r>
              <a:rPr lang="en-US" sz="1400" dirty="0" err="1" smtClean="0"/>
              <a:t>Class_id</a:t>
            </a:r>
            <a:endParaRPr lang="en-US" sz="1400" dirty="0" smtClean="0"/>
          </a:p>
          <a:p>
            <a:pPr lvl="2"/>
            <a:r>
              <a:rPr lang="en-US" sz="1400" dirty="0" err="1" smtClean="0"/>
              <a:t>Section_id</a:t>
            </a:r>
            <a:endParaRPr lang="en-US" sz="1400" dirty="0" smtClean="0"/>
          </a:p>
          <a:p>
            <a:pPr lvl="1"/>
            <a:r>
              <a:rPr lang="en-US" sz="1600" dirty="0" smtClean="0"/>
              <a:t>Class</a:t>
            </a:r>
          </a:p>
          <a:p>
            <a:pPr lvl="2"/>
            <a:r>
              <a:rPr lang="en-US" sz="1200" dirty="0" err="1" smtClean="0"/>
              <a:t>Class_id</a:t>
            </a:r>
            <a:endParaRPr lang="en-US" sz="1200" dirty="0" smtClean="0"/>
          </a:p>
          <a:p>
            <a:pPr lvl="2"/>
            <a:r>
              <a:rPr lang="en-US" sz="1200" dirty="0" err="1" smtClean="0"/>
              <a:t>Class_Name</a:t>
            </a:r>
            <a:endParaRPr lang="en-US" sz="1200" dirty="0" smtClean="0"/>
          </a:p>
          <a:p>
            <a:pPr lvl="1"/>
            <a:r>
              <a:rPr lang="en-US" sz="1600" dirty="0" smtClean="0"/>
              <a:t>Section</a:t>
            </a:r>
          </a:p>
          <a:p>
            <a:pPr lvl="2"/>
            <a:r>
              <a:rPr lang="en-US" sz="1200" dirty="0" err="1" smtClean="0"/>
              <a:t>Section_id</a:t>
            </a:r>
            <a:endParaRPr lang="en-US" sz="1200" dirty="0" smtClean="0"/>
          </a:p>
          <a:p>
            <a:pPr lvl="2"/>
            <a:r>
              <a:rPr lang="en-US" sz="1200" dirty="0" err="1" smtClean="0"/>
              <a:t>Section_Name</a:t>
            </a:r>
            <a:endParaRPr lang="en-US" sz="1200" dirty="0" smtClean="0"/>
          </a:p>
          <a:p>
            <a:pPr lvl="1"/>
            <a:r>
              <a:rPr lang="en-US" sz="1600" dirty="0" smtClean="0"/>
              <a:t>Subject</a:t>
            </a:r>
          </a:p>
          <a:p>
            <a:pPr lvl="2"/>
            <a:r>
              <a:rPr lang="en-US" sz="1200" dirty="0" err="1" smtClean="0"/>
              <a:t>Subject_id</a:t>
            </a:r>
            <a:endParaRPr lang="en-US" sz="1200" dirty="0" smtClean="0"/>
          </a:p>
          <a:p>
            <a:pPr lvl="2"/>
            <a:r>
              <a:rPr lang="en-US" sz="1200" dirty="0" err="1" smtClean="0"/>
              <a:t>Subject_Name</a:t>
            </a:r>
            <a:endParaRPr lang="en-US" sz="1200"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50</a:t>
            </a:fld>
            <a:endParaRPr lang="en-US" dirty="0"/>
          </a:p>
        </p:txBody>
      </p:sp>
    </p:spTree>
    <p:extLst>
      <p:ext uri="{BB962C8B-B14F-4D97-AF65-F5344CB8AC3E}">
        <p14:creationId xmlns:p14="http://schemas.microsoft.com/office/powerpoint/2010/main" val="6012520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a:t>
            </a:r>
            <a:endParaRPr lang="en-US" dirty="0"/>
          </a:p>
        </p:txBody>
      </p:sp>
      <p:sp>
        <p:nvSpPr>
          <p:cNvPr id="6" name="Content Placeholder 5"/>
          <p:cNvSpPr>
            <a:spLocks noGrp="1"/>
          </p:cNvSpPr>
          <p:nvPr>
            <p:ph idx="1"/>
          </p:nvPr>
        </p:nvSpPr>
        <p:spPr/>
        <p:txBody>
          <a:bodyPr/>
          <a:lstStyle/>
          <a:p>
            <a:r>
              <a:rPr lang="en-US" dirty="0" smtClean="0"/>
              <a:t>Relationships</a:t>
            </a:r>
          </a:p>
          <a:p>
            <a:pPr lvl="1"/>
            <a:r>
              <a:rPr lang="en-US" dirty="0" smtClean="0"/>
              <a:t>Attends</a:t>
            </a:r>
          </a:p>
          <a:p>
            <a:pPr lvl="1"/>
            <a:r>
              <a:rPr lang="en-US" dirty="0" smtClean="0"/>
              <a:t>Has section</a:t>
            </a:r>
          </a:p>
          <a:p>
            <a:pPr lvl="1"/>
            <a:r>
              <a:rPr lang="en-US" dirty="0" smtClean="0"/>
              <a:t>Have subjects</a:t>
            </a:r>
          </a:p>
          <a:p>
            <a:pPr lvl="1"/>
            <a:r>
              <a:rPr lang="en-US" dirty="0" smtClean="0"/>
              <a:t>Studies subjects</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51</a:t>
            </a:fld>
            <a:endParaRPr lang="en-US" dirty="0"/>
          </a:p>
        </p:txBody>
      </p:sp>
    </p:spTree>
    <p:extLst>
      <p:ext uri="{BB962C8B-B14F-4D97-AF65-F5344CB8AC3E}">
        <p14:creationId xmlns:p14="http://schemas.microsoft.com/office/powerpoint/2010/main" val="40443140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 Diagram</a:t>
            </a:r>
            <a:endParaRPr lang="en-US" dirty="0"/>
          </a:p>
        </p:txBody>
      </p:sp>
      <p:sp>
        <p:nvSpPr>
          <p:cNvPr id="6" name="Content Placeholder 5"/>
          <p:cNvSpPr>
            <a:spLocks noGrp="1"/>
          </p:cNvSpPr>
          <p:nvPr>
            <p:ph idx="1"/>
          </p:nvPr>
        </p:nvSpPr>
        <p:spPr/>
        <p:txBody>
          <a:bodyPr/>
          <a:lstStyle/>
          <a:p>
            <a:r>
              <a:rPr lang="en-US" dirty="0" smtClean="0"/>
              <a:t>Entity Student </a:t>
            </a:r>
          </a:p>
          <a:p>
            <a:pPr marL="0" indent="0">
              <a:buNone/>
            </a:pPr>
            <a:endParaRPr lang="en-US" dirty="0" smtClean="0"/>
          </a:p>
          <a:p>
            <a:pPr marL="0" indent="0">
              <a:buNone/>
            </a:pPr>
            <a:endParaRPr lang="en-US" dirty="0"/>
          </a:p>
          <a:p>
            <a:pPr marL="0" indent="0">
              <a:buNone/>
            </a:pP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52</a:t>
            </a:fld>
            <a:endParaRPr 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86000"/>
            <a:ext cx="5486400" cy="2918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47337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 Diagram</a:t>
            </a:r>
            <a:endParaRPr lang="en-US" dirty="0"/>
          </a:p>
        </p:txBody>
      </p:sp>
      <p:sp>
        <p:nvSpPr>
          <p:cNvPr id="6" name="Content Placeholder 5"/>
          <p:cNvSpPr>
            <a:spLocks noGrp="1"/>
          </p:cNvSpPr>
          <p:nvPr>
            <p:ph idx="1"/>
          </p:nvPr>
        </p:nvSpPr>
        <p:spPr/>
        <p:txBody>
          <a:bodyPr/>
          <a:lstStyle/>
          <a:p>
            <a:r>
              <a:rPr lang="en-US" dirty="0" smtClean="0"/>
              <a:t>Entity Class</a:t>
            </a:r>
          </a:p>
          <a:p>
            <a:endParaRPr lang="en-US" dirty="0"/>
          </a:p>
          <a:p>
            <a:endParaRPr lang="en-US" dirty="0" smtClean="0"/>
          </a:p>
          <a:p>
            <a:pPr marL="0" indent="0">
              <a:buNone/>
            </a:pPr>
            <a:endParaRPr lang="en-US" dirty="0" smtClean="0"/>
          </a:p>
          <a:p>
            <a:pPr marL="0" indent="0">
              <a:buNone/>
            </a:pPr>
            <a:endParaRPr lang="en-US" dirty="0"/>
          </a:p>
          <a:p>
            <a:pPr marL="0" indent="0">
              <a:buNone/>
            </a:pP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53</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538413"/>
            <a:ext cx="3352800" cy="301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22759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 Diagram</a:t>
            </a:r>
            <a:endParaRPr lang="en-US" dirty="0"/>
          </a:p>
        </p:txBody>
      </p:sp>
      <p:sp>
        <p:nvSpPr>
          <p:cNvPr id="6" name="Content Placeholder 5"/>
          <p:cNvSpPr>
            <a:spLocks noGrp="1"/>
          </p:cNvSpPr>
          <p:nvPr>
            <p:ph idx="1"/>
          </p:nvPr>
        </p:nvSpPr>
        <p:spPr/>
        <p:txBody>
          <a:bodyPr/>
          <a:lstStyle/>
          <a:p>
            <a:r>
              <a:rPr lang="en-US" dirty="0" smtClean="0"/>
              <a:t>Entity Section</a:t>
            </a:r>
          </a:p>
          <a:p>
            <a:endParaRPr lang="en-US" dirty="0"/>
          </a:p>
          <a:p>
            <a:endParaRPr lang="en-US" dirty="0" smtClean="0"/>
          </a:p>
          <a:p>
            <a:pPr marL="0" indent="0">
              <a:buNone/>
            </a:pPr>
            <a:endParaRPr lang="en-US" dirty="0" smtClean="0"/>
          </a:p>
          <a:p>
            <a:pPr marL="0" indent="0">
              <a:buNone/>
            </a:pPr>
            <a:endParaRPr lang="en-US" dirty="0"/>
          </a:p>
          <a:p>
            <a:pPr marL="0" indent="0">
              <a:buNone/>
            </a:pP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54</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538413"/>
            <a:ext cx="3352800" cy="301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77296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 Diagram</a:t>
            </a:r>
            <a:endParaRPr lang="en-US" dirty="0"/>
          </a:p>
        </p:txBody>
      </p:sp>
      <p:sp>
        <p:nvSpPr>
          <p:cNvPr id="6" name="Content Placeholder 5"/>
          <p:cNvSpPr>
            <a:spLocks noGrp="1"/>
          </p:cNvSpPr>
          <p:nvPr>
            <p:ph idx="1"/>
          </p:nvPr>
        </p:nvSpPr>
        <p:spPr/>
        <p:txBody>
          <a:bodyPr/>
          <a:lstStyle/>
          <a:p>
            <a:r>
              <a:rPr lang="en-US" dirty="0" smtClean="0"/>
              <a:t>Entity Subject</a:t>
            </a:r>
          </a:p>
          <a:p>
            <a:endParaRPr lang="en-US" dirty="0"/>
          </a:p>
          <a:p>
            <a:endParaRPr lang="en-US" dirty="0" smtClean="0"/>
          </a:p>
          <a:p>
            <a:pPr marL="0" indent="0">
              <a:buNone/>
            </a:pPr>
            <a:endParaRPr lang="en-US" dirty="0" smtClean="0"/>
          </a:p>
          <a:p>
            <a:pPr marL="0" indent="0">
              <a:buNone/>
            </a:pPr>
            <a:endParaRPr lang="en-US" dirty="0"/>
          </a:p>
          <a:p>
            <a:pPr marL="0" indent="0">
              <a:buNone/>
            </a:pP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55</a:t>
            </a:fld>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38400"/>
            <a:ext cx="3803196"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98543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 Diagram</a:t>
            </a:r>
            <a:endParaRPr lang="en-US" dirty="0"/>
          </a:p>
        </p:txBody>
      </p:sp>
      <p:sp>
        <p:nvSpPr>
          <p:cNvPr id="6" name="Content Placeholder 5"/>
          <p:cNvSpPr>
            <a:spLocks noGrp="1"/>
          </p:cNvSpPr>
          <p:nvPr>
            <p:ph idx="1"/>
          </p:nvPr>
        </p:nvSpPr>
        <p:spPr/>
        <p:txBody>
          <a:bodyPr/>
          <a:lstStyle/>
          <a:p>
            <a:r>
              <a:rPr lang="en-US" dirty="0" smtClean="0"/>
              <a:t>Add Relationships</a:t>
            </a:r>
          </a:p>
          <a:p>
            <a:pPr marL="0" indent="0">
              <a:buNone/>
            </a:pPr>
            <a:endParaRPr lang="en-US" dirty="0" smtClean="0"/>
          </a:p>
          <a:p>
            <a:pPr marL="0" indent="0">
              <a:buNone/>
            </a:pPr>
            <a:endParaRPr lang="en-US" dirty="0"/>
          </a:p>
          <a:p>
            <a:endParaRPr lang="en-US" dirty="0" smtClean="0"/>
          </a:p>
          <a:p>
            <a:pPr marL="0" indent="0">
              <a:buNone/>
            </a:pPr>
            <a:endParaRPr lang="en-US" dirty="0" smtClean="0"/>
          </a:p>
          <a:p>
            <a:pPr marL="0" indent="0">
              <a:buNone/>
            </a:pPr>
            <a:endParaRPr lang="en-US" dirty="0"/>
          </a:p>
          <a:p>
            <a:pPr marL="0" indent="0">
              <a:buNone/>
            </a:pP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56</a:t>
            </a:fld>
            <a:endParaRPr lang="en-US"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09799"/>
            <a:ext cx="4953000" cy="416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03560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 Diagram</a:t>
            </a:r>
            <a:endParaRPr lang="en-US" dirty="0"/>
          </a:p>
        </p:txBody>
      </p:sp>
      <p:sp>
        <p:nvSpPr>
          <p:cNvPr id="6" name="Content Placeholder 5"/>
          <p:cNvSpPr>
            <a:spLocks noGrp="1"/>
          </p:cNvSpPr>
          <p:nvPr>
            <p:ph idx="1"/>
          </p:nvPr>
        </p:nvSpPr>
        <p:spPr>
          <a:xfrm>
            <a:off x="762000" y="1600200"/>
            <a:ext cx="8001000" cy="5105400"/>
          </a:xfrm>
        </p:spPr>
        <p:txBody>
          <a:bodyPr/>
          <a:lstStyle/>
          <a:p>
            <a:r>
              <a:rPr lang="en-US" sz="2400" dirty="0" smtClean="0"/>
              <a:t>Observations</a:t>
            </a:r>
          </a:p>
          <a:p>
            <a:pPr lvl="1"/>
            <a:r>
              <a:rPr lang="en-US" sz="2000" dirty="0" smtClean="0"/>
              <a:t>Age is a derived attribute</a:t>
            </a:r>
          </a:p>
          <a:p>
            <a:pPr lvl="1"/>
            <a:r>
              <a:rPr lang="en-US" sz="2000" dirty="0" smtClean="0"/>
              <a:t>Address is a composite attribute.</a:t>
            </a:r>
          </a:p>
          <a:p>
            <a:pPr lvl="1"/>
            <a:r>
              <a:rPr lang="en-US" sz="2000" dirty="0" smtClean="0"/>
              <a:t>There is no relation between section and student; section is a weak entity.</a:t>
            </a:r>
          </a:p>
          <a:p>
            <a:r>
              <a:rPr lang="en-US" sz="2400" dirty="0" smtClean="0"/>
              <a:t>Participation constraints</a:t>
            </a:r>
          </a:p>
          <a:p>
            <a:pPr lvl="1"/>
            <a:r>
              <a:rPr lang="en-US" sz="2000" dirty="0" smtClean="0"/>
              <a:t>All students can attend any one of the class but  a class can have a fixed number of students.</a:t>
            </a:r>
          </a:p>
          <a:p>
            <a:pPr lvl="1"/>
            <a:r>
              <a:rPr lang="en-US" sz="2000" dirty="0"/>
              <a:t>All the class has section and all the section has class. Hence both are total participation</a:t>
            </a:r>
            <a:r>
              <a:rPr lang="en-US" sz="2000" dirty="0" smtClean="0"/>
              <a:t>.</a:t>
            </a:r>
          </a:p>
          <a:p>
            <a:pPr lvl="1"/>
            <a:r>
              <a:rPr lang="en-US" sz="2000" dirty="0"/>
              <a:t>All the Students study some of the subjects specific for their class and each class has only some group of subjects. Hence partial participation of both STUDENT and CLASS. Each subject will be studied by some students and it will be part of some class. Hence this also partial participation.</a:t>
            </a:r>
          </a:p>
          <a:p>
            <a:pPr lvl="1"/>
            <a:endParaRPr lang="en-US" sz="2000" dirty="0"/>
          </a:p>
          <a:p>
            <a:pPr marL="0" indent="0">
              <a:buNone/>
            </a:pPr>
            <a:r>
              <a:rPr lang="en-US" dirty="0"/>
              <a:t/>
            </a:r>
            <a:br>
              <a:rPr lang="en-US" dirty="0"/>
            </a:br>
            <a:endParaRPr lang="en-US" dirty="0" smtClean="0"/>
          </a:p>
          <a:p>
            <a:pPr marL="0" indent="0">
              <a:buNone/>
            </a:pPr>
            <a:endParaRPr lang="en-US" dirty="0" smtClean="0"/>
          </a:p>
          <a:p>
            <a:pPr marL="0" indent="0">
              <a:buNone/>
            </a:pPr>
            <a:endParaRPr lang="en-US" dirty="0"/>
          </a:p>
          <a:p>
            <a:endParaRPr lang="en-US" dirty="0" smtClean="0"/>
          </a:p>
          <a:p>
            <a:pPr marL="0" indent="0">
              <a:buNone/>
            </a:pPr>
            <a:endParaRPr lang="en-US" dirty="0" smtClean="0"/>
          </a:p>
          <a:p>
            <a:pPr marL="0" indent="0">
              <a:buNone/>
            </a:pPr>
            <a:endParaRPr lang="en-US" dirty="0"/>
          </a:p>
          <a:p>
            <a:pPr marL="0" indent="0">
              <a:buNone/>
            </a:pP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57</a:t>
            </a:fld>
            <a:endParaRPr lang="en-US" dirty="0"/>
          </a:p>
        </p:txBody>
      </p:sp>
    </p:spTree>
    <p:extLst>
      <p:ext uri="{BB962C8B-B14F-4D97-AF65-F5344CB8AC3E}">
        <p14:creationId xmlns:p14="http://schemas.microsoft.com/office/powerpoint/2010/main" val="35583805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 Diagram</a:t>
            </a:r>
            <a:endParaRPr lang="en-US" dirty="0"/>
          </a:p>
        </p:txBody>
      </p:sp>
      <p:sp>
        <p:nvSpPr>
          <p:cNvPr id="6" name="Content Placeholder 5"/>
          <p:cNvSpPr>
            <a:spLocks noGrp="1"/>
          </p:cNvSpPr>
          <p:nvPr>
            <p:ph idx="1"/>
          </p:nvPr>
        </p:nvSpPr>
        <p:spPr>
          <a:xfrm>
            <a:off x="762000" y="1600200"/>
            <a:ext cx="8001000" cy="5105400"/>
          </a:xfrm>
        </p:spPr>
        <p:txBody>
          <a:bodyPr/>
          <a:lstStyle/>
          <a:p>
            <a:r>
              <a:rPr lang="en-US" sz="2400" dirty="0" smtClean="0"/>
              <a:t>Cardinality</a:t>
            </a:r>
          </a:p>
          <a:p>
            <a:pPr lvl="1"/>
            <a:r>
              <a:rPr lang="en-US" sz="2400" dirty="0">
                <a:ea typeface="+mn-ea"/>
                <a:cs typeface="+mn-cs"/>
              </a:rPr>
              <a:t>Each Student attends only one class at a time. Hence it is a 1: 1 relation</a:t>
            </a:r>
            <a:r>
              <a:rPr lang="en-US" sz="2400" dirty="0" smtClean="0">
                <a:ea typeface="+mn-ea"/>
                <a:cs typeface="+mn-cs"/>
              </a:rPr>
              <a:t>.</a:t>
            </a:r>
          </a:p>
          <a:p>
            <a:pPr lvl="1"/>
            <a:r>
              <a:rPr lang="en-US" sz="2400" dirty="0"/>
              <a:t>Each class has one or more sections. Hence it can be considered as </a:t>
            </a:r>
            <a:r>
              <a:rPr lang="en-US" sz="2400" b="1" dirty="0"/>
              <a:t>1: N</a:t>
            </a:r>
            <a:r>
              <a:rPr lang="en-US" sz="2400" dirty="0"/>
              <a:t> relation.</a:t>
            </a:r>
          </a:p>
          <a:p>
            <a:pPr lvl="1"/>
            <a:r>
              <a:rPr lang="en-US" sz="2400" dirty="0"/>
              <a:t>Each student attends many subjects and each class has many subjects. Hence it is a </a:t>
            </a:r>
            <a:r>
              <a:rPr lang="en-US" sz="2400" b="1" dirty="0"/>
              <a:t>1:N</a:t>
            </a:r>
            <a:r>
              <a:rPr lang="en-US" sz="2400" dirty="0"/>
              <a:t> relation.</a:t>
            </a:r>
          </a:p>
          <a:p>
            <a:pPr marL="579438" lvl="1" indent="0">
              <a:buNone/>
            </a:pPr>
            <a:endParaRPr lang="en-US" sz="2400" dirty="0">
              <a:ea typeface="+mn-ea"/>
              <a:cs typeface="+mn-cs"/>
            </a:endParaRPr>
          </a:p>
          <a:p>
            <a:pPr marL="0" indent="0">
              <a:buNone/>
            </a:pP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58</a:t>
            </a:fld>
            <a:endParaRPr lang="en-US" dirty="0"/>
          </a:p>
        </p:txBody>
      </p:sp>
    </p:spTree>
    <p:extLst>
      <p:ext uri="{BB962C8B-B14F-4D97-AF65-F5344CB8AC3E}">
        <p14:creationId xmlns:p14="http://schemas.microsoft.com/office/powerpoint/2010/main" val="13620050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 Diagram</a:t>
            </a:r>
            <a:endParaRPr lang="en-US" dirty="0"/>
          </a:p>
        </p:txBody>
      </p:sp>
      <p:sp>
        <p:nvSpPr>
          <p:cNvPr id="6" name="Content Placeholder 5"/>
          <p:cNvSpPr>
            <a:spLocks noGrp="1"/>
          </p:cNvSpPr>
          <p:nvPr>
            <p:ph idx="1"/>
          </p:nvPr>
        </p:nvSpPr>
        <p:spPr>
          <a:xfrm>
            <a:off x="762000" y="1600200"/>
            <a:ext cx="8001000" cy="5105400"/>
          </a:xfrm>
        </p:spPr>
        <p:txBody>
          <a:bodyPr/>
          <a:lstStyle/>
          <a:p>
            <a:r>
              <a:rPr lang="en-US" sz="2400" dirty="0" smtClean="0"/>
              <a:t>Cardinality</a:t>
            </a:r>
          </a:p>
          <a:p>
            <a:pPr lvl="1"/>
            <a:r>
              <a:rPr lang="en-US" sz="2400" dirty="0">
                <a:ea typeface="+mn-ea"/>
                <a:cs typeface="+mn-cs"/>
              </a:rPr>
              <a:t>Each Student attends only one class at a time. Hence it is a 1: 1 relation</a:t>
            </a:r>
            <a:r>
              <a:rPr lang="en-US" sz="2400" dirty="0" smtClean="0">
                <a:ea typeface="+mn-ea"/>
                <a:cs typeface="+mn-cs"/>
              </a:rPr>
              <a:t>.</a:t>
            </a:r>
          </a:p>
          <a:p>
            <a:pPr lvl="1"/>
            <a:r>
              <a:rPr lang="en-US" sz="2400" dirty="0"/>
              <a:t>Each class has one or more sections. Hence it can be considered as </a:t>
            </a:r>
            <a:r>
              <a:rPr lang="en-US" sz="2400" b="1" dirty="0"/>
              <a:t>1: N</a:t>
            </a:r>
            <a:r>
              <a:rPr lang="en-US" sz="2400" dirty="0"/>
              <a:t> relation.</a:t>
            </a:r>
          </a:p>
          <a:p>
            <a:pPr lvl="1"/>
            <a:r>
              <a:rPr lang="en-US" sz="2400" dirty="0"/>
              <a:t>Each student attends many subjects and each class has many subjects. Hence it is a </a:t>
            </a:r>
            <a:r>
              <a:rPr lang="en-US" sz="2400" b="1" dirty="0"/>
              <a:t>1:N</a:t>
            </a:r>
            <a:r>
              <a:rPr lang="en-US" sz="2400" dirty="0"/>
              <a:t> relation.</a:t>
            </a:r>
          </a:p>
          <a:p>
            <a:pPr marL="579438" lvl="1" indent="0">
              <a:buNone/>
            </a:pPr>
            <a:endParaRPr lang="en-US" sz="2400" dirty="0">
              <a:ea typeface="+mn-ea"/>
              <a:cs typeface="+mn-cs"/>
            </a:endParaRPr>
          </a:p>
          <a:p>
            <a:pPr marL="0" indent="0">
              <a:buNone/>
            </a:pP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59</a:t>
            </a:fld>
            <a:endParaRPr lang="en-US" dirty="0"/>
          </a:p>
        </p:txBody>
      </p:sp>
    </p:spTree>
    <p:extLst>
      <p:ext uri="{BB962C8B-B14F-4D97-AF65-F5344CB8AC3E}">
        <p14:creationId xmlns:p14="http://schemas.microsoft.com/office/powerpoint/2010/main" val="2078832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Database Life Cycle</a:t>
            </a: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6</a:t>
            </a:fld>
            <a:endParaRPr lang="en-US" dirty="0"/>
          </a:p>
        </p:txBody>
      </p:sp>
      <p:sp>
        <p:nvSpPr>
          <p:cNvPr id="12" name="TextBox 11"/>
          <p:cNvSpPr txBox="1"/>
          <p:nvPr/>
        </p:nvSpPr>
        <p:spPr>
          <a:xfrm>
            <a:off x="914400" y="1849904"/>
            <a:ext cx="7543800" cy="461665"/>
          </a:xfrm>
          <a:prstGeom prst="rect">
            <a:avLst/>
          </a:prstGeom>
          <a:noFill/>
        </p:spPr>
        <p:txBody>
          <a:bodyPr wrap="square" rtlCol="0">
            <a:spAutoFit/>
          </a:bodyPr>
          <a:lstStyle/>
          <a:p>
            <a:pPr marL="342900" indent="-342900" algn="l">
              <a:buFont typeface="Arial" panose="020B0604020202020204" pitchFamily="34" charset="0"/>
              <a:buChar char="•"/>
            </a:pPr>
            <a:endParaRPr lang="en-US" dirty="0">
              <a:latin typeface="Calibri" panose="020F0502020204030204" pitchFamily="34" charset="0"/>
            </a:endParaRPr>
          </a:p>
        </p:txBody>
      </p:sp>
      <p:sp>
        <p:nvSpPr>
          <p:cNvPr id="6" name="Content Placeholder 5"/>
          <p:cNvSpPr>
            <a:spLocks noGrp="1"/>
          </p:cNvSpPr>
          <p:nvPr>
            <p:ph idx="1"/>
          </p:nvPr>
        </p:nvSpPr>
        <p:spPr>
          <a:xfrm>
            <a:off x="762000" y="1600200"/>
            <a:ext cx="8229600" cy="5105400"/>
          </a:xfrm>
        </p:spPr>
        <p:txBody>
          <a:bodyPr/>
          <a:lstStyle/>
          <a:p>
            <a:r>
              <a:rPr lang="en-US" sz="2800" dirty="0"/>
              <a:t>Conceptual </a:t>
            </a:r>
            <a:r>
              <a:rPr lang="en-US" sz="2800" dirty="0" smtClean="0"/>
              <a:t>Design/Logical Model</a:t>
            </a:r>
          </a:p>
          <a:p>
            <a:pPr lvl="1"/>
            <a:r>
              <a:rPr lang="en-US" sz="2400" dirty="0" smtClean="0"/>
              <a:t>High-level </a:t>
            </a:r>
            <a:r>
              <a:rPr lang="en-US" sz="2400" dirty="0"/>
              <a:t>description of the </a:t>
            </a:r>
            <a:r>
              <a:rPr lang="en-US" sz="2400" dirty="0" smtClean="0"/>
              <a:t>database.</a:t>
            </a:r>
          </a:p>
          <a:p>
            <a:pPr lvl="1"/>
            <a:r>
              <a:rPr lang="en-US" sz="2400" dirty="0" smtClean="0"/>
              <a:t>Sufficiently </a:t>
            </a:r>
            <a:r>
              <a:rPr lang="en-US" sz="2400" dirty="0"/>
              <a:t>precise that technical people can understand </a:t>
            </a:r>
            <a:r>
              <a:rPr lang="en-US" sz="2400" dirty="0" smtClean="0"/>
              <a:t>it</a:t>
            </a:r>
          </a:p>
          <a:p>
            <a:pPr lvl="1"/>
            <a:r>
              <a:rPr lang="en-US" sz="2400" dirty="0" smtClean="0"/>
              <a:t>The entire design is on a piece of paper</a:t>
            </a:r>
          </a:p>
          <a:p>
            <a:pPr lvl="1"/>
            <a:r>
              <a:rPr lang="en-US" sz="2400" dirty="0" smtClean="0"/>
              <a:t>This is where Entity-Relation model fits in</a:t>
            </a:r>
          </a:p>
          <a:p>
            <a:r>
              <a:rPr lang="en-US" sz="2800" dirty="0" smtClean="0"/>
              <a:t>Physical Model</a:t>
            </a:r>
          </a:p>
          <a:p>
            <a:pPr lvl="1"/>
            <a:r>
              <a:rPr lang="en-US" sz="2400" dirty="0" smtClean="0"/>
              <a:t>This stage takes the physical factors in consideration.</a:t>
            </a:r>
          </a:p>
          <a:p>
            <a:pPr lvl="1"/>
            <a:r>
              <a:rPr lang="en-US" sz="2400" dirty="0"/>
              <a:t>The physical design step involves the selection of indexes (access methods), partitioning, and clustering of data.</a:t>
            </a:r>
          </a:p>
        </p:txBody>
      </p:sp>
    </p:spTree>
    <p:extLst>
      <p:ext uri="{BB962C8B-B14F-4D97-AF65-F5344CB8AC3E}">
        <p14:creationId xmlns:p14="http://schemas.microsoft.com/office/powerpoint/2010/main" val="34917261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 Example 2</a:t>
            </a:r>
            <a:endParaRPr lang="en-US" dirty="0"/>
          </a:p>
        </p:txBody>
      </p:sp>
      <p:sp>
        <p:nvSpPr>
          <p:cNvPr id="6" name="Content Placeholder 5"/>
          <p:cNvSpPr>
            <a:spLocks noGrp="1"/>
          </p:cNvSpPr>
          <p:nvPr>
            <p:ph idx="1"/>
          </p:nvPr>
        </p:nvSpPr>
        <p:spPr>
          <a:xfrm>
            <a:off x="762000" y="1600200"/>
            <a:ext cx="8001000" cy="5105400"/>
          </a:xfrm>
        </p:spPr>
        <p:txBody>
          <a:bodyPr/>
          <a:lstStyle/>
          <a:p>
            <a:r>
              <a:rPr lang="en-US" sz="2400" dirty="0" smtClean="0"/>
              <a:t>There is a database conference in Chicago area. During this event large number of conferences are taking place. </a:t>
            </a:r>
          </a:p>
          <a:p>
            <a:pPr lvl="1"/>
            <a:r>
              <a:rPr lang="en-US" sz="2000" dirty="0" smtClean="0"/>
              <a:t>Each workshop has a name, speaker, date and room. </a:t>
            </a:r>
          </a:p>
          <a:p>
            <a:pPr lvl="1"/>
            <a:r>
              <a:rPr lang="en-US" sz="2000" dirty="0" smtClean="0"/>
              <a:t>A participant can assign up for one or more workshops. </a:t>
            </a:r>
          </a:p>
          <a:p>
            <a:pPr lvl="1"/>
            <a:r>
              <a:rPr lang="en-US" sz="2000" dirty="0" smtClean="0"/>
              <a:t>A participant shares his name, email and the workshop he/she wish to attend to complete registration.</a:t>
            </a:r>
          </a:p>
          <a:p>
            <a:pPr lvl="1"/>
            <a:r>
              <a:rPr lang="en-US" sz="2000" dirty="0" smtClean="0"/>
              <a:t>There are number of rooms where the workshops will take place. Each room is identified by the floor and room number.</a:t>
            </a:r>
          </a:p>
          <a:p>
            <a:pPr lvl="1"/>
            <a:r>
              <a:rPr lang="en-US" sz="2000" dirty="0" smtClean="0"/>
              <a:t>Every </a:t>
            </a:r>
            <a:r>
              <a:rPr lang="en-US" sz="2000" dirty="0"/>
              <a:t>workshop must be allocated no more than one room, even if it runs for more than one </a:t>
            </a:r>
            <a:r>
              <a:rPr lang="en-US" sz="2000" dirty="0" smtClean="0"/>
              <a:t>day.</a:t>
            </a:r>
            <a:endParaRPr lang="en-US" sz="2000" dirty="0"/>
          </a:p>
          <a:p>
            <a:pPr marL="579438" lvl="1" indent="0">
              <a:buNone/>
            </a:pPr>
            <a:endParaRPr lang="en-US" sz="2000" dirty="0"/>
          </a:p>
          <a:p>
            <a:pPr marL="579438" lvl="1" indent="0">
              <a:buNone/>
            </a:pPr>
            <a:endParaRPr lang="en-US" sz="2400" dirty="0">
              <a:ea typeface="+mn-ea"/>
              <a:cs typeface="+mn-cs"/>
            </a:endParaRPr>
          </a:p>
          <a:p>
            <a:pPr marL="0" indent="0">
              <a:buNone/>
            </a:pP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60</a:t>
            </a:fld>
            <a:endParaRPr lang="en-US" dirty="0"/>
          </a:p>
        </p:txBody>
      </p:sp>
    </p:spTree>
    <p:extLst>
      <p:ext uri="{BB962C8B-B14F-4D97-AF65-F5344CB8AC3E}">
        <p14:creationId xmlns:p14="http://schemas.microsoft.com/office/powerpoint/2010/main" val="20242613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 Example 3</a:t>
            </a:r>
            <a:endParaRPr lang="en-US" dirty="0"/>
          </a:p>
        </p:txBody>
      </p:sp>
      <p:sp>
        <p:nvSpPr>
          <p:cNvPr id="6" name="Content Placeholder 5"/>
          <p:cNvSpPr>
            <a:spLocks noGrp="1"/>
          </p:cNvSpPr>
          <p:nvPr>
            <p:ph idx="1"/>
          </p:nvPr>
        </p:nvSpPr>
        <p:spPr>
          <a:xfrm>
            <a:off x="762000" y="1600200"/>
            <a:ext cx="8001000" cy="5105400"/>
          </a:xfrm>
        </p:spPr>
        <p:txBody>
          <a:bodyPr/>
          <a:lstStyle/>
          <a:p>
            <a:r>
              <a:rPr lang="en-US" sz="2400" dirty="0" smtClean="0"/>
              <a:t>Lets take an example of an ordering syste</a:t>
            </a:r>
            <a:r>
              <a:rPr lang="en-US" sz="2400" dirty="0"/>
              <a:t>m</a:t>
            </a:r>
            <a:endParaRPr lang="en-US" sz="2400" dirty="0" smtClean="0"/>
          </a:p>
          <a:p>
            <a:pPr lvl="1"/>
            <a:r>
              <a:rPr lang="en-US" sz="2000" dirty="0" smtClean="0"/>
              <a:t>Each customer can place order</a:t>
            </a:r>
          </a:p>
          <a:p>
            <a:pPr lvl="1"/>
            <a:r>
              <a:rPr lang="en-US" sz="2000" dirty="0" smtClean="0"/>
              <a:t>Order details contain order name, shipping address, date the order was placed, shipping date.</a:t>
            </a:r>
          </a:p>
          <a:p>
            <a:pPr lvl="1"/>
            <a:r>
              <a:rPr lang="en-US" sz="2000" dirty="0" smtClean="0"/>
              <a:t>A order can be comprised of one of more items.</a:t>
            </a:r>
          </a:p>
          <a:p>
            <a:pPr lvl="1"/>
            <a:r>
              <a:rPr lang="en-US" sz="2000" dirty="0" smtClean="0"/>
              <a:t>An item can be ordered by one of more customers.</a:t>
            </a:r>
          </a:p>
          <a:p>
            <a:pPr lvl="1"/>
            <a:r>
              <a:rPr lang="en-US" sz="2000" dirty="0" smtClean="0"/>
              <a:t>Items are shipped from a warehouse.</a:t>
            </a:r>
            <a:endParaRPr lang="en-US" sz="2000" dirty="0"/>
          </a:p>
          <a:p>
            <a:pPr marL="579438" lvl="1" indent="0">
              <a:buNone/>
            </a:pPr>
            <a:endParaRPr lang="en-US" sz="2400" dirty="0">
              <a:ea typeface="+mn-ea"/>
              <a:cs typeface="+mn-cs"/>
            </a:endParaRPr>
          </a:p>
          <a:p>
            <a:pPr marL="0" indent="0">
              <a:buNone/>
            </a:pP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61</a:t>
            </a:fld>
            <a:endParaRPr lang="en-US" dirty="0"/>
          </a:p>
        </p:txBody>
      </p:sp>
    </p:spTree>
    <p:extLst>
      <p:ext uri="{BB962C8B-B14F-4D97-AF65-F5344CB8AC3E}">
        <p14:creationId xmlns:p14="http://schemas.microsoft.com/office/powerpoint/2010/main" val="20987707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 Example 4</a:t>
            </a:r>
            <a:endParaRPr lang="en-US" dirty="0"/>
          </a:p>
        </p:txBody>
      </p:sp>
      <p:sp>
        <p:nvSpPr>
          <p:cNvPr id="6" name="Content Placeholder 5"/>
          <p:cNvSpPr>
            <a:spLocks noGrp="1"/>
          </p:cNvSpPr>
          <p:nvPr>
            <p:ph idx="1"/>
          </p:nvPr>
        </p:nvSpPr>
        <p:spPr>
          <a:xfrm>
            <a:off x="762000" y="1600200"/>
            <a:ext cx="8001000" cy="5105400"/>
          </a:xfrm>
        </p:spPr>
        <p:txBody>
          <a:bodyPr/>
          <a:lstStyle/>
          <a:p>
            <a:r>
              <a:rPr lang="en-US" sz="2400" dirty="0"/>
              <a:t>Draw a normal form ER diagram for a university library information system which stores information about books, journals, publishers, students, staff, borrowing of books, and reservation of books. Note that the library may have more than one copy for some of the books.</a:t>
            </a:r>
            <a:endParaRPr lang="en-US" sz="2400" dirty="0">
              <a:ea typeface="+mn-ea"/>
              <a:cs typeface="+mn-cs"/>
            </a:endParaRPr>
          </a:p>
          <a:p>
            <a:pPr marL="0" indent="0">
              <a:buNone/>
            </a:pP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62</a:t>
            </a:fld>
            <a:endParaRPr lang="en-US" dirty="0"/>
          </a:p>
        </p:txBody>
      </p:sp>
    </p:spTree>
    <p:extLst>
      <p:ext uri="{BB962C8B-B14F-4D97-AF65-F5344CB8AC3E}">
        <p14:creationId xmlns:p14="http://schemas.microsoft.com/office/powerpoint/2010/main" val="14690308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Transforming Tables</a:t>
            </a:r>
            <a:endParaRPr lang="en-US" dirty="0"/>
          </a:p>
        </p:txBody>
      </p:sp>
      <p:sp>
        <p:nvSpPr>
          <p:cNvPr id="6" name="Content Placeholder 5"/>
          <p:cNvSpPr>
            <a:spLocks noGrp="1"/>
          </p:cNvSpPr>
          <p:nvPr>
            <p:ph idx="1"/>
          </p:nvPr>
        </p:nvSpPr>
        <p:spPr>
          <a:xfrm>
            <a:off x="762000" y="1600200"/>
            <a:ext cx="8077200" cy="5181600"/>
          </a:xfrm>
        </p:spPr>
        <p:txBody>
          <a:bodyPr/>
          <a:lstStyle/>
          <a:p>
            <a:pPr marL="0" indent="0">
              <a:buNone/>
            </a:pPr>
            <a:endParaRPr lang="en-US" sz="2400" kern="1200"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63</a:t>
            </a:fld>
            <a:endParaRPr lang="en-US" dirty="0"/>
          </a:p>
        </p:txBody>
      </p:sp>
      <p:grpSp>
        <p:nvGrpSpPr>
          <p:cNvPr id="7" name="Group 17"/>
          <p:cNvGrpSpPr>
            <a:grpSpLocks/>
          </p:cNvGrpSpPr>
          <p:nvPr/>
        </p:nvGrpSpPr>
        <p:grpSpPr bwMode="auto">
          <a:xfrm>
            <a:off x="5392738" y="3925094"/>
            <a:ext cx="1739900" cy="1144587"/>
            <a:chOff x="3209" y="1957"/>
            <a:chExt cx="1096" cy="721"/>
          </a:xfrm>
        </p:grpSpPr>
        <p:sp>
          <p:nvSpPr>
            <p:cNvPr id="8" name="Freeform 18"/>
            <p:cNvSpPr>
              <a:spLocks/>
            </p:cNvSpPr>
            <p:nvPr/>
          </p:nvSpPr>
          <p:spPr bwMode="auto">
            <a:xfrm>
              <a:off x="3220" y="2019"/>
              <a:ext cx="1075" cy="561"/>
            </a:xfrm>
            <a:custGeom>
              <a:avLst/>
              <a:gdLst>
                <a:gd name="T0" fmla="*/ 0 w 1075"/>
                <a:gd name="T1" fmla="*/ 0 h 561"/>
                <a:gd name="T2" fmla="*/ 447 w 1075"/>
                <a:gd name="T3" fmla="*/ 288 h 561"/>
                <a:gd name="T4" fmla="*/ 466 w 1075"/>
                <a:gd name="T5" fmla="*/ 531 h 561"/>
                <a:gd name="T6" fmla="*/ 468 w 1075"/>
                <a:gd name="T7" fmla="*/ 537 h 561"/>
                <a:gd name="T8" fmla="*/ 472 w 1075"/>
                <a:gd name="T9" fmla="*/ 542 h 561"/>
                <a:gd name="T10" fmla="*/ 476 w 1075"/>
                <a:gd name="T11" fmla="*/ 545 h 561"/>
                <a:gd name="T12" fmla="*/ 481 w 1075"/>
                <a:gd name="T13" fmla="*/ 548 h 561"/>
                <a:gd name="T14" fmla="*/ 488 w 1075"/>
                <a:gd name="T15" fmla="*/ 551 h 561"/>
                <a:gd name="T16" fmla="*/ 494 w 1075"/>
                <a:gd name="T17" fmla="*/ 554 h 561"/>
                <a:gd name="T18" fmla="*/ 505 w 1075"/>
                <a:gd name="T19" fmla="*/ 557 h 561"/>
                <a:gd name="T20" fmla="*/ 516 w 1075"/>
                <a:gd name="T21" fmla="*/ 558 h 561"/>
                <a:gd name="T22" fmla="*/ 529 w 1075"/>
                <a:gd name="T23" fmla="*/ 559 h 561"/>
                <a:gd name="T24" fmla="*/ 537 w 1075"/>
                <a:gd name="T25" fmla="*/ 560 h 561"/>
                <a:gd name="T26" fmla="*/ 545 w 1075"/>
                <a:gd name="T27" fmla="*/ 560 h 561"/>
                <a:gd name="T28" fmla="*/ 554 w 1075"/>
                <a:gd name="T29" fmla="*/ 559 h 561"/>
                <a:gd name="T30" fmla="*/ 563 w 1075"/>
                <a:gd name="T31" fmla="*/ 558 h 561"/>
                <a:gd name="T32" fmla="*/ 572 w 1075"/>
                <a:gd name="T33" fmla="*/ 556 h 561"/>
                <a:gd name="T34" fmla="*/ 581 w 1075"/>
                <a:gd name="T35" fmla="*/ 554 h 561"/>
                <a:gd name="T36" fmla="*/ 588 w 1075"/>
                <a:gd name="T37" fmla="*/ 551 h 561"/>
                <a:gd name="T38" fmla="*/ 596 w 1075"/>
                <a:gd name="T39" fmla="*/ 547 h 561"/>
                <a:gd name="T40" fmla="*/ 601 w 1075"/>
                <a:gd name="T41" fmla="*/ 543 h 561"/>
                <a:gd name="T42" fmla="*/ 606 w 1075"/>
                <a:gd name="T43" fmla="*/ 538 h 561"/>
                <a:gd name="T44" fmla="*/ 608 w 1075"/>
                <a:gd name="T45" fmla="*/ 532 h 561"/>
                <a:gd name="T46" fmla="*/ 636 w 1075"/>
                <a:gd name="T47" fmla="*/ 283 h 561"/>
                <a:gd name="T48" fmla="*/ 1074 w 1075"/>
                <a:gd name="T49" fmla="*/ 0 h 561"/>
                <a:gd name="T50" fmla="*/ 0 w 1075"/>
                <a:gd name="T51"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5" h="561">
                  <a:moveTo>
                    <a:pt x="0" y="0"/>
                  </a:moveTo>
                  <a:lnTo>
                    <a:pt x="447" y="288"/>
                  </a:lnTo>
                  <a:lnTo>
                    <a:pt x="466" y="531"/>
                  </a:lnTo>
                  <a:lnTo>
                    <a:pt x="468" y="537"/>
                  </a:lnTo>
                  <a:lnTo>
                    <a:pt x="472" y="542"/>
                  </a:lnTo>
                  <a:lnTo>
                    <a:pt x="476" y="545"/>
                  </a:lnTo>
                  <a:lnTo>
                    <a:pt x="481" y="548"/>
                  </a:lnTo>
                  <a:lnTo>
                    <a:pt x="488" y="551"/>
                  </a:lnTo>
                  <a:lnTo>
                    <a:pt x="494" y="554"/>
                  </a:lnTo>
                  <a:lnTo>
                    <a:pt x="505" y="557"/>
                  </a:lnTo>
                  <a:lnTo>
                    <a:pt x="516" y="558"/>
                  </a:lnTo>
                  <a:lnTo>
                    <a:pt x="529" y="559"/>
                  </a:lnTo>
                  <a:lnTo>
                    <a:pt x="537" y="560"/>
                  </a:lnTo>
                  <a:lnTo>
                    <a:pt x="545" y="560"/>
                  </a:lnTo>
                  <a:lnTo>
                    <a:pt x="554" y="559"/>
                  </a:lnTo>
                  <a:lnTo>
                    <a:pt x="563" y="558"/>
                  </a:lnTo>
                  <a:lnTo>
                    <a:pt x="572" y="556"/>
                  </a:lnTo>
                  <a:lnTo>
                    <a:pt x="581" y="554"/>
                  </a:lnTo>
                  <a:lnTo>
                    <a:pt x="588" y="551"/>
                  </a:lnTo>
                  <a:lnTo>
                    <a:pt x="596" y="547"/>
                  </a:lnTo>
                  <a:lnTo>
                    <a:pt x="601" y="543"/>
                  </a:lnTo>
                  <a:lnTo>
                    <a:pt x="606" y="538"/>
                  </a:lnTo>
                  <a:lnTo>
                    <a:pt x="608" y="532"/>
                  </a:lnTo>
                  <a:lnTo>
                    <a:pt x="636" y="283"/>
                  </a:lnTo>
                  <a:lnTo>
                    <a:pt x="1074" y="0"/>
                  </a:lnTo>
                  <a:lnTo>
                    <a:pt x="0" y="0"/>
                  </a:lnTo>
                </a:path>
              </a:pathLst>
            </a:custGeom>
            <a:solidFill>
              <a:srgbClr val="404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Oval 19"/>
            <p:cNvSpPr>
              <a:spLocks noChangeArrowheads="1"/>
            </p:cNvSpPr>
            <p:nvPr/>
          </p:nvSpPr>
          <p:spPr bwMode="auto">
            <a:xfrm>
              <a:off x="3209" y="1957"/>
              <a:ext cx="1096" cy="106"/>
            </a:xfrm>
            <a:prstGeom prst="ellipse">
              <a:avLst/>
            </a:prstGeom>
            <a:solidFill>
              <a:srgbClr val="404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Freeform 20"/>
            <p:cNvSpPr>
              <a:spLocks/>
            </p:cNvSpPr>
            <p:nvPr/>
          </p:nvSpPr>
          <p:spPr bwMode="auto">
            <a:xfrm>
              <a:off x="3295" y="2036"/>
              <a:ext cx="933" cy="527"/>
            </a:xfrm>
            <a:custGeom>
              <a:avLst/>
              <a:gdLst>
                <a:gd name="T0" fmla="*/ 0 w 933"/>
                <a:gd name="T1" fmla="*/ 4 h 527"/>
                <a:gd name="T2" fmla="*/ 409 w 933"/>
                <a:gd name="T3" fmla="*/ 259 h 527"/>
                <a:gd name="T4" fmla="*/ 419 w 933"/>
                <a:gd name="T5" fmla="*/ 510 h 527"/>
                <a:gd name="T6" fmla="*/ 423 w 933"/>
                <a:gd name="T7" fmla="*/ 514 h 527"/>
                <a:gd name="T8" fmla="*/ 428 w 933"/>
                <a:gd name="T9" fmla="*/ 518 h 527"/>
                <a:gd name="T10" fmla="*/ 432 w 933"/>
                <a:gd name="T11" fmla="*/ 521 h 527"/>
                <a:gd name="T12" fmla="*/ 440 w 933"/>
                <a:gd name="T13" fmla="*/ 524 h 527"/>
                <a:gd name="T14" fmla="*/ 448 w 933"/>
                <a:gd name="T15" fmla="*/ 526 h 527"/>
                <a:gd name="T16" fmla="*/ 458 w 933"/>
                <a:gd name="T17" fmla="*/ 526 h 527"/>
                <a:gd name="T18" fmla="*/ 469 w 933"/>
                <a:gd name="T19" fmla="*/ 526 h 527"/>
                <a:gd name="T20" fmla="*/ 479 w 933"/>
                <a:gd name="T21" fmla="*/ 525 h 527"/>
                <a:gd name="T22" fmla="*/ 489 w 933"/>
                <a:gd name="T23" fmla="*/ 522 h 527"/>
                <a:gd name="T24" fmla="*/ 496 w 933"/>
                <a:gd name="T25" fmla="*/ 518 h 527"/>
                <a:gd name="T26" fmla="*/ 500 w 933"/>
                <a:gd name="T27" fmla="*/ 514 h 527"/>
                <a:gd name="T28" fmla="*/ 503 w 933"/>
                <a:gd name="T29" fmla="*/ 509 h 527"/>
                <a:gd name="T30" fmla="*/ 525 w 933"/>
                <a:gd name="T31" fmla="*/ 254 h 527"/>
                <a:gd name="T32" fmla="*/ 932 w 933"/>
                <a:gd name="T33" fmla="*/ 0 h 527"/>
                <a:gd name="T34" fmla="*/ 853 w 933"/>
                <a:gd name="T35" fmla="*/ 10 h 527"/>
                <a:gd name="T36" fmla="*/ 730 w 933"/>
                <a:gd name="T37" fmla="*/ 18 h 527"/>
                <a:gd name="T38" fmla="*/ 595 w 933"/>
                <a:gd name="T39" fmla="*/ 24 h 527"/>
                <a:gd name="T40" fmla="*/ 458 w 933"/>
                <a:gd name="T41" fmla="*/ 26 h 527"/>
                <a:gd name="T42" fmla="*/ 316 w 933"/>
                <a:gd name="T43" fmla="*/ 24 h 527"/>
                <a:gd name="T44" fmla="*/ 190 w 933"/>
                <a:gd name="T45" fmla="*/ 18 h 527"/>
                <a:gd name="T46" fmla="*/ 85 w 933"/>
                <a:gd name="T47" fmla="*/ 12 h 527"/>
                <a:gd name="T48" fmla="*/ 0 w 933"/>
                <a:gd name="T49" fmla="*/ 4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3" h="527">
                  <a:moveTo>
                    <a:pt x="0" y="4"/>
                  </a:moveTo>
                  <a:lnTo>
                    <a:pt x="409" y="259"/>
                  </a:lnTo>
                  <a:lnTo>
                    <a:pt x="419" y="510"/>
                  </a:lnTo>
                  <a:lnTo>
                    <a:pt x="423" y="514"/>
                  </a:lnTo>
                  <a:lnTo>
                    <a:pt x="428" y="518"/>
                  </a:lnTo>
                  <a:lnTo>
                    <a:pt x="432" y="521"/>
                  </a:lnTo>
                  <a:lnTo>
                    <a:pt x="440" y="524"/>
                  </a:lnTo>
                  <a:lnTo>
                    <a:pt x="448" y="526"/>
                  </a:lnTo>
                  <a:lnTo>
                    <a:pt x="458" y="526"/>
                  </a:lnTo>
                  <a:lnTo>
                    <a:pt x="469" y="526"/>
                  </a:lnTo>
                  <a:lnTo>
                    <a:pt x="479" y="525"/>
                  </a:lnTo>
                  <a:lnTo>
                    <a:pt x="489" y="522"/>
                  </a:lnTo>
                  <a:lnTo>
                    <a:pt x="496" y="518"/>
                  </a:lnTo>
                  <a:lnTo>
                    <a:pt x="500" y="514"/>
                  </a:lnTo>
                  <a:lnTo>
                    <a:pt x="503" y="509"/>
                  </a:lnTo>
                  <a:lnTo>
                    <a:pt x="525" y="254"/>
                  </a:lnTo>
                  <a:lnTo>
                    <a:pt x="932" y="0"/>
                  </a:lnTo>
                  <a:lnTo>
                    <a:pt x="853" y="10"/>
                  </a:lnTo>
                  <a:lnTo>
                    <a:pt x="730" y="18"/>
                  </a:lnTo>
                  <a:lnTo>
                    <a:pt x="595" y="24"/>
                  </a:lnTo>
                  <a:lnTo>
                    <a:pt x="458" y="26"/>
                  </a:lnTo>
                  <a:lnTo>
                    <a:pt x="316" y="24"/>
                  </a:lnTo>
                  <a:lnTo>
                    <a:pt x="190" y="18"/>
                  </a:lnTo>
                  <a:lnTo>
                    <a:pt x="85" y="12"/>
                  </a:lnTo>
                  <a:lnTo>
                    <a:pt x="0" y="4"/>
                  </a:lnTo>
                </a:path>
              </a:pathLst>
            </a:custGeom>
            <a:solidFill>
              <a:srgbClr val="404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Freeform 21"/>
            <p:cNvSpPr>
              <a:spLocks/>
            </p:cNvSpPr>
            <p:nvPr/>
          </p:nvSpPr>
          <p:spPr bwMode="auto">
            <a:xfrm>
              <a:off x="3456" y="2142"/>
              <a:ext cx="603" cy="423"/>
            </a:xfrm>
            <a:custGeom>
              <a:avLst/>
              <a:gdLst>
                <a:gd name="T0" fmla="*/ 0 w 603"/>
                <a:gd name="T1" fmla="*/ 0 h 423"/>
                <a:gd name="T2" fmla="*/ 248 w 603"/>
                <a:gd name="T3" fmla="*/ 152 h 423"/>
                <a:gd name="T4" fmla="*/ 253 w 603"/>
                <a:gd name="T5" fmla="*/ 404 h 423"/>
                <a:gd name="T6" fmla="*/ 258 w 603"/>
                <a:gd name="T7" fmla="*/ 409 h 423"/>
                <a:gd name="T8" fmla="*/ 263 w 603"/>
                <a:gd name="T9" fmla="*/ 412 h 423"/>
                <a:gd name="T10" fmla="*/ 269 w 603"/>
                <a:gd name="T11" fmla="*/ 415 h 423"/>
                <a:gd name="T12" fmla="*/ 276 w 603"/>
                <a:gd name="T13" fmla="*/ 418 h 423"/>
                <a:gd name="T14" fmla="*/ 289 w 603"/>
                <a:gd name="T15" fmla="*/ 420 h 423"/>
                <a:gd name="T16" fmla="*/ 301 w 603"/>
                <a:gd name="T17" fmla="*/ 422 h 423"/>
                <a:gd name="T18" fmla="*/ 310 w 603"/>
                <a:gd name="T19" fmla="*/ 421 h 423"/>
                <a:gd name="T20" fmla="*/ 321 w 603"/>
                <a:gd name="T21" fmla="*/ 420 h 423"/>
                <a:gd name="T22" fmla="*/ 331 w 603"/>
                <a:gd name="T23" fmla="*/ 417 h 423"/>
                <a:gd name="T24" fmla="*/ 339 w 603"/>
                <a:gd name="T25" fmla="*/ 413 h 423"/>
                <a:gd name="T26" fmla="*/ 344 w 603"/>
                <a:gd name="T27" fmla="*/ 407 h 423"/>
                <a:gd name="T28" fmla="*/ 348 w 603"/>
                <a:gd name="T29" fmla="*/ 404 h 423"/>
                <a:gd name="T30" fmla="*/ 363 w 603"/>
                <a:gd name="T31" fmla="*/ 148 h 423"/>
                <a:gd name="T32" fmla="*/ 602 w 603"/>
                <a:gd name="T33" fmla="*/ 0 h 423"/>
                <a:gd name="T34" fmla="*/ 0 w 603"/>
                <a:gd name="T3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3" h="423">
                  <a:moveTo>
                    <a:pt x="0" y="0"/>
                  </a:moveTo>
                  <a:lnTo>
                    <a:pt x="248" y="152"/>
                  </a:lnTo>
                  <a:lnTo>
                    <a:pt x="253" y="404"/>
                  </a:lnTo>
                  <a:lnTo>
                    <a:pt x="258" y="409"/>
                  </a:lnTo>
                  <a:lnTo>
                    <a:pt x="263" y="412"/>
                  </a:lnTo>
                  <a:lnTo>
                    <a:pt x="269" y="415"/>
                  </a:lnTo>
                  <a:lnTo>
                    <a:pt x="276" y="418"/>
                  </a:lnTo>
                  <a:lnTo>
                    <a:pt x="289" y="420"/>
                  </a:lnTo>
                  <a:lnTo>
                    <a:pt x="301" y="422"/>
                  </a:lnTo>
                  <a:lnTo>
                    <a:pt x="310" y="421"/>
                  </a:lnTo>
                  <a:lnTo>
                    <a:pt x="321" y="420"/>
                  </a:lnTo>
                  <a:lnTo>
                    <a:pt x="331" y="417"/>
                  </a:lnTo>
                  <a:lnTo>
                    <a:pt x="339" y="413"/>
                  </a:lnTo>
                  <a:lnTo>
                    <a:pt x="344" y="407"/>
                  </a:lnTo>
                  <a:lnTo>
                    <a:pt x="348" y="404"/>
                  </a:lnTo>
                  <a:lnTo>
                    <a:pt x="363" y="148"/>
                  </a:lnTo>
                  <a:lnTo>
                    <a:pt x="602" y="0"/>
                  </a:lnTo>
                  <a:lnTo>
                    <a:pt x="0" y="0"/>
                  </a:lnTo>
                </a:path>
              </a:pathLst>
            </a:custGeom>
            <a:solidFill>
              <a:srgbClr val="60606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22"/>
            <p:cNvSpPr>
              <a:spLocks/>
            </p:cNvSpPr>
            <p:nvPr/>
          </p:nvSpPr>
          <p:spPr bwMode="auto">
            <a:xfrm>
              <a:off x="3711" y="2587"/>
              <a:ext cx="94" cy="91"/>
            </a:xfrm>
            <a:custGeom>
              <a:avLst/>
              <a:gdLst>
                <a:gd name="T0" fmla="*/ 45 w 94"/>
                <a:gd name="T1" fmla="*/ 0 h 91"/>
                <a:gd name="T2" fmla="*/ 50 w 94"/>
                <a:gd name="T3" fmla="*/ 14 h 91"/>
                <a:gd name="T4" fmla="*/ 53 w 94"/>
                <a:gd name="T5" fmla="*/ 21 h 91"/>
                <a:gd name="T6" fmla="*/ 58 w 94"/>
                <a:gd name="T7" fmla="*/ 29 h 91"/>
                <a:gd name="T8" fmla="*/ 63 w 94"/>
                <a:gd name="T9" fmla="*/ 34 h 91"/>
                <a:gd name="T10" fmla="*/ 70 w 94"/>
                <a:gd name="T11" fmla="*/ 40 h 91"/>
                <a:gd name="T12" fmla="*/ 79 w 94"/>
                <a:gd name="T13" fmla="*/ 47 h 91"/>
                <a:gd name="T14" fmla="*/ 87 w 94"/>
                <a:gd name="T15" fmla="*/ 53 h 91"/>
                <a:gd name="T16" fmla="*/ 91 w 94"/>
                <a:gd name="T17" fmla="*/ 60 h 91"/>
                <a:gd name="T18" fmla="*/ 93 w 94"/>
                <a:gd name="T19" fmla="*/ 68 h 91"/>
                <a:gd name="T20" fmla="*/ 90 w 94"/>
                <a:gd name="T21" fmla="*/ 75 h 91"/>
                <a:gd name="T22" fmla="*/ 85 w 94"/>
                <a:gd name="T23" fmla="*/ 80 h 91"/>
                <a:gd name="T24" fmla="*/ 77 w 94"/>
                <a:gd name="T25" fmla="*/ 84 h 91"/>
                <a:gd name="T26" fmla="*/ 67 w 94"/>
                <a:gd name="T27" fmla="*/ 88 h 91"/>
                <a:gd name="T28" fmla="*/ 58 w 94"/>
                <a:gd name="T29" fmla="*/ 89 h 91"/>
                <a:gd name="T30" fmla="*/ 47 w 94"/>
                <a:gd name="T31" fmla="*/ 90 h 91"/>
                <a:gd name="T32" fmla="*/ 36 w 94"/>
                <a:gd name="T33" fmla="*/ 89 h 91"/>
                <a:gd name="T34" fmla="*/ 25 w 94"/>
                <a:gd name="T35" fmla="*/ 88 h 91"/>
                <a:gd name="T36" fmla="*/ 16 w 94"/>
                <a:gd name="T37" fmla="*/ 85 h 91"/>
                <a:gd name="T38" fmla="*/ 9 w 94"/>
                <a:gd name="T39" fmla="*/ 81 h 91"/>
                <a:gd name="T40" fmla="*/ 4 w 94"/>
                <a:gd name="T41" fmla="*/ 77 h 91"/>
                <a:gd name="T42" fmla="*/ 1 w 94"/>
                <a:gd name="T43" fmla="*/ 72 h 91"/>
                <a:gd name="T44" fmla="*/ 0 w 94"/>
                <a:gd name="T45" fmla="*/ 66 h 91"/>
                <a:gd name="T46" fmla="*/ 2 w 94"/>
                <a:gd name="T47" fmla="*/ 58 h 91"/>
                <a:gd name="T48" fmla="*/ 6 w 94"/>
                <a:gd name="T49" fmla="*/ 53 h 91"/>
                <a:gd name="T50" fmla="*/ 14 w 94"/>
                <a:gd name="T51" fmla="*/ 46 h 91"/>
                <a:gd name="T52" fmla="*/ 23 w 94"/>
                <a:gd name="T53" fmla="*/ 40 h 91"/>
                <a:gd name="T54" fmla="*/ 29 w 94"/>
                <a:gd name="T55" fmla="*/ 34 h 91"/>
                <a:gd name="T56" fmla="*/ 34 w 94"/>
                <a:gd name="T57" fmla="*/ 29 h 91"/>
                <a:gd name="T58" fmla="*/ 38 w 94"/>
                <a:gd name="T59" fmla="*/ 22 h 91"/>
                <a:gd name="T60" fmla="*/ 41 w 94"/>
                <a:gd name="T61" fmla="*/ 14 h 91"/>
                <a:gd name="T62" fmla="*/ 45 w 94"/>
                <a:gd name="T6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4" h="91">
                  <a:moveTo>
                    <a:pt x="45" y="0"/>
                  </a:moveTo>
                  <a:lnTo>
                    <a:pt x="50" y="14"/>
                  </a:lnTo>
                  <a:lnTo>
                    <a:pt x="53" y="21"/>
                  </a:lnTo>
                  <a:lnTo>
                    <a:pt x="58" y="29"/>
                  </a:lnTo>
                  <a:lnTo>
                    <a:pt x="63" y="34"/>
                  </a:lnTo>
                  <a:lnTo>
                    <a:pt x="70" y="40"/>
                  </a:lnTo>
                  <a:lnTo>
                    <a:pt x="79" y="47"/>
                  </a:lnTo>
                  <a:lnTo>
                    <a:pt x="87" y="53"/>
                  </a:lnTo>
                  <a:lnTo>
                    <a:pt x="91" y="60"/>
                  </a:lnTo>
                  <a:lnTo>
                    <a:pt x="93" y="68"/>
                  </a:lnTo>
                  <a:lnTo>
                    <a:pt x="90" y="75"/>
                  </a:lnTo>
                  <a:lnTo>
                    <a:pt x="85" y="80"/>
                  </a:lnTo>
                  <a:lnTo>
                    <a:pt x="77" y="84"/>
                  </a:lnTo>
                  <a:lnTo>
                    <a:pt x="67" y="88"/>
                  </a:lnTo>
                  <a:lnTo>
                    <a:pt x="58" y="89"/>
                  </a:lnTo>
                  <a:lnTo>
                    <a:pt x="47" y="90"/>
                  </a:lnTo>
                  <a:lnTo>
                    <a:pt x="36" y="89"/>
                  </a:lnTo>
                  <a:lnTo>
                    <a:pt x="25" y="88"/>
                  </a:lnTo>
                  <a:lnTo>
                    <a:pt x="16" y="85"/>
                  </a:lnTo>
                  <a:lnTo>
                    <a:pt x="9" y="81"/>
                  </a:lnTo>
                  <a:lnTo>
                    <a:pt x="4" y="77"/>
                  </a:lnTo>
                  <a:lnTo>
                    <a:pt x="1" y="72"/>
                  </a:lnTo>
                  <a:lnTo>
                    <a:pt x="0" y="66"/>
                  </a:lnTo>
                  <a:lnTo>
                    <a:pt x="2" y="58"/>
                  </a:lnTo>
                  <a:lnTo>
                    <a:pt x="6" y="53"/>
                  </a:lnTo>
                  <a:lnTo>
                    <a:pt x="14" y="46"/>
                  </a:lnTo>
                  <a:lnTo>
                    <a:pt x="23" y="40"/>
                  </a:lnTo>
                  <a:lnTo>
                    <a:pt x="29" y="34"/>
                  </a:lnTo>
                  <a:lnTo>
                    <a:pt x="34" y="29"/>
                  </a:lnTo>
                  <a:lnTo>
                    <a:pt x="38" y="22"/>
                  </a:lnTo>
                  <a:lnTo>
                    <a:pt x="41" y="14"/>
                  </a:lnTo>
                  <a:lnTo>
                    <a:pt x="45"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Oval 23"/>
            <p:cNvSpPr>
              <a:spLocks noChangeArrowheads="1"/>
            </p:cNvSpPr>
            <p:nvPr/>
          </p:nvSpPr>
          <p:spPr bwMode="auto">
            <a:xfrm>
              <a:off x="3264" y="1967"/>
              <a:ext cx="987" cy="86"/>
            </a:xfrm>
            <a:prstGeom prst="ellipse">
              <a:avLst/>
            </a:prstGeom>
            <a:solidFill>
              <a:srgbClr val="A0A0A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24"/>
            <p:cNvSpPr>
              <a:spLocks noChangeArrowheads="1"/>
            </p:cNvSpPr>
            <p:nvPr/>
          </p:nvSpPr>
          <p:spPr bwMode="auto">
            <a:xfrm>
              <a:off x="3450" y="2109"/>
              <a:ext cx="615" cy="55"/>
            </a:xfrm>
            <a:prstGeom prst="ellipse">
              <a:avLst/>
            </a:prstGeom>
            <a:solidFill>
              <a:srgbClr val="808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25"/>
            <p:cNvSpPr>
              <a:spLocks noChangeArrowheads="1"/>
            </p:cNvSpPr>
            <p:nvPr/>
          </p:nvSpPr>
          <p:spPr bwMode="auto">
            <a:xfrm>
              <a:off x="3718" y="2534"/>
              <a:ext cx="78" cy="34"/>
            </a:xfrm>
            <a:prstGeom prst="ellipse">
              <a:avLst/>
            </a:prstGeom>
            <a:solidFill>
              <a:srgbClr val="A0A0A0"/>
            </a:solidFill>
            <a:ln w="25400">
              <a:solidFill>
                <a:srgbClr val="40404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 name="AutoShape 26"/>
          <p:cNvSpPr>
            <a:spLocks noChangeArrowheads="1"/>
          </p:cNvSpPr>
          <p:nvPr/>
        </p:nvSpPr>
        <p:spPr bwMode="ltGray">
          <a:xfrm>
            <a:off x="2867025" y="2820194"/>
            <a:ext cx="717550" cy="246062"/>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17" name="Line 27"/>
          <p:cNvSpPr>
            <a:spLocks noChangeShapeType="1"/>
          </p:cNvSpPr>
          <p:nvPr/>
        </p:nvSpPr>
        <p:spPr bwMode="ltGray">
          <a:xfrm>
            <a:off x="3224213" y="3082131"/>
            <a:ext cx="0" cy="296863"/>
          </a:xfrm>
          <a:prstGeom prst="line">
            <a:avLst/>
          </a:prstGeom>
          <a:noFill/>
          <a:ln w="25400">
            <a:solidFill>
              <a:schemeClr val="tx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8" name="Line 28"/>
          <p:cNvSpPr>
            <a:spLocks noChangeShapeType="1"/>
          </p:cNvSpPr>
          <p:nvPr/>
        </p:nvSpPr>
        <p:spPr bwMode="ltGray">
          <a:xfrm>
            <a:off x="2173288" y="2982119"/>
            <a:ext cx="693737" cy="0"/>
          </a:xfrm>
          <a:prstGeom prst="line">
            <a:avLst/>
          </a:prstGeom>
          <a:noFill/>
          <a:ln w="25400">
            <a:solidFill>
              <a:srgbClr val="222222"/>
            </a:solidFill>
            <a:prstDash val="dash"/>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9" name="Line 29"/>
          <p:cNvSpPr>
            <a:spLocks noChangeShapeType="1"/>
          </p:cNvSpPr>
          <p:nvPr/>
        </p:nvSpPr>
        <p:spPr bwMode="ltGray">
          <a:xfrm flipV="1">
            <a:off x="2143125" y="2977356"/>
            <a:ext cx="0" cy="392113"/>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nvGrpSpPr>
          <p:cNvPr id="20" name="Group 30"/>
          <p:cNvGrpSpPr>
            <a:grpSpLocks/>
          </p:cNvGrpSpPr>
          <p:nvPr/>
        </p:nvGrpSpPr>
        <p:grpSpPr bwMode="auto">
          <a:xfrm>
            <a:off x="2065338" y="3259931"/>
            <a:ext cx="163512" cy="119063"/>
            <a:chOff x="1113" y="1538"/>
            <a:chExt cx="103" cy="75"/>
          </a:xfrm>
        </p:grpSpPr>
        <p:sp>
          <p:nvSpPr>
            <p:cNvPr id="21" name="Line 31"/>
            <p:cNvSpPr>
              <a:spLocks noChangeShapeType="1"/>
            </p:cNvSpPr>
            <p:nvPr/>
          </p:nvSpPr>
          <p:spPr bwMode="ltGray">
            <a:xfrm>
              <a:off x="1165" y="1542"/>
              <a:ext cx="51" cy="71"/>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22" name="Line 32"/>
            <p:cNvSpPr>
              <a:spLocks noChangeShapeType="1"/>
            </p:cNvSpPr>
            <p:nvPr/>
          </p:nvSpPr>
          <p:spPr bwMode="ltGray">
            <a:xfrm flipV="1">
              <a:off x="1113" y="1538"/>
              <a:ext cx="51" cy="71"/>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grpSp>
        <p:nvGrpSpPr>
          <p:cNvPr id="23" name="Group 33"/>
          <p:cNvGrpSpPr>
            <a:grpSpLocks/>
          </p:cNvGrpSpPr>
          <p:nvPr/>
        </p:nvGrpSpPr>
        <p:grpSpPr bwMode="auto">
          <a:xfrm>
            <a:off x="3144838" y="3275806"/>
            <a:ext cx="157162" cy="119063"/>
            <a:chOff x="1793" y="1548"/>
            <a:chExt cx="99" cy="75"/>
          </a:xfrm>
        </p:grpSpPr>
        <p:sp>
          <p:nvSpPr>
            <p:cNvPr id="24" name="Line 34"/>
            <p:cNvSpPr>
              <a:spLocks noChangeShapeType="1"/>
            </p:cNvSpPr>
            <p:nvPr/>
          </p:nvSpPr>
          <p:spPr bwMode="ltGray">
            <a:xfrm flipH="1">
              <a:off x="1793" y="1551"/>
              <a:ext cx="49" cy="72"/>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25" name="Line 35"/>
            <p:cNvSpPr>
              <a:spLocks noChangeShapeType="1"/>
            </p:cNvSpPr>
            <p:nvPr/>
          </p:nvSpPr>
          <p:spPr bwMode="ltGray">
            <a:xfrm flipH="1" flipV="1">
              <a:off x="1843" y="1548"/>
              <a:ext cx="49" cy="72"/>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sp>
        <p:nvSpPr>
          <p:cNvPr id="26" name="AutoShape 36"/>
          <p:cNvSpPr>
            <a:spLocks noChangeArrowheads="1"/>
          </p:cNvSpPr>
          <p:nvPr/>
        </p:nvSpPr>
        <p:spPr bwMode="ltGray">
          <a:xfrm>
            <a:off x="2852738" y="3377406"/>
            <a:ext cx="717550" cy="246063"/>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27" name="AutoShape 37"/>
          <p:cNvSpPr>
            <a:spLocks noChangeArrowheads="1"/>
          </p:cNvSpPr>
          <p:nvPr/>
        </p:nvSpPr>
        <p:spPr bwMode="ltGray">
          <a:xfrm>
            <a:off x="1787525" y="3385344"/>
            <a:ext cx="717550" cy="246062"/>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28" name="AutoShape 38"/>
          <p:cNvSpPr>
            <a:spLocks noChangeArrowheads="1"/>
          </p:cNvSpPr>
          <p:nvPr/>
        </p:nvSpPr>
        <p:spPr bwMode="ltGray">
          <a:xfrm>
            <a:off x="4494213" y="2216944"/>
            <a:ext cx="717550" cy="246062"/>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29" name="Line 39"/>
          <p:cNvSpPr>
            <a:spLocks noChangeShapeType="1"/>
          </p:cNvSpPr>
          <p:nvPr/>
        </p:nvSpPr>
        <p:spPr bwMode="ltGray">
          <a:xfrm>
            <a:off x="4852988" y="2463006"/>
            <a:ext cx="0" cy="296863"/>
          </a:xfrm>
          <a:prstGeom prst="line">
            <a:avLst/>
          </a:prstGeom>
          <a:noFill/>
          <a:ln w="25400">
            <a:solidFill>
              <a:schemeClr val="tx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30" name="Line 40"/>
          <p:cNvSpPr>
            <a:spLocks noChangeShapeType="1"/>
          </p:cNvSpPr>
          <p:nvPr/>
        </p:nvSpPr>
        <p:spPr bwMode="ltGray">
          <a:xfrm>
            <a:off x="5224463" y="2370931"/>
            <a:ext cx="407987" cy="0"/>
          </a:xfrm>
          <a:prstGeom prst="line">
            <a:avLst/>
          </a:prstGeom>
          <a:noFill/>
          <a:ln w="25400">
            <a:solidFill>
              <a:srgbClr val="222222"/>
            </a:solidFill>
            <a:prstDash val="dash"/>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31" name="Line 41"/>
          <p:cNvSpPr>
            <a:spLocks noChangeShapeType="1"/>
          </p:cNvSpPr>
          <p:nvPr/>
        </p:nvSpPr>
        <p:spPr bwMode="ltGray">
          <a:xfrm>
            <a:off x="5632450" y="2361406"/>
            <a:ext cx="0" cy="971550"/>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nvGrpSpPr>
          <p:cNvPr id="32" name="Group 42"/>
          <p:cNvGrpSpPr>
            <a:grpSpLocks/>
          </p:cNvGrpSpPr>
          <p:nvPr/>
        </p:nvGrpSpPr>
        <p:grpSpPr bwMode="auto">
          <a:xfrm>
            <a:off x="5543550" y="3236119"/>
            <a:ext cx="163513" cy="117475"/>
            <a:chOff x="3304" y="1523"/>
            <a:chExt cx="103" cy="74"/>
          </a:xfrm>
        </p:grpSpPr>
        <p:sp>
          <p:nvSpPr>
            <p:cNvPr id="33" name="Line 43"/>
            <p:cNvSpPr>
              <a:spLocks noChangeShapeType="1"/>
            </p:cNvSpPr>
            <p:nvPr/>
          </p:nvSpPr>
          <p:spPr bwMode="ltGray">
            <a:xfrm flipH="1">
              <a:off x="3304" y="1526"/>
              <a:ext cx="51" cy="71"/>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34" name="Line 44"/>
            <p:cNvSpPr>
              <a:spLocks noChangeShapeType="1"/>
            </p:cNvSpPr>
            <p:nvPr/>
          </p:nvSpPr>
          <p:spPr bwMode="ltGray">
            <a:xfrm flipH="1" flipV="1">
              <a:off x="3356" y="1523"/>
              <a:ext cx="51" cy="71"/>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grpSp>
        <p:nvGrpSpPr>
          <p:cNvPr id="35" name="Group 45"/>
          <p:cNvGrpSpPr>
            <a:grpSpLocks/>
          </p:cNvGrpSpPr>
          <p:nvPr/>
        </p:nvGrpSpPr>
        <p:grpSpPr bwMode="auto">
          <a:xfrm>
            <a:off x="4773613" y="2655094"/>
            <a:ext cx="157162" cy="120650"/>
            <a:chOff x="2819" y="1157"/>
            <a:chExt cx="99" cy="76"/>
          </a:xfrm>
        </p:grpSpPr>
        <p:sp>
          <p:nvSpPr>
            <p:cNvPr id="36" name="Line 46"/>
            <p:cNvSpPr>
              <a:spLocks noChangeShapeType="1"/>
            </p:cNvSpPr>
            <p:nvPr/>
          </p:nvSpPr>
          <p:spPr bwMode="ltGray">
            <a:xfrm flipH="1">
              <a:off x="2819" y="1161"/>
              <a:ext cx="49" cy="72"/>
            </a:xfrm>
            <a:prstGeom prst="line">
              <a:avLst/>
            </a:prstGeom>
            <a:noFill/>
            <a:ln w="25400">
              <a:solidFill>
                <a:schemeClr val="tx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37" name="Line 47"/>
            <p:cNvSpPr>
              <a:spLocks noChangeShapeType="1"/>
            </p:cNvSpPr>
            <p:nvPr/>
          </p:nvSpPr>
          <p:spPr bwMode="ltGray">
            <a:xfrm flipH="1" flipV="1">
              <a:off x="2869" y="1157"/>
              <a:ext cx="49" cy="72"/>
            </a:xfrm>
            <a:prstGeom prst="line">
              <a:avLst/>
            </a:prstGeom>
            <a:noFill/>
            <a:ln w="25400">
              <a:solidFill>
                <a:schemeClr val="tx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sp>
        <p:nvSpPr>
          <p:cNvPr id="38" name="AutoShape 48"/>
          <p:cNvSpPr>
            <a:spLocks noChangeArrowheads="1"/>
          </p:cNvSpPr>
          <p:nvPr/>
        </p:nvSpPr>
        <p:spPr bwMode="ltGray">
          <a:xfrm>
            <a:off x="4481513" y="2756694"/>
            <a:ext cx="717550" cy="246062"/>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39" name="AutoShape 49"/>
          <p:cNvSpPr>
            <a:spLocks noChangeArrowheads="1"/>
          </p:cNvSpPr>
          <p:nvPr/>
        </p:nvSpPr>
        <p:spPr bwMode="ltGray">
          <a:xfrm>
            <a:off x="5235575" y="3344069"/>
            <a:ext cx="717550" cy="246062"/>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40" name="AutoShape 50"/>
          <p:cNvSpPr>
            <a:spLocks noChangeArrowheads="1"/>
          </p:cNvSpPr>
          <p:nvPr/>
        </p:nvSpPr>
        <p:spPr bwMode="ltGray">
          <a:xfrm>
            <a:off x="1701800" y="2043906"/>
            <a:ext cx="1949450" cy="638175"/>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41" name="Line 53"/>
          <p:cNvSpPr>
            <a:spLocks noChangeShapeType="1"/>
          </p:cNvSpPr>
          <p:nvPr/>
        </p:nvSpPr>
        <p:spPr bwMode="ltGray">
          <a:xfrm flipH="1">
            <a:off x="3657600" y="2337594"/>
            <a:ext cx="838200" cy="0"/>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42" name="Line 54"/>
          <p:cNvSpPr>
            <a:spLocks noChangeShapeType="1"/>
          </p:cNvSpPr>
          <p:nvPr/>
        </p:nvSpPr>
        <p:spPr bwMode="ltGray">
          <a:xfrm flipH="1" flipV="1">
            <a:off x="3670300" y="2272506"/>
            <a:ext cx="131763" cy="68263"/>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43" name="Line 55"/>
          <p:cNvSpPr>
            <a:spLocks noChangeShapeType="1"/>
          </p:cNvSpPr>
          <p:nvPr/>
        </p:nvSpPr>
        <p:spPr bwMode="ltGray">
          <a:xfrm flipV="1">
            <a:off x="3667125" y="2340769"/>
            <a:ext cx="131763" cy="68262"/>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44" name="Line 56"/>
          <p:cNvSpPr>
            <a:spLocks noChangeShapeType="1"/>
          </p:cNvSpPr>
          <p:nvPr/>
        </p:nvSpPr>
        <p:spPr bwMode="ltGray">
          <a:xfrm flipH="1" flipV="1">
            <a:off x="3594100" y="2934494"/>
            <a:ext cx="887413" cy="1587"/>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45" name="Line 57"/>
          <p:cNvSpPr>
            <a:spLocks noChangeShapeType="1"/>
          </p:cNvSpPr>
          <p:nvPr/>
        </p:nvSpPr>
        <p:spPr bwMode="ltGray">
          <a:xfrm flipH="1" flipV="1">
            <a:off x="3594100" y="2867819"/>
            <a:ext cx="131763" cy="66675"/>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46" name="Line 58"/>
          <p:cNvSpPr>
            <a:spLocks noChangeShapeType="1"/>
          </p:cNvSpPr>
          <p:nvPr/>
        </p:nvSpPr>
        <p:spPr bwMode="ltGray">
          <a:xfrm flipV="1">
            <a:off x="3597275" y="2936081"/>
            <a:ext cx="131763" cy="68263"/>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47" name="Line 59"/>
          <p:cNvSpPr>
            <a:spLocks noChangeShapeType="1"/>
          </p:cNvSpPr>
          <p:nvPr/>
        </p:nvSpPr>
        <p:spPr bwMode="ltGray">
          <a:xfrm>
            <a:off x="1873250" y="2107406"/>
            <a:ext cx="2921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60"/>
          <p:cNvSpPr>
            <a:spLocks noChangeShapeType="1"/>
          </p:cNvSpPr>
          <p:nvPr/>
        </p:nvSpPr>
        <p:spPr bwMode="ltGray">
          <a:xfrm>
            <a:off x="1873250" y="2229644"/>
            <a:ext cx="4826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61"/>
          <p:cNvSpPr>
            <a:spLocks noChangeShapeType="1"/>
          </p:cNvSpPr>
          <p:nvPr/>
        </p:nvSpPr>
        <p:spPr bwMode="ltGray">
          <a:xfrm>
            <a:off x="1873250" y="2328069"/>
            <a:ext cx="4445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62"/>
          <p:cNvSpPr>
            <a:spLocks noChangeShapeType="1"/>
          </p:cNvSpPr>
          <p:nvPr/>
        </p:nvSpPr>
        <p:spPr bwMode="ltGray">
          <a:xfrm>
            <a:off x="1885950" y="3463131"/>
            <a:ext cx="2921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63"/>
          <p:cNvSpPr>
            <a:spLocks noChangeShapeType="1"/>
          </p:cNvSpPr>
          <p:nvPr/>
        </p:nvSpPr>
        <p:spPr bwMode="ltGray">
          <a:xfrm>
            <a:off x="2000250" y="2459831"/>
            <a:ext cx="2921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64"/>
          <p:cNvSpPr>
            <a:spLocks noChangeShapeType="1"/>
          </p:cNvSpPr>
          <p:nvPr/>
        </p:nvSpPr>
        <p:spPr bwMode="ltGray">
          <a:xfrm>
            <a:off x="2851150" y="2448719"/>
            <a:ext cx="2921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Line 65"/>
          <p:cNvSpPr>
            <a:spLocks noChangeShapeType="1"/>
          </p:cNvSpPr>
          <p:nvPr/>
        </p:nvSpPr>
        <p:spPr bwMode="ltGray">
          <a:xfrm>
            <a:off x="4578350" y="2272506"/>
            <a:ext cx="2921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Line 66"/>
          <p:cNvSpPr>
            <a:spLocks noChangeShapeType="1"/>
          </p:cNvSpPr>
          <p:nvPr/>
        </p:nvSpPr>
        <p:spPr bwMode="ltGray">
          <a:xfrm>
            <a:off x="4591050" y="2383631"/>
            <a:ext cx="4699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67"/>
          <p:cNvSpPr>
            <a:spLocks noChangeShapeType="1"/>
          </p:cNvSpPr>
          <p:nvPr/>
        </p:nvSpPr>
        <p:spPr bwMode="ltGray">
          <a:xfrm>
            <a:off x="4578350" y="2845594"/>
            <a:ext cx="3429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68"/>
          <p:cNvSpPr>
            <a:spLocks noChangeShapeType="1"/>
          </p:cNvSpPr>
          <p:nvPr/>
        </p:nvSpPr>
        <p:spPr bwMode="ltGray">
          <a:xfrm>
            <a:off x="2990850" y="2912269"/>
            <a:ext cx="2921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69"/>
          <p:cNvSpPr>
            <a:spLocks noChangeShapeType="1"/>
          </p:cNvSpPr>
          <p:nvPr/>
        </p:nvSpPr>
        <p:spPr bwMode="ltGray">
          <a:xfrm>
            <a:off x="2927350" y="3440906"/>
            <a:ext cx="292100" cy="0"/>
          </a:xfrm>
          <a:prstGeom prst="line">
            <a:avLst/>
          </a:prstGeom>
          <a:noFill/>
          <a:ln w="76200">
            <a:solidFill>
              <a:srgbClr val="22222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70"/>
          <p:cNvSpPr>
            <a:spLocks noChangeShapeType="1"/>
          </p:cNvSpPr>
          <p:nvPr/>
        </p:nvSpPr>
        <p:spPr bwMode="ltGray">
          <a:xfrm>
            <a:off x="5302250" y="3429794"/>
            <a:ext cx="2921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71"/>
          <p:cNvSpPr>
            <a:spLocks noChangeShapeType="1"/>
          </p:cNvSpPr>
          <p:nvPr/>
        </p:nvSpPr>
        <p:spPr bwMode="ltGray">
          <a:xfrm>
            <a:off x="5314950" y="3518694"/>
            <a:ext cx="4445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72"/>
          <p:cNvSpPr>
            <a:spLocks noChangeShapeType="1"/>
          </p:cNvSpPr>
          <p:nvPr/>
        </p:nvSpPr>
        <p:spPr bwMode="ltGray">
          <a:xfrm>
            <a:off x="4578350" y="2956719"/>
            <a:ext cx="4699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73"/>
          <p:cNvSpPr>
            <a:spLocks noChangeShapeType="1"/>
          </p:cNvSpPr>
          <p:nvPr/>
        </p:nvSpPr>
        <p:spPr bwMode="ltGray">
          <a:xfrm>
            <a:off x="2927350" y="3550444"/>
            <a:ext cx="4699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2" name="Picture 7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6663" y="4279106"/>
            <a:ext cx="560387"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3" name="Group 87"/>
          <p:cNvGrpSpPr>
            <a:grpSpLocks/>
          </p:cNvGrpSpPr>
          <p:nvPr/>
        </p:nvGrpSpPr>
        <p:grpSpPr bwMode="auto">
          <a:xfrm>
            <a:off x="5227638" y="2715419"/>
            <a:ext cx="1657350" cy="1370012"/>
            <a:chOff x="3105" y="1195"/>
            <a:chExt cx="1044" cy="863"/>
          </a:xfrm>
        </p:grpSpPr>
        <p:sp>
          <p:nvSpPr>
            <p:cNvPr id="64" name="Freeform 88"/>
            <p:cNvSpPr>
              <a:spLocks/>
            </p:cNvSpPr>
            <p:nvPr/>
          </p:nvSpPr>
          <p:spPr bwMode="hidden">
            <a:xfrm>
              <a:off x="3105" y="1195"/>
              <a:ext cx="1044" cy="833"/>
            </a:xfrm>
            <a:custGeom>
              <a:avLst/>
              <a:gdLst>
                <a:gd name="T0" fmla="*/ 847 w 1044"/>
                <a:gd name="T1" fmla="*/ 564 h 833"/>
                <a:gd name="T2" fmla="*/ 835 w 1044"/>
                <a:gd name="T3" fmla="*/ 531 h 833"/>
                <a:gd name="T4" fmla="*/ 824 w 1044"/>
                <a:gd name="T5" fmla="*/ 504 h 833"/>
                <a:gd name="T6" fmla="*/ 813 w 1044"/>
                <a:gd name="T7" fmla="*/ 478 h 833"/>
                <a:gd name="T8" fmla="*/ 788 w 1044"/>
                <a:gd name="T9" fmla="*/ 452 h 833"/>
                <a:gd name="T10" fmla="*/ 777 w 1044"/>
                <a:gd name="T11" fmla="*/ 426 h 833"/>
                <a:gd name="T12" fmla="*/ 759 w 1044"/>
                <a:gd name="T13" fmla="*/ 403 h 833"/>
                <a:gd name="T14" fmla="*/ 735 w 1044"/>
                <a:gd name="T15" fmla="*/ 375 h 833"/>
                <a:gd name="T16" fmla="*/ 718 w 1044"/>
                <a:gd name="T17" fmla="*/ 352 h 833"/>
                <a:gd name="T18" fmla="*/ 689 w 1044"/>
                <a:gd name="T19" fmla="*/ 330 h 833"/>
                <a:gd name="T20" fmla="*/ 671 w 1044"/>
                <a:gd name="T21" fmla="*/ 307 h 833"/>
                <a:gd name="T22" fmla="*/ 641 w 1044"/>
                <a:gd name="T23" fmla="*/ 284 h 833"/>
                <a:gd name="T24" fmla="*/ 619 w 1044"/>
                <a:gd name="T25" fmla="*/ 264 h 833"/>
                <a:gd name="T26" fmla="*/ 582 w 1044"/>
                <a:gd name="T27" fmla="*/ 244 h 833"/>
                <a:gd name="T28" fmla="*/ 558 w 1044"/>
                <a:gd name="T29" fmla="*/ 223 h 833"/>
                <a:gd name="T30" fmla="*/ 530 w 1044"/>
                <a:gd name="T31" fmla="*/ 208 h 833"/>
                <a:gd name="T32" fmla="*/ 501 w 1044"/>
                <a:gd name="T33" fmla="*/ 190 h 833"/>
                <a:gd name="T34" fmla="*/ 466 w 1044"/>
                <a:gd name="T35" fmla="*/ 171 h 833"/>
                <a:gd name="T36" fmla="*/ 436 w 1044"/>
                <a:gd name="T37" fmla="*/ 156 h 833"/>
                <a:gd name="T38" fmla="*/ 406 w 1044"/>
                <a:gd name="T39" fmla="*/ 138 h 833"/>
                <a:gd name="T40" fmla="*/ 377 w 1044"/>
                <a:gd name="T41" fmla="*/ 121 h 833"/>
                <a:gd name="T42" fmla="*/ 342 w 1044"/>
                <a:gd name="T43" fmla="*/ 108 h 833"/>
                <a:gd name="T44" fmla="*/ 318 w 1044"/>
                <a:gd name="T45" fmla="*/ 95 h 833"/>
                <a:gd name="T46" fmla="*/ 283 w 1044"/>
                <a:gd name="T47" fmla="*/ 82 h 833"/>
                <a:gd name="T48" fmla="*/ 253 w 1044"/>
                <a:gd name="T49" fmla="*/ 72 h 833"/>
                <a:gd name="T50" fmla="*/ 218 w 1044"/>
                <a:gd name="T51" fmla="*/ 59 h 833"/>
                <a:gd name="T52" fmla="*/ 189 w 1044"/>
                <a:gd name="T53" fmla="*/ 49 h 833"/>
                <a:gd name="T54" fmla="*/ 159 w 1044"/>
                <a:gd name="T55" fmla="*/ 39 h 833"/>
                <a:gd name="T56" fmla="*/ 128 w 1044"/>
                <a:gd name="T57" fmla="*/ 28 h 833"/>
                <a:gd name="T58" fmla="*/ 100 w 1044"/>
                <a:gd name="T59" fmla="*/ 20 h 833"/>
                <a:gd name="T60" fmla="*/ 71 w 1044"/>
                <a:gd name="T61" fmla="*/ 10 h 833"/>
                <a:gd name="T62" fmla="*/ 47 w 1044"/>
                <a:gd name="T63" fmla="*/ 2 h 833"/>
                <a:gd name="T64" fmla="*/ 0 w 1044"/>
                <a:gd name="T65" fmla="*/ 17 h 833"/>
                <a:gd name="T66" fmla="*/ 0 w 1044"/>
                <a:gd name="T67" fmla="*/ 17 h 833"/>
                <a:gd name="T68" fmla="*/ 19 w 1044"/>
                <a:gd name="T69" fmla="*/ 46 h 833"/>
                <a:gd name="T70" fmla="*/ 52 w 1044"/>
                <a:gd name="T71" fmla="*/ 59 h 833"/>
                <a:gd name="T72" fmla="*/ 93 w 1044"/>
                <a:gd name="T73" fmla="*/ 76 h 833"/>
                <a:gd name="T74" fmla="*/ 135 w 1044"/>
                <a:gd name="T75" fmla="*/ 92 h 833"/>
                <a:gd name="T76" fmla="*/ 170 w 1044"/>
                <a:gd name="T77" fmla="*/ 106 h 833"/>
                <a:gd name="T78" fmla="*/ 200 w 1044"/>
                <a:gd name="T79" fmla="*/ 122 h 833"/>
                <a:gd name="T80" fmla="*/ 229 w 1044"/>
                <a:gd name="T81" fmla="*/ 145 h 833"/>
                <a:gd name="T82" fmla="*/ 264 w 1044"/>
                <a:gd name="T83" fmla="*/ 164 h 833"/>
                <a:gd name="T84" fmla="*/ 288 w 1044"/>
                <a:gd name="T85" fmla="*/ 184 h 833"/>
                <a:gd name="T86" fmla="*/ 318 w 1044"/>
                <a:gd name="T87" fmla="*/ 200 h 833"/>
                <a:gd name="T88" fmla="*/ 335 w 1044"/>
                <a:gd name="T89" fmla="*/ 223 h 833"/>
                <a:gd name="T90" fmla="*/ 359 w 1044"/>
                <a:gd name="T91" fmla="*/ 244 h 833"/>
                <a:gd name="T92" fmla="*/ 383 w 1044"/>
                <a:gd name="T93" fmla="*/ 264 h 833"/>
                <a:gd name="T94" fmla="*/ 401 w 1044"/>
                <a:gd name="T95" fmla="*/ 287 h 833"/>
                <a:gd name="T96" fmla="*/ 417 w 1044"/>
                <a:gd name="T97" fmla="*/ 310 h 833"/>
                <a:gd name="T98" fmla="*/ 434 w 1044"/>
                <a:gd name="T99" fmla="*/ 333 h 833"/>
                <a:gd name="T100" fmla="*/ 453 w 1044"/>
                <a:gd name="T101" fmla="*/ 356 h 833"/>
                <a:gd name="T102" fmla="*/ 458 w 1044"/>
                <a:gd name="T103" fmla="*/ 379 h 833"/>
                <a:gd name="T104" fmla="*/ 476 w 1044"/>
                <a:gd name="T105" fmla="*/ 403 h 833"/>
                <a:gd name="T106" fmla="*/ 488 w 1044"/>
                <a:gd name="T107" fmla="*/ 429 h 833"/>
                <a:gd name="T108" fmla="*/ 495 w 1044"/>
                <a:gd name="T109" fmla="*/ 452 h 833"/>
                <a:gd name="T110" fmla="*/ 500 w 1044"/>
                <a:gd name="T111" fmla="*/ 475 h 833"/>
                <a:gd name="T112" fmla="*/ 511 w 1044"/>
                <a:gd name="T113" fmla="*/ 501 h 833"/>
                <a:gd name="T114" fmla="*/ 511 w 1044"/>
                <a:gd name="T115" fmla="*/ 528 h 833"/>
                <a:gd name="T116" fmla="*/ 512 w 1044"/>
                <a:gd name="T117" fmla="*/ 554 h 833"/>
                <a:gd name="T118" fmla="*/ 512 w 1044"/>
                <a:gd name="T119" fmla="*/ 580 h 833"/>
                <a:gd name="T120" fmla="*/ 1041 w 1044"/>
                <a:gd name="T121" fmla="*/ 626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44" h="833">
                  <a:moveTo>
                    <a:pt x="853" y="587"/>
                  </a:moveTo>
                  <a:lnTo>
                    <a:pt x="847" y="585"/>
                  </a:lnTo>
                  <a:lnTo>
                    <a:pt x="853" y="580"/>
                  </a:lnTo>
                  <a:lnTo>
                    <a:pt x="847" y="577"/>
                  </a:lnTo>
                  <a:lnTo>
                    <a:pt x="847" y="572"/>
                  </a:lnTo>
                  <a:lnTo>
                    <a:pt x="842" y="567"/>
                  </a:lnTo>
                  <a:lnTo>
                    <a:pt x="847" y="564"/>
                  </a:lnTo>
                  <a:lnTo>
                    <a:pt x="842" y="561"/>
                  </a:lnTo>
                  <a:lnTo>
                    <a:pt x="842" y="554"/>
                  </a:lnTo>
                  <a:lnTo>
                    <a:pt x="842" y="547"/>
                  </a:lnTo>
                  <a:lnTo>
                    <a:pt x="842" y="547"/>
                  </a:lnTo>
                  <a:lnTo>
                    <a:pt x="842" y="541"/>
                  </a:lnTo>
                  <a:lnTo>
                    <a:pt x="835" y="538"/>
                  </a:lnTo>
                  <a:lnTo>
                    <a:pt x="835" y="531"/>
                  </a:lnTo>
                  <a:lnTo>
                    <a:pt x="835" y="531"/>
                  </a:lnTo>
                  <a:lnTo>
                    <a:pt x="829" y="528"/>
                  </a:lnTo>
                  <a:lnTo>
                    <a:pt x="829" y="521"/>
                  </a:lnTo>
                  <a:lnTo>
                    <a:pt x="824" y="517"/>
                  </a:lnTo>
                  <a:lnTo>
                    <a:pt x="829" y="515"/>
                  </a:lnTo>
                  <a:lnTo>
                    <a:pt x="824" y="511"/>
                  </a:lnTo>
                  <a:lnTo>
                    <a:pt x="824" y="504"/>
                  </a:lnTo>
                  <a:lnTo>
                    <a:pt x="818" y="501"/>
                  </a:lnTo>
                  <a:lnTo>
                    <a:pt x="824" y="498"/>
                  </a:lnTo>
                  <a:lnTo>
                    <a:pt x="818" y="495"/>
                  </a:lnTo>
                  <a:lnTo>
                    <a:pt x="813" y="492"/>
                  </a:lnTo>
                  <a:lnTo>
                    <a:pt x="813" y="485"/>
                  </a:lnTo>
                  <a:lnTo>
                    <a:pt x="807" y="482"/>
                  </a:lnTo>
                  <a:lnTo>
                    <a:pt x="813" y="478"/>
                  </a:lnTo>
                  <a:lnTo>
                    <a:pt x="807" y="475"/>
                  </a:lnTo>
                  <a:lnTo>
                    <a:pt x="807" y="468"/>
                  </a:lnTo>
                  <a:lnTo>
                    <a:pt x="800" y="466"/>
                  </a:lnTo>
                  <a:lnTo>
                    <a:pt x="800" y="466"/>
                  </a:lnTo>
                  <a:lnTo>
                    <a:pt x="800" y="459"/>
                  </a:lnTo>
                  <a:lnTo>
                    <a:pt x="794" y="456"/>
                  </a:lnTo>
                  <a:lnTo>
                    <a:pt x="788" y="452"/>
                  </a:lnTo>
                  <a:lnTo>
                    <a:pt x="794" y="449"/>
                  </a:lnTo>
                  <a:lnTo>
                    <a:pt x="788" y="444"/>
                  </a:lnTo>
                  <a:lnTo>
                    <a:pt x="788" y="439"/>
                  </a:lnTo>
                  <a:lnTo>
                    <a:pt x="783" y="436"/>
                  </a:lnTo>
                  <a:lnTo>
                    <a:pt x="777" y="433"/>
                  </a:lnTo>
                  <a:lnTo>
                    <a:pt x="783" y="429"/>
                  </a:lnTo>
                  <a:lnTo>
                    <a:pt x="777" y="426"/>
                  </a:lnTo>
                  <a:lnTo>
                    <a:pt x="770" y="421"/>
                  </a:lnTo>
                  <a:lnTo>
                    <a:pt x="770" y="416"/>
                  </a:lnTo>
                  <a:lnTo>
                    <a:pt x="770" y="416"/>
                  </a:lnTo>
                  <a:lnTo>
                    <a:pt x="765" y="413"/>
                  </a:lnTo>
                  <a:lnTo>
                    <a:pt x="765" y="405"/>
                  </a:lnTo>
                  <a:lnTo>
                    <a:pt x="759" y="403"/>
                  </a:lnTo>
                  <a:lnTo>
                    <a:pt x="759" y="403"/>
                  </a:lnTo>
                  <a:lnTo>
                    <a:pt x="753" y="398"/>
                  </a:lnTo>
                  <a:lnTo>
                    <a:pt x="753" y="392"/>
                  </a:lnTo>
                  <a:lnTo>
                    <a:pt x="748" y="388"/>
                  </a:lnTo>
                  <a:lnTo>
                    <a:pt x="742" y="387"/>
                  </a:lnTo>
                  <a:lnTo>
                    <a:pt x="748" y="382"/>
                  </a:lnTo>
                  <a:lnTo>
                    <a:pt x="742" y="379"/>
                  </a:lnTo>
                  <a:lnTo>
                    <a:pt x="735" y="375"/>
                  </a:lnTo>
                  <a:lnTo>
                    <a:pt x="729" y="372"/>
                  </a:lnTo>
                  <a:lnTo>
                    <a:pt x="729" y="365"/>
                  </a:lnTo>
                  <a:lnTo>
                    <a:pt x="729" y="365"/>
                  </a:lnTo>
                  <a:lnTo>
                    <a:pt x="724" y="364"/>
                  </a:lnTo>
                  <a:lnTo>
                    <a:pt x="718" y="359"/>
                  </a:lnTo>
                  <a:lnTo>
                    <a:pt x="718" y="352"/>
                  </a:lnTo>
                  <a:lnTo>
                    <a:pt x="718" y="352"/>
                  </a:lnTo>
                  <a:lnTo>
                    <a:pt x="711" y="349"/>
                  </a:lnTo>
                  <a:lnTo>
                    <a:pt x="707" y="346"/>
                  </a:lnTo>
                  <a:lnTo>
                    <a:pt x="700" y="343"/>
                  </a:lnTo>
                  <a:lnTo>
                    <a:pt x="700" y="336"/>
                  </a:lnTo>
                  <a:lnTo>
                    <a:pt x="700" y="336"/>
                  </a:lnTo>
                  <a:lnTo>
                    <a:pt x="695" y="333"/>
                  </a:lnTo>
                  <a:lnTo>
                    <a:pt x="689" y="330"/>
                  </a:lnTo>
                  <a:lnTo>
                    <a:pt x="689" y="323"/>
                  </a:lnTo>
                  <a:lnTo>
                    <a:pt x="689" y="323"/>
                  </a:lnTo>
                  <a:lnTo>
                    <a:pt x="683" y="320"/>
                  </a:lnTo>
                  <a:lnTo>
                    <a:pt x="678" y="316"/>
                  </a:lnTo>
                  <a:lnTo>
                    <a:pt x="671" y="313"/>
                  </a:lnTo>
                  <a:lnTo>
                    <a:pt x="665" y="310"/>
                  </a:lnTo>
                  <a:lnTo>
                    <a:pt x="671" y="307"/>
                  </a:lnTo>
                  <a:lnTo>
                    <a:pt x="665" y="303"/>
                  </a:lnTo>
                  <a:lnTo>
                    <a:pt x="659" y="300"/>
                  </a:lnTo>
                  <a:lnTo>
                    <a:pt x="654" y="297"/>
                  </a:lnTo>
                  <a:lnTo>
                    <a:pt x="654" y="297"/>
                  </a:lnTo>
                  <a:lnTo>
                    <a:pt x="648" y="293"/>
                  </a:lnTo>
                  <a:lnTo>
                    <a:pt x="648" y="287"/>
                  </a:lnTo>
                  <a:lnTo>
                    <a:pt x="641" y="284"/>
                  </a:lnTo>
                  <a:lnTo>
                    <a:pt x="636" y="280"/>
                  </a:lnTo>
                  <a:lnTo>
                    <a:pt x="636" y="280"/>
                  </a:lnTo>
                  <a:lnTo>
                    <a:pt x="630" y="277"/>
                  </a:lnTo>
                  <a:lnTo>
                    <a:pt x="624" y="274"/>
                  </a:lnTo>
                  <a:lnTo>
                    <a:pt x="619" y="270"/>
                  </a:lnTo>
                  <a:lnTo>
                    <a:pt x="619" y="270"/>
                  </a:lnTo>
                  <a:lnTo>
                    <a:pt x="619" y="264"/>
                  </a:lnTo>
                  <a:lnTo>
                    <a:pt x="613" y="260"/>
                  </a:lnTo>
                  <a:lnTo>
                    <a:pt x="606" y="257"/>
                  </a:lnTo>
                  <a:lnTo>
                    <a:pt x="606" y="257"/>
                  </a:lnTo>
                  <a:lnTo>
                    <a:pt x="600" y="254"/>
                  </a:lnTo>
                  <a:lnTo>
                    <a:pt x="595" y="251"/>
                  </a:lnTo>
                  <a:lnTo>
                    <a:pt x="589" y="247"/>
                  </a:lnTo>
                  <a:lnTo>
                    <a:pt x="582" y="244"/>
                  </a:lnTo>
                  <a:lnTo>
                    <a:pt x="582" y="244"/>
                  </a:lnTo>
                  <a:lnTo>
                    <a:pt x="578" y="241"/>
                  </a:lnTo>
                  <a:lnTo>
                    <a:pt x="578" y="234"/>
                  </a:lnTo>
                  <a:lnTo>
                    <a:pt x="571" y="229"/>
                  </a:lnTo>
                  <a:lnTo>
                    <a:pt x="571" y="229"/>
                  </a:lnTo>
                  <a:lnTo>
                    <a:pt x="565" y="228"/>
                  </a:lnTo>
                  <a:lnTo>
                    <a:pt x="558" y="223"/>
                  </a:lnTo>
                  <a:lnTo>
                    <a:pt x="554" y="221"/>
                  </a:lnTo>
                  <a:lnTo>
                    <a:pt x="554" y="221"/>
                  </a:lnTo>
                  <a:lnTo>
                    <a:pt x="547" y="218"/>
                  </a:lnTo>
                  <a:lnTo>
                    <a:pt x="541" y="213"/>
                  </a:lnTo>
                  <a:lnTo>
                    <a:pt x="536" y="210"/>
                  </a:lnTo>
                  <a:lnTo>
                    <a:pt x="536" y="210"/>
                  </a:lnTo>
                  <a:lnTo>
                    <a:pt x="530" y="208"/>
                  </a:lnTo>
                  <a:lnTo>
                    <a:pt x="525" y="205"/>
                  </a:lnTo>
                  <a:lnTo>
                    <a:pt x="519" y="202"/>
                  </a:lnTo>
                  <a:lnTo>
                    <a:pt x="519" y="202"/>
                  </a:lnTo>
                  <a:lnTo>
                    <a:pt x="512" y="197"/>
                  </a:lnTo>
                  <a:lnTo>
                    <a:pt x="507" y="195"/>
                  </a:lnTo>
                  <a:lnTo>
                    <a:pt x="501" y="190"/>
                  </a:lnTo>
                  <a:lnTo>
                    <a:pt x="501" y="190"/>
                  </a:lnTo>
                  <a:lnTo>
                    <a:pt x="495" y="187"/>
                  </a:lnTo>
                  <a:lnTo>
                    <a:pt x="488" y="184"/>
                  </a:lnTo>
                  <a:lnTo>
                    <a:pt x="484" y="180"/>
                  </a:lnTo>
                  <a:lnTo>
                    <a:pt x="484" y="180"/>
                  </a:lnTo>
                  <a:lnTo>
                    <a:pt x="477" y="179"/>
                  </a:lnTo>
                  <a:lnTo>
                    <a:pt x="471" y="174"/>
                  </a:lnTo>
                  <a:lnTo>
                    <a:pt x="466" y="171"/>
                  </a:lnTo>
                  <a:lnTo>
                    <a:pt x="466" y="171"/>
                  </a:lnTo>
                  <a:lnTo>
                    <a:pt x="460" y="167"/>
                  </a:lnTo>
                  <a:lnTo>
                    <a:pt x="453" y="164"/>
                  </a:lnTo>
                  <a:lnTo>
                    <a:pt x="447" y="161"/>
                  </a:lnTo>
                  <a:lnTo>
                    <a:pt x="447" y="161"/>
                  </a:lnTo>
                  <a:lnTo>
                    <a:pt x="442" y="157"/>
                  </a:lnTo>
                  <a:lnTo>
                    <a:pt x="436" y="156"/>
                  </a:lnTo>
                  <a:lnTo>
                    <a:pt x="436" y="156"/>
                  </a:lnTo>
                  <a:lnTo>
                    <a:pt x="429" y="151"/>
                  </a:lnTo>
                  <a:lnTo>
                    <a:pt x="425" y="148"/>
                  </a:lnTo>
                  <a:lnTo>
                    <a:pt x="418" y="144"/>
                  </a:lnTo>
                  <a:lnTo>
                    <a:pt x="418" y="144"/>
                  </a:lnTo>
                  <a:lnTo>
                    <a:pt x="412" y="141"/>
                  </a:lnTo>
                  <a:lnTo>
                    <a:pt x="406" y="138"/>
                  </a:lnTo>
                  <a:lnTo>
                    <a:pt x="406" y="138"/>
                  </a:lnTo>
                  <a:lnTo>
                    <a:pt x="401" y="134"/>
                  </a:lnTo>
                  <a:lnTo>
                    <a:pt x="394" y="131"/>
                  </a:lnTo>
                  <a:lnTo>
                    <a:pt x="388" y="128"/>
                  </a:lnTo>
                  <a:lnTo>
                    <a:pt x="388" y="128"/>
                  </a:lnTo>
                  <a:lnTo>
                    <a:pt x="383" y="125"/>
                  </a:lnTo>
                  <a:lnTo>
                    <a:pt x="377" y="121"/>
                  </a:lnTo>
                  <a:lnTo>
                    <a:pt x="377" y="121"/>
                  </a:lnTo>
                  <a:lnTo>
                    <a:pt x="371" y="118"/>
                  </a:lnTo>
                  <a:lnTo>
                    <a:pt x="364" y="115"/>
                  </a:lnTo>
                  <a:lnTo>
                    <a:pt x="359" y="118"/>
                  </a:lnTo>
                  <a:lnTo>
                    <a:pt x="353" y="115"/>
                  </a:lnTo>
                  <a:lnTo>
                    <a:pt x="347" y="111"/>
                  </a:lnTo>
                  <a:lnTo>
                    <a:pt x="342" y="108"/>
                  </a:lnTo>
                  <a:lnTo>
                    <a:pt x="342" y="108"/>
                  </a:lnTo>
                  <a:lnTo>
                    <a:pt x="335" y="105"/>
                  </a:lnTo>
                  <a:lnTo>
                    <a:pt x="331" y="102"/>
                  </a:lnTo>
                  <a:lnTo>
                    <a:pt x="331" y="102"/>
                  </a:lnTo>
                  <a:lnTo>
                    <a:pt x="324" y="99"/>
                  </a:lnTo>
                  <a:lnTo>
                    <a:pt x="318" y="95"/>
                  </a:lnTo>
                  <a:lnTo>
                    <a:pt x="318" y="95"/>
                  </a:lnTo>
                  <a:lnTo>
                    <a:pt x="313" y="92"/>
                  </a:lnTo>
                  <a:lnTo>
                    <a:pt x="300" y="92"/>
                  </a:lnTo>
                  <a:lnTo>
                    <a:pt x="300" y="92"/>
                  </a:lnTo>
                  <a:lnTo>
                    <a:pt x="294" y="89"/>
                  </a:lnTo>
                  <a:lnTo>
                    <a:pt x="289" y="85"/>
                  </a:lnTo>
                  <a:lnTo>
                    <a:pt x="289" y="85"/>
                  </a:lnTo>
                  <a:lnTo>
                    <a:pt x="283" y="82"/>
                  </a:lnTo>
                  <a:lnTo>
                    <a:pt x="277" y="79"/>
                  </a:lnTo>
                  <a:lnTo>
                    <a:pt x="277" y="79"/>
                  </a:lnTo>
                  <a:lnTo>
                    <a:pt x="272" y="76"/>
                  </a:lnTo>
                  <a:lnTo>
                    <a:pt x="265" y="72"/>
                  </a:lnTo>
                  <a:lnTo>
                    <a:pt x="259" y="76"/>
                  </a:lnTo>
                  <a:lnTo>
                    <a:pt x="253" y="72"/>
                  </a:lnTo>
                  <a:lnTo>
                    <a:pt x="253" y="72"/>
                  </a:lnTo>
                  <a:lnTo>
                    <a:pt x="248" y="69"/>
                  </a:lnTo>
                  <a:lnTo>
                    <a:pt x="242" y="66"/>
                  </a:lnTo>
                  <a:lnTo>
                    <a:pt x="242" y="66"/>
                  </a:lnTo>
                  <a:lnTo>
                    <a:pt x="235" y="62"/>
                  </a:lnTo>
                  <a:lnTo>
                    <a:pt x="230" y="59"/>
                  </a:lnTo>
                  <a:lnTo>
                    <a:pt x="224" y="62"/>
                  </a:lnTo>
                  <a:lnTo>
                    <a:pt x="218" y="59"/>
                  </a:lnTo>
                  <a:lnTo>
                    <a:pt x="218" y="59"/>
                  </a:lnTo>
                  <a:lnTo>
                    <a:pt x="211" y="56"/>
                  </a:lnTo>
                  <a:lnTo>
                    <a:pt x="207" y="52"/>
                  </a:lnTo>
                  <a:lnTo>
                    <a:pt x="207" y="52"/>
                  </a:lnTo>
                  <a:lnTo>
                    <a:pt x="200" y="49"/>
                  </a:lnTo>
                  <a:lnTo>
                    <a:pt x="200" y="49"/>
                  </a:lnTo>
                  <a:lnTo>
                    <a:pt x="189" y="49"/>
                  </a:lnTo>
                  <a:lnTo>
                    <a:pt x="183" y="46"/>
                  </a:lnTo>
                  <a:lnTo>
                    <a:pt x="183" y="46"/>
                  </a:lnTo>
                  <a:lnTo>
                    <a:pt x="176" y="43"/>
                  </a:lnTo>
                  <a:lnTo>
                    <a:pt x="176" y="43"/>
                  </a:lnTo>
                  <a:lnTo>
                    <a:pt x="170" y="39"/>
                  </a:lnTo>
                  <a:lnTo>
                    <a:pt x="165" y="36"/>
                  </a:lnTo>
                  <a:lnTo>
                    <a:pt x="159" y="39"/>
                  </a:lnTo>
                  <a:lnTo>
                    <a:pt x="152" y="36"/>
                  </a:lnTo>
                  <a:lnTo>
                    <a:pt x="152" y="36"/>
                  </a:lnTo>
                  <a:lnTo>
                    <a:pt x="148" y="33"/>
                  </a:lnTo>
                  <a:lnTo>
                    <a:pt x="148" y="33"/>
                  </a:lnTo>
                  <a:lnTo>
                    <a:pt x="141" y="28"/>
                  </a:lnTo>
                  <a:lnTo>
                    <a:pt x="128" y="28"/>
                  </a:lnTo>
                  <a:lnTo>
                    <a:pt x="128" y="28"/>
                  </a:lnTo>
                  <a:lnTo>
                    <a:pt x="124" y="26"/>
                  </a:lnTo>
                  <a:lnTo>
                    <a:pt x="124" y="26"/>
                  </a:lnTo>
                  <a:lnTo>
                    <a:pt x="117" y="23"/>
                  </a:lnTo>
                  <a:lnTo>
                    <a:pt x="117" y="23"/>
                  </a:lnTo>
                  <a:lnTo>
                    <a:pt x="111" y="20"/>
                  </a:lnTo>
                  <a:lnTo>
                    <a:pt x="105" y="23"/>
                  </a:lnTo>
                  <a:lnTo>
                    <a:pt x="100" y="20"/>
                  </a:lnTo>
                  <a:lnTo>
                    <a:pt x="93" y="15"/>
                  </a:lnTo>
                  <a:lnTo>
                    <a:pt x="93" y="15"/>
                  </a:lnTo>
                  <a:lnTo>
                    <a:pt x="89" y="13"/>
                  </a:lnTo>
                  <a:lnTo>
                    <a:pt x="89" y="13"/>
                  </a:lnTo>
                  <a:lnTo>
                    <a:pt x="76" y="13"/>
                  </a:lnTo>
                  <a:lnTo>
                    <a:pt x="76" y="13"/>
                  </a:lnTo>
                  <a:lnTo>
                    <a:pt x="71" y="10"/>
                  </a:lnTo>
                  <a:lnTo>
                    <a:pt x="71" y="10"/>
                  </a:lnTo>
                  <a:lnTo>
                    <a:pt x="65" y="7"/>
                  </a:lnTo>
                  <a:lnTo>
                    <a:pt x="65" y="7"/>
                  </a:lnTo>
                  <a:lnTo>
                    <a:pt x="54" y="7"/>
                  </a:lnTo>
                  <a:lnTo>
                    <a:pt x="54" y="7"/>
                  </a:lnTo>
                  <a:lnTo>
                    <a:pt x="47" y="2"/>
                  </a:lnTo>
                  <a:lnTo>
                    <a:pt x="47" y="2"/>
                  </a:lnTo>
                  <a:lnTo>
                    <a:pt x="41" y="0"/>
                  </a:lnTo>
                  <a:lnTo>
                    <a:pt x="41" y="0"/>
                  </a:lnTo>
                  <a:lnTo>
                    <a:pt x="30" y="0"/>
                  </a:lnTo>
                  <a:lnTo>
                    <a:pt x="30" y="0"/>
                  </a:lnTo>
                  <a:lnTo>
                    <a:pt x="30" y="0"/>
                  </a:lnTo>
                  <a:lnTo>
                    <a:pt x="0" y="17"/>
                  </a:lnTo>
                  <a:lnTo>
                    <a:pt x="0" y="17"/>
                  </a:lnTo>
                  <a:lnTo>
                    <a:pt x="0" y="17"/>
                  </a:lnTo>
                  <a:lnTo>
                    <a:pt x="0" y="17"/>
                  </a:lnTo>
                  <a:lnTo>
                    <a:pt x="6" y="20"/>
                  </a:lnTo>
                  <a:lnTo>
                    <a:pt x="0" y="23"/>
                  </a:lnTo>
                  <a:lnTo>
                    <a:pt x="0" y="23"/>
                  </a:lnTo>
                  <a:lnTo>
                    <a:pt x="6" y="20"/>
                  </a:lnTo>
                  <a:lnTo>
                    <a:pt x="0" y="17"/>
                  </a:lnTo>
                  <a:lnTo>
                    <a:pt x="0" y="28"/>
                  </a:lnTo>
                  <a:lnTo>
                    <a:pt x="0" y="28"/>
                  </a:lnTo>
                  <a:lnTo>
                    <a:pt x="6" y="33"/>
                  </a:lnTo>
                  <a:lnTo>
                    <a:pt x="6" y="40"/>
                  </a:lnTo>
                  <a:lnTo>
                    <a:pt x="12" y="43"/>
                  </a:lnTo>
                  <a:lnTo>
                    <a:pt x="12" y="43"/>
                  </a:lnTo>
                  <a:lnTo>
                    <a:pt x="19" y="46"/>
                  </a:lnTo>
                  <a:lnTo>
                    <a:pt x="19" y="46"/>
                  </a:lnTo>
                  <a:lnTo>
                    <a:pt x="23" y="50"/>
                  </a:lnTo>
                  <a:lnTo>
                    <a:pt x="30" y="52"/>
                  </a:lnTo>
                  <a:lnTo>
                    <a:pt x="41" y="52"/>
                  </a:lnTo>
                  <a:lnTo>
                    <a:pt x="47" y="56"/>
                  </a:lnTo>
                  <a:lnTo>
                    <a:pt x="47" y="56"/>
                  </a:lnTo>
                  <a:lnTo>
                    <a:pt x="52" y="59"/>
                  </a:lnTo>
                  <a:lnTo>
                    <a:pt x="58" y="62"/>
                  </a:lnTo>
                  <a:lnTo>
                    <a:pt x="65" y="66"/>
                  </a:lnTo>
                  <a:lnTo>
                    <a:pt x="76" y="66"/>
                  </a:lnTo>
                  <a:lnTo>
                    <a:pt x="76" y="66"/>
                  </a:lnTo>
                  <a:lnTo>
                    <a:pt x="82" y="69"/>
                  </a:lnTo>
                  <a:lnTo>
                    <a:pt x="89" y="72"/>
                  </a:lnTo>
                  <a:lnTo>
                    <a:pt x="93" y="76"/>
                  </a:lnTo>
                  <a:lnTo>
                    <a:pt x="100" y="79"/>
                  </a:lnTo>
                  <a:lnTo>
                    <a:pt x="106" y="82"/>
                  </a:lnTo>
                  <a:lnTo>
                    <a:pt x="111" y="79"/>
                  </a:lnTo>
                  <a:lnTo>
                    <a:pt x="117" y="82"/>
                  </a:lnTo>
                  <a:lnTo>
                    <a:pt x="122" y="85"/>
                  </a:lnTo>
                  <a:lnTo>
                    <a:pt x="128" y="89"/>
                  </a:lnTo>
                  <a:lnTo>
                    <a:pt x="135" y="92"/>
                  </a:lnTo>
                  <a:lnTo>
                    <a:pt x="135" y="92"/>
                  </a:lnTo>
                  <a:lnTo>
                    <a:pt x="141" y="96"/>
                  </a:lnTo>
                  <a:lnTo>
                    <a:pt x="146" y="99"/>
                  </a:lnTo>
                  <a:lnTo>
                    <a:pt x="152" y="102"/>
                  </a:lnTo>
                  <a:lnTo>
                    <a:pt x="159" y="106"/>
                  </a:lnTo>
                  <a:lnTo>
                    <a:pt x="164" y="108"/>
                  </a:lnTo>
                  <a:lnTo>
                    <a:pt x="170" y="106"/>
                  </a:lnTo>
                  <a:lnTo>
                    <a:pt x="176" y="108"/>
                  </a:lnTo>
                  <a:lnTo>
                    <a:pt x="183" y="112"/>
                  </a:lnTo>
                  <a:lnTo>
                    <a:pt x="187" y="115"/>
                  </a:lnTo>
                  <a:lnTo>
                    <a:pt x="187" y="115"/>
                  </a:lnTo>
                  <a:lnTo>
                    <a:pt x="194" y="119"/>
                  </a:lnTo>
                  <a:lnTo>
                    <a:pt x="200" y="122"/>
                  </a:lnTo>
                  <a:lnTo>
                    <a:pt x="200" y="122"/>
                  </a:lnTo>
                  <a:lnTo>
                    <a:pt x="205" y="125"/>
                  </a:lnTo>
                  <a:lnTo>
                    <a:pt x="211" y="130"/>
                  </a:lnTo>
                  <a:lnTo>
                    <a:pt x="211" y="135"/>
                  </a:lnTo>
                  <a:lnTo>
                    <a:pt x="211" y="135"/>
                  </a:lnTo>
                  <a:lnTo>
                    <a:pt x="218" y="138"/>
                  </a:lnTo>
                  <a:lnTo>
                    <a:pt x="224" y="143"/>
                  </a:lnTo>
                  <a:lnTo>
                    <a:pt x="229" y="145"/>
                  </a:lnTo>
                  <a:lnTo>
                    <a:pt x="235" y="148"/>
                  </a:lnTo>
                  <a:lnTo>
                    <a:pt x="242" y="153"/>
                  </a:lnTo>
                  <a:lnTo>
                    <a:pt x="246" y="156"/>
                  </a:lnTo>
                  <a:lnTo>
                    <a:pt x="246" y="156"/>
                  </a:lnTo>
                  <a:lnTo>
                    <a:pt x="253" y="158"/>
                  </a:lnTo>
                  <a:lnTo>
                    <a:pt x="257" y="161"/>
                  </a:lnTo>
                  <a:lnTo>
                    <a:pt x="264" y="164"/>
                  </a:lnTo>
                  <a:lnTo>
                    <a:pt x="270" y="169"/>
                  </a:lnTo>
                  <a:lnTo>
                    <a:pt x="270" y="169"/>
                  </a:lnTo>
                  <a:lnTo>
                    <a:pt x="275" y="171"/>
                  </a:lnTo>
                  <a:lnTo>
                    <a:pt x="281" y="174"/>
                  </a:lnTo>
                  <a:lnTo>
                    <a:pt x="288" y="179"/>
                  </a:lnTo>
                  <a:lnTo>
                    <a:pt x="283" y="180"/>
                  </a:lnTo>
                  <a:lnTo>
                    <a:pt x="288" y="184"/>
                  </a:lnTo>
                  <a:lnTo>
                    <a:pt x="294" y="187"/>
                  </a:lnTo>
                  <a:lnTo>
                    <a:pt x="300" y="190"/>
                  </a:lnTo>
                  <a:lnTo>
                    <a:pt x="305" y="195"/>
                  </a:lnTo>
                  <a:lnTo>
                    <a:pt x="305" y="195"/>
                  </a:lnTo>
                  <a:lnTo>
                    <a:pt x="312" y="197"/>
                  </a:lnTo>
                  <a:lnTo>
                    <a:pt x="318" y="200"/>
                  </a:lnTo>
                  <a:lnTo>
                    <a:pt x="318" y="200"/>
                  </a:lnTo>
                  <a:lnTo>
                    <a:pt x="312" y="205"/>
                  </a:lnTo>
                  <a:lnTo>
                    <a:pt x="318" y="208"/>
                  </a:lnTo>
                  <a:lnTo>
                    <a:pt x="324" y="210"/>
                  </a:lnTo>
                  <a:lnTo>
                    <a:pt x="329" y="213"/>
                  </a:lnTo>
                  <a:lnTo>
                    <a:pt x="329" y="213"/>
                  </a:lnTo>
                  <a:lnTo>
                    <a:pt x="335" y="218"/>
                  </a:lnTo>
                  <a:lnTo>
                    <a:pt x="335" y="223"/>
                  </a:lnTo>
                  <a:lnTo>
                    <a:pt x="342" y="228"/>
                  </a:lnTo>
                  <a:lnTo>
                    <a:pt x="342" y="228"/>
                  </a:lnTo>
                  <a:lnTo>
                    <a:pt x="347" y="231"/>
                  </a:lnTo>
                  <a:lnTo>
                    <a:pt x="353" y="235"/>
                  </a:lnTo>
                  <a:lnTo>
                    <a:pt x="353" y="235"/>
                  </a:lnTo>
                  <a:lnTo>
                    <a:pt x="353" y="241"/>
                  </a:lnTo>
                  <a:lnTo>
                    <a:pt x="359" y="244"/>
                  </a:lnTo>
                  <a:lnTo>
                    <a:pt x="366" y="247"/>
                  </a:lnTo>
                  <a:lnTo>
                    <a:pt x="366" y="247"/>
                  </a:lnTo>
                  <a:lnTo>
                    <a:pt x="366" y="254"/>
                  </a:lnTo>
                  <a:lnTo>
                    <a:pt x="371" y="258"/>
                  </a:lnTo>
                  <a:lnTo>
                    <a:pt x="377" y="260"/>
                  </a:lnTo>
                  <a:lnTo>
                    <a:pt x="377" y="260"/>
                  </a:lnTo>
                  <a:lnTo>
                    <a:pt x="383" y="264"/>
                  </a:lnTo>
                  <a:lnTo>
                    <a:pt x="383" y="270"/>
                  </a:lnTo>
                  <a:lnTo>
                    <a:pt x="383" y="270"/>
                  </a:lnTo>
                  <a:lnTo>
                    <a:pt x="388" y="274"/>
                  </a:lnTo>
                  <a:lnTo>
                    <a:pt x="394" y="277"/>
                  </a:lnTo>
                  <a:lnTo>
                    <a:pt x="394" y="284"/>
                  </a:lnTo>
                  <a:lnTo>
                    <a:pt x="394" y="284"/>
                  </a:lnTo>
                  <a:lnTo>
                    <a:pt x="401" y="287"/>
                  </a:lnTo>
                  <a:lnTo>
                    <a:pt x="406" y="290"/>
                  </a:lnTo>
                  <a:lnTo>
                    <a:pt x="399" y="293"/>
                  </a:lnTo>
                  <a:lnTo>
                    <a:pt x="406" y="297"/>
                  </a:lnTo>
                  <a:lnTo>
                    <a:pt x="412" y="300"/>
                  </a:lnTo>
                  <a:lnTo>
                    <a:pt x="412" y="300"/>
                  </a:lnTo>
                  <a:lnTo>
                    <a:pt x="412" y="307"/>
                  </a:lnTo>
                  <a:lnTo>
                    <a:pt x="417" y="310"/>
                  </a:lnTo>
                  <a:lnTo>
                    <a:pt x="423" y="313"/>
                  </a:lnTo>
                  <a:lnTo>
                    <a:pt x="423" y="313"/>
                  </a:lnTo>
                  <a:lnTo>
                    <a:pt x="423" y="320"/>
                  </a:lnTo>
                  <a:lnTo>
                    <a:pt x="429" y="323"/>
                  </a:lnTo>
                  <a:lnTo>
                    <a:pt x="429" y="323"/>
                  </a:lnTo>
                  <a:lnTo>
                    <a:pt x="429" y="330"/>
                  </a:lnTo>
                  <a:lnTo>
                    <a:pt x="434" y="333"/>
                  </a:lnTo>
                  <a:lnTo>
                    <a:pt x="434" y="333"/>
                  </a:lnTo>
                  <a:lnTo>
                    <a:pt x="434" y="339"/>
                  </a:lnTo>
                  <a:lnTo>
                    <a:pt x="441" y="343"/>
                  </a:lnTo>
                  <a:lnTo>
                    <a:pt x="447" y="346"/>
                  </a:lnTo>
                  <a:lnTo>
                    <a:pt x="441" y="349"/>
                  </a:lnTo>
                  <a:lnTo>
                    <a:pt x="447" y="353"/>
                  </a:lnTo>
                  <a:lnTo>
                    <a:pt x="453" y="356"/>
                  </a:lnTo>
                  <a:lnTo>
                    <a:pt x="453" y="356"/>
                  </a:lnTo>
                  <a:lnTo>
                    <a:pt x="453" y="364"/>
                  </a:lnTo>
                  <a:lnTo>
                    <a:pt x="458" y="366"/>
                  </a:lnTo>
                  <a:lnTo>
                    <a:pt x="453" y="369"/>
                  </a:lnTo>
                  <a:lnTo>
                    <a:pt x="458" y="372"/>
                  </a:lnTo>
                  <a:lnTo>
                    <a:pt x="464" y="377"/>
                  </a:lnTo>
                  <a:lnTo>
                    <a:pt x="458" y="379"/>
                  </a:lnTo>
                  <a:lnTo>
                    <a:pt x="464" y="382"/>
                  </a:lnTo>
                  <a:lnTo>
                    <a:pt x="471" y="387"/>
                  </a:lnTo>
                  <a:lnTo>
                    <a:pt x="464" y="390"/>
                  </a:lnTo>
                  <a:lnTo>
                    <a:pt x="471" y="392"/>
                  </a:lnTo>
                  <a:lnTo>
                    <a:pt x="476" y="395"/>
                  </a:lnTo>
                  <a:lnTo>
                    <a:pt x="471" y="400"/>
                  </a:lnTo>
                  <a:lnTo>
                    <a:pt x="476" y="403"/>
                  </a:lnTo>
                  <a:lnTo>
                    <a:pt x="477" y="410"/>
                  </a:lnTo>
                  <a:lnTo>
                    <a:pt x="477" y="410"/>
                  </a:lnTo>
                  <a:lnTo>
                    <a:pt x="482" y="413"/>
                  </a:lnTo>
                  <a:lnTo>
                    <a:pt x="482" y="418"/>
                  </a:lnTo>
                  <a:lnTo>
                    <a:pt x="482" y="418"/>
                  </a:lnTo>
                  <a:lnTo>
                    <a:pt x="482" y="426"/>
                  </a:lnTo>
                  <a:lnTo>
                    <a:pt x="488" y="429"/>
                  </a:lnTo>
                  <a:lnTo>
                    <a:pt x="488" y="429"/>
                  </a:lnTo>
                  <a:lnTo>
                    <a:pt x="488" y="436"/>
                  </a:lnTo>
                  <a:lnTo>
                    <a:pt x="488" y="436"/>
                  </a:lnTo>
                  <a:lnTo>
                    <a:pt x="488" y="443"/>
                  </a:lnTo>
                  <a:lnTo>
                    <a:pt x="495" y="446"/>
                  </a:lnTo>
                  <a:lnTo>
                    <a:pt x="495" y="446"/>
                  </a:lnTo>
                  <a:lnTo>
                    <a:pt x="495" y="452"/>
                  </a:lnTo>
                  <a:lnTo>
                    <a:pt x="501" y="456"/>
                  </a:lnTo>
                  <a:lnTo>
                    <a:pt x="495" y="459"/>
                  </a:lnTo>
                  <a:lnTo>
                    <a:pt x="500" y="462"/>
                  </a:lnTo>
                  <a:lnTo>
                    <a:pt x="500" y="468"/>
                  </a:lnTo>
                  <a:lnTo>
                    <a:pt x="500" y="468"/>
                  </a:lnTo>
                  <a:lnTo>
                    <a:pt x="500" y="475"/>
                  </a:lnTo>
                  <a:lnTo>
                    <a:pt x="500" y="475"/>
                  </a:lnTo>
                  <a:lnTo>
                    <a:pt x="500" y="482"/>
                  </a:lnTo>
                  <a:lnTo>
                    <a:pt x="506" y="485"/>
                  </a:lnTo>
                  <a:lnTo>
                    <a:pt x="506" y="485"/>
                  </a:lnTo>
                  <a:lnTo>
                    <a:pt x="506" y="492"/>
                  </a:lnTo>
                  <a:lnTo>
                    <a:pt x="511" y="495"/>
                  </a:lnTo>
                  <a:lnTo>
                    <a:pt x="506" y="498"/>
                  </a:lnTo>
                  <a:lnTo>
                    <a:pt x="511" y="501"/>
                  </a:lnTo>
                  <a:lnTo>
                    <a:pt x="506" y="505"/>
                  </a:lnTo>
                  <a:lnTo>
                    <a:pt x="511" y="508"/>
                  </a:lnTo>
                  <a:lnTo>
                    <a:pt x="511" y="515"/>
                  </a:lnTo>
                  <a:lnTo>
                    <a:pt x="511" y="515"/>
                  </a:lnTo>
                  <a:lnTo>
                    <a:pt x="511" y="522"/>
                  </a:lnTo>
                  <a:lnTo>
                    <a:pt x="506" y="524"/>
                  </a:lnTo>
                  <a:lnTo>
                    <a:pt x="511" y="528"/>
                  </a:lnTo>
                  <a:lnTo>
                    <a:pt x="511" y="534"/>
                  </a:lnTo>
                  <a:lnTo>
                    <a:pt x="511" y="534"/>
                  </a:lnTo>
                  <a:lnTo>
                    <a:pt x="511" y="541"/>
                  </a:lnTo>
                  <a:lnTo>
                    <a:pt x="511" y="541"/>
                  </a:lnTo>
                  <a:lnTo>
                    <a:pt x="512" y="547"/>
                  </a:lnTo>
                  <a:lnTo>
                    <a:pt x="512" y="547"/>
                  </a:lnTo>
                  <a:lnTo>
                    <a:pt x="512" y="554"/>
                  </a:lnTo>
                  <a:lnTo>
                    <a:pt x="517" y="557"/>
                  </a:lnTo>
                  <a:lnTo>
                    <a:pt x="512" y="561"/>
                  </a:lnTo>
                  <a:lnTo>
                    <a:pt x="512" y="567"/>
                  </a:lnTo>
                  <a:lnTo>
                    <a:pt x="512" y="567"/>
                  </a:lnTo>
                  <a:lnTo>
                    <a:pt x="512" y="574"/>
                  </a:lnTo>
                  <a:lnTo>
                    <a:pt x="512" y="574"/>
                  </a:lnTo>
                  <a:lnTo>
                    <a:pt x="512" y="580"/>
                  </a:lnTo>
                  <a:lnTo>
                    <a:pt x="517" y="585"/>
                  </a:lnTo>
                  <a:lnTo>
                    <a:pt x="512" y="587"/>
                  </a:lnTo>
                  <a:lnTo>
                    <a:pt x="512" y="587"/>
                  </a:lnTo>
                  <a:lnTo>
                    <a:pt x="299" y="587"/>
                  </a:lnTo>
                  <a:lnTo>
                    <a:pt x="305" y="624"/>
                  </a:lnTo>
                  <a:lnTo>
                    <a:pt x="676" y="832"/>
                  </a:lnTo>
                  <a:lnTo>
                    <a:pt x="1041" y="626"/>
                  </a:lnTo>
                  <a:lnTo>
                    <a:pt x="1043" y="587"/>
                  </a:lnTo>
                  <a:lnTo>
                    <a:pt x="853" y="587"/>
                  </a:lnTo>
                  <a:lnTo>
                    <a:pt x="853" y="587"/>
                  </a:lnTo>
                </a:path>
              </a:pathLst>
            </a:custGeom>
            <a:gradFill rotWithShape="0">
              <a:gsLst>
                <a:gs pos="0">
                  <a:srgbClr val="FF6633"/>
                </a:gs>
                <a:gs pos="100000">
                  <a:srgbClr val="FF6633">
                    <a:gamma/>
                    <a:tint val="70196"/>
                    <a:invGamma/>
                  </a:srgbClr>
                </a:gs>
              </a:gsLst>
              <a:lin ang="54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89"/>
            <p:cNvSpPr>
              <a:spLocks/>
            </p:cNvSpPr>
            <p:nvPr/>
          </p:nvSpPr>
          <p:spPr bwMode="hidden">
            <a:xfrm>
              <a:off x="3105" y="1213"/>
              <a:ext cx="514" cy="570"/>
            </a:xfrm>
            <a:custGeom>
              <a:avLst/>
              <a:gdLst>
                <a:gd name="T0" fmla="*/ 0 w 514"/>
                <a:gd name="T1" fmla="*/ 0 h 570"/>
                <a:gd name="T2" fmla="*/ 17 w 514"/>
                <a:gd name="T3" fmla="*/ 2 h 570"/>
                <a:gd name="T4" fmla="*/ 30 w 514"/>
                <a:gd name="T5" fmla="*/ 10 h 570"/>
                <a:gd name="T6" fmla="*/ 58 w 514"/>
                <a:gd name="T7" fmla="*/ 18 h 570"/>
                <a:gd name="T8" fmla="*/ 82 w 514"/>
                <a:gd name="T9" fmla="*/ 33 h 570"/>
                <a:gd name="T10" fmla="*/ 117 w 514"/>
                <a:gd name="T11" fmla="*/ 44 h 570"/>
                <a:gd name="T12" fmla="*/ 152 w 514"/>
                <a:gd name="T13" fmla="*/ 66 h 570"/>
                <a:gd name="T14" fmla="*/ 187 w 514"/>
                <a:gd name="T15" fmla="*/ 84 h 570"/>
                <a:gd name="T16" fmla="*/ 224 w 514"/>
                <a:gd name="T17" fmla="*/ 112 h 570"/>
                <a:gd name="T18" fmla="*/ 264 w 514"/>
                <a:gd name="T19" fmla="*/ 133 h 570"/>
                <a:gd name="T20" fmla="*/ 305 w 514"/>
                <a:gd name="T21" fmla="*/ 164 h 570"/>
                <a:gd name="T22" fmla="*/ 348 w 514"/>
                <a:gd name="T23" fmla="*/ 200 h 570"/>
                <a:gd name="T24" fmla="*/ 377 w 514"/>
                <a:gd name="T25" fmla="*/ 236 h 570"/>
                <a:gd name="T26" fmla="*/ 395 w 514"/>
                <a:gd name="T27" fmla="*/ 253 h 570"/>
                <a:gd name="T28" fmla="*/ 412 w 514"/>
                <a:gd name="T29" fmla="*/ 269 h 570"/>
                <a:gd name="T30" fmla="*/ 430 w 514"/>
                <a:gd name="T31" fmla="*/ 292 h 570"/>
                <a:gd name="T32" fmla="*/ 441 w 514"/>
                <a:gd name="T33" fmla="*/ 312 h 570"/>
                <a:gd name="T34" fmla="*/ 460 w 514"/>
                <a:gd name="T35" fmla="*/ 335 h 570"/>
                <a:gd name="T36" fmla="*/ 465 w 514"/>
                <a:gd name="T37" fmla="*/ 358 h 570"/>
                <a:gd name="T38" fmla="*/ 477 w 514"/>
                <a:gd name="T39" fmla="*/ 384 h 570"/>
                <a:gd name="T40" fmla="*/ 490 w 514"/>
                <a:gd name="T41" fmla="*/ 410 h 570"/>
                <a:gd name="T42" fmla="*/ 495 w 514"/>
                <a:gd name="T43" fmla="*/ 433 h 570"/>
                <a:gd name="T44" fmla="*/ 506 w 514"/>
                <a:gd name="T45" fmla="*/ 459 h 570"/>
                <a:gd name="T46" fmla="*/ 506 w 514"/>
                <a:gd name="T47" fmla="*/ 486 h 570"/>
                <a:gd name="T48" fmla="*/ 513 w 514"/>
                <a:gd name="T49" fmla="*/ 515 h 570"/>
                <a:gd name="T50" fmla="*/ 513 w 514"/>
                <a:gd name="T51" fmla="*/ 543 h 570"/>
                <a:gd name="T52" fmla="*/ 513 w 514"/>
                <a:gd name="T53" fmla="*/ 569 h 570"/>
                <a:gd name="T54" fmla="*/ 513 w 514"/>
                <a:gd name="T55" fmla="*/ 569 h 570"/>
                <a:gd name="T56" fmla="*/ 513 w 514"/>
                <a:gd name="T57" fmla="*/ 561 h 570"/>
                <a:gd name="T58" fmla="*/ 513 w 514"/>
                <a:gd name="T59" fmla="*/ 556 h 570"/>
                <a:gd name="T60" fmla="*/ 513 w 514"/>
                <a:gd name="T61" fmla="*/ 548 h 570"/>
                <a:gd name="T62" fmla="*/ 513 w 514"/>
                <a:gd name="T63" fmla="*/ 535 h 570"/>
                <a:gd name="T64" fmla="*/ 501 w 514"/>
                <a:gd name="T65" fmla="*/ 522 h 570"/>
                <a:gd name="T66" fmla="*/ 500 w 514"/>
                <a:gd name="T67" fmla="*/ 509 h 570"/>
                <a:gd name="T68" fmla="*/ 500 w 514"/>
                <a:gd name="T69" fmla="*/ 489 h 570"/>
                <a:gd name="T70" fmla="*/ 489 w 514"/>
                <a:gd name="T71" fmla="*/ 469 h 570"/>
                <a:gd name="T72" fmla="*/ 484 w 514"/>
                <a:gd name="T73" fmla="*/ 447 h 570"/>
                <a:gd name="T74" fmla="*/ 471 w 514"/>
                <a:gd name="T75" fmla="*/ 427 h 570"/>
                <a:gd name="T76" fmla="*/ 466 w 514"/>
                <a:gd name="T77" fmla="*/ 403 h 570"/>
                <a:gd name="T78" fmla="*/ 449 w 514"/>
                <a:gd name="T79" fmla="*/ 380 h 570"/>
                <a:gd name="T80" fmla="*/ 436 w 514"/>
                <a:gd name="T81" fmla="*/ 354 h 570"/>
                <a:gd name="T82" fmla="*/ 423 w 514"/>
                <a:gd name="T83" fmla="*/ 329 h 570"/>
                <a:gd name="T84" fmla="*/ 406 w 514"/>
                <a:gd name="T85" fmla="*/ 305 h 570"/>
                <a:gd name="T86" fmla="*/ 383 w 514"/>
                <a:gd name="T87" fmla="*/ 279 h 570"/>
                <a:gd name="T88" fmla="*/ 360 w 514"/>
                <a:gd name="T89" fmla="*/ 253 h 570"/>
                <a:gd name="T90" fmla="*/ 336 w 514"/>
                <a:gd name="T91" fmla="*/ 226 h 570"/>
                <a:gd name="T92" fmla="*/ 312 w 514"/>
                <a:gd name="T93" fmla="*/ 200 h 570"/>
                <a:gd name="T94" fmla="*/ 277 w 514"/>
                <a:gd name="T95" fmla="*/ 172 h 570"/>
                <a:gd name="T96" fmla="*/ 242 w 514"/>
                <a:gd name="T97" fmla="*/ 146 h 570"/>
                <a:gd name="T98" fmla="*/ 213 w 514"/>
                <a:gd name="T99" fmla="*/ 123 h 570"/>
                <a:gd name="T100" fmla="*/ 172 w 514"/>
                <a:gd name="T101" fmla="*/ 100 h 570"/>
                <a:gd name="T102" fmla="*/ 124 w 514"/>
                <a:gd name="T103" fmla="*/ 74 h 570"/>
                <a:gd name="T104" fmla="*/ 76 w 514"/>
                <a:gd name="T105" fmla="*/ 54 h 570"/>
                <a:gd name="T106" fmla="*/ 30 w 514"/>
                <a:gd name="T107" fmla="*/ 36 h 570"/>
                <a:gd name="T108" fmla="*/ 0 w 514"/>
                <a:gd name="T109" fmla="*/ 1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4" h="570">
                  <a:moveTo>
                    <a:pt x="0" y="0"/>
                  </a:moveTo>
                  <a:lnTo>
                    <a:pt x="0" y="0"/>
                  </a:lnTo>
                  <a:lnTo>
                    <a:pt x="0" y="0"/>
                  </a:lnTo>
                  <a:lnTo>
                    <a:pt x="0" y="0"/>
                  </a:lnTo>
                  <a:lnTo>
                    <a:pt x="0" y="0"/>
                  </a:lnTo>
                  <a:lnTo>
                    <a:pt x="0" y="0"/>
                  </a:lnTo>
                  <a:lnTo>
                    <a:pt x="0" y="0"/>
                  </a:lnTo>
                  <a:lnTo>
                    <a:pt x="6" y="2"/>
                  </a:lnTo>
                  <a:lnTo>
                    <a:pt x="6" y="2"/>
                  </a:lnTo>
                  <a:lnTo>
                    <a:pt x="6" y="2"/>
                  </a:lnTo>
                  <a:lnTo>
                    <a:pt x="6" y="2"/>
                  </a:lnTo>
                  <a:lnTo>
                    <a:pt x="6" y="2"/>
                  </a:lnTo>
                  <a:lnTo>
                    <a:pt x="17" y="2"/>
                  </a:lnTo>
                  <a:lnTo>
                    <a:pt x="17" y="2"/>
                  </a:lnTo>
                  <a:lnTo>
                    <a:pt x="17" y="2"/>
                  </a:lnTo>
                  <a:lnTo>
                    <a:pt x="17" y="2"/>
                  </a:lnTo>
                  <a:lnTo>
                    <a:pt x="23" y="5"/>
                  </a:lnTo>
                  <a:lnTo>
                    <a:pt x="23" y="5"/>
                  </a:lnTo>
                  <a:lnTo>
                    <a:pt x="23" y="5"/>
                  </a:lnTo>
                  <a:lnTo>
                    <a:pt x="30" y="10"/>
                  </a:lnTo>
                  <a:lnTo>
                    <a:pt x="30" y="10"/>
                  </a:lnTo>
                  <a:lnTo>
                    <a:pt x="35" y="12"/>
                  </a:lnTo>
                  <a:lnTo>
                    <a:pt x="35" y="12"/>
                  </a:lnTo>
                  <a:lnTo>
                    <a:pt x="41" y="17"/>
                  </a:lnTo>
                  <a:lnTo>
                    <a:pt x="41" y="17"/>
                  </a:lnTo>
                  <a:lnTo>
                    <a:pt x="47" y="18"/>
                  </a:lnTo>
                  <a:lnTo>
                    <a:pt x="47" y="18"/>
                  </a:lnTo>
                  <a:lnTo>
                    <a:pt x="58" y="18"/>
                  </a:lnTo>
                  <a:lnTo>
                    <a:pt x="58" y="18"/>
                  </a:lnTo>
                  <a:lnTo>
                    <a:pt x="63" y="21"/>
                  </a:lnTo>
                  <a:lnTo>
                    <a:pt x="63" y="21"/>
                  </a:lnTo>
                  <a:lnTo>
                    <a:pt x="70" y="25"/>
                  </a:lnTo>
                  <a:lnTo>
                    <a:pt x="76" y="28"/>
                  </a:lnTo>
                  <a:lnTo>
                    <a:pt x="76" y="28"/>
                  </a:lnTo>
                  <a:lnTo>
                    <a:pt x="82" y="33"/>
                  </a:lnTo>
                  <a:lnTo>
                    <a:pt x="87" y="36"/>
                  </a:lnTo>
                  <a:lnTo>
                    <a:pt x="87" y="36"/>
                  </a:lnTo>
                  <a:lnTo>
                    <a:pt x="93" y="38"/>
                  </a:lnTo>
                  <a:lnTo>
                    <a:pt x="100" y="41"/>
                  </a:lnTo>
                  <a:lnTo>
                    <a:pt x="100" y="41"/>
                  </a:lnTo>
                  <a:lnTo>
                    <a:pt x="105" y="44"/>
                  </a:lnTo>
                  <a:lnTo>
                    <a:pt x="117" y="44"/>
                  </a:lnTo>
                  <a:lnTo>
                    <a:pt x="124" y="48"/>
                  </a:lnTo>
                  <a:lnTo>
                    <a:pt x="124" y="48"/>
                  </a:lnTo>
                  <a:lnTo>
                    <a:pt x="129" y="51"/>
                  </a:lnTo>
                  <a:lnTo>
                    <a:pt x="135" y="56"/>
                  </a:lnTo>
                  <a:lnTo>
                    <a:pt x="141" y="59"/>
                  </a:lnTo>
                  <a:lnTo>
                    <a:pt x="146" y="61"/>
                  </a:lnTo>
                  <a:lnTo>
                    <a:pt x="152" y="66"/>
                  </a:lnTo>
                  <a:lnTo>
                    <a:pt x="152" y="66"/>
                  </a:lnTo>
                  <a:lnTo>
                    <a:pt x="159" y="67"/>
                  </a:lnTo>
                  <a:lnTo>
                    <a:pt x="164" y="72"/>
                  </a:lnTo>
                  <a:lnTo>
                    <a:pt x="170" y="74"/>
                  </a:lnTo>
                  <a:lnTo>
                    <a:pt x="176" y="79"/>
                  </a:lnTo>
                  <a:lnTo>
                    <a:pt x="183" y="82"/>
                  </a:lnTo>
                  <a:lnTo>
                    <a:pt x="187" y="84"/>
                  </a:lnTo>
                  <a:lnTo>
                    <a:pt x="194" y="89"/>
                  </a:lnTo>
                  <a:lnTo>
                    <a:pt x="200" y="90"/>
                  </a:lnTo>
                  <a:lnTo>
                    <a:pt x="205" y="95"/>
                  </a:lnTo>
                  <a:lnTo>
                    <a:pt x="211" y="97"/>
                  </a:lnTo>
                  <a:lnTo>
                    <a:pt x="218" y="102"/>
                  </a:lnTo>
                  <a:lnTo>
                    <a:pt x="224" y="105"/>
                  </a:lnTo>
                  <a:lnTo>
                    <a:pt x="224" y="112"/>
                  </a:lnTo>
                  <a:lnTo>
                    <a:pt x="229" y="115"/>
                  </a:lnTo>
                  <a:lnTo>
                    <a:pt x="235" y="118"/>
                  </a:lnTo>
                  <a:lnTo>
                    <a:pt x="242" y="121"/>
                  </a:lnTo>
                  <a:lnTo>
                    <a:pt x="246" y="125"/>
                  </a:lnTo>
                  <a:lnTo>
                    <a:pt x="253" y="128"/>
                  </a:lnTo>
                  <a:lnTo>
                    <a:pt x="258" y="131"/>
                  </a:lnTo>
                  <a:lnTo>
                    <a:pt x="264" y="133"/>
                  </a:lnTo>
                  <a:lnTo>
                    <a:pt x="270" y="138"/>
                  </a:lnTo>
                  <a:lnTo>
                    <a:pt x="277" y="146"/>
                  </a:lnTo>
                  <a:lnTo>
                    <a:pt x="281" y="151"/>
                  </a:lnTo>
                  <a:lnTo>
                    <a:pt x="288" y="154"/>
                  </a:lnTo>
                  <a:lnTo>
                    <a:pt x="294" y="157"/>
                  </a:lnTo>
                  <a:lnTo>
                    <a:pt x="299" y="161"/>
                  </a:lnTo>
                  <a:lnTo>
                    <a:pt x="305" y="164"/>
                  </a:lnTo>
                  <a:lnTo>
                    <a:pt x="305" y="169"/>
                  </a:lnTo>
                  <a:lnTo>
                    <a:pt x="318" y="177"/>
                  </a:lnTo>
                  <a:lnTo>
                    <a:pt x="323" y="180"/>
                  </a:lnTo>
                  <a:lnTo>
                    <a:pt x="329" y="184"/>
                  </a:lnTo>
                  <a:lnTo>
                    <a:pt x="329" y="190"/>
                  </a:lnTo>
                  <a:lnTo>
                    <a:pt x="336" y="194"/>
                  </a:lnTo>
                  <a:lnTo>
                    <a:pt x="348" y="200"/>
                  </a:lnTo>
                  <a:lnTo>
                    <a:pt x="353" y="203"/>
                  </a:lnTo>
                  <a:lnTo>
                    <a:pt x="353" y="210"/>
                  </a:lnTo>
                  <a:lnTo>
                    <a:pt x="360" y="213"/>
                  </a:lnTo>
                  <a:lnTo>
                    <a:pt x="366" y="217"/>
                  </a:lnTo>
                  <a:lnTo>
                    <a:pt x="371" y="226"/>
                  </a:lnTo>
                  <a:lnTo>
                    <a:pt x="377" y="230"/>
                  </a:lnTo>
                  <a:lnTo>
                    <a:pt x="377" y="236"/>
                  </a:lnTo>
                  <a:lnTo>
                    <a:pt x="377" y="236"/>
                  </a:lnTo>
                  <a:lnTo>
                    <a:pt x="383" y="240"/>
                  </a:lnTo>
                  <a:lnTo>
                    <a:pt x="383" y="240"/>
                  </a:lnTo>
                  <a:lnTo>
                    <a:pt x="390" y="243"/>
                  </a:lnTo>
                  <a:lnTo>
                    <a:pt x="395" y="246"/>
                  </a:lnTo>
                  <a:lnTo>
                    <a:pt x="390" y="250"/>
                  </a:lnTo>
                  <a:lnTo>
                    <a:pt x="395" y="253"/>
                  </a:lnTo>
                  <a:lnTo>
                    <a:pt x="401" y="256"/>
                  </a:lnTo>
                  <a:lnTo>
                    <a:pt x="401" y="256"/>
                  </a:lnTo>
                  <a:lnTo>
                    <a:pt x="407" y="259"/>
                  </a:lnTo>
                  <a:lnTo>
                    <a:pt x="401" y="263"/>
                  </a:lnTo>
                  <a:lnTo>
                    <a:pt x="407" y="266"/>
                  </a:lnTo>
                  <a:lnTo>
                    <a:pt x="412" y="269"/>
                  </a:lnTo>
                  <a:lnTo>
                    <a:pt x="412" y="269"/>
                  </a:lnTo>
                  <a:lnTo>
                    <a:pt x="412" y="275"/>
                  </a:lnTo>
                  <a:lnTo>
                    <a:pt x="419" y="279"/>
                  </a:lnTo>
                  <a:lnTo>
                    <a:pt x="419" y="279"/>
                  </a:lnTo>
                  <a:lnTo>
                    <a:pt x="423" y="282"/>
                  </a:lnTo>
                  <a:lnTo>
                    <a:pt x="423" y="289"/>
                  </a:lnTo>
                  <a:lnTo>
                    <a:pt x="423" y="289"/>
                  </a:lnTo>
                  <a:lnTo>
                    <a:pt x="430" y="292"/>
                  </a:lnTo>
                  <a:lnTo>
                    <a:pt x="423" y="295"/>
                  </a:lnTo>
                  <a:lnTo>
                    <a:pt x="430" y="299"/>
                  </a:lnTo>
                  <a:lnTo>
                    <a:pt x="436" y="302"/>
                  </a:lnTo>
                  <a:lnTo>
                    <a:pt x="436" y="302"/>
                  </a:lnTo>
                  <a:lnTo>
                    <a:pt x="436" y="308"/>
                  </a:lnTo>
                  <a:lnTo>
                    <a:pt x="441" y="312"/>
                  </a:lnTo>
                  <a:lnTo>
                    <a:pt x="441" y="312"/>
                  </a:lnTo>
                  <a:lnTo>
                    <a:pt x="441" y="318"/>
                  </a:lnTo>
                  <a:lnTo>
                    <a:pt x="447" y="322"/>
                  </a:lnTo>
                  <a:lnTo>
                    <a:pt x="447" y="322"/>
                  </a:lnTo>
                  <a:lnTo>
                    <a:pt x="447" y="328"/>
                  </a:lnTo>
                  <a:lnTo>
                    <a:pt x="454" y="331"/>
                  </a:lnTo>
                  <a:lnTo>
                    <a:pt x="454" y="331"/>
                  </a:lnTo>
                  <a:lnTo>
                    <a:pt x="460" y="335"/>
                  </a:lnTo>
                  <a:lnTo>
                    <a:pt x="460" y="341"/>
                  </a:lnTo>
                  <a:lnTo>
                    <a:pt x="460" y="341"/>
                  </a:lnTo>
                  <a:lnTo>
                    <a:pt x="460" y="348"/>
                  </a:lnTo>
                  <a:lnTo>
                    <a:pt x="465" y="351"/>
                  </a:lnTo>
                  <a:lnTo>
                    <a:pt x="465" y="351"/>
                  </a:lnTo>
                  <a:lnTo>
                    <a:pt x="465" y="358"/>
                  </a:lnTo>
                  <a:lnTo>
                    <a:pt x="465" y="358"/>
                  </a:lnTo>
                  <a:lnTo>
                    <a:pt x="471" y="361"/>
                  </a:lnTo>
                  <a:lnTo>
                    <a:pt x="471" y="368"/>
                  </a:lnTo>
                  <a:lnTo>
                    <a:pt x="471" y="368"/>
                  </a:lnTo>
                  <a:lnTo>
                    <a:pt x="477" y="371"/>
                  </a:lnTo>
                  <a:lnTo>
                    <a:pt x="477" y="378"/>
                  </a:lnTo>
                  <a:lnTo>
                    <a:pt x="477" y="378"/>
                  </a:lnTo>
                  <a:lnTo>
                    <a:pt x="477" y="384"/>
                  </a:lnTo>
                  <a:lnTo>
                    <a:pt x="482" y="387"/>
                  </a:lnTo>
                  <a:lnTo>
                    <a:pt x="482" y="387"/>
                  </a:lnTo>
                  <a:lnTo>
                    <a:pt x="484" y="394"/>
                  </a:lnTo>
                  <a:lnTo>
                    <a:pt x="490" y="397"/>
                  </a:lnTo>
                  <a:lnTo>
                    <a:pt x="484" y="401"/>
                  </a:lnTo>
                  <a:lnTo>
                    <a:pt x="490" y="403"/>
                  </a:lnTo>
                  <a:lnTo>
                    <a:pt x="490" y="410"/>
                  </a:lnTo>
                  <a:lnTo>
                    <a:pt x="490" y="410"/>
                  </a:lnTo>
                  <a:lnTo>
                    <a:pt x="495" y="414"/>
                  </a:lnTo>
                  <a:lnTo>
                    <a:pt x="495" y="420"/>
                  </a:lnTo>
                  <a:lnTo>
                    <a:pt x="495" y="420"/>
                  </a:lnTo>
                  <a:lnTo>
                    <a:pt x="495" y="427"/>
                  </a:lnTo>
                  <a:lnTo>
                    <a:pt x="501" y="430"/>
                  </a:lnTo>
                  <a:lnTo>
                    <a:pt x="495" y="433"/>
                  </a:lnTo>
                  <a:lnTo>
                    <a:pt x="501" y="437"/>
                  </a:lnTo>
                  <a:lnTo>
                    <a:pt x="500" y="443"/>
                  </a:lnTo>
                  <a:lnTo>
                    <a:pt x="500" y="443"/>
                  </a:lnTo>
                  <a:lnTo>
                    <a:pt x="500" y="450"/>
                  </a:lnTo>
                  <a:lnTo>
                    <a:pt x="500" y="450"/>
                  </a:lnTo>
                  <a:lnTo>
                    <a:pt x="500" y="456"/>
                  </a:lnTo>
                  <a:lnTo>
                    <a:pt x="506" y="459"/>
                  </a:lnTo>
                  <a:lnTo>
                    <a:pt x="500" y="463"/>
                  </a:lnTo>
                  <a:lnTo>
                    <a:pt x="506" y="466"/>
                  </a:lnTo>
                  <a:lnTo>
                    <a:pt x="506" y="473"/>
                  </a:lnTo>
                  <a:lnTo>
                    <a:pt x="506" y="473"/>
                  </a:lnTo>
                  <a:lnTo>
                    <a:pt x="506" y="479"/>
                  </a:lnTo>
                  <a:lnTo>
                    <a:pt x="513" y="482"/>
                  </a:lnTo>
                  <a:lnTo>
                    <a:pt x="506" y="486"/>
                  </a:lnTo>
                  <a:lnTo>
                    <a:pt x="513" y="489"/>
                  </a:lnTo>
                  <a:lnTo>
                    <a:pt x="513" y="496"/>
                  </a:lnTo>
                  <a:lnTo>
                    <a:pt x="506" y="499"/>
                  </a:lnTo>
                  <a:lnTo>
                    <a:pt x="513" y="502"/>
                  </a:lnTo>
                  <a:lnTo>
                    <a:pt x="513" y="509"/>
                  </a:lnTo>
                  <a:lnTo>
                    <a:pt x="513" y="509"/>
                  </a:lnTo>
                  <a:lnTo>
                    <a:pt x="513" y="515"/>
                  </a:lnTo>
                  <a:lnTo>
                    <a:pt x="513" y="522"/>
                  </a:lnTo>
                  <a:lnTo>
                    <a:pt x="513" y="522"/>
                  </a:lnTo>
                  <a:lnTo>
                    <a:pt x="513" y="530"/>
                  </a:lnTo>
                  <a:lnTo>
                    <a:pt x="513" y="530"/>
                  </a:lnTo>
                  <a:lnTo>
                    <a:pt x="513" y="535"/>
                  </a:lnTo>
                  <a:lnTo>
                    <a:pt x="513" y="543"/>
                  </a:lnTo>
                  <a:lnTo>
                    <a:pt x="513" y="543"/>
                  </a:lnTo>
                  <a:lnTo>
                    <a:pt x="513" y="548"/>
                  </a:lnTo>
                  <a:lnTo>
                    <a:pt x="513" y="556"/>
                  </a:lnTo>
                  <a:lnTo>
                    <a:pt x="513" y="556"/>
                  </a:lnTo>
                  <a:lnTo>
                    <a:pt x="513" y="561"/>
                  </a:lnTo>
                  <a:lnTo>
                    <a:pt x="513" y="569"/>
                  </a:lnTo>
                  <a:lnTo>
                    <a:pt x="513" y="569"/>
                  </a:lnTo>
                  <a:lnTo>
                    <a:pt x="513" y="569"/>
                  </a:lnTo>
                  <a:lnTo>
                    <a:pt x="513" y="569"/>
                  </a:lnTo>
                  <a:lnTo>
                    <a:pt x="513" y="569"/>
                  </a:lnTo>
                  <a:lnTo>
                    <a:pt x="513" y="569"/>
                  </a:lnTo>
                  <a:lnTo>
                    <a:pt x="513" y="569"/>
                  </a:lnTo>
                  <a:lnTo>
                    <a:pt x="513" y="569"/>
                  </a:lnTo>
                  <a:lnTo>
                    <a:pt x="513" y="569"/>
                  </a:lnTo>
                  <a:lnTo>
                    <a:pt x="513" y="569"/>
                  </a:lnTo>
                  <a:lnTo>
                    <a:pt x="513" y="569"/>
                  </a:lnTo>
                  <a:lnTo>
                    <a:pt x="513" y="569"/>
                  </a:lnTo>
                  <a:lnTo>
                    <a:pt x="513" y="569"/>
                  </a:lnTo>
                  <a:lnTo>
                    <a:pt x="513" y="569"/>
                  </a:lnTo>
                  <a:lnTo>
                    <a:pt x="508" y="566"/>
                  </a:lnTo>
                  <a:lnTo>
                    <a:pt x="513" y="561"/>
                  </a:lnTo>
                  <a:lnTo>
                    <a:pt x="513" y="561"/>
                  </a:lnTo>
                  <a:lnTo>
                    <a:pt x="513" y="561"/>
                  </a:lnTo>
                  <a:lnTo>
                    <a:pt x="513" y="561"/>
                  </a:lnTo>
                  <a:lnTo>
                    <a:pt x="513" y="561"/>
                  </a:lnTo>
                  <a:lnTo>
                    <a:pt x="513" y="561"/>
                  </a:lnTo>
                  <a:lnTo>
                    <a:pt x="508" y="558"/>
                  </a:lnTo>
                  <a:lnTo>
                    <a:pt x="508" y="558"/>
                  </a:lnTo>
                  <a:lnTo>
                    <a:pt x="513" y="556"/>
                  </a:lnTo>
                  <a:lnTo>
                    <a:pt x="513" y="556"/>
                  </a:lnTo>
                  <a:lnTo>
                    <a:pt x="513" y="556"/>
                  </a:lnTo>
                  <a:lnTo>
                    <a:pt x="513" y="556"/>
                  </a:lnTo>
                  <a:lnTo>
                    <a:pt x="508" y="553"/>
                  </a:lnTo>
                  <a:lnTo>
                    <a:pt x="513" y="548"/>
                  </a:lnTo>
                  <a:lnTo>
                    <a:pt x="513" y="548"/>
                  </a:lnTo>
                  <a:lnTo>
                    <a:pt x="513" y="548"/>
                  </a:lnTo>
                  <a:lnTo>
                    <a:pt x="508" y="545"/>
                  </a:lnTo>
                  <a:lnTo>
                    <a:pt x="508" y="545"/>
                  </a:lnTo>
                  <a:lnTo>
                    <a:pt x="513" y="543"/>
                  </a:lnTo>
                  <a:lnTo>
                    <a:pt x="513" y="543"/>
                  </a:lnTo>
                  <a:lnTo>
                    <a:pt x="508" y="538"/>
                  </a:lnTo>
                  <a:lnTo>
                    <a:pt x="508" y="538"/>
                  </a:lnTo>
                  <a:lnTo>
                    <a:pt x="513" y="535"/>
                  </a:lnTo>
                  <a:lnTo>
                    <a:pt x="508" y="531"/>
                  </a:lnTo>
                  <a:lnTo>
                    <a:pt x="508" y="531"/>
                  </a:lnTo>
                  <a:lnTo>
                    <a:pt x="508" y="531"/>
                  </a:lnTo>
                  <a:lnTo>
                    <a:pt x="508" y="525"/>
                  </a:lnTo>
                  <a:lnTo>
                    <a:pt x="508" y="525"/>
                  </a:lnTo>
                  <a:lnTo>
                    <a:pt x="508" y="525"/>
                  </a:lnTo>
                  <a:lnTo>
                    <a:pt x="501" y="522"/>
                  </a:lnTo>
                  <a:lnTo>
                    <a:pt x="506" y="520"/>
                  </a:lnTo>
                  <a:lnTo>
                    <a:pt x="506" y="520"/>
                  </a:lnTo>
                  <a:lnTo>
                    <a:pt x="500" y="515"/>
                  </a:lnTo>
                  <a:lnTo>
                    <a:pt x="506" y="512"/>
                  </a:lnTo>
                  <a:lnTo>
                    <a:pt x="500" y="509"/>
                  </a:lnTo>
                  <a:lnTo>
                    <a:pt x="500" y="509"/>
                  </a:lnTo>
                  <a:lnTo>
                    <a:pt x="500" y="509"/>
                  </a:lnTo>
                  <a:lnTo>
                    <a:pt x="500" y="502"/>
                  </a:lnTo>
                  <a:lnTo>
                    <a:pt x="500" y="502"/>
                  </a:lnTo>
                  <a:lnTo>
                    <a:pt x="495" y="499"/>
                  </a:lnTo>
                  <a:lnTo>
                    <a:pt x="500" y="496"/>
                  </a:lnTo>
                  <a:lnTo>
                    <a:pt x="495" y="492"/>
                  </a:lnTo>
                  <a:lnTo>
                    <a:pt x="495" y="492"/>
                  </a:lnTo>
                  <a:lnTo>
                    <a:pt x="500" y="489"/>
                  </a:lnTo>
                  <a:lnTo>
                    <a:pt x="495" y="486"/>
                  </a:lnTo>
                  <a:lnTo>
                    <a:pt x="495" y="486"/>
                  </a:lnTo>
                  <a:lnTo>
                    <a:pt x="495" y="479"/>
                  </a:lnTo>
                  <a:lnTo>
                    <a:pt x="495" y="479"/>
                  </a:lnTo>
                  <a:lnTo>
                    <a:pt x="489" y="476"/>
                  </a:lnTo>
                  <a:lnTo>
                    <a:pt x="495" y="473"/>
                  </a:lnTo>
                  <a:lnTo>
                    <a:pt x="489" y="469"/>
                  </a:lnTo>
                  <a:lnTo>
                    <a:pt x="489" y="469"/>
                  </a:lnTo>
                  <a:lnTo>
                    <a:pt x="489" y="463"/>
                  </a:lnTo>
                  <a:lnTo>
                    <a:pt x="489" y="463"/>
                  </a:lnTo>
                  <a:lnTo>
                    <a:pt x="482" y="459"/>
                  </a:lnTo>
                  <a:lnTo>
                    <a:pt x="489" y="456"/>
                  </a:lnTo>
                  <a:lnTo>
                    <a:pt x="482" y="453"/>
                  </a:lnTo>
                  <a:lnTo>
                    <a:pt x="484" y="447"/>
                  </a:lnTo>
                  <a:lnTo>
                    <a:pt x="484" y="447"/>
                  </a:lnTo>
                  <a:lnTo>
                    <a:pt x="477" y="443"/>
                  </a:lnTo>
                  <a:lnTo>
                    <a:pt x="484" y="440"/>
                  </a:lnTo>
                  <a:lnTo>
                    <a:pt x="477" y="437"/>
                  </a:lnTo>
                  <a:lnTo>
                    <a:pt x="477" y="437"/>
                  </a:lnTo>
                  <a:lnTo>
                    <a:pt x="477" y="430"/>
                  </a:lnTo>
                  <a:lnTo>
                    <a:pt x="471" y="427"/>
                  </a:lnTo>
                  <a:lnTo>
                    <a:pt x="477" y="424"/>
                  </a:lnTo>
                  <a:lnTo>
                    <a:pt x="471" y="420"/>
                  </a:lnTo>
                  <a:lnTo>
                    <a:pt x="471" y="420"/>
                  </a:lnTo>
                  <a:lnTo>
                    <a:pt x="471" y="414"/>
                  </a:lnTo>
                  <a:lnTo>
                    <a:pt x="466" y="410"/>
                  </a:lnTo>
                  <a:lnTo>
                    <a:pt x="466" y="410"/>
                  </a:lnTo>
                  <a:lnTo>
                    <a:pt x="466" y="403"/>
                  </a:lnTo>
                  <a:lnTo>
                    <a:pt x="460" y="401"/>
                  </a:lnTo>
                  <a:lnTo>
                    <a:pt x="466" y="397"/>
                  </a:lnTo>
                  <a:lnTo>
                    <a:pt x="460" y="394"/>
                  </a:lnTo>
                  <a:lnTo>
                    <a:pt x="454" y="391"/>
                  </a:lnTo>
                  <a:lnTo>
                    <a:pt x="460" y="387"/>
                  </a:lnTo>
                  <a:lnTo>
                    <a:pt x="454" y="384"/>
                  </a:lnTo>
                  <a:lnTo>
                    <a:pt x="449" y="380"/>
                  </a:lnTo>
                  <a:lnTo>
                    <a:pt x="454" y="378"/>
                  </a:lnTo>
                  <a:lnTo>
                    <a:pt x="449" y="374"/>
                  </a:lnTo>
                  <a:lnTo>
                    <a:pt x="447" y="368"/>
                  </a:lnTo>
                  <a:lnTo>
                    <a:pt x="441" y="364"/>
                  </a:lnTo>
                  <a:lnTo>
                    <a:pt x="441" y="364"/>
                  </a:lnTo>
                  <a:lnTo>
                    <a:pt x="441" y="358"/>
                  </a:lnTo>
                  <a:lnTo>
                    <a:pt x="436" y="354"/>
                  </a:lnTo>
                  <a:lnTo>
                    <a:pt x="436" y="354"/>
                  </a:lnTo>
                  <a:lnTo>
                    <a:pt x="436" y="348"/>
                  </a:lnTo>
                  <a:lnTo>
                    <a:pt x="430" y="345"/>
                  </a:lnTo>
                  <a:lnTo>
                    <a:pt x="423" y="341"/>
                  </a:lnTo>
                  <a:lnTo>
                    <a:pt x="430" y="338"/>
                  </a:lnTo>
                  <a:lnTo>
                    <a:pt x="423" y="335"/>
                  </a:lnTo>
                  <a:lnTo>
                    <a:pt x="423" y="329"/>
                  </a:lnTo>
                  <a:lnTo>
                    <a:pt x="419" y="325"/>
                  </a:lnTo>
                  <a:lnTo>
                    <a:pt x="419" y="325"/>
                  </a:lnTo>
                  <a:lnTo>
                    <a:pt x="419" y="318"/>
                  </a:lnTo>
                  <a:lnTo>
                    <a:pt x="412" y="315"/>
                  </a:lnTo>
                  <a:lnTo>
                    <a:pt x="406" y="312"/>
                  </a:lnTo>
                  <a:lnTo>
                    <a:pt x="406" y="305"/>
                  </a:lnTo>
                  <a:lnTo>
                    <a:pt x="406" y="305"/>
                  </a:lnTo>
                  <a:lnTo>
                    <a:pt x="399" y="302"/>
                  </a:lnTo>
                  <a:lnTo>
                    <a:pt x="399" y="295"/>
                  </a:lnTo>
                  <a:lnTo>
                    <a:pt x="395" y="292"/>
                  </a:lnTo>
                  <a:lnTo>
                    <a:pt x="388" y="289"/>
                  </a:lnTo>
                  <a:lnTo>
                    <a:pt x="395" y="285"/>
                  </a:lnTo>
                  <a:lnTo>
                    <a:pt x="388" y="282"/>
                  </a:lnTo>
                  <a:lnTo>
                    <a:pt x="383" y="279"/>
                  </a:lnTo>
                  <a:lnTo>
                    <a:pt x="383" y="273"/>
                  </a:lnTo>
                  <a:lnTo>
                    <a:pt x="377" y="269"/>
                  </a:lnTo>
                  <a:lnTo>
                    <a:pt x="371" y="266"/>
                  </a:lnTo>
                  <a:lnTo>
                    <a:pt x="371" y="266"/>
                  </a:lnTo>
                  <a:lnTo>
                    <a:pt x="371" y="259"/>
                  </a:lnTo>
                  <a:lnTo>
                    <a:pt x="366" y="256"/>
                  </a:lnTo>
                  <a:lnTo>
                    <a:pt x="360" y="253"/>
                  </a:lnTo>
                  <a:lnTo>
                    <a:pt x="360" y="246"/>
                  </a:lnTo>
                  <a:lnTo>
                    <a:pt x="353" y="243"/>
                  </a:lnTo>
                  <a:lnTo>
                    <a:pt x="348" y="240"/>
                  </a:lnTo>
                  <a:lnTo>
                    <a:pt x="348" y="240"/>
                  </a:lnTo>
                  <a:lnTo>
                    <a:pt x="348" y="233"/>
                  </a:lnTo>
                  <a:lnTo>
                    <a:pt x="342" y="230"/>
                  </a:lnTo>
                  <a:lnTo>
                    <a:pt x="336" y="226"/>
                  </a:lnTo>
                  <a:lnTo>
                    <a:pt x="329" y="223"/>
                  </a:lnTo>
                  <a:lnTo>
                    <a:pt x="329" y="217"/>
                  </a:lnTo>
                  <a:lnTo>
                    <a:pt x="325" y="213"/>
                  </a:lnTo>
                  <a:lnTo>
                    <a:pt x="318" y="210"/>
                  </a:lnTo>
                  <a:lnTo>
                    <a:pt x="312" y="207"/>
                  </a:lnTo>
                  <a:lnTo>
                    <a:pt x="312" y="200"/>
                  </a:lnTo>
                  <a:lnTo>
                    <a:pt x="312" y="200"/>
                  </a:lnTo>
                  <a:lnTo>
                    <a:pt x="307" y="195"/>
                  </a:lnTo>
                  <a:lnTo>
                    <a:pt x="301" y="194"/>
                  </a:lnTo>
                  <a:lnTo>
                    <a:pt x="294" y="190"/>
                  </a:lnTo>
                  <a:lnTo>
                    <a:pt x="294" y="184"/>
                  </a:lnTo>
                  <a:lnTo>
                    <a:pt x="288" y="180"/>
                  </a:lnTo>
                  <a:lnTo>
                    <a:pt x="283" y="177"/>
                  </a:lnTo>
                  <a:lnTo>
                    <a:pt x="277" y="172"/>
                  </a:lnTo>
                  <a:lnTo>
                    <a:pt x="270" y="169"/>
                  </a:lnTo>
                  <a:lnTo>
                    <a:pt x="270" y="164"/>
                  </a:lnTo>
                  <a:lnTo>
                    <a:pt x="266" y="161"/>
                  </a:lnTo>
                  <a:lnTo>
                    <a:pt x="259" y="157"/>
                  </a:lnTo>
                  <a:lnTo>
                    <a:pt x="253" y="154"/>
                  </a:lnTo>
                  <a:lnTo>
                    <a:pt x="246" y="149"/>
                  </a:lnTo>
                  <a:lnTo>
                    <a:pt x="242" y="146"/>
                  </a:lnTo>
                  <a:lnTo>
                    <a:pt x="235" y="144"/>
                  </a:lnTo>
                  <a:lnTo>
                    <a:pt x="231" y="141"/>
                  </a:lnTo>
                  <a:lnTo>
                    <a:pt x="231" y="133"/>
                  </a:lnTo>
                  <a:lnTo>
                    <a:pt x="224" y="131"/>
                  </a:lnTo>
                  <a:lnTo>
                    <a:pt x="218" y="128"/>
                  </a:lnTo>
                  <a:lnTo>
                    <a:pt x="213" y="123"/>
                  </a:lnTo>
                  <a:lnTo>
                    <a:pt x="213" y="123"/>
                  </a:lnTo>
                  <a:lnTo>
                    <a:pt x="207" y="121"/>
                  </a:lnTo>
                  <a:lnTo>
                    <a:pt x="200" y="118"/>
                  </a:lnTo>
                  <a:lnTo>
                    <a:pt x="194" y="115"/>
                  </a:lnTo>
                  <a:lnTo>
                    <a:pt x="189" y="110"/>
                  </a:lnTo>
                  <a:lnTo>
                    <a:pt x="183" y="108"/>
                  </a:lnTo>
                  <a:lnTo>
                    <a:pt x="176" y="105"/>
                  </a:lnTo>
                  <a:lnTo>
                    <a:pt x="172" y="100"/>
                  </a:lnTo>
                  <a:lnTo>
                    <a:pt x="165" y="97"/>
                  </a:lnTo>
                  <a:lnTo>
                    <a:pt x="159" y="95"/>
                  </a:lnTo>
                  <a:lnTo>
                    <a:pt x="148" y="87"/>
                  </a:lnTo>
                  <a:lnTo>
                    <a:pt x="141" y="84"/>
                  </a:lnTo>
                  <a:lnTo>
                    <a:pt x="135" y="82"/>
                  </a:lnTo>
                  <a:lnTo>
                    <a:pt x="130" y="77"/>
                  </a:lnTo>
                  <a:lnTo>
                    <a:pt x="124" y="74"/>
                  </a:lnTo>
                  <a:lnTo>
                    <a:pt x="117" y="72"/>
                  </a:lnTo>
                  <a:lnTo>
                    <a:pt x="113" y="67"/>
                  </a:lnTo>
                  <a:lnTo>
                    <a:pt x="106" y="64"/>
                  </a:lnTo>
                  <a:lnTo>
                    <a:pt x="100" y="61"/>
                  </a:lnTo>
                  <a:lnTo>
                    <a:pt x="93" y="59"/>
                  </a:lnTo>
                  <a:lnTo>
                    <a:pt x="89" y="54"/>
                  </a:lnTo>
                  <a:lnTo>
                    <a:pt x="76" y="54"/>
                  </a:lnTo>
                  <a:lnTo>
                    <a:pt x="71" y="51"/>
                  </a:lnTo>
                  <a:lnTo>
                    <a:pt x="65" y="48"/>
                  </a:lnTo>
                  <a:lnTo>
                    <a:pt x="58" y="44"/>
                  </a:lnTo>
                  <a:lnTo>
                    <a:pt x="52" y="41"/>
                  </a:lnTo>
                  <a:lnTo>
                    <a:pt x="47" y="38"/>
                  </a:lnTo>
                  <a:lnTo>
                    <a:pt x="41" y="36"/>
                  </a:lnTo>
                  <a:lnTo>
                    <a:pt x="30" y="36"/>
                  </a:lnTo>
                  <a:lnTo>
                    <a:pt x="23" y="33"/>
                  </a:lnTo>
                  <a:lnTo>
                    <a:pt x="19" y="28"/>
                  </a:lnTo>
                  <a:lnTo>
                    <a:pt x="12" y="25"/>
                  </a:lnTo>
                  <a:lnTo>
                    <a:pt x="6" y="23"/>
                  </a:lnTo>
                  <a:lnTo>
                    <a:pt x="6" y="23"/>
                  </a:lnTo>
                  <a:lnTo>
                    <a:pt x="0" y="18"/>
                  </a:lnTo>
                  <a:lnTo>
                    <a:pt x="0" y="11"/>
                  </a:lnTo>
                  <a:lnTo>
                    <a:pt x="0" y="5"/>
                  </a:lnTo>
                  <a:lnTo>
                    <a:pt x="0" y="0"/>
                  </a:lnTo>
                  <a:lnTo>
                    <a:pt x="0" y="0"/>
                  </a:lnTo>
                  <a:lnTo>
                    <a:pt x="0" y="0"/>
                  </a:lnTo>
                </a:path>
              </a:pathLst>
            </a:custGeom>
            <a:gradFill rotWithShape="0">
              <a:gsLst>
                <a:gs pos="0">
                  <a:srgbClr val="FF6633"/>
                </a:gs>
                <a:gs pos="100000">
                  <a:srgbClr val="FF6633">
                    <a:gamma/>
                    <a:tint val="60000"/>
                    <a:invGamma/>
                  </a:srgbClr>
                </a:gs>
              </a:gsLst>
              <a:lin ang="189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90"/>
            <p:cNvSpPr>
              <a:spLocks/>
            </p:cNvSpPr>
            <p:nvPr/>
          </p:nvSpPr>
          <p:spPr bwMode="hidden">
            <a:xfrm>
              <a:off x="3398" y="1782"/>
              <a:ext cx="379" cy="276"/>
            </a:xfrm>
            <a:custGeom>
              <a:avLst/>
              <a:gdLst>
                <a:gd name="T0" fmla="*/ 0 w 379"/>
                <a:gd name="T1" fmla="*/ 63 h 276"/>
                <a:gd name="T2" fmla="*/ 6 w 379"/>
                <a:gd name="T3" fmla="*/ 0 h 276"/>
                <a:gd name="T4" fmla="*/ 378 w 379"/>
                <a:gd name="T5" fmla="*/ 208 h 276"/>
                <a:gd name="T6" fmla="*/ 378 w 379"/>
                <a:gd name="T7" fmla="*/ 275 h 276"/>
                <a:gd name="T8" fmla="*/ 0 w 379"/>
                <a:gd name="T9" fmla="*/ 63 h 276"/>
              </a:gdLst>
              <a:ahLst/>
              <a:cxnLst>
                <a:cxn ang="0">
                  <a:pos x="T0" y="T1"/>
                </a:cxn>
                <a:cxn ang="0">
                  <a:pos x="T2" y="T3"/>
                </a:cxn>
                <a:cxn ang="0">
                  <a:pos x="T4" y="T5"/>
                </a:cxn>
                <a:cxn ang="0">
                  <a:pos x="T6" y="T7"/>
                </a:cxn>
                <a:cxn ang="0">
                  <a:pos x="T8" y="T9"/>
                </a:cxn>
              </a:cxnLst>
              <a:rect l="0" t="0" r="r" b="b"/>
              <a:pathLst>
                <a:path w="379" h="276">
                  <a:moveTo>
                    <a:pt x="0" y="63"/>
                  </a:moveTo>
                  <a:lnTo>
                    <a:pt x="6" y="0"/>
                  </a:lnTo>
                  <a:lnTo>
                    <a:pt x="378" y="208"/>
                  </a:lnTo>
                  <a:lnTo>
                    <a:pt x="378" y="275"/>
                  </a:lnTo>
                  <a:lnTo>
                    <a:pt x="0" y="63"/>
                  </a:lnTo>
                </a:path>
              </a:pathLst>
            </a:custGeom>
            <a:gradFill rotWithShape="0">
              <a:gsLst>
                <a:gs pos="0">
                  <a:srgbClr val="FF6633"/>
                </a:gs>
                <a:gs pos="100000">
                  <a:srgbClr val="FF6633">
                    <a:gamma/>
                    <a:tint val="89804"/>
                    <a:invGamma/>
                  </a:srgbClr>
                </a:gs>
              </a:gsLst>
              <a:lin ang="189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91"/>
            <p:cNvSpPr>
              <a:spLocks/>
            </p:cNvSpPr>
            <p:nvPr/>
          </p:nvSpPr>
          <p:spPr bwMode="hidden">
            <a:xfrm>
              <a:off x="3776" y="1782"/>
              <a:ext cx="373" cy="276"/>
            </a:xfrm>
            <a:custGeom>
              <a:avLst/>
              <a:gdLst>
                <a:gd name="T0" fmla="*/ 0 w 373"/>
                <a:gd name="T1" fmla="*/ 275 h 276"/>
                <a:gd name="T2" fmla="*/ 372 w 373"/>
                <a:gd name="T3" fmla="*/ 65 h 276"/>
                <a:gd name="T4" fmla="*/ 372 w 373"/>
                <a:gd name="T5" fmla="*/ 0 h 276"/>
                <a:gd name="T6" fmla="*/ 1 w 373"/>
                <a:gd name="T7" fmla="*/ 209 h 276"/>
                <a:gd name="T8" fmla="*/ 0 w 373"/>
                <a:gd name="T9" fmla="*/ 275 h 276"/>
              </a:gdLst>
              <a:ahLst/>
              <a:cxnLst>
                <a:cxn ang="0">
                  <a:pos x="T0" y="T1"/>
                </a:cxn>
                <a:cxn ang="0">
                  <a:pos x="T2" y="T3"/>
                </a:cxn>
                <a:cxn ang="0">
                  <a:pos x="T4" y="T5"/>
                </a:cxn>
                <a:cxn ang="0">
                  <a:pos x="T6" y="T7"/>
                </a:cxn>
                <a:cxn ang="0">
                  <a:pos x="T8" y="T9"/>
                </a:cxn>
              </a:cxnLst>
              <a:rect l="0" t="0" r="r" b="b"/>
              <a:pathLst>
                <a:path w="373" h="276">
                  <a:moveTo>
                    <a:pt x="0" y="275"/>
                  </a:moveTo>
                  <a:lnTo>
                    <a:pt x="372" y="65"/>
                  </a:lnTo>
                  <a:lnTo>
                    <a:pt x="372" y="0"/>
                  </a:lnTo>
                  <a:lnTo>
                    <a:pt x="1" y="209"/>
                  </a:lnTo>
                  <a:lnTo>
                    <a:pt x="0" y="275"/>
                  </a:lnTo>
                </a:path>
              </a:pathLst>
            </a:custGeom>
            <a:gradFill rotWithShape="0">
              <a:gsLst>
                <a:gs pos="0">
                  <a:srgbClr val="FF6633">
                    <a:gamma/>
                    <a:tint val="70196"/>
                    <a:invGamma/>
                  </a:srgbClr>
                </a:gs>
                <a:gs pos="100000">
                  <a:srgbClr val="FF6633"/>
                </a:gs>
              </a:gsLst>
              <a:lin ang="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8" name="Group 155"/>
          <p:cNvGrpSpPr>
            <a:grpSpLocks/>
          </p:cNvGrpSpPr>
          <p:nvPr/>
        </p:nvGrpSpPr>
        <p:grpSpPr bwMode="auto">
          <a:xfrm>
            <a:off x="6513513" y="4387056"/>
            <a:ext cx="858837" cy="765175"/>
            <a:chOff x="3915" y="2248"/>
            <a:chExt cx="541" cy="482"/>
          </a:xfrm>
        </p:grpSpPr>
        <p:sp>
          <p:nvSpPr>
            <p:cNvPr id="69" name="Freeform 156"/>
            <p:cNvSpPr>
              <a:spLocks/>
            </p:cNvSpPr>
            <p:nvPr/>
          </p:nvSpPr>
          <p:spPr bwMode="gray">
            <a:xfrm>
              <a:off x="3938" y="2427"/>
              <a:ext cx="276" cy="302"/>
            </a:xfrm>
            <a:custGeom>
              <a:avLst/>
              <a:gdLst>
                <a:gd name="T0" fmla="*/ 96 w 276"/>
                <a:gd name="T1" fmla="*/ 9 h 302"/>
                <a:gd name="T2" fmla="*/ 117 w 276"/>
                <a:gd name="T3" fmla="*/ 0 h 302"/>
                <a:gd name="T4" fmla="*/ 150 w 276"/>
                <a:gd name="T5" fmla="*/ 0 h 302"/>
                <a:gd name="T6" fmla="*/ 157 w 276"/>
                <a:gd name="T7" fmla="*/ 22 h 302"/>
                <a:gd name="T8" fmla="*/ 192 w 276"/>
                <a:gd name="T9" fmla="*/ 35 h 302"/>
                <a:gd name="T10" fmla="*/ 215 w 276"/>
                <a:gd name="T11" fmla="*/ 25 h 302"/>
                <a:gd name="T12" fmla="*/ 243 w 276"/>
                <a:gd name="T13" fmla="*/ 56 h 302"/>
                <a:gd name="T14" fmla="*/ 236 w 276"/>
                <a:gd name="T15" fmla="*/ 83 h 302"/>
                <a:gd name="T16" fmla="*/ 251 w 276"/>
                <a:gd name="T17" fmla="*/ 115 h 302"/>
                <a:gd name="T18" fmla="*/ 275 w 276"/>
                <a:gd name="T19" fmla="*/ 126 h 302"/>
                <a:gd name="T20" fmla="*/ 275 w 276"/>
                <a:gd name="T21" fmla="*/ 169 h 302"/>
                <a:gd name="T22" fmla="*/ 254 w 276"/>
                <a:gd name="T23" fmla="*/ 178 h 302"/>
                <a:gd name="T24" fmla="*/ 238 w 276"/>
                <a:gd name="T25" fmla="*/ 215 h 302"/>
                <a:gd name="T26" fmla="*/ 245 w 276"/>
                <a:gd name="T27" fmla="*/ 236 h 302"/>
                <a:gd name="T28" fmla="*/ 223 w 276"/>
                <a:gd name="T29" fmla="*/ 264 h 302"/>
                <a:gd name="T30" fmla="*/ 197 w 276"/>
                <a:gd name="T31" fmla="*/ 281 h 302"/>
                <a:gd name="T32" fmla="*/ 168 w 276"/>
                <a:gd name="T33" fmla="*/ 264 h 302"/>
                <a:gd name="T34" fmla="*/ 157 w 276"/>
                <a:gd name="T35" fmla="*/ 292 h 302"/>
                <a:gd name="T36" fmla="*/ 133 w 276"/>
                <a:gd name="T37" fmla="*/ 301 h 302"/>
                <a:gd name="T38" fmla="*/ 106 w 276"/>
                <a:gd name="T39" fmla="*/ 267 h 302"/>
                <a:gd name="T40" fmla="*/ 80 w 276"/>
                <a:gd name="T41" fmla="*/ 254 h 302"/>
                <a:gd name="T42" fmla="*/ 58 w 276"/>
                <a:gd name="T43" fmla="*/ 267 h 302"/>
                <a:gd name="T44" fmla="*/ 29 w 276"/>
                <a:gd name="T45" fmla="*/ 238 h 302"/>
                <a:gd name="T46" fmla="*/ 35 w 276"/>
                <a:gd name="T47" fmla="*/ 211 h 302"/>
                <a:gd name="T48" fmla="*/ 25 w 276"/>
                <a:gd name="T49" fmla="*/ 181 h 302"/>
                <a:gd name="T50" fmla="*/ 0 w 276"/>
                <a:gd name="T51" fmla="*/ 170 h 302"/>
                <a:gd name="T52" fmla="*/ 0 w 276"/>
                <a:gd name="T53" fmla="*/ 124 h 302"/>
                <a:gd name="T54" fmla="*/ 27 w 276"/>
                <a:gd name="T55" fmla="*/ 110 h 302"/>
                <a:gd name="T56" fmla="*/ 36 w 276"/>
                <a:gd name="T57" fmla="*/ 83 h 302"/>
                <a:gd name="T58" fmla="*/ 32 w 276"/>
                <a:gd name="T59" fmla="*/ 33 h 302"/>
                <a:gd name="T60" fmla="*/ 54 w 276"/>
                <a:gd name="T61" fmla="*/ 24 h 302"/>
                <a:gd name="T62" fmla="*/ 81 w 276"/>
                <a:gd name="T63" fmla="*/ 38 h 302"/>
                <a:gd name="T64" fmla="*/ 96 w 276"/>
                <a:gd name="T65" fmla="*/ 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6" h="302">
                  <a:moveTo>
                    <a:pt x="96" y="9"/>
                  </a:moveTo>
                  <a:lnTo>
                    <a:pt x="117" y="0"/>
                  </a:lnTo>
                  <a:lnTo>
                    <a:pt x="150" y="0"/>
                  </a:lnTo>
                  <a:lnTo>
                    <a:pt x="157" y="22"/>
                  </a:lnTo>
                  <a:lnTo>
                    <a:pt x="192" y="35"/>
                  </a:lnTo>
                  <a:lnTo>
                    <a:pt x="215" y="25"/>
                  </a:lnTo>
                  <a:lnTo>
                    <a:pt x="243" y="56"/>
                  </a:lnTo>
                  <a:lnTo>
                    <a:pt x="236" y="83"/>
                  </a:lnTo>
                  <a:lnTo>
                    <a:pt x="251" y="115"/>
                  </a:lnTo>
                  <a:lnTo>
                    <a:pt x="275" y="126"/>
                  </a:lnTo>
                  <a:lnTo>
                    <a:pt x="275" y="169"/>
                  </a:lnTo>
                  <a:lnTo>
                    <a:pt x="254" y="178"/>
                  </a:lnTo>
                  <a:lnTo>
                    <a:pt x="238" y="215"/>
                  </a:lnTo>
                  <a:lnTo>
                    <a:pt x="245" y="236"/>
                  </a:lnTo>
                  <a:lnTo>
                    <a:pt x="223" y="264"/>
                  </a:lnTo>
                  <a:lnTo>
                    <a:pt x="197" y="281"/>
                  </a:lnTo>
                  <a:lnTo>
                    <a:pt x="168" y="264"/>
                  </a:lnTo>
                  <a:lnTo>
                    <a:pt x="157" y="292"/>
                  </a:lnTo>
                  <a:lnTo>
                    <a:pt x="133" y="301"/>
                  </a:lnTo>
                  <a:lnTo>
                    <a:pt x="106" y="267"/>
                  </a:lnTo>
                  <a:lnTo>
                    <a:pt x="80" y="254"/>
                  </a:lnTo>
                  <a:lnTo>
                    <a:pt x="58" y="267"/>
                  </a:lnTo>
                  <a:lnTo>
                    <a:pt x="29" y="238"/>
                  </a:lnTo>
                  <a:lnTo>
                    <a:pt x="35" y="211"/>
                  </a:lnTo>
                  <a:lnTo>
                    <a:pt x="25" y="181"/>
                  </a:lnTo>
                  <a:lnTo>
                    <a:pt x="0" y="170"/>
                  </a:lnTo>
                  <a:lnTo>
                    <a:pt x="0" y="124"/>
                  </a:lnTo>
                  <a:lnTo>
                    <a:pt x="27" y="110"/>
                  </a:lnTo>
                  <a:lnTo>
                    <a:pt x="36" y="83"/>
                  </a:lnTo>
                  <a:lnTo>
                    <a:pt x="32" y="33"/>
                  </a:lnTo>
                  <a:lnTo>
                    <a:pt x="54" y="24"/>
                  </a:lnTo>
                  <a:lnTo>
                    <a:pt x="81" y="38"/>
                  </a:lnTo>
                  <a:lnTo>
                    <a:pt x="96" y="9"/>
                  </a:lnTo>
                </a:path>
              </a:pathLst>
            </a:custGeom>
            <a:solidFill>
              <a:srgbClr val="6161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157"/>
            <p:cNvSpPr>
              <a:spLocks/>
            </p:cNvSpPr>
            <p:nvPr/>
          </p:nvSpPr>
          <p:spPr bwMode="auto">
            <a:xfrm>
              <a:off x="3915" y="2436"/>
              <a:ext cx="275" cy="294"/>
            </a:xfrm>
            <a:custGeom>
              <a:avLst/>
              <a:gdLst>
                <a:gd name="T0" fmla="*/ 107 w 275"/>
                <a:gd name="T1" fmla="*/ 24 h 294"/>
                <a:gd name="T2" fmla="*/ 116 w 275"/>
                <a:gd name="T3" fmla="*/ 0 h 294"/>
                <a:gd name="T4" fmla="*/ 154 w 275"/>
                <a:gd name="T5" fmla="*/ 0 h 294"/>
                <a:gd name="T6" fmla="*/ 162 w 275"/>
                <a:gd name="T7" fmla="*/ 21 h 294"/>
                <a:gd name="T8" fmla="*/ 195 w 275"/>
                <a:gd name="T9" fmla="*/ 35 h 294"/>
                <a:gd name="T10" fmla="*/ 214 w 275"/>
                <a:gd name="T11" fmla="*/ 25 h 294"/>
                <a:gd name="T12" fmla="*/ 242 w 275"/>
                <a:gd name="T13" fmla="*/ 55 h 294"/>
                <a:gd name="T14" fmla="*/ 235 w 275"/>
                <a:gd name="T15" fmla="*/ 82 h 294"/>
                <a:gd name="T16" fmla="*/ 250 w 275"/>
                <a:gd name="T17" fmla="*/ 115 h 294"/>
                <a:gd name="T18" fmla="*/ 274 w 275"/>
                <a:gd name="T19" fmla="*/ 125 h 294"/>
                <a:gd name="T20" fmla="*/ 274 w 275"/>
                <a:gd name="T21" fmla="*/ 169 h 294"/>
                <a:gd name="T22" fmla="*/ 253 w 275"/>
                <a:gd name="T23" fmla="*/ 178 h 294"/>
                <a:gd name="T24" fmla="*/ 237 w 275"/>
                <a:gd name="T25" fmla="*/ 211 h 294"/>
                <a:gd name="T26" fmla="*/ 245 w 275"/>
                <a:gd name="T27" fmla="*/ 238 h 294"/>
                <a:gd name="T28" fmla="*/ 216 w 275"/>
                <a:gd name="T29" fmla="*/ 271 h 294"/>
                <a:gd name="T30" fmla="*/ 193 w 275"/>
                <a:gd name="T31" fmla="*/ 257 h 294"/>
                <a:gd name="T32" fmla="*/ 168 w 275"/>
                <a:gd name="T33" fmla="*/ 264 h 294"/>
                <a:gd name="T34" fmla="*/ 157 w 275"/>
                <a:gd name="T35" fmla="*/ 293 h 294"/>
                <a:gd name="T36" fmla="*/ 116 w 275"/>
                <a:gd name="T37" fmla="*/ 293 h 294"/>
                <a:gd name="T38" fmla="*/ 105 w 275"/>
                <a:gd name="T39" fmla="*/ 267 h 294"/>
                <a:gd name="T40" fmla="*/ 80 w 275"/>
                <a:gd name="T41" fmla="*/ 254 h 294"/>
                <a:gd name="T42" fmla="*/ 58 w 275"/>
                <a:gd name="T43" fmla="*/ 266 h 294"/>
                <a:gd name="T44" fmla="*/ 29 w 275"/>
                <a:gd name="T45" fmla="*/ 238 h 294"/>
                <a:gd name="T46" fmla="*/ 35 w 275"/>
                <a:gd name="T47" fmla="*/ 211 h 294"/>
                <a:gd name="T48" fmla="*/ 25 w 275"/>
                <a:gd name="T49" fmla="*/ 181 h 294"/>
                <a:gd name="T50" fmla="*/ 0 w 275"/>
                <a:gd name="T51" fmla="*/ 170 h 294"/>
                <a:gd name="T52" fmla="*/ 0 w 275"/>
                <a:gd name="T53" fmla="*/ 123 h 294"/>
                <a:gd name="T54" fmla="*/ 27 w 275"/>
                <a:gd name="T55" fmla="*/ 109 h 294"/>
                <a:gd name="T56" fmla="*/ 36 w 275"/>
                <a:gd name="T57" fmla="*/ 82 h 294"/>
                <a:gd name="T58" fmla="*/ 27 w 275"/>
                <a:gd name="T59" fmla="*/ 50 h 294"/>
                <a:gd name="T60" fmla="*/ 54 w 275"/>
                <a:gd name="T61" fmla="*/ 23 h 294"/>
                <a:gd name="T62" fmla="*/ 81 w 275"/>
                <a:gd name="T63" fmla="*/ 37 h 294"/>
                <a:gd name="T64" fmla="*/ 107 w 275"/>
                <a:gd name="T65" fmla="*/ 2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5" h="294">
                  <a:moveTo>
                    <a:pt x="107" y="24"/>
                  </a:moveTo>
                  <a:lnTo>
                    <a:pt x="116" y="0"/>
                  </a:lnTo>
                  <a:lnTo>
                    <a:pt x="154" y="0"/>
                  </a:lnTo>
                  <a:lnTo>
                    <a:pt x="162" y="21"/>
                  </a:lnTo>
                  <a:lnTo>
                    <a:pt x="195" y="35"/>
                  </a:lnTo>
                  <a:lnTo>
                    <a:pt x="214" y="25"/>
                  </a:lnTo>
                  <a:lnTo>
                    <a:pt x="242" y="55"/>
                  </a:lnTo>
                  <a:lnTo>
                    <a:pt x="235" y="82"/>
                  </a:lnTo>
                  <a:lnTo>
                    <a:pt x="250" y="115"/>
                  </a:lnTo>
                  <a:lnTo>
                    <a:pt x="274" y="125"/>
                  </a:lnTo>
                  <a:lnTo>
                    <a:pt x="274" y="169"/>
                  </a:lnTo>
                  <a:lnTo>
                    <a:pt x="253" y="178"/>
                  </a:lnTo>
                  <a:lnTo>
                    <a:pt x="237" y="211"/>
                  </a:lnTo>
                  <a:lnTo>
                    <a:pt x="245" y="238"/>
                  </a:lnTo>
                  <a:lnTo>
                    <a:pt x="216" y="271"/>
                  </a:lnTo>
                  <a:lnTo>
                    <a:pt x="193" y="257"/>
                  </a:lnTo>
                  <a:lnTo>
                    <a:pt x="168" y="264"/>
                  </a:lnTo>
                  <a:lnTo>
                    <a:pt x="157" y="293"/>
                  </a:lnTo>
                  <a:lnTo>
                    <a:pt x="116" y="293"/>
                  </a:lnTo>
                  <a:lnTo>
                    <a:pt x="105" y="267"/>
                  </a:lnTo>
                  <a:lnTo>
                    <a:pt x="80" y="254"/>
                  </a:lnTo>
                  <a:lnTo>
                    <a:pt x="58" y="266"/>
                  </a:lnTo>
                  <a:lnTo>
                    <a:pt x="29" y="238"/>
                  </a:lnTo>
                  <a:lnTo>
                    <a:pt x="35" y="211"/>
                  </a:lnTo>
                  <a:lnTo>
                    <a:pt x="25" y="181"/>
                  </a:lnTo>
                  <a:lnTo>
                    <a:pt x="0" y="170"/>
                  </a:lnTo>
                  <a:lnTo>
                    <a:pt x="0" y="123"/>
                  </a:lnTo>
                  <a:lnTo>
                    <a:pt x="27" y="109"/>
                  </a:lnTo>
                  <a:lnTo>
                    <a:pt x="36" y="82"/>
                  </a:lnTo>
                  <a:lnTo>
                    <a:pt x="27" y="50"/>
                  </a:lnTo>
                  <a:lnTo>
                    <a:pt x="54" y="23"/>
                  </a:lnTo>
                  <a:lnTo>
                    <a:pt x="81" y="37"/>
                  </a:lnTo>
                  <a:lnTo>
                    <a:pt x="107" y="24"/>
                  </a:lnTo>
                </a:path>
              </a:pathLst>
            </a:custGeom>
            <a:gradFill rotWithShape="0">
              <a:gsLst>
                <a:gs pos="0">
                  <a:srgbClr val="FFFF99">
                    <a:gamma/>
                    <a:shade val="69804"/>
                    <a:invGamma/>
                  </a:srgbClr>
                </a:gs>
                <a:gs pos="50000">
                  <a:srgbClr val="FFFF99"/>
                </a:gs>
                <a:gs pos="100000">
                  <a:srgbClr val="FFFF99">
                    <a:gamma/>
                    <a:shade val="69804"/>
                    <a:invGamma/>
                  </a:srgbClr>
                </a:gs>
              </a:gsLst>
              <a:lin ang="27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Oval 158"/>
            <p:cNvSpPr>
              <a:spLocks noChangeArrowheads="1"/>
            </p:cNvSpPr>
            <p:nvPr/>
          </p:nvSpPr>
          <p:spPr bwMode="auto">
            <a:xfrm>
              <a:off x="3954" y="2477"/>
              <a:ext cx="196" cy="206"/>
            </a:xfrm>
            <a:prstGeom prst="ellipse">
              <a:avLst/>
            </a:prstGeom>
            <a:gradFill rotWithShape="0">
              <a:gsLst>
                <a:gs pos="0">
                  <a:srgbClr val="FFFF99">
                    <a:gamma/>
                    <a:shade val="40000"/>
                    <a:invGamma/>
                  </a:srgbClr>
                </a:gs>
                <a:gs pos="50000">
                  <a:srgbClr val="FFFF99"/>
                </a:gs>
                <a:gs pos="100000">
                  <a:srgbClr val="FFFF99">
                    <a:gamma/>
                    <a:shade val="40000"/>
                    <a:invGamma/>
                  </a:srgb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159"/>
            <p:cNvSpPr>
              <a:spLocks noChangeArrowheads="1"/>
            </p:cNvSpPr>
            <p:nvPr/>
          </p:nvSpPr>
          <p:spPr bwMode="auto">
            <a:xfrm>
              <a:off x="3982" y="2503"/>
              <a:ext cx="138" cy="154"/>
            </a:xfrm>
            <a:prstGeom prst="ellipse">
              <a:avLst/>
            </a:prstGeom>
            <a:solidFill>
              <a:srgbClr val="4848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73" name="Oval 160"/>
            <p:cNvSpPr>
              <a:spLocks noChangeArrowheads="1"/>
            </p:cNvSpPr>
            <p:nvPr/>
          </p:nvSpPr>
          <p:spPr bwMode="auto">
            <a:xfrm>
              <a:off x="4003" y="2505"/>
              <a:ext cx="117" cy="141"/>
            </a:xfrm>
            <a:prstGeom prst="ellipse">
              <a:avLst/>
            </a:prstGeom>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Freeform 161"/>
            <p:cNvSpPr>
              <a:spLocks/>
            </p:cNvSpPr>
            <p:nvPr/>
          </p:nvSpPr>
          <p:spPr bwMode="gray">
            <a:xfrm>
              <a:off x="4152" y="2248"/>
              <a:ext cx="304" cy="333"/>
            </a:xfrm>
            <a:custGeom>
              <a:avLst/>
              <a:gdLst>
                <a:gd name="T0" fmla="*/ 106 w 304"/>
                <a:gd name="T1" fmla="*/ 10 h 333"/>
                <a:gd name="T2" fmla="*/ 129 w 304"/>
                <a:gd name="T3" fmla="*/ 0 h 333"/>
                <a:gd name="T4" fmla="*/ 165 w 304"/>
                <a:gd name="T5" fmla="*/ 0 h 333"/>
                <a:gd name="T6" fmla="*/ 173 w 304"/>
                <a:gd name="T7" fmla="*/ 24 h 333"/>
                <a:gd name="T8" fmla="*/ 211 w 304"/>
                <a:gd name="T9" fmla="*/ 39 h 333"/>
                <a:gd name="T10" fmla="*/ 237 w 304"/>
                <a:gd name="T11" fmla="*/ 28 h 333"/>
                <a:gd name="T12" fmla="*/ 267 w 304"/>
                <a:gd name="T13" fmla="*/ 62 h 333"/>
                <a:gd name="T14" fmla="*/ 260 w 304"/>
                <a:gd name="T15" fmla="*/ 92 h 333"/>
                <a:gd name="T16" fmla="*/ 276 w 304"/>
                <a:gd name="T17" fmla="*/ 127 h 333"/>
                <a:gd name="T18" fmla="*/ 303 w 304"/>
                <a:gd name="T19" fmla="*/ 139 h 333"/>
                <a:gd name="T20" fmla="*/ 303 w 304"/>
                <a:gd name="T21" fmla="*/ 187 h 333"/>
                <a:gd name="T22" fmla="*/ 280 w 304"/>
                <a:gd name="T23" fmla="*/ 197 h 333"/>
                <a:gd name="T24" fmla="*/ 262 w 304"/>
                <a:gd name="T25" fmla="*/ 237 h 333"/>
                <a:gd name="T26" fmla="*/ 270 w 304"/>
                <a:gd name="T27" fmla="*/ 260 h 333"/>
                <a:gd name="T28" fmla="*/ 245 w 304"/>
                <a:gd name="T29" fmla="*/ 292 h 333"/>
                <a:gd name="T30" fmla="*/ 217 w 304"/>
                <a:gd name="T31" fmla="*/ 310 h 333"/>
                <a:gd name="T32" fmla="*/ 186 w 304"/>
                <a:gd name="T33" fmla="*/ 291 h 333"/>
                <a:gd name="T34" fmla="*/ 173 w 304"/>
                <a:gd name="T35" fmla="*/ 323 h 333"/>
                <a:gd name="T36" fmla="*/ 147 w 304"/>
                <a:gd name="T37" fmla="*/ 332 h 333"/>
                <a:gd name="T38" fmla="*/ 116 w 304"/>
                <a:gd name="T39" fmla="*/ 295 h 333"/>
                <a:gd name="T40" fmla="*/ 88 w 304"/>
                <a:gd name="T41" fmla="*/ 281 h 333"/>
                <a:gd name="T42" fmla="*/ 64 w 304"/>
                <a:gd name="T43" fmla="*/ 294 h 333"/>
                <a:gd name="T44" fmla="*/ 32 w 304"/>
                <a:gd name="T45" fmla="*/ 262 h 333"/>
                <a:gd name="T46" fmla="*/ 39 w 304"/>
                <a:gd name="T47" fmla="*/ 233 h 333"/>
                <a:gd name="T48" fmla="*/ 28 w 304"/>
                <a:gd name="T49" fmla="*/ 200 h 333"/>
                <a:gd name="T50" fmla="*/ 0 w 304"/>
                <a:gd name="T51" fmla="*/ 188 h 333"/>
                <a:gd name="T52" fmla="*/ 0 w 304"/>
                <a:gd name="T53" fmla="*/ 137 h 333"/>
                <a:gd name="T54" fmla="*/ 30 w 304"/>
                <a:gd name="T55" fmla="*/ 121 h 333"/>
                <a:gd name="T56" fmla="*/ 40 w 304"/>
                <a:gd name="T57" fmla="*/ 92 h 333"/>
                <a:gd name="T58" fmla="*/ 35 w 304"/>
                <a:gd name="T59" fmla="*/ 37 h 333"/>
                <a:gd name="T60" fmla="*/ 59 w 304"/>
                <a:gd name="T61" fmla="*/ 26 h 333"/>
                <a:gd name="T62" fmla="*/ 89 w 304"/>
                <a:gd name="T63" fmla="*/ 41 h 333"/>
                <a:gd name="T64" fmla="*/ 106 w 304"/>
                <a:gd name="T65" fmla="*/ 1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333">
                  <a:moveTo>
                    <a:pt x="106" y="10"/>
                  </a:moveTo>
                  <a:lnTo>
                    <a:pt x="129" y="0"/>
                  </a:lnTo>
                  <a:lnTo>
                    <a:pt x="165" y="0"/>
                  </a:lnTo>
                  <a:lnTo>
                    <a:pt x="173" y="24"/>
                  </a:lnTo>
                  <a:lnTo>
                    <a:pt x="211" y="39"/>
                  </a:lnTo>
                  <a:lnTo>
                    <a:pt x="237" y="28"/>
                  </a:lnTo>
                  <a:lnTo>
                    <a:pt x="267" y="62"/>
                  </a:lnTo>
                  <a:lnTo>
                    <a:pt x="260" y="92"/>
                  </a:lnTo>
                  <a:lnTo>
                    <a:pt x="276" y="127"/>
                  </a:lnTo>
                  <a:lnTo>
                    <a:pt x="303" y="139"/>
                  </a:lnTo>
                  <a:lnTo>
                    <a:pt x="303" y="187"/>
                  </a:lnTo>
                  <a:lnTo>
                    <a:pt x="280" y="197"/>
                  </a:lnTo>
                  <a:lnTo>
                    <a:pt x="262" y="237"/>
                  </a:lnTo>
                  <a:lnTo>
                    <a:pt x="270" y="260"/>
                  </a:lnTo>
                  <a:lnTo>
                    <a:pt x="245" y="292"/>
                  </a:lnTo>
                  <a:lnTo>
                    <a:pt x="217" y="310"/>
                  </a:lnTo>
                  <a:lnTo>
                    <a:pt x="186" y="291"/>
                  </a:lnTo>
                  <a:lnTo>
                    <a:pt x="173" y="323"/>
                  </a:lnTo>
                  <a:lnTo>
                    <a:pt x="147" y="332"/>
                  </a:lnTo>
                  <a:lnTo>
                    <a:pt x="116" y="295"/>
                  </a:lnTo>
                  <a:lnTo>
                    <a:pt x="88" y="281"/>
                  </a:lnTo>
                  <a:lnTo>
                    <a:pt x="64" y="294"/>
                  </a:lnTo>
                  <a:lnTo>
                    <a:pt x="32" y="262"/>
                  </a:lnTo>
                  <a:lnTo>
                    <a:pt x="39" y="233"/>
                  </a:lnTo>
                  <a:lnTo>
                    <a:pt x="28" y="200"/>
                  </a:lnTo>
                  <a:lnTo>
                    <a:pt x="0" y="188"/>
                  </a:lnTo>
                  <a:lnTo>
                    <a:pt x="0" y="137"/>
                  </a:lnTo>
                  <a:lnTo>
                    <a:pt x="30" y="121"/>
                  </a:lnTo>
                  <a:lnTo>
                    <a:pt x="40" y="92"/>
                  </a:lnTo>
                  <a:lnTo>
                    <a:pt x="35" y="37"/>
                  </a:lnTo>
                  <a:lnTo>
                    <a:pt x="59" y="26"/>
                  </a:lnTo>
                  <a:lnTo>
                    <a:pt x="89" y="41"/>
                  </a:lnTo>
                  <a:lnTo>
                    <a:pt x="106" y="10"/>
                  </a:lnTo>
                </a:path>
              </a:pathLst>
            </a:custGeom>
            <a:solidFill>
              <a:srgbClr val="6161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 name="Freeform 162"/>
            <p:cNvSpPr>
              <a:spLocks/>
            </p:cNvSpPr>
            <p:nvPr/>
          </p:nvSpPr>
          <p:spPr bwMode="auto">
            <a:xfrm>
              <a:off x="4128" y="2258"/>
              <a:ext cx="304" cy="323"/>
            </a:xfrm>
            <a:custGeom>
              <a:avLst/>
              <a:gdLst>
                <a:gd name="T0" fmla="*/ 118 w 304"/>
                <a:gd name="T1" fmla="*/ 26 h 323"/>
                <a:gd name="T2" fmla="*/ 129 w 304"/>
                <a:gd name="T3" fmla="*/ 0 h 323"/>
                <a:gd name="T4" fmla="*/ 171 w 304"/>
                <a:gd name="T5" fmla="*/ 0 h 323"/>
                <a:gd name="T6" fmla="*/ 180 w 304"/>
                <a:gd name="T7" fmla="*/ 23 h 323"/>
                <a:gd name="T8" fmla="*/ 216 w 304"/>
                <a:gd name="T9" fmla="*/ 38 h 323"/>
                <a:gd name="T10" fmla="*/ 237 w 304"/>
                <a:gd name="T11" fmla="*/ 27 h 323"/>
                <a:gd name="T12" fmla="*/ 267 w 304"/>
                <a:gd name="T13" fmla="*/ 61 h 323"/>
                <a:gd name="T14" fmla="*/ 260 w 304"/>
                <a:gd name="T15" fmla="*/ 90 h 323"/>
                <a:gd name="T16" fmla="*/ 276 w 304"/>
                <a:gd name="T17" fmla="*/ 126 h 323"/>
                <a:gd name="T18" fmla="*/ 303 w 304"/>
                <a:gd name="T19" fmla="*/ 138 h 323"/>
                <a:gd name="T20" fmla="*/ 303 w 304"/>
                <a:gd name="T21" fmla="*/ 186 h 323"/>
                <a:gd name="T22" fmla="*/ 280 w 304"/>
                <a:gd name="T23" fmla="*/ 196 h 323"/>
                <a:gd name="T24" fmla="*/ 262 w 304"/>
                <a:gd name="T25" fmla="*/ 232 h 323"/>
                <a:gd name="T26" fmla="*/ 271 w 304"/>
                <a:gd name="T27" fmla="*/ 261 h 323"/>
                <a:gd name="T28" fmla="*/ 239 w 304"/>
                <a:gd name="T29" fmla="*/ 298 h 323"/>
                <a:gd name="T30" fmla="*/ 214 w 304"/>
                <a:gd name="T31" fmla="*/ 283 h 323"/>
                <a:gd name="T32" fmla="*/ 186 w 304"/>
                <a:gd name="T33" fmla="*/ 290 h 323"/>
                <a:gd name="T34" fmla="*/ 173 w 304"/>
                <a:gd name="T35" fmla="*/ 322 h 323"/>
                <a:gd name="T36" fmla="*/ 129 w 304"/>
                <a:gd name="T37" fmla="*/ 322 h 323"/>
                <a:gd name="T38" fmla="*/ 116 w 304"/>
                <a:gd name="T39" fmla="*/ 294 h 323"/>
                <a:gd name="T40" fmla="*/ 88 w 304"/>
                <a:gd name="T41" fmla="*/ 280 h 323"/>
                <a:gd name="T42" fmla="*/ 64 w 304"/>
                <a:gd name="T43" fmla="*/ 293 h 323"/>
                <a:gd name="T44" fmla="*/ 32 w 304"/>
                <a:gd name="T45" fmla="*/ 261 h 323"/>
                <a:gd name="T46" fmla="*/ 39 w 304"/>
                <a:gd name="T47" fmla="*/ 232 h 323"/>
                <a:gd name="T48" fmla="*/ 28 w 304"/>
                <a:gd name="T49" fmla="*/ 199 h 323"/>
                <a:gd name="T50" fmla="*/ 0 w 304"/>
                <a:gd name="T51" fmla="*/ 187 h 323"/>
                <a:gd name="T52" fmla="*/ 0 w 304"/>
                <a:gd name="T53" fmla="*/ 135 h 323"/>
                <a:gd name="T54" fmla="*/ 30 w 304"/>
                <a:gd name="T55" fmla="*/ 120 h 323"/>
                <a:gd name="T56" fmla="*/ 40 w 304"/>
                <a:gd name="T57" fmla="*/ 90 h 323"/>
                <a:gd name="T58" fmla="*/ 30 w 304"/>
                <a:gd name="T59" fmla="*/ 55 h 323"/>
                <a:gd name="T60" fmla="*/ 59 w 304"/>
                <a:gd name="T61" fmla="*/ 25 h 323"/>
                <a:gd name="T62" fmla="*/ 89 w 304"/>
                <a:gd name="T63" fmla="*/ 40 h 323"/>
                <a:gd name="T64" fmla="*/ 118 w 304"/>
                <a:gd name="T65" fmla="*/ 2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323">
                  <a:moveTo>
                    <a:pt x="118" y="26"/>
                  </a:moveTo>
                  <a:lnTo>
                    <a:pt x="129" y="0"/>
                  </a:lnTo>
                  <a:lnTo>
                    <a:pt x="171" y="0"/>
                  </a:lnTo>
                  <a:lnTo>
                    <a:pt x="180" y="23"/>
                  </a:lnTo>
                  <a:lnTo>
                    <a:pt x="216" y="38"/>
                  </a:lnTo>
                  <a:lnTo>
                    <a:pt x="237" y="27"/>
                  </a:lnTo>
                  <a:lnTo>
                    <a:pt x="267" y="61"/>
                  </a:lnTo>
                  <a:lnTo>
                    <a:pt x="260" y="90"/>
                  </a:lnTo>
                  <a:lnTo>
                    <a:pt x="276" y="126"/>
                  </a:lnTo>
                  <a:lnTo>
                    <a:pt x="303" y="138"/>
                  </a:lnTo>
                  <a:lnTo>
                    <a:pt x="303" y="186"/>
                  </a:lnTo>
                  <a:lnTo>
                    <a:pt x="280" y="196"/>
                  </a:lnTo>
                  <a:lnTo>
                    <a:pt x="262" y="232"/>
                  </a:lnTo>
                  <a:lnTo>
                    <a:pt x="271" y="261"/>
                  </a:lnTo>
                  <a:lnTo>
                    <a:pt x="239" y="298"/>
                  </a:lnTo>
                  <a:lnTo>
                    <a:pt x="214" y="283"/>
                  </a:lnTo>
                  <a:lnTo>
                    <a:pt x="186" y="290"/>
                  </a:lnTo>
                  <a:lnTo>
                    <a:pt x="173" y="322"/>
                  </a:lnTo>
                  <a:lnTo>
                    <a:pt x="129" y="322"/>
                  </a:lnTo>
                  <a:lnTo>
                    <a:pt x="116" y="294"/>
                  </a:lnTo>
                  <a:lnTo>
                    <a:pt x="88" y="280"/>
                  </a:lnTo>
                  <a:lnTo>
                    <a:pt x="64" y="293"/>
                  </a:lnTo>
                  <a:lnTo>
                    <a:pt x="32" y="261"/>
                  </a:lnTo>
                  <a:lnTo>
                    <a:pt x="39" y="232"/>
                  </a:lnTo>
                  <a:lnTo>
                    <a:pt x="28" y="199"/>
                  </a:lnTo>
                  <a:lnTo>
                    <a:pt x="0" y="187"/>
                  </a:lnTo>
                  <a:lnTo>
                    <a:pt x="0" y="135"/>
                  </a:lnTo>
                  <a:lnTo>
                    <a:pt x="30" y="120"/>
                  </a:lnTo>
                  <a:lnTo>
                    <a:pt x="40" y="90"/>
                  </a:lnTo>
                  <a:lnTo>
                    <a:pt x="30" y="55"/>
                  </a:lnTo>
                  <a:lnTo>
                    <a:pt x="59" y="25"/>
                  </a:lnTo>
                  <a:lnTo>
                    <a:pt x="89" y="40"/>
                  </a:lnTo>
                  <a:lnTo>
                    <a:pt x="118" y="26"/>
                  </a:lnTo>
                </a:path>
              </a:pathLst>
            </a:custGeom>
            <a:gradFill rotWithShape="0">
              <a:gsLst>
                <a:gs pos="0">
                  <a:srgbClr val="FFFF99">
                    <a:gamma/>
                    <a:shade val="69804"/>
                    <a:invGamma/>
                  </a:srgbClr>
                </a:gs>
                <a:gs pos="50000">
                  <a:srgbClr val="FFFF99"/>
                </a:gs>
                <a:gs pos="100000">
                  <a:srgbClr val="FFFF99">
                    <a:gamma/>
                    <a:shade val="69804"/>
                    <a:invGamma/>
                  </a:srgbClr>
                </a:gs>
              </a:gsLst>
              <a:lin ang="27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 name="Oval 163"/>
            <p:cNvSpPr>
              <a:spLocks noChangeArrowheads="1"/>
            </p:cNvSpPr>
            <p:nvPr/>
          </p:nvSpPr>
          <p:spPr bwMode="auto">
            <a:xfrm>
              <a:off x="4170" y="2305"/>
              <a:ext cx="216" cy="225"/>
            </a:xfrm>
            <a:prstGeom prst="ellipse">
              <a:avLst/>
            </a:prstGeom>
            <a:gradFill rotWithShape="0">
              <a:gsLst>
                <a:gs pos="0">
                  <a:srgbClr val="FFFF99">
                    <a:gamma/>
                    <a:shade val="40000"/>
                    <a:invGamma/>
                  </a:srgbClr>
                </a:gs>
                <a:gs pos="50000">
                  <a:srgbClr val="FFFF99"/>
                </a:gs>
                <a:gs pos="100000">
                  <a:srgbClr val="FFFF99">
                    <a:gamma/>
                    <a:shade val="40000"/>
                    <a:invGamma/>
                  </a:srgb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164"/>
            <p:cNvSpPr>
              <a:spLocks noChangeArrowheads="1"/>
            </p:cNvSpPr>
            <p:nvPr/>
          </p:nvSpPr>
          <p:spPr bwMode="auto">
            <a:xfrm>
              <a:off x="4200" y="2333"/>
              <a:ext cx="152" cy="168"/>
            </a:xfrm>
            <a:prstGeom prst="ellipse">
              <a:avLst/>
            </a:prstGeom>
            <a:solidFill>
              <a:srgbClr val="4848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78" name="Oval 165"/>
            <p:cNvSpPr>
              <a:spLocks noChangeArrowheads="1"/>
            </p:cNvSpPr>
            <p:nvPr/>
          </p:nvSpPr>
          <p:spPr bwMode="auto">
            <a:xfrm>
              <a:off x="4226" y="2335"/>
              <a:ext cx="129" cy="155"/>
            </a:xfrm>
            <a:prstGeom prst="ellipse">
              <a:avLst/>
            </a:prstGeom>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9" name="AutoShape 166"/>
          <p:cNvSpPr>
            <a:spLocks noChangeArrowheads="1"/>
          </p:cNvSpPr>
          <p:nvPr/>
        </p:nvSpPr>
        <p:spPr bwMode="hidden">
          <a:xfrm>
            <a:off x="6426200" y="3745706"/>
            <a:ext cx="241300" cy="254000"/>
          </a:xfrm>
          <a:prstGeom prst="cube">
            <a:avLst>
              <a:gd name="adj" fmla="val 70694"/>
            </a:avLst>
          </a:prstGeom>
          <a:solidFill>
            <a:srgbClr val="96969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AutoShape 167"/>
          <p:cNvSpPr>
            <a:spLocks noChangeArrowheads="1"/>
          </p:cNvSpPr>
          <p:nvPr/>
        </p:nvSpPr>
        <p:spPr bwMode="auto">
          <a:xfrm>
            <a:off x="6934200" y="3491706"/>
            <a:ext cx="241300" cy="254000"/>
          </a:xfrm>
          <a:prstGeom prst="cube">
            <a:avLst>
              <a:gd name="adj" fmla="val 70694"/>
            </a:avLst>
          </a:prstGeom>
          <a:solidFill>
            <a:srgbClr val="96969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AutoShape 168"/>
          <p:cNvSpPr>
            <a:spLocks noChangeArrowheads="1"/>
          </p:cNvSpPr>
          <p:nvPr/>
        </p:nvSpPr>
        <p:spPr bwMode="auto">
          <a:xfrm>
            <a:off x="7467600" y="3529806"/>
            <a:ext cx="342900" cy="355600"/>
          </a:xfrm>
          <a:prstGeom prst="cube">
            <a:avLst>
              <a:gd name="adj" fmla="val 70694"/>
            </a:avLst>
          </a:prstGeom>
          <a:solidFill>
            <a:srgbClr val="96969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AutoShape 169"/>
          <p:cNvSpPr>
            <a:spLocks noChangeArrowheads="1"/>
          </p:cNvSpPr>
          <p:nvPr/>
        </p:nvSpPr>
        <p:spPr bwMode="auto">
          <a:xfrm>
            <a:off x="7797800" y="3707606"/>
            <a:ext cx="508000" cy="533400"/>
          </a:xfrm>
          <a:prstGeom prst="cube">
            <a:avLst>
              <a:gd name="adj" fmla="val 70694"/>
            </a:avLst>
          </a:prstGeom>
          <a:solidFill>
            <a:srgbClr val="96969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3" name="Group 170"/>
          <p:cNvGrpSpPr>
            <a:grpSpLocks/>
          </p:cNvGrpSpPr>
          <p:nvPr/>
        </p:nvGrpSpPr>
        <p:grpSpPr bwMode="auto">
          <a:xfrm>
            <a:off x="4692650" y="4902994"/>
            <a:ext cx="1409700" cy="1530350"/>
            <a:chOff x="2768" y="2573"/>
            <a:chExt cx="888" cy="964"/>
          </a:xfrm>
        </p:grpSpPr>
        <p:sp>
          <p:nvSpPr>
            <p:cNvPr id="84" name="Freeform 171"/>
            <p:cNvSpPr>
              <a:spLocks/>
            </p:cNvSpPr>
            <p:nvPr/>
          </p:nvSpPr>
          <p:spPr bwMode="hidden">
            <a:xfrm>
              <a:off x="2799" y="2573"/>
              <a:ext cx="857" cy="964"/>
            </a:xfrm>
            <a:custGeom>
              <a:avLst/>
              <a:gdLst>
                <a:gd name="T0" fmla="*/ 274 w 857"/>
                <a:gd name="T1" fmla="*/ 782 h 964"/>
                <a:gd name="T2" fmla="*/ 309 w 857"/>
                <a:gd name="T3" fmla="*/ 771 h 964"/>
                <a:gd name="T4" fmla="*/ 337 w 857"/>
                <a:gd name="T5" fmla="*/ 761 h 964"/>
                <a:gd name="T6" fmla="*/ 364 w 857"/>
                <a:gd name="T7" fmla="*/ 751 h 964"/>
                <a:gd name="T8" fmla="*/ 390 w 857"/>
                <a:gd name="T9" fmla="*/ 727 h 964"/>
                <a:gd name="T10" fmla="*/ 417 w 857"/>
                <a:gd name="T11" fmla="*/ 717 h 964"/>
                <a:gd name="T12" fmla="*/ 441 w 857"/>
                <a:gd name="T13" fmla="*/ 701 h 964"/>
                <a:gd name="T14" fmla="*/ 469 w 857"/>
                <a:gd name="T15" fmla="*/ 679 h 964"/>
                <a:gd name="T16" fmla="*/ 493 w 857"/>
                <a:gd name="T17" fmla="*/ 663 h 964"/>
                <a:gd name="T18" fmla="*/ 515 w 857"/>
                <a:gd name="T19" fmla="*/ 636 h 964"/>
                <a:gd name="T20" fmla="*/ 539 w 857"/>
                <a:gd name="T21" fmla="*/ 620 h 964"/>
                <a:gd name="T22" fmla="*/ 563 w 857"/>
                <a:gd name="T23" fmla="*/ 592 h 964"/>
                <a:gd name="T24" fmla="*/ 584 w 857"/>
                <a:gd name="T25" fmla="*/ 571 h 964"/>
                <a:gd name="T26" fmla="*/ 604 w 857"/>
                <a:gd name="T27" fmla="*/ 538 h 964"/>
                <a:gd name="T28" fmla="*/ 625 w 857"/>
                <a:gd name="T29" fmla="*/ 516 h 964"/>
                <a:gd name="T30" fmla="*/ 642 w 857"/>
                <a:gd name="T31" fmla="*/ 489 h 964"/>
                <a:gd name="T32" fmla="*/ 659 w 857"/>
                <a:gd name="T33" fmla="*/ 463 h 964"/>
                <a:gd name="T34" fmla="*/ 679 w 857"/>
                <a:gd name="T35" fmla="*/ 430 h 964"/>
                <a:gd name="T36" fmla="*/ 695 w 857"/>
                <a:gd name="T37" fmla="*/ 402 h 964"/>
                <a:gd name="T38" fmla="*/ 713 w 857"/>
                <a:gd name="T39" fmla="*/ 374 h 964"/>
                <a:gd name="T40" fmla="*/ 731 w 857"/>
                <a:gd name="T41" fmla="*/ 348 h 964"/>
                <a:gd name="T42" fmla="*/ 744 w 857"/>
                <a:gd name="T43" fmla="*/ 316 h 964"/>
                <a:gd name="T44" fmla="*/ 757 w 857"/>
                <a:gd name="T45" fmla="*/ 294 h 964"/>
                <a:gd name="T46" fmla="*/ 771 w 857"/>
                <a:gd name="T47" fmla="*/ 261 h 964"/>
                <a:gd name="T48" fmla="*/ 781 w 857"/>
                <a:gd name="T49" fmla="*/ 233 h 964"/>
                <a:gd name="T50" fmla="*/ 795 w 857"/>
                <a:gd name="T51" fmla="*/ 201 h 964"/>
                <a:gd name="T52" fmla="*/ 805 w 857"/>
                <a:gd name="T53" fmla="*/ 174 h 964"/>
                <a:gd name="T54" fmla="*/ 815 w 857"/>
                <a:gd name="T55" fmla="*/ 147 h 964"/>
                <a:gd name="T56" fmla="*/ 826 w 857"/>
                <a:gd name="T57" fmla="*/ 119 h 964"/>
                <a:gd name="T58" fmla="*/ 835 w 857"/>
                <a:gd name="T59" fmla="*/ 92 h 964"/>
                <a:gd name="T60" fmla="*/ 845 w 857"/>
                <a:gd name="T61" fmla="*/ 66 h 964"/>
                <a:gd name="T62" fmla="*/ 853 w 857"/>
                <a:gd name="T63" fmla="*/ 44 h 964"/>
                <a:gd name="T64" fmla="*/ 838 w 857"/>
                <a:gd name="T65" fmla="*/ 0 h 964"/>
                <a:gd name="T66" fmla="*/ 838 w 857"/>
                <a:gd name="T67" fmla="*/ 0 h 964"/>
                <a:gd name="T68" fmla="*/ 808 w 857"/>
                <a:gd name="T69" fmla="*/ 17 h 964"/>
                <a:gd name="T70" fmla="*/ 795 w 857"/>
                <a:gd name="T71" fmla="*/ 48 h 964"/>
                <a:gd name="T72" fmla="*/ 777 w 857"/>
                <a:gd name="T73" fmla="*/ 86 h 964"/>
                <a:gd name="T74" fmla="*/ 760 w 857"/>
                <a:gd name="T75" fmla="*/ 124 h 964"/>
                <a:gd name="T76" fmla="*/ 746 w 857"/>
                <a:gd name="T77" fmla="*/ 157 h 964"/>
                <a:gd name="T78" fmla="*/ 729 w 857"/>
                <a:gd name="T79" fmla="*/ 185 h 964"/>
                <a:gd name="T80" fmla="*/ 705 w 857"/>
                <a:gd name="T81" fmla="*/ 211 h 964"/>
                <a:gd name="T82" fmla="*/ 686 w 857"/>
                <a:gd name="T83" fmla="*/ 244 h 964"/>
                <a:gd name="T84" fmla="*/ 665 w 857"/>
                <a:gd name="T85" fmla="*/ 266 h 964"/>
                <a:gd name="T86" fmla="*/ 649 w 857"/>
                <a:gd name="T87" fmla="*/ 294 h 964"/>
                <a:gd name="T88" fmla="*/ 625 w 857"/>
                <a:gd name="T89" fmla="*/ 310 h 964"/>
                <a:gd name="T90" fmla="*/ 604 w 857"/>
                <a:gd name="T91" fmla="*/ 332 h 964"/>
                <a:gd name="T92" fmla="*/ 584 w 857"/>
                <a:gd name="T93" fmla="*/ 354 h 964"/>
                <a:gd name="T94" fmla="*/ 560 w 857"/>
                <a:gd name="T95" fmla="*/ 370 h 964"/>
                <a:gd name="T96" fmla="*/ 536 w 857"/>
                <a:gd name="T97" fmla="*/ 385 h 964"/>
                <a:gd name="T98" fmla="*/ 512 w 857"/>
                <a:gd name="T99" fmla="*/ 401 h 964"/>
                <a:gd name="T100" fmla="*/ 488 w 857"/>
                <a:gd name="T101" fmla="*/ 419 h 964"/>
                <a:gd name="T102" fmla="*/ 465 w 857"/>
                <a:gd name="T103" fmla="*/ 423 h 964"/>
                <a:gd name="T104" fmla="*/ 441 w 857"/>
                <a:gd name="T105" fmla="*/ 439 h 964"/>
                <a:gd name="T106" fmla="*/ 414 w 857"/>
                <a:gd name="T107" fmla="*/ 451 h 964"/>
                <a:gd name="T108" fmla="*/ 390 w 857"/>
                <a:gd name="T109" fmla="*/ 457 h 964"/>
                <a:gd name="T110" fmla="*/ 367 w 857"/>
                <a:gd name="T111" fmla="*/ 461 h 964"/>
                <a:gd name="T112" fmla="*/ 340 w 857"/>
                <a:gd name="T113" fmla="*/ 471 h 964"/>
                <a:gd name="T114" fmla="*/ 312 w 857"/>
                <a:gd name="T115" fmla="*/ 471 h 964"/>
                <a:gd name="T116" fmla="*/ 285 w 857"/>
                <a:gd name="T117" fmla="*/ 473 h 964"/>
                <a:gd name="T118" fmla="*/ 258 w 857"/>
                <a:gd name="T119" fmla="*/ 473 h 964"/>
                <a:gd name="T120" fmla="*/ 211 w 857"/>
                <a:gd name="T121" fmla="*/ 961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57" h="964">
                  <a:moveTo>
                    <a:pt x="251" y="788"/>
                  </a:moveTo>
                  <a:lnTo>
                    <a:pt x="254" y="782"/>
                  </a:lnTo>
                  <a:lnTo>
                    <a:pt x="258" y="788"/>
                  </a:lnTo>
                  <a:lnTo>
                    <a:pt x="261" y="782"/>
                  </a:lnTo>
                  <a:lnTo>
                    <a:pt x="267" y="782"/>
                  </a:lnTo>
                  <a:lnTo>
                    <a:pt x="271" y="777"/>
                  </a:lnTo>
                  <a:lnTo>
                    <a:pt x="274" y="782"/>
                  </a:lnTo>
                  <a:lnTo>
                    <a:pt x="277" y="777"/>
                  </a:lnTo>
                  <a:lnTo>
                    <a:pt x="285" y="777"/>
                  </a:lnTo>
                  <a:lnTo>
                    <a:pt x="292" y="777"/>
                  </a:lnTo>
                  <a:lnTo>
                    <a:pt x="292" y="777"/>
                  </a:lnTo>
                  <a:lnTo>
                    <a:pt x="298" y="777"/>
                  </a:lnTo>
                  <a:lnTo>
                    <a:pt x="301" y="771"/>
                  </a:lnTo>
                  <a:lnTo>
                    <a:pt x="309" y="771"/>
                  </a:lnTo>
                  <a:lnTo>
                    <a:pt x="309" y="771"/>
                  </a:lnTo>
                  <a:lnTo>
                    <a:pt x="312" y="765"/>
                  </a:lnTo>
                  <a:lnTo>
                    <a:pt x="319" y="765"/>
                  </a:lnTo>
                  <a:lnTo>
                    <a:pt x="323" y="761"/>
                  </a:lnTo>
                  <a:lnTo>
                    <a:pt x="325" y="765"/>
                  </a:lnTo>
                  <a:lnTo>
                    <a:pt x="329" y="761"/>
                  </a:lnTo>
                  <a:lnTo>
                    <a:pt x="337" y="761"/>
                  </a:lnTo>
                  <a:lnTo>
                    <a:pt x="340" y="755"/>
                  </a:lnTo>
                  <a:lnTo>
                    <a:pt x="343" y="761"/>
                  </a:lnTo>
                  <a:lnTo>
                    <a:pt x="346" y="755"/>
                  </a:lnTo>
                  <a:lnTo>
                    <a:pt x="349" y="751"/>
                  </a:lnTo>
                  <a:lnTo>
                    <a:pt x="356" y="751"/>
                  </a:lnTo>
                  <a:lnTo>
                    <a:pt x="359" y="745"/>
                  </a:lnTo>
                  <a:lnTo>
                    <a:pt x="364" y="751"/>
                  </a:lnTo>
                  <a:lnTo>
                    <a:pt x="367" y="745"/>
                  </a:lnTo>
                  <a:lnTo>
                    <a:pt x="374" y="745"/>
                  </a:lnTo>
                  <a:lnTo>
                    <a:pt x="375" y="739"/>
                  </a:lnTo>
                  <a:lnTo>
                    <a:pt x="375" y="739"/>
                  </a:lnTo>
                  <a:lnTo>
                    <a:pt x="383" y="739"/>
                  </a:lnTo>
                  <a:lnTo>
                    <a:pt x="386" y="733"/>
                  </a:lnTo>
                  <a:lnTo>
                    <a:pt x="390" y="727"/>
                  </a:lnTo>
                  <a:lnTo>
                    <a:pt x="393" y="733"/>
                  </a:lnTo>
                  <a:lnTo>
                    <a:pt x="398" y="727"/>
                  </a:lnTo>
                  <a:lnTo>
                    <a:pt x="404" y="727"/>
                  </a:lnTo>
                  <a:lnTo>
                    <a:pt x="407" y="723"/>
                  </a:lnTo>
                  <a:lnTo>
                    <a:pt x="410" y="717"/>
                  </a:lnTo>
                  <a:lnTo>
                    <a:pt x="414" y="723"/>
                  </a:lnTo>
                  <a:lnTo>
                    <a:pt x="417" y="717"/>
                  </a:lnTo>
                  <a:lnTo>
                    <a:pt x="422" y="711"/>
                  </a:lnTo>
                  <a:lnTo>
                    <a:pt x="428" y="711"/>
                  </a:lnTo>
                  <a:lnTo>
                    <a:pt x="428" y="711"/>
                  </a:lnTo>
                  <a:lnTo>
                    <a:pt x="430" y="707"/>
                  </a:lnTo>
                  <a:lnTo>
                    <a:pt x="438" y="707"/>
                  </a:lnTo>
                  <a:lnTo>
                    <a:pt x="441" y="701"/>
                  </a:lnTo>
                  <a:lnTo>
                    <a:pt x="441" y="701"/>
                  </a:lnTo>
                  <a:lnTo>
                    <a:pt x="445" y="695"/>
                  </a:lnTo>
                  <a:lnTo>
                    <a:pt x="451" y="695"/>
                  </a:lnTo>
                  <a:lnTo>
                    <a:pt x="456" y="691"/>
                  </a:lnTo>
                  <a:lnTo>
                    <a:pt x="457" y="685"/>
                  </a:lnTo>
                  <a:lnTo>
                    <a:pt x="462" y="691"/>
                  </a:lnTo>
                  <a:lnTo>
                    <a:pt x="465" y="685"/>
                  </a:lnTo>
                  <a:lnTo>
                    <a:pt x="469" y="679"/>
                  </a:lnTo>
                  <a:lnTo>
                    <a:pt x="472" y="673"/>
                  </a:lnTo>
                  <a:lnTo>
                    <a:pt x="480" y="673"/>
                  </a:lnTo>
                  <a:lnTo>
                    <a:pt x="480" y="673"/>
                  </a:lnTo>
                  <a:lnTo>
                    <a:pt x="481" y="668"/>
                  </a:lnTo>
                  <a:lnTo>
                    <a:pt x="485" y="663"/>
                  </a:lnTo>
                  <a:lnTo>
                    <a:pt x="493" y="663"/>
                  </a:lnTo>
                  <a:lnTo>
                    <a:pt x="493" y="663"/>
                  </a:lnTo>
                  <a:lnTo>
                    <a:pt x="496" y="657"/>
                  </a:lnTo>
                  <a:lnTo>
                    <a:pt x="499" y="652"/>
                  </a:lnTo>
                  <a:lnTo>
                    <a:pt x="502" y="646"/>
                  </a:lnTo>
                  <a:lnTo>
                    <a:pt x="509" y="646"/>
                  </a:lnTo>
                  <a:lnTo>
                    <a:pt x="509" y="646"/>
                  </a:lnTo>
                  <a:lnTo>
                    <a:pt x="512" y="642"/>
                  </a:lnTo>
                  <a:lnTo>
                    <a:pt x="515" y="636"/>
                  </a:lnTo>
                  <a:lnTo>
                    <a:pt x="523" y="636"/>
                  </a:lnTo>
                  <a:lnTo>
                    <a:pt x="523" y="636"/>
                  </a:lnTo>
                  <a:lnTo>
                    <a:pt x="526" y="630"/>
                  </a:lnTo>
                  <a:lnTo>
                    <a:pt x="530" y="626"/>
                  </a:lnTo>
                  <a:lnTo>
                    <a:pt x="533" y="620"/>
                  </a:lnTo>
                  <a:lnTo>
                    <a:pt x="536" y="614"/>
                  </a:lnTo>
                  <a:lnTo>
                    <a:pt x="539" y="620"/>
                  </a:lnTo>
                  <a:lnTo>
                    <a:pt x="543" y="614"/>
                  </a:lnTo>
                  <a:lnTo>
                    <a:pt x="546" y="608"/>
                  </a:lnTo>
                  <a:lnTo>
                    <a:pt x="549" y="604"/>
                  </a:lnTo>
                  <a:lnTo>
                    <a:pt x="549" y="604"/>
                  </a:lnTo>
                  <a:lnTo>
                    <a:pt x="554" y="598"/>
                  </a:lnTo>
                  <a:lnTo>
                    <a:pt x="560" y="598"/>
                  </a:lnTo>
                  <a:lnTo>
                    <a:pt x="563" y="592"/>
                  </a:lnTo>
                  <a:lnTo>
                    <a:pt x="567" y="588"/>
                  </a:lnTo>
                  <a:lnTo>
                    <a:pt x="567" y="588"/>
                  </a:lnTo>
                  <a:lnTo>
                    <a:pt x="570" y="582"/>
                  </a:lnTo>
                  <a:lnTo>
                    <a:pt x="573" y="576"/>
                  </a:lnTo>
                  <a:lnTo>
                    <a:pt x="578" y="571"/>
                  </a:lnTo>
                  <a:lnTo>
                    <a:pt x="578" y="571"/>
                  </a:lnTo>
                  <a:lnTo>
                    <a:pt x="584" y="571"/>
                  </a:lnTo>
                  <a:lnTo>
                    <a:pt x="588" y="566"/>
                  </a:lnTo>
                  <a:lnTo>
                    <a:pt x="591" y="560"/>
                  </a:lnTo>
                  <a:lnTo>
                    <a:pt x="591" y="560"/>
                  </a:lnTo>
                  <a:lnTo>
                    <a:pt x="594" y="554"/>
                  </a:lnTo>
                  <a:lnTo>
                    <a:pt x="597" y="549"/>
                  </a:lnTo>
                  <a:lnTo>
                    <a:pt x="601" y="543"/>
                  </a:lnTo>
                  <a:lnTo>
                    <a:pt x="604" y="538"/>
                  </a:lnTo>
                  <a:lnTo>
                    <a:pt x="604" y="538"/>
                  </a:lnTo>
                  <a:lnTo>
                    <a:pt x="607" y="533"/>
                  </a:lnTo>
                  <a:lnTo>
                    <a:pt x="615" y="533"/>
                  </a:lnTo>
                  <a:lnTo>
                    <a:pt x="619" y="527"/>
                  </a:lnTo>
                  <a:lnTo>
                    <a:pt x="619" y="527"/>
                  </a:lnTo>
                  <a:lnTo>
                    <a:pt x="621" y="521"/>
                  </a:lnTo>
                  <a:lnTo>
                    <a:pt x="625" y="516"/>
                  </a:lnTo>
                  <a:lnTo>
                    <a:pt x="628" y="511"/>
                  </a:lnTo>
                  <a:lnTo>
                    <a:pt x="628" y="511"/>
                  </a:lnTo>
                  <a:lnTo>
                    <a:pt x="631" y="505"/>
                  </a:lnTo>
                  <a:lnTo>
                    <a:pt x="636" y="499"/>
                  </a:lnTo>
                  <a:lnTo>
                    <a:pt x="639" y="495"/>
                  </a:lnTo>
                  <a:lnTo>
                    <a:pt x="639" y="495"/>
                  </a:lnTo>
                  <a:lnTo>
                    <a:pt x="642" y="489"/>
                  </a:lnTo>
                  <a:lnTo>
                    <a:pt x="644" y="485"/>
                  </a:lnTo>
                  <a:lnTo>
                    <a:pt x="647" y="479"/>
                  </a:lnTo>
                  <a:lnTo>
                    <a:pt x="647" y="479"/>
                  </a:lnTo>
                  <a:lnTo>
                    <a:pt x="652" y="473"/>
                  </a:lnTo>
                  <a:lnTo>
                    <a:pt x="655" y="469"/>
                  </a:lnTo>
                  <a:lnTo>
                    <a:pt x="659" y="463"/>
                  </a:lnTo>
                  <a:lnTo>
                    <a:pt x="659" y="463"/>
                  </a:lnTo>
                  <a:lnTo>
                    <a:pt x="662" y="457"/>
                  </a:lnTo>
                  <a:lnTo>
                    <a:pt x="665" y="451"/>
                  </a:lnTo>
                  <a:lnTo>
                    <a:pt x="670" y="446"/>
                  </a:lnTo>
                  <a:lnTo>
                    <a:pt x="670" y="446"/>
                  </a:lnTo>
                  <a:lnTo>
                    <a:pt x="671" y="441"/>
                  </a:lnTo>
                  <a:lnTo>
                    <a:pt x="676" y="435"/>
                  </a:lnTo>
                  <a:lnTo>
                    <a:pt x="679" y="430"/>
                  </a:lnTo>
                  <a:lnTo>
                    <a:pt x="679" y="430"/>
                  </a:lnTo>
                  <a:lnTo>
                    <a:pt x="683" y="424"/>
                  </a:lnTo>
                  <a:lnTo>
                    <a:pt x="686" y="419"/>
                  </a:lnTo>
                  <a:lnTo>
                    <a:pt x="689" y="413"/>
                  </a:lnTo>
                  <a:lnTo>
                    <a:pt x="689" y="413"/>
                  </a:lnTo>
                  <a:lnTo>
                    <a:pt x="694" y="408"/>
                  </a:lnTo>
                  <a:lnTo>
                    <a:pt x="695" y="402"/>
                  </a:lnTo>
                  <a:lnTo>
                    <a:pt x="695" y="402"/>
                  </a:lnTo>
                  <a:lnTo>
                    <a:pt x="699" y="396"/>
                  </a:lnTo>
                  <a:lnTo>
                    <a:pt x="702" y="392"/>
                  </a:lnTo>
                  <a:lnTo>
                    <a:pt x="707" y="386"/>
                  </a:lnTo>
                  <a:lnTo>
                    <a:pt x="707" y="386"/>
                  </a:lnTo>
                  <a:lnTo>
                    <a:pt x="710" y="380"/>
                  </a:lnTo>
                  <a:lnTo>
                    <a:pt x="713" y="374"/>
                  </a:lnTo>
                  <a:lnTo>
                    <a:pt x="713" y="374"/>
                  </a:lnTo>
                  <a:lnTo>
                    <a:pt x="717" y="370"/>
                  </a:lnTo>
                  <a:lnTo>
                    <a:pt x="720" y="364"/>
                  </a:lnTo>
                  <a:lnTo>
                    <a:pt x="723" y="358"/>
                  </a:lnTo>
                  <a:lnTo>
                    <a:pt x="723" y="358"/>
                  </a:lnTo>
                  <a:lnTo>
                    <a:pt x="726" y="354"/>
                  </a:lnTo>
                  <a:lnTo>
                    <a:pt x="731" y="348"/>
                  </a:lnTo>
                  <a:lnTo>
                    <a:pt x="731" y="348"/>
                  </a:lnTo>
                  <a:lnTo>
                    <a:pt x="734" y="342"/>
                  </a:lnTo>
                  <a:lnTo>
                    <a:pt x="737" y="336"/>
                  </a:lnTo>
                  <a:lnTo>
                    <a:pt x="734" y="332"/>
                  </a:lnTo>
                  <a:lnTo>
                    <a:pt x="737" y="326"/>
                  </a:lnTo>
                  <a:lnTo>
                    <a:pt x="741" y="320"/>
                  </a:lnTo>
                  <a:lnTo>
                    <a:pt x="744" y="316"/>
                  </a:lnTo>
                  <a:lnTo>
                    <a:pt x="744" y="316"/>
                  </a:lnTo>
                  <a:lnTo>
                    <a:pt x="747" y="310"/>
                  </a:lnTo>
                  <a:lnTo>
                    <a:pt x="750" y="305"/>
                  </a:lnTo>
                  <a:lnTo>
                    <a:pt x="750" y="305"/>
                  </a:lnTo>
                  <a:lnTo>
                    <a:pt x="753" y="299"/>
                  </a:lnTo>
                  <a:lnTo>
                    <a:pt x="757" y="294"/>
                  </a:lnTo>
                  <a:lnTo>
                    <a:pt x="757" y="294"/>
                  </a:lnTo>
                  <a:lnTo>
                    <a:pt x="760" y="289"/>
                  </a:lnTo>
                  <a:lnTo>
                    <a:pt x="760" y="277"/>
                  </a:lnTo>
                  <a:lnTo>
                    <a:pt x="760" y="277"/>
                  </a:lnTo>
                  <a:lnTo>
                    <a:pt x="763" y="271"/>
                  </a:lnTo>
                  <a:lnTo>
                    <a:pt x="768" y="267"/>
                  </a:lnTo>
                  <a:lnTo>
                    <a:pt x="768" y="267"/>
                  </a:lnTo>
                  <a:lnTo>
                    <a:pt x="771" y="261"/>
                  </a:lnTo>
                  <a:lnTo>
                    <a:pt x="774" y="255"/>
                  </a:lnTo>
                  <a:lnTo>
                    <a:pt x="774" y="255"/>
                  </a:lnTo>
                  <a:lnTo>
                    <a:pt x="777" y="251"/>
                  </a:lnTo>
                  <a:lnTo>
                    <a:pt x="781" y="245"/>
                  </a:lnTo>
                  <a:lnTo>
                    <a:pt x="777" y="239"/>
                  </a:lnTo>
                  <a:lnTo>
                    <a:pt x="781" y="233"/>
                  </a:lnTo>
                  <a:lnTo>
                    <a:pt x="781" y="233"/>
                  </a:lnTo>
                  <a:lnTo>
                    <a:pt x="784" y="229"/>
                  </a:lnTo>
                  <a:lnTo>
                    <a:pt x="787" y="223"/>
                  </a:lnTo>
                  <a:lnTo>
                    <a:pt x="787" y="223"/>
                  </a:lnTo>
                  <a:lnTo>
                    <a:pt x="792" y="217"/>
                  </a:lnTo>
                  <a:lnTo>
                    <a:pt x="795" y="213"/>
                  </a:lnTo>
                  <a:lnTo>
                    <a:pt x="792" y="207"/>
                  </a:lnTo>
                  <a:lnTo>
                    <a:pt x="795" y="201"/>
                  </a:lnTo>
                  <a:lnTo>
                    <a:pt x="795" y="201"/>
                  </a:lnTo>
                  <a:lnTo>
                    <a:pt x="798" y="195"/>
                  </a:lnTo>
                  <a:lnTo>
                    <a:pt x="802" y="191"/>
                  </a:lnTo>
                  <a:lnTo>
                    <a:pt x="802" y="191"/>
                  </a:lnTo>
                  <a:lnTo>
                    <a:pt x="805" y="185"/>
                  </a:lnTo>
                  <a:lnTo>
                    <a:pt x="805" y="185"/>
                  </a:lnTo>
                  <a:lnTo>
                    <a:pt x="805" y="174"/>
                  </a:lnTo>
                  <a:lnTo>
                    <a:pt x="808" y="169"/>
                  </a:lnTo>
                  <a:lnTo>
                    <a:pt x="808" y="169"/>
                  </a:lnTo>
                  <a:lnTo>
                    <a:pt x="811" y="163"/>
                  </a:lnTo>
                  <a:lnTo>
                    <a:pt x="811" y="163"/>
                  </a:lnTo>
                  <a:lnTo>
                    <a:pt x="815" y="157"/>
                  </a:lnTo>
                  <a:lnTo>
                    <a:pt x="818" y="152"/>
                  </a:lnTo>
                  <a:lnTo>
                    <a:pt x="815" y="147"/>
                  </a:lnTo>
                  <a:lnTo>
                    <a:pt x="818" y="141"/>
                  </a:lnTo>
                  <a:lnTo>
                    <a:pt x="818" y="141"/>
                  </a:lnTo>
                  <a:lnTo>
                    <a:pt x="821" y="136"/>
                  </a:lnTo>
                  <a:lnTo>
                    <a:pt x="821" y="136"/>
                  </a:lnTo>
                  <a:lnTo>
                    <a:pt x="826" y="130"/>
                  </a:lnTo>
                  <a:lnTo>
                    <a:pt x="826" y="119"/>
                  </a:lnTo>
                  <a:lnTo>
                    <a:pt x="826" y="119"/>
                  </a:lnTo>
                  <a:lnTo>
                    <a:pt x="829" y="114"/>
                  </a:lnTo>
                  <a:lnTo>
                    <a:pt x="829" y="114"/>
                  </a:lnTo>
                  <a:lnTo>
                    <a:pt x="832" y="108"/>
                  </a:lnTo>
                  <a:lnTo>
                    <a:pt x="832" y="108"/>
                  </a:lnTo>
                  <a:lnTo>
                    <a:pt x="835" y="102"/>
                  </a:lnTo>
                  <a:lnTo>
                    <a:pt x="832" y="97"/>
                  </a:lnTo>
                  <a:lnTo>
                    <a:pt x="835" y="92"/>
                  </a:lnTo>
                  <a:lnTo>
                    <a:pt x="839" y="86"/>
                  </a:lnTo>
                  <a:lnTo>
                    <a:pt x="839" y="86"/>
                  </a:lnTo>
                  <a:lnTo>
                    <a:pt x="842" y="82"/>
                  </a:lnTo>
                  <a:lnTo>
                    <a:pt x="842" y="82"/>
                  </a:lnTo>
                  <a:lnTo>
                    <a:pt x="842" y="70"/>
                  </a:lnTo>
                  <a:lnTo>
                    <a:pt x="842" y="70"/>
                  </a:lnTo>
                  <a:lnTo>
                    <a:pt x="845" y="66"/>
                  </a:lnTo>
                  <a:lnTo>
                    <a:pt x="845" y="66"/>
                  </a:lnTo>
                  <a:lnTo>
                    <a:pt x="848" y="60"/>
                  </a:lnTo>
                  <a:lnTo>
                    <a:pt x="848" y="60"/>
                  </a:lnTo>
                  <a:lnTo>
                    <a:pt x="848" y="49"/>
                  </a:lnTo>
                  <a:lnTo>
                    <a:pt x="848" y="49"/>
                  </a:lnTo>
                  <a:lnTo>
                    <a:pt x="853" y="44"/>
                  </a:lnTo>
                  <a:lnTo>
                    <a:pt x="853" y="44"/>
                  </a:lnTo>
                  <a:lnTo>
                    <a:pt x="856" y="38"/>
                  </a:lnTo>
                  <a:lnTo>
                    <a:pt x="856" y="38"/>
                  </a:lnTo>
                  <a:lnTo>
                    <a:pt x="856" y="27"/>
                  </a:lnTo>
                  <a:lnTo>
                    <a:pt x="856" y="27"/>
                  </a:lnTo>
                  <a:lnTo>
                    <a:pt x="856" y="27"/>
                  </a:lnTo>
                  <a:lnTo>
                    <a:pt x="838" y="0"/>
                  </a:lnTo>
                  <a:lnTo>
                    <a:pt x="838" y="0"/>
                  </a:lnTo>
                  <a:lnTo>
                    <a:pt x="838" y="0"/>
                  </a:lnTo>
                  <a:lnTo>
                    <a:pt x="838" y="0"/>
                  </a:lnTo>
                  <a:lnTo>
                    <a:pt x="835" y="5"/>
                  </a:lnTo>
                  <a:lnTo>
                    <a:pt x="832" y="0"/>
                  </a:lnTo>
                  <a:lnTo>
                    <a:pt x="832" y="0"/>
                  </a:lnTo>
                  <a:lnTo>
                    <a:pt x="835" y="5"/>
                  </a:lnTo>
                  <a:lnTo>
                    <a:pt x="838" y="0"/>
                  </a:lnTo>
                  <a:lnTo>
                    <a:pt x="826" y="0"/>
                  </a:lnTo>
                  <a:lnTo>
                    <a:pt x="826" y="0"/>
                  </a:lnTo>
                  <a:lnTo>
                    <a:pt x="821" y="5"/>
                  </a:lnTo>
                  <a:lnTo>
                    <a:pt x="814" y="5"/>
                  </a:lnTo>
                  <a:lnTo>
                    <a:pt x="811" y="11"/>
                  </a:lnTo>
                  <a:lnTo>
                    <a:pt x="811" y="11"/>
                  </a:lnTo>
                  <a:lnTo>
                    <a:pt x="808" y="17"/>
                  </a:lnTo>
                  <a:lnTo>
                    <a:pt x="808" y="17"/>
                  </a:lnTo>
                  <a:lnTo>
                    <a:pt x="803" y="22"/>
                  </a:lnTo>
                  <a:lnTo>
                    <a:pt x="802" y="27"/>
                  </a:lnTo>
                  <a:lnTo>
                    <a:pt x="802" y="38"/>
                  </a:lnTo>
                  <a:lnTo>
                    <a:pt x="798" y="44"/>
                  </a:lnTo>
                  <a:lnTo>
                    <a:pt x="798" y="44"/>
                  </a:lnTo>
                  <a:lnTo>
                    <a:pt x="795" y="48"/>
                  </a:lnTo>
                  <a:lnTo>
                    <a:pt x="792" y="54"/>
                  </a:lnTo>
                  <a:lnTo>
                    <a:pt x="787" y="60"/>
                  </a:lnTo>
                  <a:lnTo>
                    <a:pt x="787" y="70"/>
                  </a:lnTo>
                  <a:lnTo>
                    <a:pt x="787" y="70"/>
                  </a:lnTo>
                  <a:lnTo>
                    <a:pt x="784" y="76"/>
                  </a:lnTo>
                  <a:lnTo>
                    <a:pt x="781" y="82"/>
                  </a:lnTo>
                  <a:lnTo>
                    <a:pt x="777" y="86"/>
                  </a:lnTo>
                  <a:lnTo>
                    <a:pt x="774" y="92"/>
                  </a:lnTo>
                  <a:lnTo>
                    <a:pt x="771" y="98"/>
                  </a:lnTo>
                  <a:lnTo>
                    <a:pt x="774" y="102"/>
                  </a:lnTo>
                  <a:lnTo>
                    <a:pt x="771" y="108"/>
                  </a:lnTo>
                  <a:lnTo>
                    <a:pt x="768" y="113"/>
                  </a:lnTo>
                  <a:lnTo>
                    <a:pt x="763" y="119"/>
                  </a:lnTo>
                  <a:lnTo>
                    <a:pt x="760" y="124"/>
                  </a:lnTo>
                  <a:lnTo>
                    <a:pt x="760" y="124"/>
                  </a:lnTo>
                  <a:lnTo>
                    <a:pt x="756" y="130"/>
                  </a:lnTo>
                  <a:lnTo>
                    <a:pt x="753" y="135"/>
                  </a:lnTo>
                  <a:lnTo>
                    <a:pt x="750" y="141"/>
                  </a:lnTo>
                  <a:lnTo>
                    <a:pt x="746" y="147"/>
                  </a:lnTo>
                  <a:lnTo>
                    <a:pt x="744" y="151"/>
                  </a:lnTo>
                  <a:lnTo>
                    <a:pt x="746" y="157"/>
                  </a:lnTo>
                  <a:lnTo>
                    <a:pt x="744" y="163"/>
                  </a:lnTo>
                  <a:lnTo>
                    <a:pt x="740" y="169"/>
                  </a:lnTo>
                  <a:lnTo>
                    <a:pt x="737" y="173"/>
                  </a:lnTo>
                  <a:lnTo>
                    <a:pt x="737" y="173"/>
                  </a:lnTo>
                  <a:lnTo>
                    <a:pt x="732" y="179"/>
                  </a:lnTo>
                  <a:lnTo>
                    <a:pt x="729" y="185"/>
                  </a:lnTo>
                  <a:lnTo>
                    <a:pt x="729" y="185"/>
                  </a:lnTo>
                  <a:lnTo>
                    <a:pt x="726" y="189"/>
                  </a:lnTo>
                  <a:lnTo>
                    <a:pt x="722" y="195"/>
                  </a:lnTo>
                  <a:lnTo>
                    <a:pt x="716" y="195"/>
                  </a:lnTo>
                  <a:lnTo>
                    <a:pt x="716" y="195"/>
                  </a:lnTo>
                  <a:lnTo>
                    <a:pt x="713" y="201"/>
                  </a:lnTo>
                  <a:lnTo>
                    <a:pt x="708" y="207"/>
                  </a:lnTo>
                  <a:lnTo>
                    <a:pt x="705" y="211"/>
                  </a:lnTo>
                  <a:lnTo>
                    <a:pt x="702" y="217"/>
                  </a:lnTo>
                  <a:lnTo>
                    <a:pt x="698" y="223"/>
                  </a:lnTo>
                  <a:lnTo>
                    <a:pt x="695" y="227"/>
                  </a:lnTo>
                  <a:lnTo>
                    <a:pt x="695" y="227"/>
                  </a:lnTo>
                  <a:lnTo>
                    <a:pt x="692" y="233"/>
                  </a:lnTo>
                  <a:lnTo>
                    <a:pt x="689" y="238"/>
                  </a:lnTo>
                  <a:lnTo>
                    <a:pt x="686" y="244"/>
                  </a:lnTo>
                  <a:lnTo>
                    <a:pt x="682" y="249"/>
                  </a:lnTo>
                  <a:lnTo>
                    <a:pt x="682" y="249"/>
                  </a:lnTo>
                  <a:lnTo>
                    <a:pt x="679" y="254"/>
                  </a:lnTo>
                  <a:lnTo>
                    <a:pt x="676" y="260"/>
                  </a:lnTo>
                  <a:lnTo>
                    <a:pt x="671" y="266"/>
                  </a:lnTo>
                  <a:lnTo>
                    <a:pt x="670" y="261"/>
                  </a:lnTo>
                  <a:lnTo>
                    <a:pt x="665" y="266"/>
                  </a:lnTo>
                  <a:lnTo>
                    <a:pt x="662" y="271"/>
                  </a:lnTo>
                  <a:lnTo>
                    <a:pt x="659" y="277"/>
                  </a:lnTo>
                  <a:lnTo>
                    <a:pt x="655" y="282"/>
                  </a:lnTo>
                  <a:lnTo>
                    <a:pt x="655" y="282"/>
                  </a:lnTo>
                  <a:lnTo>
                    <a:pt x="652" y="288"/>
                  </a:lnTo>
                  <a:lnTo>
                    <a:pt x="649" y="294"/>
                  </a:lnTo>
                  <a:lnTo>
                    <a:pt x="649" y="294"/>
                  </a:lnTo>
                  <a:lnTo>
                    <a:pt x="644" y="288"/>
                  </a:lnTo>
                  <a:lnTo>
                    <a:pt x="642" y="294"/>
                  </a:lnTo>
                  <a:lnTo>
                    <a:pt x="639" y="299"/>
                  </a:lnTo>
                  <a:lnTo>
                    <a:pt x="636" y="304"/>
                  </a:lnTo>
                  <a:lnTo>
                    <a:pt x="636" y="304"/>
                  </a:lnTo>
                  <a:lnTo>
                    <a:pt x="631" y="310"/>
                  </a:lnTo>
                  <a:lnTo>
                    <a:pt x="625" y="310"/>
                  </a:lnTo>
                  <a:lnTo>
                    <a:pt x="621" y="316"/>
                  </a:lnTo>
                  <a:lnTo>
                    <a:pt x="621" y="316"/>
                  </a:lnTo>
                  <a:lnTo>
                    <a:pt x="618" y="320"/>
                  </a:lnTo>
                  <a:lnTo>
                    <a:pt x="613" y="326"/>
                  </a:lnTo>
                  <a:lnTo>
                    <a:pt x="613" y="326"/>
                  </a:lnTo>
                  <a:lnTo>
                    <a:pt x="607" y="326"/>
                  </a:lnTo>
                  <a:lnTo>
                    <a:pt x="604" y="332"/>
                  </a:lnTo>
                  <a:lnTo>
                    <a:pt x="601" y="338"/>
                  </a:lnTo>
                  <a:lnTo>
                    <a:pt x="601" y="338"/>
                  </a:lnTo>
                  <a:lnTo>
                    <a:pt x="594" y="338"/>
                  </a:lnTo>
                  <a:lnTo>
                    <a:pt x="589" y="342"/>
                  </a:lnTo>
                  <a:lnTo>
                    <a:pt x="588" y="348"/>
                  </a:lnTo>
                  <a:lnTo>
                    <a:pt x="588" y="348"/>
                  </a:lnTo>
                  <a:lnTo>
                    <a:pt x="584" y="354"/>
                  </a:lnTo>
                  <a:lnTo>
                    <a:pt x="578" y="354"/>
                  </a:lnTo>
                  <a:lnTo>
                    <a:pt x="578" y="354"/>
                  </a:lnTo>
                  <a:lnTo>
                    <a:pt x="573" y="358"/>
                  </a:lnTo>
                  <a:lnTo>
                    <a:pt x="570" y="364"/>
                  </a:lnTo>
                  <a:lnTo>
                    <a:pt x="563" y="364"/>
                  </a:lnTo>
                  <a:lnTo>
                    <a:pt x="563" y="364"/>
                  </a:lnTo>
                  <a:lnTo>
                    <a:pt x="560" y="370"/>
                  </a:lnTo>
                  <a:lnTo>
                    <a:pt x="557" y="374"/>
                  </a:lnTo>
                  <a:lnTo>
                    <a:pt x="554" y="369"/>
                  </a:lnTo>
                  <a:lnTo>
                    <a:pt x="549" y="374"/>
                  </a:lnTo>
                  <a:lnTo>
                    <a:pt x="546" y="380"/>
                  </a:lnTo>
                  <a:lnTo>
                    <a:pt x="546" y="380"/>
                  </a:lnTo>
                  <a:lnTo>
                    <a:pt x="539" y="380"/>
                  </a:lnTo>
                  <a:lnTo>
                    <a:pt x="536" y="385"/>
                  </a:lnTo>
                  <a:lnTo>
                    <a:pt x="533" y="391"/>
                  </a:lnTo>
                  <a:lnTo>
                    <a:pt x="533" y="391"/>
                  </a:lnTo>
                  <a:lnTo>
                    <a:pt x="526" y="391"/>
                  </a:lnTo>
                  <a:lnTo>
                    <a:pt x="523" y="396"/>
                  </a:lnTo>
                  <a:lnTo>
                    <a:pt x="523" y="396"/>
                  </a:lnTo>
                  <a:lnTo>
                    <a:pt x="515" y="396"/>
                  </a:lnTo>
                  <a:lnTo>
                    <a:pt x="512" y="401"/>
                  </a:lnTo>
                  <a:lnTo>
                    <a:pt x="512" y="401"/>
                  </a:lnTo>
                  <a:lnTo>
                    <a:pt x="506" y="401"/>
                  </a:lnTo>
                  <a:lnTo>
                    <a:pt x="502" y="407"/>
                  </a:lnTo>
                  <a:lnTo>
                    <a:pt x="499" y="413"/>
                  </a:lnTo>
                  <a:lnTo>
                    <a:pt x="496" y="407"/>
                  </a:lnTo>
                  <a:lnTo>
                    <a:pt x="491" y="413"/>
                  </a:lnTo>
                  <a:lnTo>
                    <a:pt x="488" y="419"/>
                  </a:lnTo>
                  <a:lnTo>
                    <a:pt x="488" y="419"/>
                  </a:lnTo>
                  <a:lnTo>
                    <a:pt x="481" y="419"/>
                  </a:lnTo>
                  <a:lnTo>
                    <a:pt x="478" y="423"/>
                  </a:lnTo>
                  <a:lnTo>
                    <a:pt x="475" y="419"/>
                  </a:lnTo>
                  <a:lnTo>
                    <a:pt x="472" y="423"/>
                  </a:lnTo>
                  <a:lnTo>
                    <a:pt x="468" y="429"/>
                  </a:lnTo>
                  <a:lnTo>
                    <a:pt x="465" y="423"/>
                  </a:lnTo>
                  <a:lnTo>
                    <a:pt x="462" y="429"/>
                  </a:lnTo>
                  <a:lnTo>
                    <a:pt x="457" y="435"/>
                  </a:lnTo>
                  <a:lnTo>
                    <a:pt x="454" y="429"/>
                  </a:lnTo>
                  <a:lnTo>
                    <a:pt x="451" y="435"/>
                  </a:lnTo>
                  <a:lnTo>
                    <a:pt x="448" y="439"/>
                  </a:lnTo>
                  <a:lnTo>
                    <a:pt x="444" y="435"/>
                  </a:lnTo>
                  <a:lnTo>
                    <a:pt x="441" y="439"/>
                  </a:lnTo>
                  <a:lnTo>
                    <a:pt x="433" y="441"/>
                  </a:lnTo>
                  <a:lnTo>
                    <a:pt x="433" y="441"/>
                  </a:lnTo>
                  <a:lnTo>
                    <a:pt x="430" y="445"/>
                  </a:lnTo>
                  <a:lnTo>
                    <a:pt x="425" y="445"/>
                  </a:lnTo>
                  <a:lnTo>
                    <a:pt x="425" y="445"/>
                  </a:lnTo>
                  <a:lnTo>
                    <a:pt x="417" y="445"/>
                  </a:lnTo>
                  <a:lnTo>
                    <a:pt x="414" y="451"/>
                  </a:lnTo>
                  <a:lnTo>
                    <a:pt x="414" y="451"/>
                  </a:lnTo>
                  <a:lnTo>
                    <a:pt x="407" y="451"/>
                  </a:lnTo>
                  <a:lnTo>
                    <a:pt x="407" y="451"/>
                  </a:lnTo>
                  <a:lnTo>
                    <a:pt x="399" y="451"/>
                  </a:lnTo>
                  <a:lnTo>
                    <a:pt x="396" y="457"/>
                  </a:lnTo>
                  <a:lnTo>
                    <a:pt x="396" y="457"/>
                  </a:lnTo>
                  <a:lnTo>
                    <a:pt x="390" y="457"/>
                  </a:lnTo>
                  <a:lnTo>
                    <a:pt x="386" y="463"/>
                  </a:lnTo>
                  <a:lnTo>
                    <a:pt x="383" y="457"/>
                  </a:lnTo>
                  <a:lnTo>
                    <a:pt x="380" y="461"/>
                  </a:lnTo>
                  <a:lnTo>
                    <a:pt x="374" y="461"/>
                  </a:lnTo>
                  <a:lnTo>
                    <a:pt x="374" y="461"/>
                  </a:lnTo>
                  <a:lnTo>
                    <a:pt x="367" y="461"/>
                  </a:lnTo>
                  <a:lnTo>
                    <a:pt x="367" y="461"/>
                  </a:lnTo>
                  <a:lnTo>
                    <a:pt x="359" y="461"/>
                  </a:lnTo>
                  <a:lnTo>
                    <a:pt x="356" y="467"/>
                  </a:lnTo>
                  <a:lnTo>
                    <a:pt x="356" y="467"/>
                  </a:lnTo>
                  <a:lnTo>
                    <a:pt x="349" y="467"/>
                  </a:lnTo>
                  <a:lnTo>
                    <a:pt x="346" y="471"/>
                  </a:lnTo>
                  <a:lnTo>
                    <a:pt x="343" y="467"/>
                  </a:lnTo>
                  <a:lnTo>
                    <a:pt x="340" y="471"/>
                  </a:lnTo>
                  <a:lnTo>
                    <a:pt x="335" y="467"/>
                  </a:lnTo>
                  <a:lnTo>
                    <a:pt x="332" y="471"/>
                  </a:lnTo>
                  <a:lnTo>
                    <a:pt x="325" y="471"/>
                  </a:lnTo>
                  <a:lnTo>
                    <a:pt x="325" y="471"/>
                  </a:lnTo>
                  <a:lnTo>
                    <a:pt x="318" y="471"/>
                  </a:lnTo>
                  <a:lnTo>
                    <a:pt x="316" y="467"/>
                  </a:lnTo>
                  <a:lnTo>
                    <a:pt x="312" y="471"/>
                  </a:lnTo>
                  <a:lnTo>
                    <a:pt x="306" y="471"/>
                  </a:lnTo>
                  <a:lnTo>
                    <a:pt x="306" y="471"/>
                  </a:lnTo>
                  <a:lnTo>
                    <a:pt x="298" y="471"/>
                  </a:lnTo>
                  <a:lnTo>
                    <a:pt x="298" y="471"/>
                  </a:lnTo>
                  <a:lnTo>
                    <a:pt x="292" y="473"/>
                  </a:lnTo>
                  <a:lnTo>
                    <a:pt x="292" y="473"/>
                  </a:lnTo>
                  <a:lnTo>
                    <a:pt x="285" y="473"/>
                  </a:lnTo>
                  <a:lnTo>
                    <a:pt x="282" y="477"/>
                  </a:lnTo>
                  <a:lnTo>
                    <a:pt x="277" y="473"/>
                  </a:lnTo>
                  <a:lnTo>
                    <a:pt x="271" y="473"/>
                  </a:lnTo>
                  <a:lnTo>
                    <a:pt x="271" y="473"/>
                  </a:lnTo>
                  <a:lnTo>
                    <a:pt x="264" y="473"/>
                  </a:lnTo>
                  <a:lnTo>
                    <a:pt x="264" y="473"/>
                  </a:lnTo>
                  <a:lnTo>
                    <a:pt x="258" y="473"/>
                  </a:lnTo>
                  <a:lnTo>
                    <a:pt x="254" y="477"/>
                  </a:lnTo>
                  <a:lnTo>
                    <a:pt x="251" y="473"/>
                  </a:lnTo>
                  <a:lnTo>
                    <a:pt x="251" y="473"/>
                  </a:lnTo>
                  <a:lnTo>
                    <a:pt x="251" y="276"/>
                  </a:lnTo>
                  <a:lnTo>
                    <a:pt x="214" y="282"/>
                  </a:lnTo>
                  <a:lnTo>
                    <a:pt x="0" y="624"/>
                  </a:lnTo>
                  <a:lnTo>
                    <a:pt x="211" y="961"/>
                  </a:lnTo>
                  <a:lnTo>
                    <a:pt x="251" y="963"/>
                  </a:lnTo>
                  <a:lnTo>
                    <a:pt x="251" y="788"/>
                  </a:lnTo>
                  <a:lnTo>
                    <a:pt x="251" y="788"/>
                  </a:lnTo>
                </a:path>
              </a:pathLst>
            </a:custGeom>
            <a:gradFill rotWithShape="0">
              <a:gsLst>
                <a:gs pos="0">
                  <a:srgbClr val="FF6633">
                    <a:gamma/>
                    <a:tint val="70196"/>
                    <a:invGamma/>
                  </a:srgbClr>
                </a:gs>
                <a:gs pos="100000">
                  <a:srgbClr val="FF6633"/>
                </a:gs>
              </a:gsLst>
              <a:lin ang="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 name="Freeform 172"/>
            <p:cNvSpPr>
              <a:spLocks/>
            </p:cNvSpPr>
            <p:nvPr/>
          </p:nvSpPr>
          <p:spPr bwMode="hidden">
            <a:xfrm>
              <a:off x="3050" y="2573"/>
              <a:ext cx="588" cy="474"/>
            </a:xfrm>
            <a:custGeom>
              <a:avLst/>
              <a:gdLst>
                <a:gd name="T0" fmla="*/ 587 w 588"/>
                <a:gd name="T1" fmla="*/ 0 h 474"/>
                <a:gd name="T2" fmla="*/ 584 w 588"/>
                <a:gd name="T3" fmla="*/ 16 h 474"/>
                <a:gd name="T4" fmla="*/ 576 w 588"/>
                <a:gd name="T5" fmla="*/ 27 h 474"/>
                <a:gd name="T6" fmla="*/ 567 w 588"/>
                <a:gd name="T7" fmla="*/ 54 h 474"/>
                <a:gd name="T8" fmla="*/ 552 w 588"/>
                <a:gd name="T9" fmla="*/ 76 h 474"/>
                <a:gd name="T10" fmla="*/ 540 w 588"/>
                <a:gd name="T11" fmla="*/ 108 h 474"/>
                <a:gd name="T12" fmla="*/ 518 w 588"/>
                <a:gd name="T13" fmla="*/ 141 h 474"/>
                <a:gd name="T14" fmla="*/ 499 w 588"/>
                <a:gd name="T15" fmla="*/ 173 h 474"/>
                <a:gd name="T16" fmla="*/ 471 w 588"/>
                <a:gd name="T17" fmla="*/ 207 h 474"/>
                <a:gd name="T18" fmla="*/ 448 w 588"/>
                <a:gd name="T19" fmla="*/ 243 h 474"/>
                <a:gd name="T20" fmla="*/ 417 w 588"/>
                <a:gd name="T21" fmla="*/ 282 h 474"/>
                <a:gd name="T22" fmla="*/ 380 w 588"/>
                <a:gd name="T23" fmla="*/ 321 h 474"/>
                <a:gd name="T24" fmla="*/ 343 w 588"/>
                <a:gd name="T25" fmla="*/ 348 h 474"/>
                <a:gd name="T26" fmla="*/ 325 w 588"/>
                <a:gd name="T27" fmla="*/ 364 h 474"/>
                <a:gd name="T28" fmla="*/ 309 w 588"/>
                <a:gd name="T29" fmla="*/ 380 h 474"/>
                <a:gd name="T30" fmla="*/ 285 w 588"/>
                <a:gd name="T31" fmla="*/ 396 h 474"/>
                <a:gd name="T32" fmla="*/ 264 w 588"/>
                <a:gd name="T33" fmla="*/ 406 h 474"/>
                <a:gd name="T34" fmla="*/ 240 w 588"/>
                <a:gd name="T35" fmla="*/ 424 h 474"/>
                <a:gd name="T36" fmla="*/ 216 w 588"/>
                <a:gd name="T37" fmla="*/ 428 h 474"/>
                <a:gd name="T38" fmla="*/ 190 w 588"/>
                <a:gd name="T39" fmla="*/ 440 h 474"/>
                <a:gd name="T40" fmla="*/ 163 w 588"/>
                <a:gd name="T41" fmla="*/ 452 h 474"/>
                <a:gd name="T42" fmla="*/ 139 w 588"/>
                <a:gd name="T43" fmla="*/ 456 h 474"/>
                <a:gd name="T44" fmla="*/ 112 w 588"/>
                <a:gd name="T45" fmla="*/ 467 h 474"/>
                <a:gd name="T46" fmla="*/ 84 w 588"/>
                <a:gd name="T47" fmla="*/ 467 h 474"/>
                <a:gd name="T48" fmla="*/ 54 w 588"/>
                <a:gd name="T49" fmla="*/ 473 h 474"/>
                <a:gd name="T50" fmla="*/ 26 w 588"/>
                <a:gd name="T51" fmla="*/ 473 h 474"/>
                <a:gd name="T52" fmla="*/ 0 w 588"/>
                <a:gd name="T53" fmla="*/ 473 h 474"/>
                <a:gd name="T54" fmla="*/ 0 w 588"/>
                <a:gd name="T55" fmla="*/ 473 h 474"/>
                <a:gd name="T56" fmla="*/ 7 w 588"/>
                <a:gd name="T57" fmla="*/ 473 h 474"/>
                <a:gd name="T58" fmla="*/ 13 w 588"/>
                <a:gd name="T59" fmla="*/ 473 h 474"/>
                <a:gd name="T60" fmla="*/ 20 w 588"/>
                <a:gd name="T61" fmla="*/ 473 h 474"/>
                <a:gd name="T62" fmla="*/ 34 w 588"/>
                <a:gd name="T63" fmla="*/ 473 h 474"/>
                <a:gd name="T64" fmla="*/ 47 w 588"/>
                <a:gd name="T65" fmla="*/ 462 h 474"/>
                <a:gd name="T66" fmla="*/ 60 w 588"/>
                <a:gd name="T67" fmla="*/ 461 h 474"/>
                <a:gd name="T68" fmla="*/ 81 w 588"/>
                <a:gd name="T69" fmla="*/ 461 h 474"/>
                <a:gd name="T70" fmla="*/ 102 w 588"/>
                <a:gd name="T71" fmla="*/ 450 h 474"/>
                <a:gd name="T72" fmla="*/ 124 w 588"/>
                <a:gd name="T73" fmla="*/ 446 h 474"/>
                <a:gd name="T74" fmla="*/ 145 w 588"/>
                <a:gd name="T75" fmla="*/ 434 h 474"/>
                <a:gd name="T76" fmla="*/ 170 w 588"/>
                <a:gd name="T77" fmla="*/ 430 h 474"/>
                <a:gd name="T78" fmla="*/ 194 w 588"/>
                <a:gd name="T79" fmla="*/ 414 h 474"/>
                <a:gd name="T80" fmla="*/ 221 w 588"/>
                <a:gd name="T81" fmla="*/ 402 h 474"/>
                <a:gd name="T82" fmla="*/ 246 w 588"/>
                <a:gd name="T83" fmla="*/ 390 h 474"/>
                <a:gd name="T84" fmla="*/ 271 w 588"/>
                <a:gd name="T85" fmla="*/ 374 h 474"/>
                <a:gd name="T86" fmla="*/ 298 w 588"/>
                <a:gd name="T87" fmla="*/ 354 h 474"/>
                <a:gd name="T88" fmla="*/ 325 w 588"/>
                <a:gd name="T89" fmla="*/ 331 h 474"/>
                <a:gd name="T90" fmla="*/ 353 w 588"/>
                <a:gd name="T91" fmla="*/ 309 h 474"/>
                <a:gd name="T92" fmla="*/ 380 w 588"/>
                <a:gd name="T93" fmla="*/ 287 h 474"/>
                <a:gd name="T94" fmla="*/ 408 w 588"/>
                <a:gd name="T95" fmla="*/ 255 h 474"/>
                <a:gd name="T96" fmla="*/ 435 w 588"/>
                <a:gd name="T97" fmla="*/ 223 h 474"/>
                <a:gd name="T98" fmla="*/ 459 w 588"/>
                <a:gd name="T99" fmla="*/ 196 h 474"/>
                <a:gd name="T100" fmla="*/ 482 w 588"/>
                <a:gd name="T101" fmla="*/ 158 h 474"/>
                <a:gd name="T102" fmla="*/ 509 w 588"/>
                <a:gd name="T103" fmla="*/ 114 h 474"/>
                <a:gd name="T104" fmla="*/ 530 w 588"/>
                <a:gd name="T105" fmla="*/ 70 h 474"/>
                <a:gd name="T106" fmla="*/ 549 w 588"/>
                <a:gd name="T107" fmla="*/ 27 h 474"/>
                <a:gd name="T108" fmla="*/ 575 w 588"/>
                <a:gd name="T109"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88" h="474">
                  <a:moveTo>
                    <a:pt x="587" y="0"/>
                  </a:moveTo>
                  <a:lnTo>
                    <a:pt x="587" y="0"/>
                  </a:lnTo>
                  <a:lnTo>
                    <a:pt x="587" y="0"/>
                  </a:lnTo>
                  <a:lnTo>
                    <a:pt x="587" y="0"/>
                  </a:lnTo>
                  <a:lnTo>
                    <a:pt x="587" y="0"/>
                  </a:lnTo>
                  <a:lnTo>
                    <a:pt x="587" y="0"/>
                  </a:lnTo>
                  <a:lnTo>
                    <a:pt x="587" y="0"/>
                  </a:lnTo>
                  <a:lnTo>
                    <a:pt x="584" y="5"/>
                  </a:lnTo>
                  <a:lnTo>
                    <a:pt x="584" y="5"/>
                  </a:lnTo>
                  <a:lnTo>
                    <a:pt x="584" y="5"/>
                  </a:lnTo>
                  <a:lnTo>
                    <a:pt x="584" y="5"/>
                  </a:lnTo>
                  <a:lnTo>
                    <a:pt x="584" y="5"/>
                  </a:lnTo>
                  <a:lnTo>
                    <a:pt x="584" y="16"/>
                  </a:lnTo>
                  <a:lnTo>
                    <a:pt x="584" y="16"/>
                  </a:lnTo>
                  <a:lnTo>
                    <a:pt x="584" y="16"/>
                  </a:lnTo>
                  <a:lnTo>
                    <a:pt x="584" y="16"/>
                  </a:lnTo>
                  <a:lnTo>
                    <a:pt x="581" y="22"/>
                  </a:lnTo>
                  <a:lnTo>
                    <a:pt x="581" y="22"/>
                  </a:lnTo>
                  <a:lnTo>
                    <a:pt x="581" y="22"/>
                  </a:lnTo>
                  <a:lnTo>
                    <a:pt x="576" y="27"/>
                  </a:lnTo>
                  <a:lnTo>
                    <a:pt x="576" y="27"/>
                  </a:lnTo>
                  <a:lnTo>
                    <a:pt x="573" y="32"/>
                  </a:lnTo>
                  <a:lnTo>
                    <a:pt x="573" y="32"/>
                  </a:lnTo>
                  <a:lnTo>
                    <a:pt x="569" y="38"/>
                  </a:lnTo>
                  <a:lnTo>
                    <a:pt x="569" y="38"/>
                  </a:lnTo>
                  <a:lnTo>
                    <a:pt x="567" y="44"/>
                  </a:lnTo>
                  <a:lnTo>
                    <a:pt x="567" y="44"/>
                  </a:lnTo>
                  <a:lnTo>
                    <a:pt x="567" y="54"/>
                  </a:lnTo>
                  <a:lnTo>
                    <a:pt x="567" y="54"/>
                  </a:lnTo>
                  <a:lnTo>
                    <a:pt x="564" y="58"/>
                  </a:lnTo>
                  <a:lnTo>
                    <a:pt x="564" y="58"/>
                  </a:lnTo>
                  <a:lnTo>
                    <a:pt x="560" y="64"/>
                  </a:lnTo>
                  <a:lnTo>
                    <a:pt x="557" y="70"/>
                  </a:lnTo>
                  <a:lnTo>
                    <a:pt x="557" y="70"/>
                  </a:lnTo>
                  <a:lnTo>
                    <a:pt x="552" y="76"/>
                  </a:lnTo>
                  <a:lnTo>
                    <a:pt x="549" y="80"/>
                  </a:lnTo>
                  <a:lnTo>
                    <a:pt x="549" y="80"/>
                  </a:lnTo>
                  <a:lnTo>
                    <a:pt x="546" y="86"/>
                  </a:lnTo>
                  <a:lnTo>
                    <a:pt x="543" y="92"/>
                  </a:lnTo>
                  <a:lnTo>
                    <a:pt x="543" y="92"/>
                  </a:lnTo>
                  <a:lnTo>
                    <a:pt x="540" y="96"/>
                  </a:lnTo>
                  <a:lnTo>
                    <a:pt x="540" y="108"/>
                  </a:lnTo>
                  <a:lnTo>
                    <a:pt x="536" y="114"/>
                  </a:lnTo>
                  <a:lnTo>
                    <a:pt x="536" y="114"/>
                  </a:lnTo>
                  <a:lnTo>
                    <a:pt x="533" y="118"/>
                  </a:lnTo>
                  <a:lnTo>
                    <a:pt x="529" y="124"/>
                  </a:lnTo>
                  <a:lnTo>
                    <a:pt x="526" y="130"/>
                  </a:lnTo>
                  <a:lnTo>
                    <a:pt x="523" y="135"/>
                  </a:lnTo>
                  <a:lnTo>
                    <a:pt x="518" y="141"/>
                  </a:lnTo>
                  <a:lnTo>
                    <a:pt x="518" y="141"/>
                  </a:lnTo>
                  <a:lnTo>
                    <a:pt x="517" y="146"/>
                  </a:lnTo>
                  <a:lnTo>
                    <a:pt x="512" y="151"/>
                  </a:lnTo>
                  <a:lnTo>
                    <a:pt x="509" y="157"/>
                  </a:lnTo>
                  <a:lnTo>
                    <a:pt x="505" y="163"/>
                  </a:lnTo>
                  <a:lnTo>
                    <a:pt x="502" y="168"/>
                  </a:lnTo>
                  <a:lnTo>
                    <a:pt x="499" y="173"/>
                  </a:lnTo>
                  <a:lnTo>
                    <a:pt x="494" y="179"/>
                  </a:lnTo>
                  <a:lnTo>
                    <a:pt x="493" y="185"/>
                  </a:lnTo>
                  <a:lnTo>
                    <a:pt x="488" y="189"/>
                  </a:lnTo>
                  <a:lnTo>
                    <a:pt x="485" y="195"/>
                  </a:lnTo>
                  <a:lnTo>
                    <a:pt x="481" y="201"/>
                  </a:lnTo>
                  <a:lnTo>
                    <a:pt x="478" y="207"/>
                  </a:lnTo>
                  <a:lnTo>
                    <a:pt x="471" y="207"/>
                  </a:lnTo>
                  <a:lnTo>
                    <a:pt x="468" y="211"/>
                  </a:lnTo>
                  <a:lnTo>
                    <a:pt x="465" y="217"/>
                  </a:lnTo>
                  <a:lnTo>
                    <a:pt x="462" y="223"/>
                  </a:lnTo>
                  <a:lnTo>
                    <a:pt x="457" y="227"/>
                  </a:lnTo>
                  <a:lnTo>
                    <a:pt x="454" y="233"/>
                  </a:lnTo>
                  <a:lnTo>
                    <a:pt x="451" y="237"/>
                  </a:lnTo>
                  <a:lnTo>
                    <a:pt x="448" y="243"/>
                  </a:lnTo>
                  <a:lnTo>
                    <a:pt x="444" y="249"/>
                  </a:lnTo>
                  <a:lnTo>
                    <a:pt x="435" y="255"/>
                  </a:lnTo>
                  <a:lnTo>
                    <a:pt x="430" y="260"/>
                  </a:lnTo>
                  <a:lnTo>
                    <a:pt x="427" y="265"/>
                  </a:lnTo>
                  <a:lnTo>
                    <a:pt x="425" y="271"/>
                  </a:lnTo>
                  <a:lnTo>
                    <a:pt x="420" y="276"/>
                  </a:lnTo>
                  <a:lnTo>
                    <a:pt x="417" y="282"/>
                  </a:lnTo>
                  <a:lnTo>
                    <a:pt x="411" y="282"/>
                  </a:lnTo>
                  <a:lnTo>
                    <a:pt x="404" y="293"/>
                  </a:lnTo>
                  <a:lnTo>
                    <a:pt x="401" y="298"/>
                  </a:lnTo>
                  <a:lnTo>
                    <a:pt x="396" y="304"/>
                  </a:lnTo>
                  <a:lnTo>
                    <a:pt x="390" y="304"/>
                  </a:lnTo>
                  <a:lnTo>
                    <a:pt x="386" y="309"/>
                  </a:lnTo>
                  <a:lnTo>
                    <a:pt x="380" y="321"/>
                  </a:lnTo>
                  <a:lnTo>
                    <a:pt x="377" y="326"/>
                  </a:lnTo>
                  <a:lnTo>
                    <a:pt x="370" y="326"/>
                  </a:lnTo>
                  <a:lnTo>
                    <a:pt x="367" y="331"/>
                  </a:lnTo>
                  <a:lnTo>
                    <a:pt x="362" y="337"/>
                  </a:lnTo>
                  <a:lnTo>
                    <a:pt x="353" y="342"/>
                  </a:lnTo>
                  <a:lnTo>
                    <a:pt x="349" y="348"/>
                  </a:lnTo>
                  <a:lnTo>
                    <a:pt x="343" y="348"/>
                  </a:lnTo>
                  <a:lnTo>
                    <a:pt x="343" y="348"/>
                  </a:lnTo>
                  <a:lnTo>
                    <a:pt x="338" y="354"/>
                  </a:lnTo>
                  <a:lnTo>
                    <a:pt x="338" y="354"/>
                  </a:lnTo>
                  <a:lnTo>
                    <a:pt x="335" y="359"/>
                  </a:lnTo>
                  <a:lnTo>
                    <a:pt x="332" y="364"/>
                  </a:lnTo>
                  <a:lnTo>
                    <a:pt x="328" y="359"/>
                  </a:lnTo>
                  <a:lnTo>
                    <a:pt x="325" y="364"/>
                  </a:lnTo>
                  <a:lnTo>
                    <a:pt x="322" y="370"/>
                  </a:lnTo>
                  <a:lnTo>
                    <a:pt x="322" y="370"/>
                  </a:lnTo>
                  <a:lnTo>
                    <a:pt x="319" y="376"/>
                  </a:lnTo>
                  <a:lnTo>
                    <a:pt x="315" y="370"/>
                  </a:lnTo>
                  <a:lnTo>
                    <a:pt x="312" y="376"/>
                  </a:lnTo>
                  <a:lnTo>
                    <a:pt x="309" y="380"/>
                  </a:lnTo>
                  <a:lnTo>
                    <a:pt x="309" y="380"/>
                  </a:lnTo>
                  <a:lnTo>
                    <a:pt x="303" y="380"/>
                  </a:lnTo>
                  <a:lnTo>
                    <a:pt x="298" y="386"/>
                  </a:lnTo>
                  <a:lnTo>
                    <a:pt x="298" y="386"/>
                  </a:lnTo>
                  <a:lnTo>
                    <a:pt x="295" y="390"/>
                  </a:lnTo>
                  <a:lnTo>
                    <a:pt x="288" y="390"/>
                  </a:lnTo>
                  <a:lnTo>
                    <a:pt x="288" y="390"/>
                  </a:lnTo>
                  <a:lnTo>
                    <a:pt x="285" y="396"/>
                  </a:lnTo>
                  <a:lnTo>
                    <a:pt x="282" y="390"/>
                  </a:lnTo>
                  <a:lnTo>
                    <a:pt x="277" y="396"/>
                  </a:lnTo>
                  <a:lnTo>
                    <a:pt x="274" y="402"/>
                  </a:lnTo>
                  <a:lnTo>
                    <a:pt x="274" y="402"/>
                  </a:lnTo>
                  <a:lnTo>
                    <a:pt x="268" y="402"/>
                  </a:lnTo>
                  <a:lnTo>
                    <a:pt x="264" y="406"/>
                  </a:lnTo>
                  <a:lnTo>
                    <a:pt x="264" y="406"/>
                  </a:lnTo>
                  <a:lnTo>
                    <a:pt x="258" y="406"/>
                  </a:lnTo>
                  <a:lnTo>
                    <a:pt x="254" y="412"/>
                  </a:lnTo>
                  <a:lnTo>
                    <a:pt x="254" y="412"/>
                  </a:lnTo>
                  <a:lnTo>
                    <a:pt x="248" y="412"/>
                  </a:lnTo>
                  <a:lnTo>
                    <a:pt x="245" y="418"/>
                  </a:lnTo>
                  <a:lnTo>
                    <a:pt x="245" y="418"/>
                  </a:lnTo>
                  <a:lnTo>
                    <a:pt x="240" y="424"/>
                  </a:lnTo>
                  <a:lnTo>
                    <a:pt x="234" y="424"/>
                  </a:lnTo>
                  <a:lnTo>
                    <a:pt x="234" y="424"/>
                  </a:lnTo>
                  <a:lnTo>
                    <a:pt x="227" y="424"/>
                  </a:lnTo>
                  <a:lnTo>
                    <a:pt x="224" y="428"/>
                  </a:lnTo>
                  <a:lnTo>
                    <a:pt x="224" y="428"/>
                  </a:lnTo>
                  <a:lnTo>
                    <a:pt x="216" y="428"/>
                  </a:lnTo>
                  <a:lnTo>
                    <a:pt x="216" y="428"/>
                  </a:lnTo>
                  <a:lnTo>
                    <a:pt x="213" y="434"/>
                  </a:lnTo>
                  <a:lnTo>
                    <a:pt x="206" y="434"/>
                  </a:lnTo>
                  <a:lnTo>
                    <a:pt x="206" y="434"/>
                  </a:lnTo>
                  <a:lnTo>
                    <a:pt x="203" y="440"/>
                  </a:lnTo>
                  <a:lnTo>
                    <a:pt x="196" y="440"/>
                  </a:lnTo>
                  <a:lnTo>
                    <a:pt x="196" y="440"/>
                  </a:lnTo>
                  <a:lnTo>
                    <a:pt x="190" y="440"/>
                  </a:lnTo>
                  <a:lnTo>
                    <a:pt x="187" y="445"/>
                  </a:lnTo>
                  <a:lnTo>
                    <a:pt x="187" y="445"/>
                  </a:lnTo>
                  <a:lnTo>
                    <a:pt x="179" y="446"/>
                  </a:lnTo>
                  <a:lnTo>
                    <a:pt x="176" y="452"/>
                  </a:lnTo>
                  <a:lnTo>
                    <a:pt x="172" y="446"/>
                  </a:lnTo>
                  <a:lnTo>
                    <a:pt x="170" y="452"/>
                  </a:lnTo>
                  <a:lnTo>
                    <a:pt x="163" y="452"/>
                  </a:lnTo>
                  <a:lnTo>
                    <a:pt x="163" y="452"/>
                  </a:lnTo>
                  <a:lnTo>
                    <a:pt x="159" y="456"/>
                  </a:lnTo>
                  <a:lnTo>
                    <a:pt x="153" y="456"/>
                  </a:lnTo>
                  <a:lnTo>
                    <a:pt x="153" y="456"/>
                  </a:lnTo>
                  <a:lnTo>
                    <a:pt x="145" y="456"/>
                  </a:lnTo>
                  <a:lnTo>
                    <a:pt x="142" y="462"/>
                  </a:lnTo>
                  <a:lnTo>
                    <a:pt x="139" y="456"/>
                  </a:lnTo>
                  <a:lnTo>
                    <a:pt x="135" y="462"/>
                  </a:lnTo>
                  <a:lnTo>
                    <a:pt x="129" y="461"/>
                  </a:lnTo>
                  <a:lnTo>
                    <a:pt x="129" y="461"/>
                  </a:lnTo>
                  <a:lnTo>
                    <a:pt x="121" y="461"/>
                  </a:lnTo>
                  <a:lnTo>
                    <a:pt x="121" y="461"/>
                  </a:lnTo>
                  <a:lnTo>
                    <a:pt x="115" y="461"/>
                  </a:lnTo>
                  <a:lnTo>
                    <a:pt x="112" y="467"/>
                  </a:lnTo>
                  <a:lnTo>
                    <a:pt x="108" y="461"/>
                  </a:lnTo>
                  <a:lnTo>
                    <a:pt x="105" y="467"/>
                  </a:lnTo>
                  <a:lnTo>
                    <a:pt x="98" y="467"/>
                  </a:lnTo>
                  <a:lnTo>
                    <a:pt x="98" y="467"/>
                  </a:lnTo>
                  <a:lnTo>
                    <a:pt x="92" y="467"/>
                  </a:lnTo>
                  <a:lnTo>
                    <a:pt x="89" y="473"/>
                  </a:lnTo>
                  <a:lnTo>
                    <a:pt x="84" y="467"/>
                  </a:lnTo>
                  <a:lnTo>
                    <a:pt x="81" y="473"/>
                  </a:lnTo>
                  <a:lnTo>
                    <a:pt x="74" y="473"/>
                  </a:lnTo>
                  <a:lnTo>
                    <a:pt x="71" y="467"/>
                  </a:lnTo>
                  <a:lnTo>
                    <a:pt x="68" y="473"/>
                  </a:lnTo>
                  <a:lnTo>
                    <a:pt x="60" y="473"/>
                  </a:lnTo>
                  <a:lnTo>
                    <a:pt x="60" y="473"/>
                  </a:lnTo>
                  <a:lnTo>
                    <a:pt x="54" y="473"/>
                  </a:lnTo>
                  <a:lnTo>
                    <a:pt x="47" y="473"/>
                  </a:lnTo>
                  <a:lnTo>
                    <a:pt x="47" y="473"/>
                  </a:lnTo>
                  <a:lnTo>
                    <a:pt x="40" y="473"/>
                  </a:lnTo>
                  <a:lnTo>
                    <a:pt x="40" y="473"/>
                  </a:lnTo>
                  <a:lnTo>
                    <a:pt x="34" y="473"/>
                  </a:lnTo>
                  <a:lnTo>
                    <a:pt x="26" y="473"/>
                  </a:lnTo>
                  <a:lnTo>
                    <a:pt x="26" y="473"/>
                  </a:lnTo>
                  <a:lnTo>
                    <a:pt x="20" y="473"/>
                  </a:lnTo>
                  <a:lnTo>
                    <a:pt x="13" y="473"/>
                  </a:lnTo>
                  <a:lnTo>
                    <a:pt x="13" y="473"/>
                  </a:lnTo>
                  <a:lnTo>
                    <a:pt x="7" y="473"/>
                  </a:lnTo>
                  <a:lnTo>
                    <a:pt x="0" y="473"/>
                  </a:lnTo>
                  <a:lnTo>
                    <a:pt x="0" y="473"/>
                  </a:lnTo>
                  <a:lnTo>
                    <a:pt x="0" y="473"/>
                  </a:lnTo>
                  <a:lnTo>
                    <a:pt x="0" y="473"/>
                  </a:lnTo>
                  <a:lnTo>
                    <a:pt x="0" y="473"/>
                  </a:lnTo>
                  <a:lnTo>
                    <a:pt x="0" y="473"/>
                  </a:lnTo>
                  <a:lnTo>
                    <a:pt x="0" y="473"/>
                  </a:lnTo>
                  <a:lnTo>
                    <a:pt x="0" y="473"/>
                  </a:lnTo>
                  <a:lnTo>
                    <a:pt x="0" y="473"/>
                  </a:lnTo>
                  <a:lnTo>
                    <a:pt x="0" y="473"/>
                  </a:lnTo>
                  <a:lnTo>
                    <a:pt x="0" y="473"/>
                  </a:lnTo>
                  <a:lnTo>
                    <a:pt x="0" y="473"/>
                  </a:lnTo>
                  <a:lnTo>
                    <a:pt x="0" y="473"/>
                  </a:lnTo>
                  <a:lnTo>
                    <a:pt x="0" y="473"/>
                  </a:lnTo>
                  <a:lnTo>
                    <a:pt x="2" y="468"/>
                  </a:lnTo>
                  <a:lnTo>
                    <a:pt x="7" y="473"/>
                  </a:lnTo>
                  <a:lnTo>
                    <a:pt x="7" y="473"/>
                  </a:lnTo>
                  <a:lnTo>
                    <a:pt x="7" y="473"/>
                  </a:lnTo>
                  <a:lnTo>
                    <a:pt x="7" y="473"/>
                  </a:lnTo>
                  <a:lnTo>
                    <a:pt x="7" y="473"/>
                  </a:lnTo>
                  <a:lnTo>
                    <a:pt x="7" y="473"/>
                  </a:lnTo>
                  <a:lnTo>
                    <a:pt x="10" y="468"/>
                  </a:lnTo>
                  <a:lnTo>
                    <a:pt x="10" y="468"/>
                  </a:lnTo>
                  <a:lnTo>
                    <a:pt x="13" y="473"/>
                  </a:lnTo>
                  <a:lnTo>
                    <a:pt x="13" y="473"/>
                  </a:lnTo>
                  <a:lnTo>
                    <a:pt x="13" y="473"/>
                  </a:lnTo>
                  <a:lnTo>
                    <a:pt x="13" y="473"/>
                  </a:lnTo>
                  <a:lnTo>
                    <a:pt x="16" y="468"/>
                  </a:lnTo>
                  <a:lnTo>
                    <a:pt x="20" y="473"/>
                  </a:lnTo>
                  <a:lnTo>
                    <a:pt x="20" y="473"/>
                  </a:lnTo>
                  <a:lnTo>
                    <a:pt x="20" y="473"/>
                  </a:lnTo>
                  <a:lnTo>
                    <a:pt x="23" y="468"/>
                  </a:lnTo>
                  <a:lnTo>
                    <a:pt x="23" y="468"/>
                  </a:lnTo>
                  <a:lnTo>
                    <a:pt x="26" y="473"/>
                  </a:lnTo>
                  <a:lnTo>
                    <a:pt x="26" y="473"/>
                  </a:lnTo>
                  <a:lnTo>
                    <a:pt x="31" y="468"/>
                  </a:lnTo>
                  <a:lnTo>
                    <a:pt x="31" y="468"/>
                  </a:lnTo>
                  <a:lnTo>
                    <a:pt x="34" y="473"/>
                  </a:lnTo>
                  <a:lnTo>
                    <a:pt x="38" y="468"/>
                  </a:lnTo>
                  <a:lnTo>
                    <a:pt x="38" y="468"/>
                  </a:lnTo>
                  <a:lnTo>
                    <a:pt x="38" y="468"/>
                  </a:lnTo>
                  <a:lnTo>
                    <a:pt x="44" y="468"/>
                  </a:lnTo>
                  <a:lnTo>
                    <a:pt x="44" y="468"/>
                  </a:lnTo>
                  <a:lnTo>
                    <a:pt x="44" y="468"/>
                  </a:lnTo>
                  <a:lnTo>
                    <a:pt x="47" y="462"/>
                  </a:lnTo>
                  <a:lnTo>
                    <a:pt x="50" y="467"/>
                  </a:lnTo>
                  <a:lnTo>
                    <a:pt x="50" y="467"/>
                  </a:lnTo>
                  <a:lnTo>
                    <a:pt x="54" y="461"/>
                  </a:lnTo>
                  <a:lnTo>
                    <a:pt x="57" y="467"/>
                  </a:lnTo>
                  <a:lnTo>
                    <a:pt x="60" y="461"/>
                  </a:lnTo>
                  <a:lnTo>
                    <a:pt x="60" y="461"/>
                  </a:lnTo>
                  <a:lnTo>
                    <a:pt x="60" y="461"/>
                  </a:lnTo>
                  <a:lnTo>
                    <a:pt x="68" y="461"/>
                  </a:lnTo>
                  <a:lnTo>
                    <a:pt x="68" y="461"/>
                  </a:lnTo>
                  <a:lnTo>
                    <a:pt x="71" y="456"/>
                  </a:lnTo>
                  <a:lnTo>
                    <a:pt x="74" y="461"/>
                  </a:lnTo>
                  <a:lnTo>
                    <a:pt x="78" y="456"/>
                  </a:lnTo>
                  <a:lnTo>
                    <a:pt x="78" y="456"/>
                  </a:lnTo>
                  <a:lnTo>
                    <a:pt x="81" y="461"/>
                  </a:lnTo>
                  <a:lnTo>
                    <a:pt x="84" y="456"/>
                  </a:lnTo>
                  <a:lnTo>
                    <a:pt x="84" y="456"/>
                  </a:lnTo>
                  <a:lnTo>
                    <a:pt x="92" y="456"/>
                  </a:lnTo>
                  <a:lnTo>
                    <a:pt x="92" y="456"/>
                  </a:lnTo>
                  <a:lnTo>
                    <a:pt x="95" y="450"/>
                  </a:lnTo>
                  <a:lnTo>
                    <a:pt x="98" y="456"/>
                  </a:lnTo>
                  <a:lnTo>
                    <a:pt x="102" y="450"/>
                  </a:lnTo>
                  <a:lnTo>
                    <a:pt x="102" y="450"/>
                  </a:lnTo>
                  <a:lnTo>
                    <a:pt x="108" y="450"/>
                  </a:lnTo>
                  <a:lnTo>
                    <a:pt x="108" y="450"/>
                  </a:lnTo>
                  <a:lnTo>
                    <a:pt x="112" y="445"/>
                  </a:lnTo>
                  <a:lnTo>
                    <a:pt x="115" y="450"/>
                  </a:lnTo>
                  <a:lnTo>
                    <a:pt x="118" y="445"/>
                  </a:lnTo>
                  <a:lnTo>
                    <a:pt x="124" y="446"/>
                  </a:lnTo>
                  <a:lnTo>
                    <a:pt x="124" y="446"/>
                  </a:lnTo>
                  <a:lnTo>
                    <a:pt x="129" y="440"/>
                  </a:lnTo>
                  <a:lnTo>
                    <a:pt x="132" y="446"/>
                  </a:lnTo>
                  <a:lnTo>
                    <a:pt x="135" y="440"/>
                  </a:lnTo>
                  <a:lnTo>
                    <a:pt x="135" y="440"/>
                  </a:lnTo>
                  <a:lnTo>
                    <a:pt x="142" y="440"/>
                  </a:lnTo>
                  <a:lnTo>
                    <a:pt x="145" y="434"/>
                  </a:lnTo>
                  <a:lnTo>
                    <a:pt x="148" y="440"/>
                  </a:lnTo>
                  <a:lnTo>
                    <a:pt x="153" y="434"/>
                  </a:lnTo>
                  <a:lnTo>
                    <a:pt x="153" y="434"/>
                  </a:lnTo>
                  <a:lnTo>
                    <a:pt x="159" y="434"/>
                  </a:lnTo>
                  <a:lnTo>
                    <a:pt x="163" y="430"/>
                  </a:lnTo>
                  <a:lnTo>
                    <a:pt x="163" y="430"/>
                  </a:lnTo>
                  <a:lnTo>
                    <a:pt x="170" y="430"/>
                  </a:lnTo>
                  <a:lnTo>
                    <a:pt x="172" y="424"/>
                  </a:lnTo>
                  <a:lnTo>
                    <a:pt x="176" y="430"/>
                  </a:lnTo>
                  <a:lnTo>
                    <a:pt x="179" y="424"/>
                  </a:lnTo>
                  <a:lnTo>
                    <a:pt x="182" y="418"/>
                  </a:lnTo>
                  <a:lnTo>
                    <a:pt x="187" y="424"/>
                  </a:lnTo>
                  <a:lnTo>
                    <a:pt x="190" y="418"/>
                  </a:lnTo>
                  <a:lnTo>
                    <a:pt x="194" y="414"/>
                  </a:lnTo>
                  <a:lnTo>
                    <a:pt x="196" y="418"/>
                  </a:lnTo>
                  <a:lnTo>
                    <a:pt x="200" y="414"/>
                  </a:lnTo>
                  <a:lnTo>
                    <a:pt x="206" y="412"/>
                  </a:lnTo>
                  <a:lnTo>
                    <a:pt x="211" y="406"/>
                  </a:lnTo>
                  <a:lnTo>
                    <a:pt x="211" y="406"/>
                  </a:lnTo>
                  <a:lnTo>
                    <a:pt x="216" y="406"/>
                  </a:lnTo>
                  <a:lnTo>
                    <a:pt x="221" y="402"/>
                  </a:lnTo>
                  <a:lnTo>
                    <a:pt x="221" y="402"/>
                  </a:lnTo>
                  <a:lnTo>
                    <a:pt x="227" y="402"/>
                  </a:lnTo>
                  <a:lnTo>
                    <a:pt x="230" y="396"/>
                  </a:lnTo>
                  <a:lnTo>
                    <a:pt x="234" y="390"/>
                  </a:lnTo>
                  <a:lnTo>
                    <a:pt x="237" y="396"/>
                  </a:lnTo>
                  <a:lnTo>
                    <a:pt x="240" y="390"/>
                  </a:lnTo>
                  <a:lnTo>
                    <a:pt x="246" y="390"/>
                  </a:lnTo>
                  <a:lnTo>
                    <a:pt x="251" y="386"/>
                  </a:lnTo>
                  <a:lnTo>
                    <a:pt x="251" y="386"/>
                  </a:lnTo>
                  <a:lnTo>
                    <a:pt x="258" y="386"/>
                  </a:lnTo>
                  <a:lnTo>
                    <a:pt x="261" y="380"/>
                  </a:lnTo>
                  <a:lnTo>
                    <a:pt x="264" y="374"/>
                  </a:lnTo>
                  <a:lnTo>
                    <a:pt x="271" y="374"/>
                  </a:lnTo>
                  <a:lnTo>
                    <a:pt x="271" y="374"/>
                  </a:lnTo>
                  <a:lnTo>
                    <a:pt x="274" y="368"/>
                  </a:lnTo>
                  <a:lnTo>
                    <a:pt x="282" y="368"/>
                  </a:lnTo>
                  <a:lnTo>
                    <a:pt x="285" y="364"/>
                  </a:lnTo>
                  <a:lnTo>
                    <a:pt x="288" y="358"/>
                  </a:lnTo>
                  <a:lnTo>
                    <a:pt x="292" y="364"/>
                  </a:lnTo>
                  <a:lnTo>
                    <a:pt x="295" y="358"/>
                  </a:lnTo>
                  <a:lnTo>
                    <a:pt x="298" y="354"/>
                  </a:lnTo>
                  <a:lnTo>
                    <a:pt x="304" y="354"/>
                  </a:lnTo>
                  <a:lnTo>
                    <a:pt x="309" y="348"/>
                  </a:lnTo>
                  <a:lnTo>
                    <a:pt x="312" y="342"/>
                  </a:lnTo>
                  <a:lnTo>
                    <a:pt x="312" y="342"/>
                  </a:lnTo>
                  <a:lnTo>
                    <a:pt x="319" y="342"/>
                  </a:lnTo>
                  <a:lnTo>
                    <a:pt x="322" y="337"/>
                  </a:lnTo>
                  <a:lnTo>
                    <a:pt x="325" y="331"/>
                  </a:lnTo>
                  <a:lnTo>
                    <a:pt x="332" y="331"/>
                  </a:lnTo>
                  <a:lnTo>
                    <a:pt x="335" y="326"/>
                  </a:lnTo>
                  <a:lnTo>
                    <a:pt x="338" y="321"/>
                  </a:lnTo>
                  <a:lnTo>
                    <a:pt x="338" y="321"/>
                  </a:lnTo>
                  <a:lnTo>
                    <a:pt x="346" y="321"/>
                  </a:lnTo>
                  <a:lnTo>
                    <a:pt x="349" y="315"/>
                  </a:lnTo>
                  <a:lnTo>
                    <a:pt x="353" y="309"/>
                  </a:lnTo>
                  <a:lnTo>
                    <a:pt x="356" y="304"/>
                  </a:lnTo>
                  <a:lnTo>
                    <a:pt x="362" y="304"/>
                  </a:lnTo>
                  <a:lnTo>
                    <a:pt x="367" y="299"/>
                  </a:lnTo>
                  <a:lnTo>
                    <a:pt x="370" y="293"/>
                  </a:lnTo>
                  <a:lnTo>
                    <a:pt x="373" y="287"/>
                  </a:lnTo>
                  <a:lnTo>
                    <a:pt x="380" y="287"/>
                  </a:lnTo>
                  <a:lnTo>
                    <a:pt x="380" y="287"/>
                  </a:lnTo>
                  <a:lnTo>
                    <a:pt x="384" y="283"/>
                  </a:lnTo>
                  <a:lnTo>
                    <a:pt x="386" y="277"/>
                  </a:lnTo>
                  <a:lnTo>
                    <a:pt x="390" y="271"/>
                  </a:lnTo>
                  <a:lnTo>
                    <a:pt x="396" y="271"/>
                  </a:lnTo>
                  <a:lnTo>
                    <a:pt x="401" y="265"/>
                  </a:lnTo>
                  <a:lnTo>
                    <a:pt x="404" y="261"/>
                  </a:lnTo>
                  <a:lnTo>
                    <a:pt x="408" y="255"/>
                  </a:lnTo>
                  <a:lnTo>
                    <a:pt x="411" y="249"/>
                  </a:lnTo>
                  <a:lnTo>
                    <a:pt x="417" y="249"/>
                  </a:lnTo>
                  <a:lnTo>
                    <a:pt x="420" y="245"/>
                  </a:lnTo>
                  <a:lnTo>
                    <a:pt x="425" y="239"/>
                  </a:lnTo>
                  <a:lnTo>
                    <a:pt x="427" y="233"/>
                  </a:lnTo>
                  <a:lnTo>
                    <a:pt x="432" y="227"/>
                  </a:lnTo>
                  <a:lnTo>
                    <a:pt x="435" y="223"/>
                  </a:lnTo>
                  <a:lnTo>
                    <a:pt x="438" y="217"/>
                  </a:lnTo>
                  <a:lnTo>
                    <a:pt x="441" y="212"/>
                  </a:lnTo>
                  <a:lnTo>
                    <a:pt x="448" y="212"/>
                  </a:lnTo>
                  <a:lnTo>
                    <a:pt x="451" y="207"/>
                  </a:lnTo>
                  <a:lnTo>
                    <a:pt x="454" y="201"/>
                  </a:lnTo>
                  <a:lnTo>
                    <a:pt x="459" y="196"/>
                  </a:lnTo>
                  <a:lnTo>
                    <a:pt x="459" y="196"/>
                  </a:lnTo>
                  <a:lnTo>
                    <a:pt x="462" y="190"/>
                  </a:lnTo>
                  <a:lnTo>
                    <a:pt x="465" y="185"/>
                  </a:lnTo>
                  <a:lnTo>
                    <a:pt x="468" y="179"/>
                  </a:lnTo>
                  <a:lnTo>
                    <a:pt x="472" y="174"/>
                  </a:lnTo>
                  <a:lnTo>
                    <a:pt x="475" y="168"/>
                  </a:lnTo>
                  <a:lnTo>
                    <a:pt x="478" y="163"/>
                  </a:lnTo>
                  <a:lnTo>
                    <a:pt x="482" y="158"/>
                  </a:lnTo>
                  <a:lnTo>
                    <a:pt x="485" y="152"/>
                  </a:lnTo>
                  <a:lnTo>
                    <a:pt x="488" y="146"/>
                  </a:lnTo>
                  <a:lnTo>
                    <a:pt x="496" y="136"/>
                  </a:lnTo>
                  <a:lnTo>
                    <a:pt x="499" y="130"/>
                  </a:lnTo>
                  <a:lnTo>
                    <a:pt x="502" y="124"/>
                  </a:lnTo>
                  <a:lnTo>
                    <a:pt x="506" y="120"/>
                  </a:lnTo>
                  <a:lnTo>
                    <a:pt x="509" y="114"/>
                  </a:lnTo>
                  <a:lnTo>
                    <a:pt x="512" y="108"/>
                  </a:lnTo>
                  <a:lnTo>
                    <a:pt x="517" y="104"/>
                  </a:lnTo>
                  <a:lnTo>
                    <a:pt x="520" y="98"/>
                  </a:lnTo>
                  <a:lnTo>
                    <a:pt x="523" y="92"/>
                  </a:lnTo>
                  <a:lnTo>
                    <a:pt x="526" y="86"/>
                  </a:lnTo>
                  <a:lnTo>
                    <a:pt x="530" y="82"/>
                  </a:lnTo>
                  <a:lnTo>
                    <a:pt x="530" y="70"/>
                  </a:lnTo>
                  <a:lnTo>
                    <a:pt x="533" y="66"/>
                  </a:lnTo>
                  <a:lnTo>
                    <a:pt x="536" y="60"/>
                  </a:lnTo>
                  <a:lnTo>
                    <a:pt x="540" y="54"/>
                  </a:lnTo>
                  <a:lnTo>
                    <a:pt x="543" y="48"/>
                  </a:lnTo>
                  <a:lnTo>
                    <a:pt x="546" y="44"/>
                  </a:lnTo>
                  <a:lnTo>
                    <a:pt x="549" y="38"/>
                  </a:lnTo>
                  <a:lnTo>
                    <a:pt x="549" y="27"/>
                  </a:lnTo>
                  <a:lnTo>
                    <a:pt x="552" y="22"/>
                  </a:lnTo>
                  <a:lnTo>
                    <a:pt x="557" y="17"/>
                  </a:lnTo>
                  <a:lnTo>
                    <a:pt x="560" y="11"/>
                  </a:lnTo>
                  <a:lnTo>
                    <a:pt x="563" y="5"/>
                  </a:lnTo>
                  <a:lnTo>
                    <a:pt x="563" y="5"/>
                  </a:lnTo>
                  <a:lnTo>
                    <a:pt x="567" y="0"/>
                  </a:lnTo>
                  <a:lnTo>
                    <a:pt x="575" y="0"/>
                  </a:lnTo>
                  <a:lnTo>
                    <a:pt x="581" y="0"/>
                  </a:lnTo>
                  <a:lnTo>
                    <a:pt x="587" y="0"/>
                  </a:lnTo>
                  <a:lnTo>
                    <a:pt x="587" y="0"/>
                  </a:lnTo>
                  <a:lnTo>
                    <a:pt x="587" y="0"/>
                  </a:lnTo>
                </a:path>
              </a:pathLst>
            </a:custGeom>
            <a:gradFill rotWithShape="0">
              <a:gsLst>
                <a:gs pos="0">
                  <a:srgbClr val="FF6633"/>
                </a:gs>
                <a:gs pos="100000">
                  <a:srgbClr val="FF6633">
                    <a:gamma/>
                    <a:tint val="60000"/>
                    <a:invGamma/>
                  </a:srgbClr>
                </a:gs>
              </a:gsLst>
              <a:lin ang="189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 name="Freeform 173"/>
            <p:cNvSpPr>
              <a:spLocks/>
            </p:cNvSpPr>
            <p:nvPr/>
          </p:nvSpPr>
          <p:spPr bwMode="hidden">
            <a:xfrm>
              <a:off x="2768" y="2843"/>
              <a:ext cx="283" cy="350"/>
            </a:xfrm>
            <a:custGeom>
              <a:avLst/>
              <a:gdLst>
                <a:gd name="T0" fmla="*/ 216 w 283"/>
                <a:gd name="T1" fmla="*/ 0 h 350"/>
                <a:gd name="T2" fmla="*/ 282 w 283"/>
                <a:gd name="T3" fmla="*/ 5 h 350"/>
                <a:gd name="T4" fmla="*/ 68 w 283"/>
                <a:gd name="T5" fmla="*/ 349 h 350"/>
                <a:gd name="T6" fmla="*/ 0 w 283"/>
                <a:gd name="T7" fmla="*/ 349 h 350"/>
                <a:gd name="T8" fmla="*/ 216 w 283"/>
                <a:gd name="T9" fmla="*/ 0 h 350"/>
              </a:gdLst>
              <a:ahLst/>
              <a:cxnLst>
                <a:cxn ang="0">
                  <a:pos x="T0" y="T1"/>
                </a:cxn>
                <a:cxn ang="0">
                  <a:pos x="T2" y="T3"/>
                </a:cxn>
                <a:cxn ang="0">
                  <a:pos x="T4" y="T5"/>
                </a:cxn>
                <a:cxn ang="0">
                  <a:pos x="T6" y="T7"/>
                </a:cxn>
                <a:cxn ang="0">
                  <a:pos x="T8" y="T9"/>
                </a:cxn>
              </a:cxnLst>
              <a:rect l="0" t="0" r="r" b="b"/>
              <a:pathLst>
                <a:path w="283" h="350">
                  <a:moveTo>
                    <a:pt x="216" y="0"/>
                  </a:moveTo>
                  <a:lnTo>
                    <a:pt x="282" y="5"/>
                  </a:lnTo>
                  <a:lnTo>
                    <a:pt x="68" y="349"/>
                  </a:lnTo>
                  <a:lnTo>
                    <a:pt x="0" y="349"/>
                  </a:lnTo>
                  <a:lnTo>
                    <a:pt x="216" y="0"/>
                  </a:lnTo>
                </a:path>
              </a:pathLst>
            </a:custGeom>
            <a:gradFill rotWithShape="0">
              <a:gsLst>
                <a:gs pos="0">
                  <a:srgbClr val="FF6633"/>
                </a:gs>
                <a:gs pos="100000">
                  <a:srgbClr val="FF6633">
                    <a:gamma/>
                    <a:tint val="89804"/>
                    <a:invGamma/>
                  </a:srgbClr>
                </a:gs>
              </a:gsLst>
              <a:lin ang="189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174"/>
            <p:cNvSpPr>
              <a:spLocks/>
            </p:cNvSpPr>
            <p:nvPr/>
          </p:nvSpPr>
          <p:spPr bwMode="hidden">
            <a:xfrm>
              <a:off x="2768" y="3192"/>
              <a:ext cx="283" cy="345"/>
            </a:xfrm>
            <a:custGeom>
              <a:avLst/>
              <a:gdLst>
                <a:gd name="T0" fmla="*/ 0 w 283"/>
                <a:gd name="T1" fmla="*/ 0 h 345"/>
                <a:gd name="T2" fmla="*/ 215 w 283"/>
                <a:gd name="T3" fmla="*/ 344 h 345"/>
                <a:gd name="T4" fmla="*/ 282 w 283"/>
                <a:gd name="T5" fmla="*/ 344 h 345"/>
                <a:gd name="T6" fmla="*/ 66 w 283"/>
                <a:gd name="T7" fmla="*/ 1 h 345"/>
                <a:gd name="T8" fmla="*/ 0 w 283"/>
                <a:gd name="T9" fmla="*/ 0 h 345"/>
              </a:gdLst>
              <a:ahLst/>
              <a:cxnLst>
                <a:cxn ang="0">
                  <a:pos x="T0" y="T1"/>
                </a:cxn>
                <a:cxn ang="0">
                  <a:pos x="T2" y="T3"/>
                </a:cxn>
                <a:cxn ang="0">
                  <a:pos x="T4" y="T5"/>
                </a:cxn>
                <a:cxn ang="0">
                  <a:pos x="T6" y="T7"/>
                </a:cxn>
                <a:cxn ang="0">
                  <a:pos x="T8" y="T9"/>
                </a:cxn>
              </a:cxnLst>
              <a:rect l="0" t="0" r="r" b="b"/>
              <a:pathLst>
                <a:path w="283" h="345">
                  <a:moveTo>
                    <a:pt x="0" y="0"/>
                  </a:moveTo>
                  <a:lnTo>
                    <a:pt x="215" y="344"/>
                  </a:lnTo>
                  <a:lnTo>
                    <a:pt x="282" y="344"/>
                  </a:lnTo>
                  <a:lnTo>
                    <a:pt x="66" y="1"/>
                  </a:lnTo>
                  <a:lnTo>
                    <a:pt x="0" y="0"/>
                  </a:lnTo>
                </a:path>
              </a:pathLst>
            </a:custGeom>
            <a:gradFill rotWithShape="0">
              <a:gsLst>
                <a:gs pos="0">
                  <a:srgbClr val="FF6633">
                    <a:gamma/>
                    <a:tint val="70196"/>
                    <a:invGamma/>
                  </a:srgbClr>
                </a:gs>
                <a:gs pos="100000">
                  <a:srgbClr val="FF6633"/>
                </a:gs>
              </a:gsLst>
              <a:lin ang="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8" name="Group 175"/>
          <p:cNvGrpSpPr>
            <a:grpSpLocks/>
          </p:cNvGrpSpPr>
          <p:nvPr/>
        </p:nvGrpSpPr>
        <p:grpSpPr bwMode="auto">
          <a:xfrm>
            <a:off x="1835150" y="4704556"/>
            <a:ext cx="4319588" cy="1601788"/>
            <a:chOff x="968" y="2448"/>
            <a:chExt cx="2721" cy="1009"/>
          </a:xfrm>
        </p:grpSpPr>
        <p:sp>
          <p:nvSpPr>
            <p:cNvPr id="89" name="Freeform 176"/>
            <p:cNvSpPr>
              <a:spLocks/>
            </p:cNvSpPr>
            <p:nvPr/>
          </p:nvSpPr>
          <p:spPr bwMode="auto">
            <a:xfrm>
              <a:off x="968" y="2448"/>
              <a:ext cx="2721" cy="1009"/>
            </a:xfrm>
            <a:custGeom>
              <a:avLst/>
              <a:gdLst>
                <a:gd name="T0" fmla="*/ 0 w 2721"/>
                <a:gd name="T1" fmla="*/ 1001 h 1009"/>
                <a:gd name="T2" fmla="*/ 0 w 2721"/>
                <a:gd name="T3" fmla="*/ 0 h 1009"/>
                <a:gd name="T4" fmla="*/ 41 w 2721"/>
                <a:gd name="T5" fmla="*/ 0 h 1009"/>
                <a:gd name="T6" fmla="*/ 2381 w 2721"/>
                <a:gd name="T7" fmla="*/ 0 h 1009"/>
                <a:gd name="T8" fmla="*/ 2533 w 2721"/>
                <a:gd name="T9" fmla="*/ 92 h 1009"/>
                <a:gd name="T10" fmla="*/ 2720 w 2721"/>
                <a:gd name="T11" fmla="*/ 105 h 1009"/>
                <a:gd name="T12" fmla="*/ 2720 w 2721"/>
                <a:gd name="T13" fmla="*/ 375 h 1009"/>
                <a:gd name="T14" fmla="*/ 2195 w 2721"/>
                <a:gd name="T15" fmla="*/ 810 h 1009"/>
                <a:gd name="T16" fmla="*/ 2195 w 2721"/>
                <a:gd name="T17" fmla="*/ 935 h 1009"/>
                <a:gd name="T18" fmla="*/ 2126 w 2721"/>
                <a:gd name="T19" fmla="*/ 935 h 1009"/>
                <a:gd name="T20" fmla="*/ 731 w 2721"/>
                <a:gd name="T21" fmla="*/ 935 h 1009"/>
                <a:gd name="T22" fmla="*/ 731 w 2721"/>
                <a:gd name="T23" fmla="*/ 1008 h 1009"/>
                <a:gd name="T24" fmla="*/ 0 w 2721"/>
                <a:gd name="T25" fmla="*/ 1001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21" h="1009">
                  <a:moveTo>
                    <a:pt x="0" y="1001"/>
                  </a:moveTo>
                  <a:lnTo>
                    <a:pt x="0" y="0"/>
                  </a:lnTo>
                  <a:lnTo>
                    <a:pt x="41" y="0"/>
                  </a:lnTo>
                  <a:lnTo>
                    <a:pt x="2381" y="0"/>
                  </a:lnTo>
                  <a:lnTo>
                    <a:pt x="2533" y="92"/>
                  </a:lnTo>
                  <a:lnTo>
                    <a:pt x="2720" y="105"/>
                  </a:lnTo>
                  <a:lnTo>
                    <a:pt x="2720" y="375"/>
                  </a:lnTo>
                  <a:lnTo>
                    <a:pt x="2195" y="810"/>
                  </a:lnTo>
                  <a:lnTo>
                    <a:pt x="2195" y="935"/>
                  </a:lnTo>
                  <a:lnTo>
                    <a:pt x="2126" y="935"/>
                  </a:lnTo>
                  <a:lnTo>
                    <a:pt x="731" y="935"/>
                  </a:lnTo>
                  <a:lnTo>
                    <a:pt x="731" y="1008"/>
                  </a:lnTo>
                  <a:lnTo>
                    <a:pt x="0" y="1001"/>
                  </a:lnTo>
                </a:path>
              </a:pathLst>
            </a:custGeom>
            <a:noFill/>
            <a:ln w="952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0" name="Group 177"/>
            <p:cNvGrpSpPr>
              <a:grpSpLocks/>
            </p:cNvGrpSpPr>
            <p:nvPr/>
          </p:nvGrpSpPr>
          <p:grpSpPr bwMode="auto">
            <a:xfrm>
              <a:off x="1079" y="2547"/>
              <a:ext cx="2574" cy="851"/>
              <a:chOff x="1079" y="2547"/>
              <a:chExt cx="2574" cy="851"/>
            </a:xfrm>
          </p:grpSpPr>
          <p:grpSp>
            <p:nvGrpSpPr>
              <p:cNvPr id="91" name="Group 178"/>
              <p:cNvGrpSpPr>
                <a:grpSpLocks/>
              </p:cNvGrpSpPr>
              <p:nvPr/>
            </p:nvGrpSpPr>
            <p:grpSpPr bwMode="auto">
              <a:xfrm>
                <a:off x="1079" y="2848"/>
                <a:ext cx="486" cy="550"/>
                <a:chOff x="1079" y="2848"/>
                <a:chExt cx="486" cy="550"/>
              </a:xfrm>
            </p:grpSpPr>
            <p:sp>
              <p:nvSpPr>
                <p:cNvPr id="133" name="Rectangle 179"/>
                <p:cNvSpPr>
                  <a:spLocks noChangeArrowheads="1"/>
                </p:cNvSpPr>
                <p:nvPr/>
              </p:nvSpPr>
              <p:spPr bwMode="auto">
                <a:xfrm>
                  <a:off x="1079" y="2848"/>
                  <a:ext cx="486" cy="550"/>
                </a:xfrm>
                <a:prstGeom prst="rect">
                  <a:avLst/>
                </a:prstGeom>
                <a:noFill/>
                <a:ln w="1270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endParaRPr lang="en-US"/>
                </a:p>
              </p:txBody>
            </p:sp>
            <p:sp>
              <p:nvSpPr>
                <p:cNvPr id="134" name="Line 180"/>
                <p:cNvSpPr>
                  <a:spLocks noChangeShapeType="1"/>
                </p:cNvSpPr>
                <p:nvPr/>
              </p:nvSpPr>
              <p:spPr bwMode="auto">
                <a:xfrm>
                  <a:off x="1084" y="2988"/>
                  <a:ext cx="48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 name="Line 181"/>
                <p:cNvSpPr>
                  <a:spLocks noChangeShapeType="1"/>
                </p:cNvSpPr>
                <p:nvPr/>
              </p:nvSpPr>
              <p:spPr bwMode="auto">
                <a:xfrm>
                  <a:off x="1163" y="2856"/>
                  <a:ext cx="0" cy="5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 name="Line 182"/>
                <p:cNvSpPr>
                  <a:spLocks noChangeShapeType="1"/>
                </p:cNvSpPr>
                <p:nvPr/>
              </p:nvSpPr>
              <p:spPr bwMode="auto">
                <a:xfrm>
                  <a:off x="1242" y="2856"/>
                  <a:ext cx="0" cy="5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7" name="Line 183"/>
                <p:cNvSpPr>
                  <a:spLocks noChangeShapeType="1"/>
                </p:cNvSpPr>
                <p:nvPr/>
              </p:nvSpPr>
              <p:spPr bwMode="auto">
                <a:xfrm>
                  <a:off x="1320" y="2856"/>
                  <a:ext cx="0" cy="5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 name="Line 184"/>
                <p:cNvSpPr>
                  <a:spLocks noChangeShapeType="1"/>
                </p:cNvSpPr>
                <p:nvPr/>
              </p:nvSpPr>
              <p:spPr bwMode="auto">
                <a:xfrm>
                  <a:off x="1398" y="2856"/>
                  <a:ext cx="0" cy="5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 name="Line 185"/>
                <p:cNvSpPr>
                  <a:spLocks noChangeShapeType="1"/>
                </p:cNvSpPr>
                <p:nvPr/>
              </p:nvSpPr>
              <p:spPr bwMode="auto">
                <a:xfrm>
                  <a:off x="1475" y="2856"/>
                  <a:ext cx="0" cy="5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 name="Group 186"/>
              <p:cNvGrpSpPr>
                <a:grpSpLocks/>
              </p:cNvGrpSpPr>
              <p:nvPr/>
            </p:nvGrpSpPr>
            <p:grpSpPr bwMode="auto">
              <a:xfrm>
                <a:off x="1871" y="2781"/>
                <a:ext cx="418" cy="488"/>
                <a:chOff x="1871" y="2781"/>
                <a:chExt cx="418" cy="488"/>
              </a:xfrm>
            </p:grpSpPr>
            <p:sp>
              <p:nvSpPr>
                <p:cNvPr id="126" name="Rectangle 187"/>
                <p:cNvSpPr>
                  <a:spLocks noChangeArrowheads="1"/>
                </p:cNvSpPr>
                <p:nvPr/>
              </p:nvSpPr>
              <p:spPr bwMode="auto">
                <a:xfrm>
                  <a:off x="1871" y="2781"/>
                  <a:ext cx="418" cy="488"/>
                </a:xfrm>
                <a:prstGeom prst="rect">
                  <a:avLst/>
                </a:prstGeom>
                <a:noFill/>
                <a:ln w="1270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endParaRPr lang="en-US"/>
                </a:p>
              </p:txBody>
            </p:sp>
            <p:sp>
              <p:nvSpPr>
                <p:cNvPr id="127" name="Line 188"/>
                <p:cNvSpPr>
                  <a:spLocks noChangeShapeType="1"/>
                </p:cNvSpPr>
                <p:nvPr/>
              </p:nvSpPr>
              <p:spPr bwMode="auto">
                <a:xfrm>
                  <a:off x="1875" y="2906"/>
                  <a:ext cx="41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8" name="Line 189"/>
                <p:cNvSpPr>
                  <a:spLocks noChangeShapeType="1"/>
                </p:cNvSpPr>
                <p:nvPr/>
              </p:nvSpPr>
              <p:spPr bwMode="auto">
                <a:xfrm>
                  <a:off x="1943" y="2788"/>
                  <a:ext cx="0" cy="47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 name="Line 190"/>
                <p:cNvSpPr>
                  <a:spLocks noChangeShapeType="1"/>
                </p:cNvSpPr>
                <p:nvPr/>
              </p:nvSpPr>
              <p:spPr bwMode="auto">
                <a:xfrm>
                  <a:off x="2011" y="2788"/>
                  <a:ext cx="0" cy="47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 name="Line 191"/>
                <p:cNvSpPr>
                  <a:spLocks noChangeShapeType="1"/>
                </p:cNvSpPr>
                <p:nvPr/>
              </p:nvSpPr>
              <p:spPr bwMode="auto">
                <a:xfrm>
                  <a:off x="2079" y="2788"/>
                  <a:ext cx="0" cy="47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 name="Line 192"/>
                <p:cNvSpPr>
                  <a:spLocks noChangeShapeType="1"/>
                </p:cNvSpPr>
                <p:nvPr/>
              </p:nvSpPr>
              <p:spPr bwMode="auto">
                <a:xfrm>
                  <a:off x="2146" y="2788"/>
                  <a:ext cx="0" cy="47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2" name="Line 193"/>
                <p:cNvSpPr>
                  <a:spLocks noChangeShapeType="1"/>
                </p:cNvSpPr>
                <p:nvPr/>
              </p:nvSpPr>
              <p:spPr bwMode="auto">
                <a:xfrm>
                  <a:off x="2213" y="2788"/>
                  <a:ext cx="0" cy="47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3" name="Group 194"/>
              <p:cNvGrpSpPr>
                <a:grpSpLocks/>
              </p:cNvGrpSpPr>
              <p:nvPr/>
            </p:nvGrpSpPr>
            <p:grpSpPr bwMode="auto">
              <a:xfrm>
                <a:off x="2581" y="2707"/>
                <a:ext cx="336" cy="404"/>
                <a:chOff x="2581" y="2707"/>
                <a:chExt cx="336" cy="404"/>
              </a:xfrm>
            </p:grpSpPr>
            <p:sp>
              <p:nvSpPr>
                <p:cNvPr id="119" name="Rectangle 195"/>
                <p:cNvSpPr>
                  <a:spLocks noChangeArrowheads="1"/>
                </p:cNvSpPr>
                <p:nvPr/>
              </p:nvSpPr>
              <p:spPr bwMode="auto">
                <a:xfrm>
                  <a:off x="2581" y="2707"/>
                  <a:ext cx="335" cy="404"/>
                </a:xfrm>
                <a:prstGeom prst="rect">
                  <a:avLst/>
                </a:prstGeom>
                <a:noFill/>
                <a:ln w="1270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endParaRPr lang="en-US"/>
                </a:p>
              </p:txBody>
            </p:sp>
            <p:sp>
              <p:nvSpPr>
                <p:cNvPr id="120" name="Line 196"/>
                <p:cNvSpPr>
                  <a:spLocks noChangeShapeType="1"/>
                </p:cNvSpPr>
                <p:nvPr/>
              </p:nvSpPr>
              <p:spPr bwMode="auto">
                <a:xfrm>
                  <a:off x="2583" y="2810"/>
                  <a:ext cx="33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 name="Line 197"/>
                <p:cNvSpPr>
                  <a:spLocks noChangeShapeType="1"/>
                </p:cNvSpPr>
                <p:nvPr/>
              </p:nvSpPr>
              <p:spPr bwMode="auto">
                <a:xfrm>
                  <a:off x="2639" y="2712"/>
                  <a:ext cx="0" cy="39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 name="Line 198"/>
                <p:cNvSpPr>
                  <a:spLocks noChangeShapeType="1"/>
                </p:cNvSpPr>
                <p:nvPr/>
              </p:nvSpPr>
              <p:spPr bwMode="auto">
                <a:xfrm>
                  <a:off x="2692" y="2712"/>
                  <a:ext cx="0" cy="39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 name="Line 199"/>
                <p:cNvSpPr>
                  <a:spLocks noChangeShapeType="1"/>
                </p:cNvSpPr>
                <p:nvPr/>
              </p:nvSpPr>
              <p:spPr bwMode="auto">
                <a:xfrm>
                  <a:off x="2747" y="2712"/>
                  <a:ext cx="0" cy="39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 name="Line 200"/>
                <p:cNvSpPr>
                  <a:spLocks noChangeShapeType="1"/>
                </p:cNvSpPr>
                <p:nvPr/>
              </p:nvSpPr>
              <p:spPr bwMode="auto">
                <a:xfrm>
                  <a:off x="2801" y="2712"/>
                  <a:ext cx="0" cy="39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5" name="Line 201"/>
                <p:cNvSpPr>
                  <a:spLocks noChangeShapeType="1"/>
                </p:cNvSpPr>
                <p:nvPr/>
              </p:nvSpPr>
              <p:spPr bwMode="auto">
                <a:xfrm>
                  <a:off x="2855" y="2712"/>
                  <a:ext cx="0" cy="39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4" name="Group 202"/>
              <p:cNvGrpSpPr>
                <a:grpSpLocks/>
              </p:cNvGrpSpPr>
              <p:nvPr/>
            </p:nvGrpSpPr>
            <p:grpSpPr bwMode="auto">
              <a:xfrm>
                <a:off x="3187" y="2645"/>
                <a:ext cx="175" cy="267"/>
                <a:chOff x="3187" y="2645"/>
                <a:chExt cx="175" cy="267"/>
              </a:xfrm>
            </p:grpSpPr>
            <p:sp>
              <p:nvSpPr>
                <p:cNvPr id="112" name="Rectangle 203"/>
                <p:cNvSpPr>
                  <a:spLocks noChangeArrowheads="1"/>
                </p:cNvSpPr>
                <p:nvPr/>
              </p:nvSpPr>
              <p:spPr bwMode="auto">
                <a:xfrm>
                  <a:off x="3188" y="2645"/>
                  <a:ext cx="172" cy="267"/>
                </a:xfrm>
                <a:prstGeom prst="rect">
                  <a:avLst/>
                </a:prstGeom>
                <a:noFill/>
                <a:ln w="1270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endParaRPr lang="en-US"/>
                </a:p>
              </p:txBody>
            </p:sp>
            <p:sp>
              <p:nvSpPr>
                <p:cNvPr id="113" name="Line 204"/>
                <p:cNvSpPr>
                  <a:spLocks noChangeShapeType="1"/>
                </p:cNvSpPr>
                <p:nvPr/>
              </p:nvSpPr>
              <p:spPr bwMode="auto">
                <a:xfrm>
                  <a:off x="3187" y="2712"/>
                  <a:ext cx="17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Line 205"/>
                <p:cNvSpPr>
                  <a:spLocks noChangeShapeType="1"/>
                </p:cNvSpPr>
                <p:nvPr/>
              </p:nvSpPr>
              <p:spPr bwMode="auto">
                <a:xfrm>
                  <a:off x="3216" y="2647"/>
                  <a:ext cx="0" cy="26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Line 206"/>
                <p:cNvSpPr>
                  <a:spLocks noChangeShapeType="1"/>
                </p:cNvSpPr>
                <p:nvPr/>
              </p:nvSpPr>
              <p:spPr bwMode="auto">
                <a:xfrm>
                  <a:off x="3245" y="2647"/>
                  <a:ext cx="0" cy="26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 name="Line 207"/>
                <p:cNvSpPr>
                  <a:spLocks noChangeShapeType="1"/>
                </p:cNvSpPr>
                <p:nvPr/>
              </p:nvSpPr>
              <p:spPr bwMode="auto">
                <a:xfrm>
                  <a:off x="3273" y="2647"/>
                  <a:ext cx="0" cy="26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Line 208"/>
                <p:cNvSpPr>
                  <a:spLocks noChangeShapeType="1"/>
                </p:cNvSpPr>
                <p:nvPr/>
              </p:nvSpPr>
              <p:spPr bwMode="auto">
                <a:xfrm>
                  <a:off x="3301" y="2647"/>
                  <a:ext cx="0" cy="26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 name="Line 209"/>
                <p:cNvSpPr>
                  <a:spLocks noChangeShapeType="1"/>
                </p:cNvSpPr>
                <p:nvPr/>
              </p:nvSpPr>
              <p:spPr bwMode="auto">
                <a:xfrm>
                  <a:off x="3330" y="2647"/>
                  <a:ext cx="0" cy="26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 name="Group 210"/>
              <p:cNvGrpSpPr>
                <a:grpSpLocks/>
              </p:cNvGrpSpPr>
              <p:nvPr/>
            </p:nvGrpSpPr>
            <p:grpSpPr bwMode="auto">
              <a:xfrm>
                <a:off x="3526" y="2555"/>
                <a:ext cx="127" cy="147"/>
                <a:chOff x="3526" y="2555"/>
                <a:chExt cx="127" cy="147"/>
              </a:xfrm>
            </p:grpSpPr>
            <p:sp>
              <p:nvSpPr>
                <p:cNvPr id="105" name="Rectangle 211"/>
                <p:cNvSpPr>
                  <a:spLocks noChangeArrowheads="1"/>
                </p:cNvSpPr>
                <p:nvPr/>
              </p:nvSpPr>
              <p:spPr bwMode="auto">
                <a:xfrm>
                  <a:off x="3526" y="2556"/>
                  <a:ext cx="123" cy="145"/>
                </a:xfrm>
                <a:prstGeom prst="rect">
                  <a:avLst/>
                </a:prstGeom>
                <a:noFill/>
                <a:ln w="1270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endParaRPr lang="en-US"/>
                </a:p>
              </p:txBody>
            </p:sp>
            <p:sp>
              <p:nvSpPr>
                <p:cNvPr id="106" name="Line 212"/>
                <p:cNvSpPr>
                  <a:spLocks noChangeShapeType="1"/>
                </p:cNvSpPr>
                <p:nvPr/>
              </p:nvSpPr>
              <p:spPr bwMode="auto">
                <a:xfrm>
                  <a:off x="3526" y="2591"/>
                  <a:ext cx="12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Line 213"/>
                <p:cNvSpPr>
                  <a:spLocks noChangeShapeType="1"/>
                </p:cNvSpPr>
                <p:nvPr/>
              </p:nvSpPr>
              <p:spPr bwMode="auto">
                <a:xfrm>
                  <a:off x="3546" y="2555"/>
                  <a:ext cx="0" cy="14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Line 214"/>
                <p:cNvSpPr>
                  <a:spLocks noChangeShapeType="1"/>
                </p:cNvSpPr>
                <p:nvPr/>
              </p:nvSpPr>
              <p:spPr bwMode="auto">
                <a:xfrm>
                  <a:off x="3568" y="2555"/>
                  <a:ext cx="0" cy="14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Line 215"/>
                <p:cNvSpPr>
                  <a:spLocks noChangeShapeType="1"/>
                </p:cNvSpPr>
                <p:nvPr/>
              </p:nvSpPr>
              <p:spPr bwMode="auto">
                <a:xfrm>
                  <a:off x="3587" y="2555"/>
                  <a:ext cx="0" cy="14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Line 216"/>
                <p:cNvSpPr>
                  <a:spLocks noChangeShapeType="1"/>
                </p:cNvSpPr>
                <p:nvPr/>
              </p:nvSpPr>
              <p:spPr bwMode="auto">
                <a:xfrm>
                  <a:off x="3608" y="2555"/>
                  <a:ext cx="0" cy="14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Line 217"/>
                <p:cNvSpPr>
                  <a:spLocks noChangeShapeType="1"/>
                </p:cNvSpPr>
                <p:nvPr/>
              </p:nvSpPr>
              <p:spPr bwMode="auto">
                <a:xfrm>
                  <a:off x="3629" y="2555"/>
                  <a:ext cx="0" cy="14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6" name="AutoShape 218"/>
              <p:cNvSpPr>
                <a:spLocks noChangeArrowheads="1"/>
              </p:cNvSpPr>
              <p:nvPr/>
            </p:nvSpPr>
            <p:spPr bwMode="auto">
              <a:xfrm rot="5460000">
                <a:off x="1544" y="3104"/>
                <a:ext cx="161" cy="82"/>
              </a:xfrm>
              <a:prstGeom prst="triangle">
                <a:avLst>
                  <a:gd name="adj" fmla="val 49995"/>
                </a:avLst>
              </a:prstGeom>
              <a:noFill/>
              <a:ln w="508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AutoShape 219"/>
              <p:cNvSpPr>
                <a:spLocks noChangeArrowheads="1"/>
              </p:cNvSpPr>
              <p:nvPr/>
            </p:nvSpPr>
            <p:spPr bwMode="auto">
              <a:xfrm rot="5400000" flipH="1">
                <a:off x="2940" y="2778"/>
                <a:ext cx="86" cy="98"/>
              </a:xfrm>
              <a:prstGeom prst="triangle">
                <a:avLst>
                  <a:gd name="adj" fmla="val 49995"/>
                </a:avLst>
              </a:prstGeom>
              <a:noFill/>
              <a:ln w="508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AutoShape 220"/>
              <p:cNvSpPr>
                <a:spLocks noChangeArrowheads="1"/>
              </p:cNvSpPr>
              <p:nvPr/>
            </p:nvSpPr>
            <p:spPr bwMode="auto">
              <a:xfrm>
                <a:off x="2040" y="2668"/>
                <a:ext cx="93" cy="93"/>
              </a:xfrm>
              <a:prstGeom prst="triangle">
                <a:avLst>
                  <a:gd name="adj" fmla="val 49995"/>
                </a:avLst>
              </a:prstGeom>
              <a:noFill/>
              <a:ln w="508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Line 221"/>
              <p:cNvSpPr>
                <a:spLocks noChangeShapeType="1"/>
              </p:cNvSpPr>
              <p:nvPr/>
            </p:nvSpPr>
            <p:spPr bwMode="auto">
              <a:xfrm>
                <a:off x="1610" y="3140"/>
                <a:ext cx="25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 name="Freeform 222"/>
              <p:cNvSpPr>
                <a:spLocks/>
              </p:cNvSpPr>
              <p:nvPr/>
            </p:nvSpPr>
            <p:spPr bwMode="auto">
              <a:xfrm>
                <a:off x="2093" y="2547"/>
                <a:ext cx="1175" cy="113"/>
              </a:xfrm>
              <a:custGeom>
                <a:avLst/>
                <a:gdLst>
                  <a:gd name="T0" fmla="*/ 0 w 1175"/>
                  <a:gd name="T1" fmla="*/ 112 h 113"/>
                  <a:gd name="T2" fmla="*/ 0 w 1175"/>
                  <a:gd name="T3" fmla="*/ 0 h 113"/>
                  <a:gd name="T4" fmla="*/ 1174 w 1175"/>
                  <a:gd name="T5" fmla="*/ 0 h 113"/>
                  <a:gd name="T6" fmla="*/ 1174 w 1175"/>
                  <a:gd name="T7" fmla="*/ 100 h 113"/>
                </a:gdLst>
                <a:ahLst/>
                <a:cxnLst>
                  <a:cxn ang="0">
                    <a:pos x="T0" y="T1"/>
                  </a:cxn>
                  <a:cxn ang="0">
                    <a:pos x="T2" y="T3"/>
                  </a:cxn>
                  <a:cxn ang="0">
                    <a:pos x="T4" y="T5"/>
                  </a:cxn>
                  <a:cxn ang="0">
                    <a:pos x="T6" y="T7"/>
                  </a:cxn>
                </a:cxnLst>
                <a:rect l="0" t="0" r="r" b="b"/>
                <a:pathLst>
                  <a:path w="1175" h="113">
                    <a:moveTo>
                      <a:pt x="0" y="112"/>
                    </a:moveTo>
                    <a:lnTo>
                      <a:pt x="0" y="0"/>
                    </a:lnTo>
                    <a:lnTo>
                      <a:pt x="1174" y="0"/>
                    </a:lnTo>
                    <a:lnTo>
                      <a:pt x="1174" y="10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 name="Line 223"/>
              <p:cNvSpPr>
                <a:spLocks noChangeShapeType="1"/>
              </p:cNvSpPr>
              <p:nvPr/>
            </p:nvSpPr>
            <p:spPr bwMode="auto">
              <a:xfrm>
                <a:off x="2942" y="2837"/>
                <a:ext cx="7"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Line 224"/>
              <p:cNvSpPr>
                <a:spLocks noChangeShapeType="1"/>
              </p:cNvSpPr>
              <p:nvPr/>
            </p:nvSpPr>
            <p:spPr bwMode="auto">
              <a:xfrm>
                <a:off x="2956" y="2837"/>
                <a:ext cx="23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AutoShape 225"/>
              <p:cNvSpPr>
                <a:spLocks noChangeArrowheads="1"/>
              </p:cNvSpPr>
              <p:nvPr/>
            </p:nvSpPr>
            <p:spPr bwMode="auto">
              <a:xfrm rot="5400000" flipH="1">
                <a:off x="3364" y="2667"/>
                <a:ext cx="70" cy="46"/>
              </a:xfrm>
              <a:prstGeom prst="triangle">
                <a:avLst>
                  <a:gd name="adj" fmla="val 49995"/>
                </a:avLst>
              </a:prstGeom>
              <a:noFill/>
              <a:ln w="508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Line 226"/>
              <p:cNvSpPr>
                <a:spLocks noChangeShapeType="1"/>
              </p:cNvSpPr>
              <p:nvPr/>
            </p:nvSpPr>
            <p:spPr bwMode="auto">
              <a:xfrm>
                <a:off x="3398" y="2698"/>
                <a:ext cx="13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40" name="Rectangle 227"/>
          <p:cNvSpPr>
            <a:spLocks noChangeArrowheads="1"/>
          </p:cNvSpPr>
          <p:nvPr/>
        </p:nvSpPr>
        <p:spPr bwMode="auto">
          <a:xfrm>
            <a:off x="3775138" y="6214269"/>
            <a:ext cx="23112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FontTx/>
              <a:buNone/>
            </a:pPr>
            <a:r>
              <a:rPr lang="en-US" altLang="en-US" dirty="0">
                <a:latin typeface="Calibri" panose="020F0502020204030204" pitchFamily="34" charset="0"/>
              </a:rPr>
              <a:t>Relational Model</a:t>
            </a:r>
          </a:p>
        </p:txBody>
      </p:sp>
      <p:sp>
        <p:nvSpPr>
          <p:cNvPr id="141" name="Rectangle 228"/>
          <p:cNvSpPr>
            <a:spLocks noChangeArrowheads="1"/>
          </p:cNvSpPr>
          <p:nvPr/>
        </p:nvSpPr>
        <p:spPr bwMode="auto">
          <a:xfrm>
            <a:off x="3690724" y="1808956"/>
            <a:ext cx="248010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FontTx/>
              <a:buNone/>
            </a:pPr>
            <a:r>
              <a:rPr lang="en-US" altLang="en-US" dirty="0">
                <a:latin typeface="Calibri" panose="020F0502020204030204" pitchFamily="34" charset="0"/>
              </a:rPr>
              <a:t>Conceptual Model</a:t>
            </a:r>
          </a:p>
        </p:txBody>
      </p:sp>
    </p:spTree>
    <p:extLst>
      <p:ext uri="{BB962C8B-B14F-4D97-AF65-F5344CB8AC3E}">
        <p14:creationId xmlns:p14="http://schemas.microsoft.com/office/powerpoint/2010/main" val="406376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up)">
                                      <p:cBhvr>
                                        <p:cTn id="7" dur="5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par>
                          <p:cTn id="8" fill="hold">
                            <p:stCondLst>
                              <p:cond delay="500"/>
                            </p:stCondLst>
                            <p:childTnLst>
                              <p:par>
                                <p:cTn id="9" presetID="11" presetClass="entr" presetSubtype="0" fill="hold" nodeType="afterEffect">
                                  <p:stCondLst>
                                    <p:cond delay="0"/>
                                  </p:stCondLst>
                                  <p:childTnLst>
                                    <p:set>
                                      <p:cBhvr>
                                        <p:cTn id="10" dur="75">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par>
                          <p:cTn id="15" fill="hold">
                            <p:stCondLst>
                              <p:cond delay="0"/>
                            </p:stCondLst>
                            <p:childTnLst>
                              <p:par>
                                <p:cTn id="16" presetID="11" presetClass="entr" presetSubtype="0" fill="hold" grpId="0" nodeType="afterEffect">
                                  <p:stCondLst>
                                    <p:cond delay="0"/>
                                  </p:stCondLst>
                                  <p:childTnLst>
                                    <p:set>
                                      <p:cBhvr>
                                        <p:cTn id="17" dur="1000">
                                          <p:stCondLst>
                                            <p:cond delay="0"/>
                                          </p:stCondLst>
                                        </p:cTn>
                                        <p:tgtEl>
                                          <p:spTgt spid="79"/>
                                        </p:tgtEl>
                                        <p:attrNameLst>
                                          <p:attrName>style.visibility</p:attrName>
                                        </p:attrNameLst>
                                      </p:cBhvr>
                                      <p:to>
                                        <p:strVal val="visible"/>
                                      </p:to>
                                    </p:set>
                                  </p:childTnLst>
                                </p:cTn>
                              </p:par>
                            </p:childTnLst>
                          </p:cTn>
                        </p:par>
                        <p:par>
                          <p:cTn id="18" fill="hold">
                            <p:stCondLst>
                              <p:cond delay="1000"/>
                            </p:stCondLst>
                            <p:childTnLst>
                              <p:par>
                                <p:cTn id="19" presetID="11" presetClass="entr" presetSubtype="0" fill="hold" grpId="0" nodeType="afterEffect">
                                  <p:stCondLst>
                                    <p:cond delay="0"/>
                                  </p:stCondLst>
                                  <p:childTnLst>
                                    <p:set>
                                      <p:cBhvr>
                                        <p:cTn id="20" dur="1000">
                                          <p:stCondLst>
                                            <p:cond delay="0"/>
                                          </p:stCondLst>
                                        </p:cTn>
                                        <p:tgtEl>
                                          <p:spTgt spid="80"/>
                                        </p:tgtEl>
                                        <p:attrNameLst>
                                          <p:attrName>style.visibility</p:attrName>
                                        </p:attrNameLst>
                                      </p:cBhvr>
                                      <p:to>
                                        <p:strVal val="visible"/>
                                      </p:to>
                                    </p:set>
                                  </p:childTnLst>
                                </p:cTn>
                              </p:par>
                            </p:childTnLst>
                          </p:cTn>
                        </p:par>
                        <p:par>
                          <p:cTn id="21" fill="hold">
                            <p:stCondLst>
                              <p:cond delay="2000"/>
                            </p:stCondLst>
                            <p:childTnLst>
                              <p:par>
                                <p:cTn id="22" presetID="11" presetClass="entr" presetSubtype="0" fill="hold" grpId="0" nodeType="afterEffect">
                                  <p:stCondLst>
                                    <p:cond delay="0"/>
                                  </p:stCondLst>
                                  <p:childTnLst>
                                    <p:set>
                                      <p:cBhvr>
                                        <p:cTn id="23" dur="1000">
                                          <p:stCondLst>
                                            <p:cond delay="0"/>
                                          </p:stCondLst>
                                        </p:cTn>
                                        <p:tgtEl>
                                          <p:spTgt spid="81"/>
                                        </p:tgtEl>
                                        <p:attrNameLst>
                                          <p:attrName>style.visibility</p:attrName>
                                        </p:attrNameLst>
                                      </p:cBhvr>
                                      <p:to>
                                        <p:strVal val="visible"/>
                                      </p:to>
                                    </p:set>
                                  </p:childTnLst>
                                </p:cTn>
                              </p:par>
                            </p:childTnLst>
                          </p:cTn>
                        </p:par>
                        <p:par>
                          <p:cTn id="24" fill="hold">
                            <p:stCondLst>
                              <p:cond delay="3000"/>
                            </p:stCondLst>
                            <p:childTnLst>
                              <p:par>
                                <p:cTn id="25" presetID="11" presetClass="entr" presetSubtype="0" fill="hold" grpId="0" nodeType="afterEffect">
                                  <p:stCondLst>
                                    <p:cond delay="0"/>
                                  </p:stCondLst>
                                  <p:childTnLst>
                                    <p:set>
                                      <p:cBhvr>
                                        <p:cTn id="26" dur="1000">
                                          <p:stCondLst>
                                            <p:cond delay="0"/>
                                          </p:stCondLst>
                                        </p:cTn>
                                        <p:tgtEl>
                                          <p:spTgt spid="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wipe(right)">
                                      <p:cBhvr>
                                        <p:cTn id="31"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par>
                                <p:cTn id="32" presetID="1"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par>
                                <p:cTn id="38" presetID="1" presetClass="entr" presetSubtype="0" fill="hold" grpId="0" nodeType="withEffect" nodePh="1">
                                  <p:stCondLst>
                                    <p:cond delay="0"/>
                                  </p:stCondLst>
                                  <p:endCondLst>
                                    <p:cond evt="begin" delay="0">
                                      <p:tn val="38"/>
                                    </p:cond>
                                  </p:endCondLst>
                                  <p:childTnLst>
                                    <p:set>
                                      <p:cBhvr>
                                        <p:cTn id="39" dur="1" fill="hold">
                                          <p:stCondLst>
                                            <p:cond delay="0"/>
                                          </p:stCondLst>
                                        </p:cTn>
                                        <p:tgtEl>
                                          <p:spTgt spid="6">
                                            <p:txEl>
                                              <p:pRg st="0" end="0"/>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4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1"/>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499"/>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7" grpId="0" animBg="1"/>
      <p:bldP spid="18" grpId="0" animBg="1"/>
      <p:bldP spid="27" grpId="0" animBg="1"/>
      <p:bldP spid="30" grpId="0" animBg="1"/>
      <p:bldP spid="31" grpId="0" animBg="1"/>
      <p:bldP spid="39" grpId="0" animBg="1"/>
      <p:bldP spid="40" grpId="0" animBg="1"/>
      <p:bldP spid="41" grpId="0" animBg="1"/>
      <p:bldP spid="44" grpId="0" animBg="1"/>
      <p:bldP spid="45" grpId="0" animBg="1"/>
      <p:bldP spid="54" grpId="0" animBg="1"/>
      <p:bldP spid="60" grpId="0" animBg="1"/>
      <p:bldP spid="61" grpId="0" animBg="1"/>
      <p:bldP spid="79" grpId="0" animBg="1"/>
      <p:bldP spid="80" grpId="0" animBg="1"/>
      <p:bldP spid="81" grpId="0" animBg="1"/>
      <p:bldP spid="82" grpId="0" animBg="1"/>
      <p:bldP spid="14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Technology Mapping</a:t>
            </a:r>
            <a:endParaRPr lang="en-US" dirty="0"/>
          </a:p>
        </p:txBody>
      </p:sp>
      <p:sp>
        <p:nvSpPr>
          <p:cNvPr id="6" name="Content Placeholder 5"/>
          <p:cNvSpPr>
            <a:spLocks noGrp="1"/>
          </p:cNvSpPr>
          <p:nvPr>
            <p:ph idx="1"/>
          </p:nvPr>
        </p:nvSpPr>
        <p:spPr>
          <a:xfrm>
            <a:off x="762000" y="1600200"/>
            <a:ext cx="8001000" cy="5105400"/>
          </a:xfrm>
        </p:spPr>
        <p:txBody>
          <a:bodyPr/>
          <a:lstStyle/>
          <a:p>
            <a:r>
              <a:rPr lang="en-US" sz="2400" dirty="0" smtClean="0"/>
              <a:t>All entities are converted into tables.</a:t>
            </a:r>
          </a:p>
          <a:p>
            <a:r>
              <a:rPr lang="en-US" sz="2400" dirty="0" smtClean="0"/>
              <a:t>Single valued attributes are converted into columns of the table.</a:t>
            </a:r>
          </a:p>
          <a:p>
            <a:r>
              <a:rPr lang="en-US" sz="2400" dirty="0" smtClean="0"/>
              <a:t>Key attributes are the primary keys of that table.</a:t>
            </a:r>
          </a:p>
          <a:p>
            <a:r>
              <a:rPr lang="en-US" sz="2400" dirty="0" smtClean="0"/>
              <a:t>In case of relationships, define foreign keys.</a:t>
            </a:r>
          </a:p>
          <a:p>
            <a:r>
              <a:rPr lang="en-US" sz="2400" dirty="0" smtClean="0"/>
              <a:t>Multi valued attributes are converted into new tables.</a:t>
            </a:r>
          </a:p>
          <a:p>
            <a:r>
              <a:rPr lang="en-US" sz="2400" dirty="0" smtClean="0"/>
              <a:t>Composite attributes are merged with same tables but with different columns.</a:t>
            </a:r>
          </a:p>
          <a:p>
            <a:r>
              <a:rPr lang="en-US" sz="2400" dirty="0" smtClean="0"/>
              <a:t>Derived attributes can be ignored.</a:t>
            </a:r>
            <a:endParaRPr lang="en-US" sz="2400" dirty="0"/>
          </a:p>
          <a:p>
            <a:pPr marL="579438" lvl="1" indent="0">
              <a:buNone/>
            </a:pPr>
            <a:endParaRPr lang="en-US" sz="2400" dirty="0">
              <a:ea typeface="+mn-ea"/>
              <a:cs typeface="+mn-cs"/>
            </a:endParaRPr>
          </a:p>
          <a:p>
            <a:pPr marL="0" indent="0">
              <a:buNone/>
            </a:pP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64</a:t>
            </a:fld>
            <a:endParaRPr lang="en-US" dirty="0"/>
          </a:p>
        </p:txBody>
      </p:sp>
    </p:spTree>
    <p:extLst>
      <p:ext uri="{BB962C8B-B14F-4D97-AF65-F5344CB8AC3E}">
        <p14:creationId xmlns:p14="http://schemas.microsoft.com/office/powerpoint/2010/main" val="11298860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Technology Mapping</a:t>
            </a:r>
            <a:endParaRPr lang="en-US" dirty="0"/>
          </a:p>
        </p:txBody>
      </p:sp>
      <p:sp>
        <p:nvSpPr>
          <p:cNvPr id="6" name="Content Placeholder 5"/>
          <p:cNvSpPr>
            <a:spLocks noGrp="1"/>
          </p:cNvSpPr>
          <p:nvPr>
            <p:ph idx="1"/>
          </p:nvPr>
        </p:nvSpPr>
        <p:spPr>
          <a:xfrm>
            <a:off x="990600" y="1708014"/>
            <a:ext cx="7924800" cy="4525963"/>
          </a:xfrm>
        </p:spPr>
        <p:txBody>
          <a:bodyPr/>
          <a:lstStyle/>
          <a:p>
            <a:pPr marL="0" indent="0">
              <a:buNone/>
            </a:pP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65</a:t>
            </a:fld>
            <a:endParaRPr lang="en-US" dirty="0"/>
          </a:p>
        </p:txBody>
      </p:sp>
      <p:sp>
        <p:nvSpPr>
          <p:cNvPr id="7" name="AutoShape 2"/>
          <p:cNvSpPr>
            <a:spLocks noChangeArrowheads="1"/>
          </p:cNvSpPr>
          <p:nvPr/>
        </p:nvSpPr>
        <p:spPr bwMode="ltGray">
          <a:xfrm>
            <a:off x="3863977" y="1797050"/>
            <a:ext cx="1314450" cy="1165225"/>
          </a:xfrm>
          <a:prstGeom prst="rightArrow">
            <a:avLst>
              <a:gd name="adj1" fmla="val 75009"/>
              <a:gd name="adj2" fmla="val 91493"/>
            </a:avLst>
          </a:prstGeom>
          <a:solidFill>
            <a:schemeClr val="accent1"/>
          </a:solidFill>
          <a:ln>
            <a:noFill/>
          </a:ln>
          <a:effectLst/>
        </p:spPr>
        <p:txBody>
          <a:bodyPr wrap="none" anchor="ctr"/>
          <a:lstStyle/>
          <a:p>
            <a:endParaRPr lang="en-US">
              <a:latin typeface="Calibri" panose="020F0502020204030204" pitchFamily="34" charset="0"/>
            </a:endParaRPr>
          </a:p>
        </p:txBody>
      </p:sp>
      <p:sp>
        <p:nvSpPr>
          <p:cNvPr id="8" name="Rectangle 4"/>
          <p:cNvSpPr>
            <a:spLocks noChangeArrowheads="1"/>
          </p:cNvSpPr>
          <p:nvPr/>
        </p:nvSpPr>
        <p:spPr bwMode="auto">
          <a:xfrm>
            <a:off x="5371614" y="2235200"/>
            <a:ext cx="161069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dirty="0">
                <a:latin typeface="Calibri" panose="020F0502020204030204" pitchFamily="34" charset="0"/>
              </a:rPr>
              <a:t>Physical Design</a:t>
            </a:r>
          </a:p>
        </p:txBody>
      </p:sp>
      <p:sp>
        <p:nvSpPr>
          <p:cNvPr id="9" name="Rectangle 5"/>
          <p:cNvSpPr>
            <a:spLocks noChangeArrowheads="1"/>
          </p:cNvSpPr>
          <p:nvPr/>
        </p:nvSpPr>
        <p:spPr bwMode="auto">
          <a:xfrm>
            <a:off x="2464109" y="2235200"/>
            <a:ext cx="108523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dirty="0">
                <a:latin typeface="Calibri" panose="020F0502020204030204" pitchFamily="34" charset="0"/>
              </a:rPr>
              <a:t>ER Model</a:t>
            </a:r>
          </a:p>
        </p:txBody>
      </p:sp>
      <p:sp>
        <p:nvSpPr>
          <p:cNvPr id="10" name="Rectangle 6"/>
          <p:cNvSpPr>
            <a:spLocks noChangeArrowheads="1"/>
          </p:cNvSpPr>
          <p:nvPr/>
        </p:nvSpPr>
        <p:spPr bwMode="auto">
          <a:xfrm>
            <a:off x="2228852" y="1752464"/>
            <a:ext cx="1279380"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2200" dirty="0">
                <a:latin typeface="Calibri" panose="020F0502020204030204" pitchFamily="34" charset="0"/>
              </a:rPr>
              <a:t>ANALYSIS</a:t>
            </a:r>
          </a:p>
        </p:txBody>
      </p:sp>
      <p:sp>
        <p:nvSpPr>
          <p:cNvPr id="11" name="Rectangle 7"/>
          <p:cNvSpPr>
            <a:spLocks noChangeArrowheads="1"/>
          </p:cNvSpPr>
          <p:nvPr/>
        </p:nvSpPr>
        <p:spPr bwMode="auto">
          <a:xfrm>
            <a:off x="5466228" y="1765164"/>
            <a:ext cx="1055224"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2200" dirty="0">
                <a:latin typeface="Calibri" panose="020F0502020204030204" pitchFamily="34" charset="0"/>
              </a:rPr>
              <a:t>DESIGN</a:t>
            </a:r>
          </a:p>
        </p:txBody>
      </p:sp>
      <p:grpSp>
        <p:nvGrpSpPr>
          <p:cNvPr id="12" name="Group 8"/>
          <p:cNvGrpSpPr>
            <a:grpSpLocks/>
          </p:cNvGrpSpPr>
          <p:nvPr/>
        </p:nvGrpSpPr>
        <p:grpSpPr bwMode="auto">
          <a:xfrm>
            <a:off x="1366838" y="3013075"/>
            <a:ext cx="2265363" cy="2698750"/>
            <a:chOff x="861" y="1898"/>
            <a:chExt cx="1427" cy="1700"/>
          </a:xfrm>
        </p:grpSpPr>
        <p:sp>
          <p:nvSpPr>
            <p:cNvPr id="13" name="Rectangle 9"/>
            <p:cNvSpPr>
              <a:spLocks noChangeArrowheads="1"/>
            </p:cNvSpPr>
            <p:nvPr/>
          </p:nvSpPr>
          <p:spPr bwMode="auto">
            <a:xfrm>
              <a:off x="1829" y="1898"/>
              <a:ext cx="4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a:latin typeface="Calibri" panose="020F0502020204030204" pitchFamily="34" charset="0"/>
                </a:rPr>
                <a:t>Entity</a:t>
              </a:r>
            </a:p>
          </p:txBody>
        </p:sp>
        <p:sp>
          <p:nvSpPr>
            <p:cNvPr id="14" name="Rectangle 10"/>
            <p:cNvSpPr>
              <a:spLocks noChangeArrowheads="1"/>
            </p:cNvSpPr>
            <p:nvPr/>
          </p:nvSpPr>
          <p:spPr bwMode="auto">
            <a:xfrm>
              <a:off x="1634" y="2185"/>
              <a:ext cx="64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a:latin typeface="Calibri" panose="020F0502020204030204" pitchFamily="34" charset="0"/>
                </a:rPr>
                <a:t>Attribute</a:t>
              </a:r>
            </a:p>
          </p:txBody>
        </p:sp>
        <p:sp>
          <p:nvSpPr>
            <p:cNvPr id="15" name="Rectangle 11"/>
            <p:cNvSpPr>
              <a:spLocks noChangeArrowheads="1"/>
            </p:cNvSpPr>
            <p:nvPr/>
          </p:nvSpPr>
          <p:spPr bwMode="auto">
            <a:xfrm>
              <a:off x="1432" y="2488"/>
              <a:ext cx="83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a:latin typeface="Calibri" panose="020F0502020204030204" pitchFamily="34" charset="0"/>
                </a:rPr>
                <a:t>Primary UID</a:t>
              </a:r>
            </a:p>
          </p:txBody>
        </p:sp>
        <p:sp>
          <p:nvSpPr>
            <p:cNvPr id="16" name="Rectangle 12"/>
            <p:cNvSpPr>
              <a:spLocks noChangeArrowheads="1"/>
            </p:cNvSpPr>
            <p:nvPr/>
          </p:nvSpPr>
          <p:spPr bwMode="auto">
            <a:xfrm>
              <a:off x="1254" y="2776"/>
              <a:ext cx="98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defTabSz="762000">
                <a:spcBef>
                  <a:spcPct val="0"/>
                </a:spcBef>
                <a:defRPr sz="2400">
                  <a:solidFill>
                    <a:schemeClr val="tx1"/>
                  </a:solidFill>
                  <a:latin typeface="Times New Roman" pitchFamily="18" charset="0"/>
                </a:defRPr>
              </a:lvl2pPr>
              <a:lvl3pPr defTabSz="762000">
                <a:spcBef>
                  <a:spcPct val="0"/>
                </a:spcBef>
                <a:defRPr sz="2400">
                  <a:solidFill>
                    <a:schemeClr val="tx1"/>
                  </a:solidFill>
                  <a:latin typeface="Times New Roman" pitchFamily="18" charset="0"/>
                </a:defRPr>
              </a:lvl3pPr>
              <a:lvl4pPr defTabSz="762000">
                <a:spcBef>
                  <a:spcPct val="0"/>
                </a:spcBef>
                <a:defRPr sz="2400">
                  <a:solidFill>
                    <a:schemeClr val="tx1"/>
                  </a:solidFill>
                  <a:latin typeface="Times New Roman" pitchFamily="18" charset="0"/>
                </a:defRPr>
              </a:lvl4pPr>
              <a:lvl5pPr defTabSz="762000">
                <a:spcBef>
                  <a:spcPct val="0"/>
                </a:spcBef>
                <a:defRPr sz="2400">
                  <a:solidFill>
                    <a:schemeClr val="tx1"/>
                  </a:solidFill>
                  <a:latin typeface="Times New Roman" pitchFamily="18" charset="0"/>
                </a:defRPr>
              </a:lvl5pPr>
              <a:lvl6pPr defTabSz="762000" fontAlgn="base">
                <a:spcBef>
                  <a:spcPct val="0"/>
                </a:spcBef>
                <a:spcAft>
                  <a:spcPct val="0"/>
                </a:spcAft>
                <a:defRPr sz="2400">
                  <a:solidFill>
                    <a:schemeClr val="tx1"/>
                  </a:solidFill>
                  <a:latin typeface="Times New Roman" pitchFamily="18" charset="0"/>
                </a:defRPr>
              </a:lvl6pPr>
              <a:lvl7pPr defTabSz="762000" fontAlgn="base">
                <a:spcBef>
                  <a:spcPct val="0"/>
                </a:spcBef>
                <a:spcAft>
                  <a:spcPct val="0"/>
                </a:spcAft>
                <a:defRPr sz="2400">
                  <a:solidFill>
                    <a:schemeClr val="tx1"/>
                  </a:solidFill>
                  <a:latin typeface="Times New Roman" pitchFamily="18" charset="0"/>
                </a:defRPr>
              </a:lvl7pPr>
              <a:lvl8pPr defTabSz="762000" fontAlgn="base">
                <a:spcBef>
                  <a:spcPct val="0"/>
                </a:spcBef>
                <a:spcAft>
                  <a:spcPct val="0"/>
                </a:spcAft>
                <a:defRPr sz="2400">
                  <a:solidFill>
                    <a:schemeClr val="tx1"/>
                  </a:solidFill>
                  <a:latin typeface="Times New Roman" pitchFamily="18" charset="0"/>
                </a:defRPr>
              </a:lvl8pPr>
              <a:lvl9pPr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a:latin typeface="Calibri" panose="020F0502020204030204" pitchFamily="34" charset="0"/>
                </a:rPr>
                <a:t>Secondary UID</a:t>
              </a:r>
            </a:p>
          </p:txBody>
        </p:sp>
        <p:sp>
          <p:nvSpPr>
            <p:cNvPr id="17" name="Rectangle 13"/>
            <p:cNvSpPr>
              <a:spLocks noChangeArrowheads="1"/>
            </p:cNvSpPr>
            <p:nvPr/>
          </p:nvSpPr>
          <p:spPr bwMode="auto">
            <a:xfrm>
              <a:off x="861" y="3365"/>
              <a:ext cx="13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dirty="0">
                  <a:latin typeface="Calibri" panose="020F0502020204030204" pitchFamily="34" charset="0"/>
                </a:rPr>
                <a:t>Business Constraints</a:t>
              </a:r>
            </a:p>
          </p:txBody>
        </p:sp>
        <p:sp>
          <p:nvSpPr>
            <p:cNvPr id="18" name="Rectangle 14"/>
            <p:cNvSpPr>
              <a:spLocks noChangeArrowheads="1"/>
            </p:cNvSpPr>
            <p:nvPr/>
          </p:nvSpPr>
          <p:spPr bwMode="auto">
            <a:xfrm>
              <a:off x="1404" y="3074"/>
              <a:ext cx="8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a:latin typeface="Calibri" panose="020F0502020204030204" pitchFamily="34" charset="0"/>
                </a:rPr>
                <a:t>Relationship</a:t>
              </a:r>
            </a:p>
          </p:txBody>
        </p:sp>
      </p:grpSp>
      <p:grpSp>
        <p:nvGrpSpPr>
          <p:cNvPr id="19" name="Group 15"/>
          <p:cNvGrpSpPr>
            <a:grpSpLocks/>
          </p:cNvGrpSpPr>
          <p:nvPr/>
        </p:nvGrpSpPr>
        <p:grpSpPr bwMode="auto">
          <a:xfrm>
            <a:off x="3795714" y="3013075"/>
            <a:ext cx="3344863" cy="2674938"/>
            <a:chOff x="2391" y="1898"/>
            <a:chExt cx="2107" cy="1685"/>
          </a:xfrm>
        </p:grpSpPr>
        <p:sp>
          <p:nvSpPr>
            <p:cNvPr id="20" name="Rectangle 16"/>
            <p:cNvSpPr>
              <a:spLocks noChangeArrowheads="1"/>
            </p:cNvSpPr>
            <p:nvPr/>
          </p:nvSpPr>
          <p:spPr bwMode="auto">
            <a:xfrm>
              <a:off x="3251" y="1898"/>
              <a:ext cx="429" cy="2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a:latin typeface="Calibri" panose="020F0502020204030204" pitchFamily="34" charset="0"/>
                </a:rPr>
                <a:t>Table</a:t>
              </a:r>
            </a:p>
          </p:txBody>
        </p:sp>
        <p:sp>
          <p:nvSpPr>
            <p:cNvPr id="21" name="Rectangle 17"/>
            <p:cNvSpPr>
              <a:spLocks noChangeArrowheads="1"/>
            </p:cNvSpPr>
            <p:nvPr/>
          </p:nvSpPr>
          <p:spPr bwMode="auto">
            <a:xfrm>
              <a:off x="3258" y="2185"/>
              <a:ext cx="575" cy="2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a:latin typeface="Calibri" panose="020F0502020204030204" pitchFamily="34" charset="0"/>
                </a:rPr>
                <a:t>Column</a:t>
              </a:r>
            </a:p>
          </p:txBody>
        </p:sp>
        <p:sp>
          <p:nvSpPr>
            <p:cNvPr id="22" name="Rectangle 18"/>
            <p:cNvSpPr>
              <a:spLocks noChangeArrowheads="1"/>
            </p:cNvSpPr>
            <p:nvPr/>
          </p:nvSpPr>
          <p:spPr bwMode="auto">
            <a:xfrm>
              <a:off x="3286" y="2488"/>
              <a:ext cx="822" cy="2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dirty="0">
                  <a:latin typeface="Calibri" panose="020F0502020204030204" pitchFamily="34" charset="0"/>
                </a:rPr>
                <a:t>Primary Key</a:t>
              </a:r>
            </a:p>
          </p:txBody>
        </p:sp>
        <p:sp>
          <p:nvSpPr>
            <p:cNvPr id="23" name="Rectangle 19"/>
            <p:cNvSpPr>
              <a:spLocks noChangeArrowheads="1"/>
            </p:cNvSpPr>
            <p:nvPr/>
          </p:nvSpPr>
          <p:spPr bwMode="auto">
            <a:xfrm>
              <a:off x="3278" y="2762"/>
              <a:ext cx="790" cy="2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a:latin typeface="Calibri" panose="020F0502020204030204" pitchFamily="34" charset="0"/>
                </a:rPr>
                <a:t>Unique Key</a:t>
              </a:r>
            </a:p>
          </p:txBody>
        </p:sp>
        <p:sp>
          <p:nvSpPr>
            <p:cNvPr id="24" name="Rectangle 20"/>
            <p:cNvSpPr>
              <a:spLocks noChangeArrowheads="1"/>
            </p:cNvSpPr>
            <p:nvPr/>
          </p:nvSpPr>
          <p:spPr bwMode="auto">
            <a:xfrm>
              <a:off x="3292" y="3074"/>
              <a:ext cx="802" cy="2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a:latin typeface="Calibri" panose="020F0502020204030204" pitchFamily="34" charset="0"/>
                </a:rPr>
                <a:t>Foreign Key</a:t>
              </a:r>
            </a:p>
          </p:txBody>
        </p:sp>
        <p:sp>
          <p:nvSpPr>
            <p:cNvPr id="25" name="Rectangle 21"/>
            <p:cNvSpPr>
              <a:spLocks noChangeArrowheads="1"/>
            </p:cNvSpPr>
            <p:nvPr/>
          </p:nvSpPr>
          <p:spPr bwMode="auto">
            <a:xfrm>
              <a:off x="3328" y="3350"/>
              <a:ext cx="1170" cy="2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dirty="0">
                  <a:latin typeface="Calibri" panose="020F0502020204030204" pitchFamily="34" charset="0"/>
                </a:rPr>
                <a:t>Check Constraints</a:t>
              </a:r>
            </a:p>
          </p:txBody>
        </p:sp>
        <p:sp>
          <p:nvSpPr>
            <p:cNvPr id="26" name="Line 22"/>
            <p:cNvSpPr>
              <a:spLocks noChangeShapeType="1"/>
            </p:cNvSpPr>
            <p:nvPr/>
          </p:nvSpPr>
          <p:spPr bwMode="black">
            <a:xfrm>
              <a:off x="2391" y="2040"/>
              <a:ext cx="8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endParaRPr>
            </a:p>
          </p:txBody>
        </p:sp>
        <p:sp>
          <p:nvSpPr>
            <p:cNvPr id="27" name="Line 23"/>
            <p:cNvSpPr>
              <a:spLocks noChangeShapeType="1"/>
            </p:cNvSpPr>
            <p:nvPr/>
          </p:nvSpPr>
          <p:spPr bwMode="black">
            <a:xfrm>
              <a:off x="2391" y="2288"/>
              <a:ext cx="8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endParaRPr>
            </a:p>
          </p:txBody>
        </p:sp>
        <p:sp>
          <p:nvSpPr>
            <p:cNvPr id="28" name="Line 24"/>
            <p:cNvSpPr>
              <a:spLocks noChangeShapeType="1"/>
            </p:cNvSpPr>
            <p:nvPr/>
          </p:nvSpPr>
          <p:spPr bwMode="black">
            <a:xfrm>
              <a:off x="2391" y="2600"/>
              <a:ext cx="8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endParaRPr>
            </a:p>
          </p:txBody>
        </p:sp>
        <p:sp>
          <p:nvSpPr>
            <p:cNvPr id="29" name="Line 25"/>
            <p:cNvSpPr>
              <a:spLocks noChangeShapeType="1"/>
            </p:cNvSpPr>
            <p:nvPr/>
          </p:nvSpPr>
          <p:spPr bwMode="black">
            <a:xfrm>
              <a:off x="2391" y="2864"/>
              <a:ext cx="8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endParaRPr>
            </a:p>
          </p:txBody>
        </p:sp>
        <p:sp>
          <p:nvSpPr>
            <p:cNvPr id="30" name="Line 26"/>
            <p:cNvSpPr>
              <a:spLocks noChangeShapeType="1"/>
            </p:cNvSpPr>
            <p:nvPr/>
          </p:nvSpPr>
          <p:spPr bwMode="black">
            <a:xfrm>
              <a:off x="2391" y="3176"/>
              <a:ext cx="8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endParaRPr>
            </a:p>
          </p:txBody>
        </p:sp>
        <p:sp>
          <p:nvSpPr>
            <p:cNvPr id="31" name="Line 27"/>
            <p:cNvSpPr>
              <a:spLocks noChangeShapeType="1"/>
            </p:cNvSpPr>
            <p:nvPr/>
          </p:nvSpPr>
          <p:spPr bwMode="black">
            <a:xfrm>
              <a:off x="2391" y="3472"/>
              <a:ext cx="8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endParaRPr>
            </a:p>
          </p:txBody>
        </p:sp>
      </p:grpSp>
    </p:spTree>
    <p:extLst>
      <p:ext uri="{BB962C8B-B14F-4D97-AF65-F5344CB8AC3E}">
        <p14:creationId xmlns:p14="http://schemas.microsoft.com/office/powerpoint/2010/main" val="37591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609600"/>
            <a:ext cx="7772400" cy="990600"/>
          </a:xfrm>
        </p:spPr>
        <p:txBody>
          <a:bodyPr/>
          <a:lstStyle/>
          <a:p>
            <a:r>
              <a:rPr lang="en-US" dirty="0" smtClean="0"/>
              <a:t>Specialization and Generalization</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256913893"/>
              </p:ext>
            </p:extLst>
          </p:nvPr>
        </p:nvGraphicFramePr>
        <p:xfrm>
          <a:off x="762000" y="1600200"/>
          <a:ext cx="7924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66</a:t>
            </a:fld>
            <a:endParaRPr lang="en-US" dirty="0"/>
          </a:p>
        </p:txBody>
      </p:sp>
      <p:cxnSp>
        <p:nvCxnSpPr>
          <p:cNvPr id="7" name="Straight Arrow Connector 6"/>
          <p:cNvCxnSpPr/>
          <p:nvPr/>
        </p:nvCxnSpPr>
        <p:spPr bwMode="auto">
          <a:xfrm flipV="1">
            <a:off x="1143000" y="2362200"/>
            <a:ext cx="2514600" cy="2895600"/>
          </a:xfrm>
          <a:prstGeom prst="straightConnector1">
            <a:avLst/>
          </a:prstGeom>
          <a:solidFill>
            <a:schemeClr val="accent1"/>
          </a:solidFill>
          <a:ln w="12700" cap="sq" cmpd="sng" algn="ctr">
            <a:solidFill>
              <a:schemeClr val="tx1"/>
            </a:solidFill>
            <a:prstDash val="solid"/>
            <a:round/>
            <a:headEnd type="none" w="sm" len="sm"/>
            <a:tailEnd type="arrow"/>
          </a:ln>
          <a:effectLst/>
        </p:spPr>
      </p:cxnSp>
      <p:cxnSp>
        <p:nvCxnSpPr>
          <p:cNvPr id="9" name="Straight Arrow Connector 8"/>
          <p:cNvCxnSpPr/>
          <p:nvPr/>
        </p:nvCxnSpPr>
        <p:spPr bwMode="auto">
          <a:xfrm>
            <a:off x="5410200" y="2057400"/>
            <a:ext cx="2819400" cy="3200400"/>
          </a:xfrm>
          <a:prstGeom prst="straightConnector1">
            <a:avLst/>
          </a:prstGeom>
          <a:solidFill>
            <a:schemeClr val="accent1"/>
          </a:solidFill>
          <a:ln w="12700" cap="sq" cmpd="sng" algn="ctr">
            <a:solidFill>
              <a:schemeClr val="tx1"/>
            </a:solidFill>
            <a:prstDash val="solid"/>
            <a:round/>
            <a:headEnd type="none" w="sm" len="sm"/>
            <a:tailEnd type="arrow"/>
          </a:ln>
          <a:effectLst/>
        </p:spPr>
      </p:cxnSp>
      <p:sp>
        <p:nvSpPr>
          <p:cNvPr id="11" name="TextBox 10"/>
          <p:cNvSpPr txBox="1"/>
          <p:nvPr/>
        </p:nvSpPr>
        <p:spPr>
          <a:xfrm rot="-2880000">
            <a:off x="1067201" y="3243429"/>
            <a:ext cx="2467099" cy="461665"/>
          </a:xfrm>
          <a:prstGeom prst="rect">
            <a:avLst/>
          </a:prstGeom>
          <a:noFill/>
        </p:spPr>
        <p:txBody>
          <a:bodyPr wrap="square" rtlCol="0">
            <a:spAutoFit/>
          </a:bodyPr>
          <a:lstStyle/>
          <a:p>
            <a:r>
              <a:rPr lang="en-US" dirty="0" smtClean="0">
                <a:latin typeface="Calibri" panose="020F0502020204030204" pitchFamily="34" charset="0"/>
              </a:rPr>
              <a:t>Generalization</a:t>
            </a:r>
            <a:endParaRPr lang="en-US" dirty="0">
              <a:latin typeface="Calibri" panose="020F0502020204030204" pitchFamily="34" charset="0"/>
            </a:endParaRPr>
          </a:p>
        </p:txBody>
      </p:sp>
      <p:sp>
        <p:nvSpPr>
          <p:cNvPr id="12" name="TextBox 11"/>
          <p:cNvSpPr txBox="1"/>
          <p:nvPr/>
        </p:nvSpPr>
        <p:spPr>
          <a:xfrm rot="2855348">
            <a:off x="6026908" y="3243429"/>
            <a:ext cx="1939580" cy="461665"/>
          </a:xfrm>
          <a:prstGeom prst="rect">
            <a:avLst/>
          </a:prstGeom>
          <a:noFill/>
        </p:spPr>
        <p:txBody>
          <a:bodyPr wrap="square" rtlCol="0">
            <a:spAutoFit/>
          </a:bodyPr>
          <a:lstStyle/>
          <a:p>
            <a:r>
              <a:rPr lang="en-US" dirty="0" smtClean="0">
                <a:latin typeface="Calibri" panose="020F0502020204030204" pitchFamily="34" charset="0"/>
              </a:rPr>
              <a:t>Specialization</a:t>
            </a:r>
            <a:endParaRPr lang="en-US" dirty="0">
              <a:latin typeface="Calibri" panose="020F0502020204030204" pitchFamily="34" charset="0"/>
            </a:endParaRPr>
          </a:p>
        </p:txBody>
      </p:sp>
    </p:spTree>
    <p:extLst>
      <p:ext uri="{BB962C8B-B14F-4D97-AF65-F5344CB8AC3E}">
        <p14:creationId xmlns:p14="http://schemas.microsoft.com/office/powerpoint/2010/main" val="33351892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90600" y="762000"/>
            <a:ext cx="7848600" cy="762000"/>
          </a:xfrm>
        </p:spPr>
        <p:txBody>
          <a:bodyPr/>
          <a:lstStyle/>
          <a:p>
            <a:r>
              <a:rPr lang="en-US" dirty="0"/>
              <a:t>Specialization and Generalization</a:t>
            </a:r>
          </a:p>
        </p:txBody>
      </p:sp>
      <p:sp>
        <p:nvSpPr>
          <p:cNvPr id="6" name="Content Placeholder 5"/>
          <p:cNvSpPr>
            <a:spLocks noGrp="1"/>
          </p:cNvSpPr>
          <p:nvPr>
            <p:ph idx="1"/>
          </p:nvPr>
        </p:nvSpPr>
        <p:spPr/>
        <p:txBody>
          <a:bodyPr/>
          <a:lstStyle/>
          <a:p>
            <a:r>
              <a:rPr lang="en-US" dirty="0"/>
              <a:t>Generalization occurs when we ignore the differences and acknowledge the similarities between lower entities or child classes or relations (tables in DBMS) to form a higher entity</a:t>
            </a:r>
            <a:r>
              <a:rPr lang="en-US" dirty="0" smtClean="0"/>
              <a:t>.</a:t>
            </a:r>
          </a:p>
          <a:p>
            <a:r>
              <a:rPr lang="en-US" dirty="0" smtClean="0"/>
              <a:t>Specialization occurs when we </a:t>
            </a:r>
            <a:r>
              <a:rPr lang="en-US" dirty="0"/>
              <a:t>spilt a higher entity to form lower entities, then we discover the differences between those lower entities.</a:t>
            </a: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67</a:t>
            </a:fld>
            <a:endParaRPr lang="en-US" dirty="0"/>
          </a:p>
        </p:txBody>
      </p:sp>
    </p:spTree>
    <p:extLst>
      <p:ext uri="{BB962C8B-B14F-4D97-AF65-F5344CB8AC3E}">
        <p14:creationId xmlns:p14="http://schemas.microsoft.com/office/powerpoint/2010/main" val="17450878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90600" y="762000"/>
            <a:ext cx="7848600" cy="762000"/>
          </a:xfrm>
        </p:spPr>
        <p:txBody>
          <a:bodyPr/>
          <a:lstStyle/>
          <a:p>
            <a:r>
              <a:rPr lang="en-US" dirty="0" smtClean="0"/>
              <a:t>Generalization</a:t>
            </a:r>
            <a:endParaRPr lang="en-US" dirty="0"/>
          </a:p>
        </p:txBody>
      </p:sp>
      <p:sp>
        <p:nvSpPr>
          <p:cNvPr id="6" name="Content Placeholder 5"/>
          <p:cNvSpPr>
            <a:spLocks noGrp="1"/>
          </p:cNvSpPr>
          <p:nvPr>
            <p:ph idx="1"/>
          </p:nvPr>
        </p:nvSpPr>
        <p:spPr/>
        <p:txBody>
          <a:bodyPr/>
          <a:lstStyle/>
          <a:p>
            <a:pPr marL="0" indent="0">
              <a:buNone/>
            </a:pP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68</a:t>
            </a:fld>
            <a:endParaRPr lang="en-US" dirty="0"/>
          </a:p>
        </p:txBody>
      </p:sp>
      <p:sp>
        <p:nvSpPr>
          <p:cNvPr id="3" name="Rectangle 2"/>
          <p:cNvSpPr/>
          <p:nvPr/>
        </p:nvSpPr>
        <p:spPr bwMode="auto">
          <a:xfrm>
            <a:off x="1524000" y="2133600"/>
            <a:ext cx="1524000" cy="6858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7" name="Rectangle 6"/>
          <p:cNvSpPr/>
          <p:nvPr/>
        </p:nvSpPr>
        <p:spPr bwMode="auto">
          <a:xfrm>
            <a:off x="3962400" y="4038600"/>
            <a:ext cx="1524000" cy="6858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 name="Rectangle 7"/>
          <p:cNvSpPr/>
          <p:nvPr/>
        </p:nvSpPr>
        <p:spPr bwMode="auto">
          <a:xfrm>
            <a:off x="6629400" y="2133600"/>
            <a:ext cx="1524000" cy="6858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l"/>
            <a:r>
              <a:rPr lang="en-US" dirty="0" smtClean="0">
                <a:latin typeface="Calibri" panose="020F0502020204030204" pitchFamily="34" charset="0"/>
              </a:rPr>
              <a:t>Couch</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9" name="Rectangle 8"/>
          <p:cNvSpPr/>
          <p:nvPr/>
        </p:nvSpPr>
        <p:spPr bwMode="auto">
          <a:xfrm>
            <a:off x="3962400" y="2133600"/>
            <a:ext cx="1524000" cy="6858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l"/>
            <a:r>
              <a:rPr lang="en-US" dirty="0">
                <a:latin typeface="Calibri" panose="020F0502020204030204" pitchFamily="34" charset="0"/>
              </a:rPr>
              <a:t> </a:t>
            </a:r>
            <a:r>
              <a:rPr lang="en-US" dirty="0" smtClean="0">
                <a:latin typeface="Calibri" panose="020F0502020204030204" pitchFamily="34" charset="0"/>
              </a:rPr>
              <a:t>  Table</a:t>
            </a:r>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10" name="Straight Arrow Connector 9"/>
          <p:cNvCxnSpPr/>
          <p:nvPr/>
        </p:nvCxnSpPr>
        <p:spPr bwMode="auto">
          <a:xfrm>
            <a:off x="2590800" y="2819400"/>
            <a:ext cx="1371600" cy="1676400"/>
          </a:xfrm>
          <a:prstGeom prst="straightConnector1">
            <a:avLst/>
          </a:prstGeom>
          <a:solidFill>
            <a:schemeClr val="accent1"/>
          </a:solidFill>
          <a:ln w="12700" cap="sq" cmpd="sng" algn="ctr">
            <a:solidFill>
              <a:schemeClr val="tx1"/>
            </a:solidFill>
            <a:prstDash val="solid"/>
            <a:round/>
            <a:headEnd type="none" w="sm" len="sm"/>
            <a:tailEnd type="arrow"/>
          </a:ln>
          <a:effectLst/>
        </p:spPr>
      </p:cxnSp>
      <p:cxnSp>
        <p:nvCxnSpPr>
          <p:cNvPr id="12" name="Straight Arrow Connector 11"/>
          <p:cNvCxnSpPr/>
          <p:nvPr/>
        </p:nvCxnSpPr>
        <p:spPr bwMode="auto">
          <a:xfrm>
            <a:off x="4724400" y="2819400"/>
            <a:ext cx="0" cy="1219200"/>
          </a:xfrm>
          <a:prstGeom prst="straightConnector1">
            <a:avLst/>
          </a:prstGeom>
          <a:solidFill>
            <a:schemeClr val="accent1"/>
          </a:solidFill>
          <a:ln w="12700" cap="sq" cmpd="sng" algn="ctr">
            <a:solidFill>
              <a:schemeClr val="tx1"/>
            </a:solidFill>
            <a:prstDash val="solid"/>
            <a:round/>
            <a:headEnd type="none" w="sm" len="sm"/>
            <a:tailEnd type="arrow"/>
          </a:ln>
          <a:effectLst/>
        </p:spPr>
      </p:cxnSp>
      <p:cxnSp>
        <p:nvCxnSpPr>
          <p:cNvPr id="14" name="Straight Arrow Connector 13"/>
          <p:cNvCxnSpPr/>
          <p:nvPr/>
        </p:nvCxnSpPr>
        <p:spPr bwMode="auto">
          <a:xfrm flipH="1">
            <a:off x="5486400" y="2819400"/>
            <a:ext cx="2057400" cy="1562100"/>
          </a:xfrm>
          <a:prstGeom prst="straightConnector1">
            <a:avLst/>
          </a:prstGeom>
          <a:solidFill>
            <a:schemeClr val="accent1"/>
          </a:solidFill>
          <a:ln w="12700" cap="sq" cmpd="sng" algn="ctr">
            <a:solidFill>
              <a:schemeClr val="tx1"/>
            </a:solidFill>
            <a:prstDash val="solid"/>
            <a:round/>
            <a:headEnd type="none" w="sm" len="sm"/>
            <a:tailEnd type="arrow"/>
          </a:ln>
          <a:effectLst/>
        </p:spPr>
      </p:cxnSp>
      <p:sp>
        <p:nvSpPr>
          <p:cNvPr id="16" name="TextBox 15"/>
          <p:cNvSpPr txBox="1"/>
          <p:nvPr/>
        </p:nvSpPr>
        <p:spPr>
          <a:xfrm>
            <a:off x="1676400" y="2245667"/>
            <a:ext cx="990600" cy="461665"/>
          </a:xfrm>
          <a:prstGeom prst="rect">
            <a:avLst/>
          </a:prstGeom>
          <a:noFill/>
        </p:spPr>
        <p:txBody>
          <a:bodyPr wrap="square" rtlCol="0">
            <a:spAutoFit/>
          </a:bodyPr>
          <a:lstStyle/>
          <a:p>
            <a:endParaRPr lang="en-US" dirty="0">
              <a:latin typeface="Calibri" panose="020F0502020204030204" pitchFamily="34" charset="0"/>
            </a:endParaRPr>
          </a:p>
        </p:txBody>
      </p:sp>
      <p:sp>
        <p:nvSpPr>
          <p:cNvPr id="17" name="TextBox 16"/>
          <p:cNvSpPr txBox="1"/>
          <p:nvPr/>
        </p:nvSpPr>
        <p:spPr>
          <a:xfrm>
            <a:off x="1524000" y="2133600"/>
            <a:ext cx="914400" cy="461665"/>
          </a:xfrm>
          <a:prstGeom prst="rect">
            <a:avLst/>
          </a:prstGeom>
          <a:noFill/>
        </p:spPr>
        <p:txBody>
          <a:bodyPr wrap="square" rtlCol="0">
            <a:spAutoFit/>
          </a:bodyPr>
          <a:lstStyle/>
          <a:p>
            <a:r>
              <a:rPr lang="en-US" dirty="0" smtClean="0">
                <a:latin typeface="Calibri" panose="020F0502020204030204" pitchFamily="34" charset="0"/>
              </a:rPr>
              <a:t>Chair</a:t>
            </a:r>
            <a:endParaRPr lang="en-US" dirty="0">
              <a:latin typeface="Calibri" panose="020F0502020204030204" pitchFamily="34" charset="0"/>
            </a:endParaRPr>
          </a:p>
        </p:txBody>
      </p:sp>
      <p:sp>
        <p:nvSpPr>
          <p:cNvPr id="18" name="TextBox 17"/>
          <p:cNvSpPr txBox="1"/>
          <p:nvPr/>
        </p:nvSpPr>
        <p:spPr>
          <a:xfrm>
            <a:off x="4038600" y="4191000"/>
            <a:ext cx="1371600" cy="461665"/>
          </a:xfrm>
          <a:prstGeom prst="rect">
            <a:avLst/>
          </a:prstGeom>
          <a:noFill/>
        </p:spPr>
        <p:txBody>
          <a:bodyPr wrap="square" rtlCol="0">
            <a:spAutoFit/>
          </a:bodyPr>
          <a:lstStyle/>
          <a:p>
            <a:r>
              <a:rPr lang="en-US" dirty="0" smtClean="0">
                <a:latin typeface="Calibri" panose="020F0502020204030204" pitchFamily="34" charset="0"/>
              </a:rPr>
              <a:t>Furniture</a:t>
            </a:r>
            <a:endParaRPr lang="en-US" dirty="0">
              <a:latin typeface="Calibri" panose="020F0502020204030204" pitchFamily="34" charset="0"/>
            </a:endParaRPr>
          </a:p>
        </p:txBody>
      </p:sp>
    </p:spTree>
    <p:extLst>
      <p:ext uri="{BB962C8B-B14F-4D97-AF65-F5344CB8AC3E}">
        <p14:creationId xmlns:p14="http://schemas.microsoft.com/office/powerpoint/2010/main" val="36541572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90600" y="762000"/>
            <a:ext cx="7848600" cy="762000"/>
          </a:xfrm>
        </p:spPr>
        <p:txBody>
          <a:bodyPr/>
          <a:lstStyle/>
          <a:p>
            <a:r>
              <a:rPr lang="en-US" dirty="0" smtClean="0"/>
              <a:t>Specialization</a:t>
            </a:r>
            <a:endParaRPr lang="en-US" dirty="0"/>
          </a:p>
        </p:txBody>
      </p:sp>
      <p:sp>
        <p:nvSpPr>
          <p:cNvPr id="6" name="Content Placeholder 5"/>
          <p:cNvSpPr>
            <a:spLocks noGrp="1"/>
          </p:cNvSpPr>
          <p:nvPr>
            <p:ph idx="1"/>
          </p:nvPr>
        </p:nvSpPr>
        <p:spPr/>
        <p:txBody>
          <a:bodyPr/>
          <a:lstStyle/>
          <a:p>
            <a:pPr marL="0" indent="0">
              <a:buNone/>
            </a:pP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69</a:t>
            </a:fld>
            <a:endParaRPr lang="en-US" dirty="0"/>
          </a:p>
        </p:txBody>
      </p:sp>
      <p:sp>
        <p:nvSpPr>
          <p:cNvPr id="3" name="Rectangle 2"/>
          <p:cNvSpPr/>
          <p:nvPr/>
        </p:nvSpPr>
        <p:spPr bwMode="auto">
          <a:xfrm>
            <a:off x="2057400" y="5183832"/>
            <a:ext cx="1524000" cy="6858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8" name="Rectangle 7"/>
          <p:cNvSpPr/>
          <p:nvPr/>
        </p:nvSpPr>
        <p:spPr bwMode="auto">
          <a:xfrm>
            <a:off x="5715000" y="5183832"/>
            <a:ext cx="1524000" cy="6858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l"/>
            <a:r>
              <a:rPr lang="en-US" dirty="0" smtClean="0">
                <a:latin typeface="Calibri" panose="020F0502020204030204" pitchFamily="34" charset="0"/>
              </a:rPr>
              <a:t>Teacher</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9" name="Rectangle 8"/>
          <p:cNvSpPr/>
          <p:nvPr/>
        </p:nvSpPr>
        <p:spPr bwMode="auto">
          <a:xfrm>
            <a:off x="3790950" y="2143125"/>
            <a:ext cx="1524000" cy="6858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l"/>
            <a:r>
              <a:rPr lang="en-US" dirty="0">
                <a:latin typeface="Calibri" panose="020F0502020204030204" pitchFamily="34" charset="0"/>
              </a:rPr>
              <a:t> </a:t>
            </a:r>
            <a:r>
              <a:rPr lang="en-US" dirty="0" smtClean="0">
                <a:latin typeface="Calibri" panose="020F0502020204030204" pitchFamily="34" charset="0"/>
              </a:rPr>
              <a:t>  Person</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6" name="TextBox 15"/>
          <p:cNvSpPr txBox="1"/>
          <p:nvPr/>
        </p:nvSpPr>
        <p:spPr>
          <a:xfrm>
            <a:off x="1676400" y="2245667"/>
            <a:ext cx="990600" cy="461665"/>
          </a:xfrm>
          <a:prstGeom prst="rect">
            <a:avLst/>
          </a:prstGeom>
          <a:noFill/>
        </p:spPr>
        <p:txBody>
          <a:bodyPr wrap="square" rtlCol="0">
            <a:spAutoFit/>
          </a:bodyPr>
          <a:lstStyle/>
          <a:p>
            <a:endParaRPr lang="en-US" dirty="0">
              <a:latin typeface="Calibri" panose="020F0502020204030204" pitchFamily="34" charset="0"/>
            </a:endParaRPr>
          </a:p>
        </p:txBody>
      </p:sp>
      <p:sp>
        <p:nvSpPr>
          <p:cNvPr id="4" name="Isosceles Triangle 3"/>
          <p:cNvSpPr/>
          <p:nvPr/>
        </p:nvSpPr>
        <p:spPr bwMode="auto">
          <a:xfrm rot="10800000">
            <a:off x="3962400" y="3505200"/>
            <a:ext cx="1295400" cy="916632"/>
          </a:xfrm>
          <a:prstGeom prst="triangl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13" name="Straight Connector 12"/>
          <p:cNvCxnSpPr/>
          <p:nvPr/>
        </p:nvCxnSpPr>
        <p:spPr bwMode="auto">
          <a:xfrm>
            <a:off x="4552950" y="2828925"/>
            <a:ext cx="0" cy="67627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 name="Straight Connector 18"/>
          <p:cNvCxnSpPr>
            <a:endCxn id="3" idx="0"/>
          </p:cNvCxnSpPr>
          <p:nvPr/>
        </p:nvCxnSpPr>
        <p:spPr bwMode="auto">
          <a:xfrm flipH="1">
            <a:off x="2819400" y="4191000"/>
            <a:ext cx="1676400" cy="992832"/>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1" name="Straight Connector 20"/>
          <p:cNvCxnSpPr/>
          <p:nvPr/>
        </p:nvCxnSpPr>
        <p:spPr bwMode="auto">
          <a:xfrm>
            <a:off x="4800600" y="4191000"/>
            <a:ext cx="1447800" cy="992832"/>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2" name="TextBox 21"/>
          <p:cNvSpPr txBox="1"/>
          <p:nvPr/>
        </p:nvSpPr>
        <p:spPr>
          <a:xfrm>
            <a:off x="2057400" y="5334000"/>
            <a:ext cx="1371600" cy="461665"/>
          </a:xfrm>
          <a:prstGeom prst="rect">
            <a:avLst/>
          </a:prstGeom>
          <a:noFill/>
        </p:spPr>
        <p:txBody>
          <a:bodyPr wrap="square" rtlCol="0">
            <a:spAutoFit/>
          </a:bodyPr>
          <a:lstStyle/>
          <a:p>
            <a:r>
              <a:rPr lang="en-US" dirty="0" smtClean="0">
                <a:latin typeface="Calibri" panose="020F0502020204030204" pitchFamily="34" charset="0"/>
              </a:rPr>
              <a:t>Student</a:t>
            </a:r>
            <a:endParaRPr lang="en-US" sz="1800" dirty="0">
              <a:latin typeface="Calibri" panose="020F0502020204030204" pitchFamily="34" charset="0"/>
            </a:endParaRPr>
          </a:p>
        </p:txBody>
      </p:sp>
      <p:sp>
        <p:nvSpPr>
          <p:cNvPr id="23" name="TextBox 22"/>
          <p:cNvSpPr txBox="1"/>
          <p:nvPr/>
        </p:nvSpPr>
        <p:spPr>
          <a:xfrm>
            <a:off x="4171950" y="3657599"/>
            <a:ext cx="762000" cy="461665"/>
          </a:xfrm>
          <a:prstGeom prst="rect">
            <a:avLst/>
          </a:prstGeom>
          <a:noFill/>
        </p:spPr>
        <p:txBody>
          <a:bodyPr wrap="square" rtlCol="0">
            <a:spAutoFit/>
          </a:bodyPr>
          <a:lstStyle/>
          <a:p>
            <a:r>
              <a:rPr lang="en-US" dirty="0" smtClean="0">
                <a:latin typeface="Calibri" panose="020F0502020204030204" pitchFamily="34" charset="0"/>
              </a:rPr>
              <a:t>IS A</a:t>
            </a:r>
            <a:endParaRPr lang="en-US" dirty="0">
              <a:latin typeface="Calibri" panose="020F0502020204030204" pitchFamily="34" charset="0"/>
            </a:endParaRPr>
          </a:p>
        </p:txBody>
      </p:sp>
    </p:spTree>
    <p:extLst>
      <p:ext uri="{BB962C8B-B14F-4D97-AF65-F5344CB8AC3E}">
        <p14:creationId xmlns:p14="http://schemas.microsoft.com/office/powerpoint/2010/main" val="1861117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Database Life Cycle</a:t>
            </a: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7</a:t>
            </a:fld>
            <a:endParaRPr lang="en-US" dirty="0"/>
          </a:p>
        </p:txBody>
      </p:sp>
      <p:sp>
        <p:nvSpPr>
          <p:cNvPr id="6" name="Content Placeholder 5"/>
          <p:cNvSpPr>
            <a:spLocks noGrp="1"/>
          </p:cNvSpPr>
          <p:nvPr>
            <p:ph idx="1"/>
          </p:nvPr>
        </p:nvSpPr>
        <p:spPr/>
        <p:txBody>
          <a:bodyPr/>
          <a:lstStyle/>
          <a:p>
            <a:r>
              <a:rPr lang="en-US" dirty="0" smtClean="0"/>
              <a:t>Implementation</a:t>
            </a:r>
          </a:p>
          <a:p>
            <a:pPr lvl="1"/>
            <a:r>
              <a:rPr lang="en-US" dirty="0" smtClean="0"/>
              <a:t>The database design is created through implementation of the formal schema through structured query language.</a:t>
            </a:r>
          </a:p>
          <a:p>
            <a:pPr lvl="1"/>
            <a:endParaRPr lang="en-US" dirty="0"/>
          </a:p>
        </p:txBody>
      </p:sp>
    </p:spTree>
    <p:extLst>
      <p:ext uri="{BB962C8B-B14F-4D97-AF65-F5344CB8AC3E}">
        <p14:creationId xmlns:p14="http://schemas.microsoft.com/office/powerpoint/2010/main" val="24539068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90600" y="762000"/>
            <a:ext cx="7848600" cy="762000"/>
          </a:xfrm>
        </p:spPr>
        <p:txBody>
          <a:bodyPr/>
          <a:lstStyle/>
          <a:p>
            <a:r>
              <a:rPr lang="en-US" dirty="0" smtClean="0"/>
              <a:t>Summary</a:t>
            </a:r>
            <a:endParaRPr lang="en-US" dirty="0"/>
          </a:p>
        </p:txBody>
      </p:sp>
      <p:sp>
        <p:nvSpPr>
          <p:cNvPr id="6" name="Content Placeholder 5"/>
          <p:cNvSpPr>
            <a:spLocks noGrp="1"/>
          </p:cNvSpPr>
          <p:nvPr>
            <p:ph idx="1"/>
          </p:nvPr>
        </p:nvSpPr>
        <p:spPr/>
        <p:txBody>
          <a:bodyPr/>
          <a:lstStyle/>
          <a:p>
            <a:pPr>
              <a:defRPr/>
            </a:pPr>
            <a:r>
              <a:rPr lang="en-US" sz="2800" dirty="0">
                <a:ea typeface="ＭＳ Ｐゴシック" charset="-128"/>
                <a:cs typeface="ＭＳ Ｐゴシック" charset="-128"/>
              </a:rPr>
              <a:t>E/R diagrams are a visual syntax that allows technical and non-technical people to </a:t>
            </a:r>
            <a:r>
              <a:rPr lang="en-US" sz="2800" dirty="0" smtClean="0">
                <a:ea typeface="ＭＳ Ｐゴシック" charset="-128"/>
                <a:cs typeface="ＭＳ Ｐゴシック" charset="-128"/>
              </a:rPr>
              <a:t>talk</a:t>
            </a:r>
          </a:p>
          <a:p>
            <a:pPr lvl="1">
              <a:defRPr/>
            </a:pPr>
            <a:r>
              <a:rPr lang="en-US" dirty="0">
                <a:ea typeface="ＭＳ Ｐゴシック" charset="-128"/>
                <a:cs typeface="ＭＳ Ｐゴシック" charset="-128"/>
              </a:rPr>
              <a:t>F</a:t>
            </a:r>
            <a:r>
              <a:rPr lang="en-US" dirty="0" smtClean="0">
                <a:ea typeface="ＭＳ Ｐゴシック" charset="-128"/>
                <a:cs typeface="ＭＳ Ｐゴシック" charset="-128"/>
              </a:rPr>
              <a:t>or </a:t>
            </a:r>
            <a:r>
              <a:rPr lang="en-US" dirty="0">
                <a:ea typeface="ＭＳ Ｐゴシック" charset="-128"/>
                <a:cs typeface="ＭＳ Ｐゴシック" charset="-128"/>
              </a:rPr>
              <a:t>conceptual </a:t>
            </a:r>
            <a:r>
              <a:rPr lang="en-US" dirty="0" smtClean="0">
                <a:ea typeface="ＭＳ Ｐゴシック" charset="-128"/>
                <a:cs typeface="ＭＳ Ｐゴシック" charset="-128"/>
              </a:rPr>
              <a:t>design</a:t>
            </a:r>
          </a:p>
          <a:p>
            <a:pPr>
              <a:defRPr/>
            </a:pPr>
            <a:r>
              <a:rPr lang="en-US" sz="2800" dirty="0" smtClean="0">
                <a:ea typeface="ＭＳ Ｐゴシック" charset="-128"/>
                <a:cs typeface="ＭＳ Ｐゴシック" charset="-128"/>
              </a:rPr>
              <a:t>Basic </a:t>
            </a:r>
            <a:r>
              <a:rPr lang="en-US" sz="2800" dirty="0">
                <a:ea typeface="ＭＳ Ｐゴシック" charset="-128"/>
                <a:cs typeface="ＭＳ Ｐゴシック" charset="-128"/>
              </a:rPr>
              <a:t>constructs: entity, relationship, and </a:t>
            </a:r>
            <a:r>
              <a:rPr lang="en-US" sz="2800" dirty="0" smtClean="0">
                <a:ea typeface="ＭＳ Ｐゴシック" charset="-128"/>
                <a:cs typeface="ＭＳ Ｐゴシック" charset="-128"/>
              </a:rPr>
              <a:t>attributes</a:t>
            </a:r>
            <a:endParaRPr lang="en-US" sz="2800" i="1" dirty="0">
              <a:ea typeface="ＭＳ Ｐゴシック" charset="-128"/>
              <a:cs typeface="ＭＳ Ｐゴシック" charset="-128"/>
            </a:endParaRPr>
          </a:p>
          <a:p>
            <a:pPr>
              <a:defRPr/>
            </a:pPr>
            <a:r>
              <a:rPr lang="en-US" sz="2800" dirty="0" smtClean="0">
                <a:ea typeface="ＭＳ Ｐゴシック" charset="-128"/>
                <a:cs typeface="ＭＳ Ｐゴシック" charset="-128"/>
              </a:rPr>
              <a:t>A </a:t>
            </a:r>
            <a:r>
              <a:rPr lang="en-US" sz="2800" dirty="0">
                <a:ea typeface="ＭＳ Ｐゴシック" charset="-128"/>
                <a:cs typeface="ＭＳ Ｐゴシック" charset="-128"/>
              </a:rPr>
              <a:t>good design is faithful to the constraints of the application, but not overzealous</a:t>
            </a:r>
          </a:p>
          <a:p>
            <a:pPr marL="0" indent="0">
              <a:buNone/>
            </a:pPr>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70</a:t>
            </a:fld>
            <a:endParaRPr lang="en-US" dirty="0"/>
          </a:p>
        </p:txBody>
      </p:sp>
    </p:spTree>
    <p:extLst>
      <p:ext uri="{BB962C8B-B14F-4D97-AF65-F5344CB8AC3E}">
        <p14:creationId xmlns:p14="http://schemas.microsoft.com/office/powerpoint/2010/main" val="14570959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90600" y="762000"/>
            <a:ext cx="7848600" cy="762000"/>
          </a:xfrm>
        </p:spPr>
        <p:txBody>
          <a:bodyPr/>
          <a:lstStyle/>
          <a:p>
            <a:r>
              <a:rPr lang="en-US" dirty="0" smtClean="0"/>
              <a:t>Thank You</a:t>
            </a:r>
            <a:endParaRPr lang="en-US" dirty="0"/>
          </a:p>
        </p:txBody>
      </p:sp>
      <p:sp>
        <p:nvSpPr>
          <p:cNvPr id="6" name="Content Placeholder 5"/>
          <p:cNvSpPr>
            <a:spLocks noGrp="1"/>
          </p:cNvSpPr>
          <p:nvPr>
            <p:ph idx="1"/>
          </p:nvPr>
        </p:nvSpPr>
        <p:spPr/>
        <p:txBody>
          <a:bodyPr/>
          <a:lstStyle/>
          <a:p>
            <a:pPr marL="0" indent="0">
              <a:buNone/>
            </a:pPr>
            <a:r>
              <a:rPr lang="en-US" dirty="0" smtClean="0"/>
              <a:t>Assignment 1 is posted on Blackboard.</a:t>
            </a:r>
          </a:p>
          <a:p>
            <a:pPr marL="0" indent="0">
              <a:buNone/>
            </a:pPr>
            <a:r>
              <a:rPr lang="en-US" dirty="0" smtClean="0"/>
              <a:t>Due Date : Monday, September 4</a:t>
            </a:r>
            <a:r>
              <a:rPr lang="en-US" baseline="30000" dirty="0" smtClean="0"/>
              <a:t>th</a:t>
            </a:r>
            <a:endParaRPr lang="en-US" dirty="0" smtClean="0"/>
          </a:p>
          <a:p>
            <a:pPr marL="0" indent="0">
              <a:buNone/>
            </a:pPr>
            <a:endParaRPr lang="en-US" dirty="0"/>
          </a:p>
          <a:p>
            <a:pPr marL="0" indent="0">
              <a:buNone/>
            </a:pPr>
            <a:r>
              <a:rPr lang="en-US" u="sng" dirty="0"/>
              <a:t>Be sure that your name and “Assignment 1” appear at the top of your submitted file</a:t>
            </a:r>
            <a:r>
              <a:rPr lang="en-US" dirty="0" smtClean="0"/>
              <a:t>.</a:t>
            </a:r>
          </a:p>
          <a:p>
            <a:pPr marL="0" indent="0">
              <a:buNone/>
            </a:pPr>
            <a:endParaRPr lang="en-US" dirty="0"/>
          </a:p>
          <a:p>
            <a:pPr marL="0" indent="0">
              <a:buNone/>
            </a:pPr>
            <a:r>
              <a:rPr lang="en-US" dirty="0" smtClean="0">
                <a:solidFill>
                  <a:schemeClr val="accent1"/>
                </a:solidFill>
              </a:rPr>
              <a:t>				     THANK YOU!</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71</a:t>
            </a:fld>
            <a:endParaRPr lang="en-US" dirty="0"/>
          </a:p>
        </p:txBody>
      </p:sp>
    </p:spTree>
    <p:extLst>
      <p:ext uri="{BB962C8B-B14F-4D97-AF65-F5344CB8AC3E}">
        <p14:creationId xmlns:p14="http://schemas.microsoft.com/office/powerpoint/2010/main" val="1748743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Why Create a Conceptual Model?</a:t>
            </a:r>
            <a:endParaRPr lang="en-US" dirty="0"/>
          </a:p>
        </p:txBody>
      </p:sp>
      <p:sp>
        <p:nvSpPr>
          <p:cNvPr id="6" name="Content Placeholder 5"/>
          <p:cNvSpPr>
            <a:spLocks noGrp="1"/>
          </p:cNvSpPr>
          <p:nvPr>
            <p:ph idx="1"/>
          </p:nvPr>
        </p:nvSpPr>
        <p:spPr/>
        <p:txBody>
          <a:bodyPr/>
          <a:lstStyle/>
          <a:p>
            <a:r>
              <a:rPr lang="en-US" altLang="en-US" sz="2800" dirty="0"/>
              <a:t>It describes exactly the information needs of the business</a:t>
            </a:r>
          </a:p>
          <a:p>
            <a:r>
              <a:rPr lang="en-US" altLang="en-US" sz="2800" dirty="0"/>
              <a:t>It facilitates discussion</a:t>
            </a:r>
          </a:p>
          <a:p>
            <a:r>
              <a:rPr lang="en-US" altLang="en-US" sz="2800" dirty="0"/>
              <a:t>It helps to prevent mistakes, misunderstanding</a:t>
            </a:r>
          </a:p>
          <a:p>
            <a:r>
              <a:rPr lang="en-US" altLang="en-US" sz="2800" dirty="0"/>
              <a:t>It forms important “ideal system” documentation</a:t>
            </a:r>
          </a:p>
          <a:p>
            <a:r>
              <a:rPr lang="en-US" altLang="en-US" sz="2800" dirty="0"/>
              <a:t>It forms a sound basis for physical database design</a:t>
            </a:r>
          </a:p>
          <a:p>
            <a:r>
              <a:rPr lang="en-US" altLang="en-US" sz="2800" dirty="0"/>
              <a:t>It is a very good practice with many practitioners</a:t>
            </a:r>
          </a:p>
          <a:p>
            <a:endParaRPr lang="en-US" dirty="0" smtClean="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8</a:t>
            </a:fld>
            <a:endParaRPr lang="en-US" dirty="0"/>
          </a:p>
        </p:txBody>
      </p:sp>
    </p:spTree>
    <p:extLst>
      <p:ext uri="{BB962C8B-B14F-4D97-AF65-F5344CB8AC3E}">
        <p14:creationId xmlns:p14="http://schemas.microsoft.com/office/powerpoint/2010/main" val="16311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Between Dream and Reality...</a:t>
            </a: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9</a:t>
            </a:fld>
            <a:endParaRPr lang="en-US" dirty="0"/>
          </a:p>
        </p:txBody>
      </p:sp>
      <p:pic>
        <p:nvPicPr>
          <p:cNvPr id="1030" name="Picture 6" descr="C:\Users\Aastha Gupta\AppData\Local\Microsoft\Windows\Temporary Internet Files\Content.IE5\J33HAGUC\village-hous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905000"/>
            <a:ext cx="1524000" cy="152019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Aastha Gupta\AppData\Local\Microsoft\Windows\Temporary Internet Files\Content.IE5\0V0Z65EX\light-bulb-idea[1].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371600" y="2971800"/>
            <a:ext cx="1514475" cy="159351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Aastha Gupta\AppData\Local\Microsoft\Windows\Temporary Internet Files\Content.IE5\J33HAGUC\residential-architect-742[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3800" y="2590800"/>
            <a:ext cx="2384044" cy="1584008"/>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Users\Aastha Gupta\AppData\Local\Microsoft\Windows\Temporary Internet Files\Content.IE5\72FB7IZ5\large-The-Smily-Architect-0-2327[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5675" y="3415665"/>
            <a:ext cx="1819431" cy="241681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Users\Aastha Gupta\AppData\Local\Microsoft\Windows\Temporary Internet Files\Content.IE5\J33HAGUC\estructura_casas_madera07[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91400" y="3768559"/>
            <a:ext cx="1528763" cy="10173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Aastha Gupta\AppData\Local\Microsoft\Windows\Temporary Internet Files\Content.IE5\YKLLNQE2\Bob_the_builder[1].jpg"/>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934200" y="4277246"/>
            <a:ext cx="1052590" cy="1595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908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16418</TotalTime>
  <Words>2433</Words>
  <Application>Microsoft Office PowerPoint</Application>
  <PresentationFormat>On-screen Show (4:3)</PresentationFormat>
  <Paragraphs>677</Paragraphs>
  <Slides>71</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71</vt:i4>
      </vt:variant>
    </vt:vector>
  </HeadingPairs>
  <TitlesOfParts>
    <vt:vector size="74" baseType="lpstr">
      <vt:lpstr>ITMtemplate</vt:lpstr>
      <vt:lpstr>1_ITM478_08_1</vt:lpstr>
      <vt:lpstr>Awe Document</vt:lpstr>
      <vt:lpstr>ITMD 421 – Data Modeling and Applications</vt:lpstr>
      <vt:lpstr>Objectives</vt:lpstr>
      <vt:lpstr>Database Life Cycle</vt:lpstr>
      <vt:lpstr>Database Life Cycle</vt:lpstr>
      <vt:lpstr>Database Life Cycle</vt:lpstr>
      <vt:lpstr>Database Life Cycle</vt:lpstr>
      <vt:lpstr>Database Life Cycle</vt:lpstr>
      <vt:lpstr>Why Create a Conceptual Model?</vt:lpstr>
      <vt:lpstr>Between Dream and Reality...</vt:lpstr>
      <vt:lpstr>Entity Relationship Modeling</vt:lpstr>
      <vt:lpstr>Goals of Entity Relationship Modeling</vt:lpstr>
      <vt:lpstr>Entity Relationship Diagram</vt:lpstr>
      <vt:lpstr>Entity Relationship Diagram</vt:lpstr>
      <vt:lpstr>Interlude: Impact of the ER model</vt:lpstr>
      <vt:lpstr>Entity</vt:lpstr>
      <vt:lpstr>Entity</vt:lpstr>
      <vt:lpstr>Entity Representation in Diagram</vt:lpstr>
      <vt:lpstr>Entities and Sets</vt:lpstr>
      <vt:lpstr>Entity keys</vt:lpstr>
      <vt:lpstr>Primary Key</vt:lpstr>
      <vt:lpstr>Primary Key</vt:lpstr>
      <vt:lpstr>Primary Key</vt:lpstr>
      <vt:lpstr>Super Key</vt:lpstr>
      <vt:lpstr>Super Key</vt:lpstr>
      <vt:lpstr>Candidate Key</vt:lpstr>
      <vt:lpstr>Composite Key</vt:lpstr>
      <vt:lpstr>Foreign Key</vt:lpstr>
      <vt:lpstr>Entity categories</vt:lpstr>
      <vt:lpstr>Entity categories</vt:lpstr>
      <vt:lpstr>Attribute </vt:lpstr>
      <vt:lpstr>Attribute </vt:lpstr>
      <vt:lpstr> Attribute Types </vt:lpstr>
      <vt:lpstr> Attribute Types </vt:lpstr>
      <vt:lpstr> Attribute Types </vt:lpstr>
      <vt:lpstr> Attribute Types </vt:lpstr>
      <vt:lpstr>Attributes in Diagrams</vt:lpstr>
      <vt:lpstr>Relationships</vt:lpstr>
      <vt:lpstr>Relationship Examples</vt:lpstr>
      <vt:lpstr>  Degree of Relationship  </vt:lpstr>
      <vt:lpstr>Mapping Cardinality</vt:lpstr>
      <vt:lpstr>One-to-one Relationship</vt:lpstr>
      <vt:lpstr>Many-to-many Relationship</vt:lpstr>
      <vt:lpstr>One -to-many Relationship</vt:lpstr>
      <vt:lpstr>Participation</vt:lpstr>
      <vt:lpstr>  ER Diagram Symbols  </vt:lpstr>
      <vt:lpstr>  ER Diagram Symbols  </vt:lpstr>
      <vt:lpstr>  ER Diagram Symbols  </vt:lpstr>
      <vt:lpstr>Example</vt:lpstr>
      <vt:lpstr>Example</vt:lpstr>
      <vt:lpstr>Example</vt:lpstr>
      <vt:lpstr>Example</vt:lpstr>
      <vt:lpstr>ER Diagram</vt:lpstr>
      <vt:lpstr>ER Diagram</vt:lpstr>
      <vt:lpstr>ER Diagram</vt:lpstr>
      <vt:lpstr>ER Diagram</vt:lpstr>
      <vt:lpstr>ER Diagram</vt:lpstr>
      <vt:lpstr>ER Diagram</vt:lpstr>
      <vt:lpstr>ER Diagram</vt:lpstr>
      <vt:lpstr>ER Diagram</vt:lpstr>
      <vt:lpstr>ER Example 2</vt:lpstr>
      <vt:lpstr>ER Example 3</vt:lpstr>
      <vt:lpstr>ER Example 4</vt:lpstr>
      <vt:lpstr>Transforming Tables</vt:lpstr>
      <vt:lpstr>Technology Mapping</vt:lpstr>
      <vt:lpstr>Technology Mapping</vt:lpstr>
      <vt:lpstr>Specialization and Generalization</vt:lpstr>
      <vt:lpstr>Specialization and Generalization</vt:lpstr>
      <vt:lpstr>Generalization</vt:lpstr>
      <vt:lpstr>Specialization</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ITMD 421 – Data Modeling and Applications</dc:title>
  <dc:subject>Chapter Twelve</dc:subject>
  <dc:creator>Aastha Gupta</dc:creator>
  <cp:lastModifiedBy>Aastha Gupta</cp:lastModifiedBy>
  <cp:revision>157</cp:revision>
  <dcterms:created xsi:type="dcterms:W3CDTF">2017-08-04T02:08:59Z</dcterms:created>
  <dcterms:modified xsi:type="dcterms:W3CDTF">2017-08-28T02:08:56Z</dcterms:modified>
</cp:coreProperties>
</file>