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62"/>
  </p:notesMasterIdLst>
  <p:handoutMasterIdLst>
    <p:handoutMasterId r:id="rId63"/>
  </p:handoutMasterIdLst>
  <p:sldIdLst>
    <p:sldId id="336" r:id="rId3"/>
    <p:sldId id="395" r:id="rId4"/>
    <p:sldId id="396" r:id="rId5"/>
    <p:sldId id="397" r:id="rId6"/>
    <p:sldId id="432" r:id="rId7"/>
    <p:sldId id="433" r:id="rId8"/>
    <p:sldId id="434" r:id="rId9"/>
    <p:sldId id="435" r:id="rId10"/>
    <p:sldId id="436" r:id="rId11"/>
    <p:sldId id="440" r:id="rId12"/>
    <p:sldId id="471" r:id="rId13"/>
    <p:sldId id="443" r:id="rId14"/>
    <p:sldId id="442" r:id="rId15"/>
    <p:sldId id="409" r:id="rId16"/>
    <p:sldId id="444" r:id="rId17"/>
    <p:sldId id="437" r:id="rId18"/>
    <p:sldId id="438" r:id="rId19"/>
    <p:sldId id="408" r:id="rId20"/>
    <p:sldId id="410" r:id="rId21"/>
    <p:sldId id="411" r:id="rId22"/>
    <p:sldId id="445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46" r:id="rId32"/>
    <p:sldId id="420" r:id="rId33"/>
    <p:sldId id="447" r:id="rId34"/>
    <p:sldId id="421" r:id="rId35"/>
    <p:sldId id="422" r:id="rId36"/>
    <p:sldId id="423" r:id="rId37"/>
    <p:sldId id="424" r:id="rId38"/>
    <p:sldId id="425" r:id="rId39"/>
    <p:sldId id="426" r:id="rId40"/>
    <p:sldId id="398" r:id="rId41"/>
    <p:sldId id="472" r:id="rId42"/>
    <p:sldId id="427" r:id="rId43"/>
    <p:sldId id="481" r:id="rId44"/>
    <p:sldId id="428" r:id="rId45"/>
    <p:sldId id="429" r:id="rId46"/>
    <p:sldId id="430" r:id="rId47"/>
    <p:sldId id="431" r:id="rId48"/>
    <p:sldId id="448" r:id="rId49"/>
    <p:sldId id="449" r:id="rId50"/>
    <p:sldId id="450" r:id="rId51"/>
    <p:sldId id="451" r:id="rId52"/>
    <p:sldId id="452" r:id="rId53"/>
    <p:sldId id="453" r:id="rId54"/>
    <p:sldId id="454" r:id="rId55"/>
    <p:sldId id="470" r:id="rId56"/>
    <p:sldId id="480" r:id="rId57"/>
    <p:sldId id="482" r:id="rId58"/>
    <p:sldId id="483" r:id="rId59"/>
    <p:sldId id="484" r:id="rId60"/>
    <p:sldId id="485" r:id="rId6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18B2B6"/>
    <a:srgbClr val="0033CC"/>
    <a:srgbClr val="F8F8F8"/>
    <a:srgbClr val="EAEAEA"/>
    <a:srgbClr val="9696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614" autoAdjust="0"/>
    <p:restoredTop sz="86392" autoAdjust="0"/>
  </p:normalViewPr>
  <p:slideViewPr>
    <p:cSldViewPr>
      <p:cViewPr varScale="1">
        <p:scale>
          <a:sx n="94" d="100"/>
          <a:sy n="94" d="100"/>
        </p:scale>
        <p:origin x="557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2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73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</a:t>
            </a: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&amp; </a:t>
            </a:r>
            <a:r>
              <a:rPr lang="en-US" sz="2730" b="1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Management</a:t>
            </a:r>
            <a:endParaRPr lang="en-US" sz="2730" b="1" dirty="0">
              <a:solidFill>
                <a:schemeClr val="accent1">
                  <a:lumMod val="7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24956" y="3271044"/>
            <a:ext cx="6411912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36525" y="141428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School of Applied Technology</a:t>
            </a:r>
            <a:endParaRPr lang="en-US" sz="1800" i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 smtClean="0">
                <a:solidFill>
                  <a:schemeClr val="hlink"/>
                </a:solidFill>
                <a:latin typeface="Futura Md BT" pitchFamily="34" charset="0"/>
              </a:rPr>
              <a:t>ITM</a:t>
            </a:r>
            <a:endParaRPr lang="en-US" sz="6000" b="1" dirty="0">
              <a:solidFill>
                <a:schemeClr val="hlink"/>
              </a:solidFill>
              <a:latin typeface="Futura Md B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ITMD 421 – Data Modeling and Applications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dirty="0"/>
              <a:t>Aastha Gupta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Lecture 3</a:t>
            </a:r>
            <a:endParaRPr lang="en-US" altLang="en-US" sz="2400" dirty="0"/>
          </a:p>
          <a:p>
            <a:r>
              <a:rPr lang="en-US" sz="2400" dirty="0" smtClean="0"/>
              <a:t>September 11, 2017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0122C-8ECB-4079-B5A9-59087060632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Dependencies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Attribute Y is </a:t>
            </a:r>
            <a:r>
              <a:rPr lang="en-US" altLang="en-US" i="1" dirty="0"/>
              <a:t>functionally dependent</a:t>
            </a:r>
            <a:r>
              <a:rPr lang="en-US" altLang="en-US" dirty="0"/>
              <a:t> on attribute X if and only if the value of X uniquely determines the value of Y</a:t>
            </a:r>
          </a:p>
          <a:p>
            <a:pPr lvl="1"/>
            <a:r>
              <a:rPr lang="en-US" altLang="en-US" dirty="0"/>
              <a:t>Also “X determines Y”, “X </a:t>
            </a:r>
            <a:r>
              <a:rPr lang="en-US" altLang="en-US" dirty="0">
                <a:sym typeface="Wingdings" pitchFamily="2" charset="2"/>
              </a:rPr>
              <a:t> Y”</a:t>
            </a:r>
          </a:p>
          <a:p>
            <a:pPr lvl="1"/>
            <a:r>
              <a:rPr lang="en-US" altLang="en-US" dirty="0">
                <a:sym typeface="Wingdings" pitchFamily="2" charset="2"/>
              </a:rPr>
              <a:t>X is called the </a:t>
            </a:r>
            <a:r>
              <a:rPr lang="en-US" altLang="en-US" i="1" dirty="0">
                <a:sym typeface="Wingdings" pitchFamily="2" charset="2"/>
              </a:rPr>
              <a:t>determinant</a:t>
            </a:r>
          </a:p>
          <a:p>
            <a:pPr lvl="1"/>
            <a:r>
              <a:rPr lang="en-US" altLang="en-US" dirty="0">
                <a:sym typeface="Wingdings" pitchFamily="2" charset="2"/>
              </a:rPr>
              <a:t>Y is called the dependent attribute</a:t>
            </a:r>
          </a:p>
          <a:p>
            <a:r>
              <a:rPr lang="en-US" altLang="en-US" dirty="0">
                <a:sym typeface="Wingdings" pitchFamily="2" charset="2"/>
              </a:rPr>
              <a:t>The repetition of Y (with every X) creates redundancy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6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ym typeface="Wingdings" pitchFamily="2" charset="2"/>
              </a:rPr>
              <a:t>Consider a relation R(A,B,C,D)</a:t>
            </a:r>
            <a:endParaRPr lang="en-US" altLang="en-US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14794"/>
              </p:ext>
            </p:extLst>
          </p:nvPr>
        </p:nvGraphicFramePr>
        <p:xfrm>
          <a:off x="1066800" y="2362200"/>
          <a:ext cx="24384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5969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14800" y="2362200"/>
            <a:ext cx="464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</a:rPr>
              <a:t>Which of the following dependencies are satisfied by this relation?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A-&gt;</a:t>
            </a:r>
            <a:r>
              <a:rPr lang="en-US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B</a:t>
            </a:r>
            <a:endParaRPr lang="en-US" sz="18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A-&gt;CD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AB-&gt;CD</a:t>
            </a:r>
          </a:p>
          <a:p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C-&gt;D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B-&gt;A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BD-&gt;AC</a:t>
            </a:r>
            <a:endParaRPr lang="en-US" sz="18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AD-&gt;BC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D-&gt;B</a:t>
            </a:r>
          </a:p>
          <a:p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D-&gt;C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C-&gt;A</a:t>
            </a:r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584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and FDs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924800" cy="3364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9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Observing FDs in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718470" cy="3276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</p:pic>
      <p:sp>
        <p:nvSpPr>
          <p:cNvPr id="3" name="Oval 2"/>
          <p:cNvSpPr/>
          <p:nvPr/>
        </p:nvSpPr>
        <p:spPr bwMode="auto">
          <a:xfrm>
            <a:off x="3657600" y="2438400"/>
            <a:ext cx="5257800" cy="457200"/>
          </a:xfrm>
          <a:prstGeom prst="ellipse">
            <a:avLst/>
          </a:prstGeom>
          <a:noFill/>
          <a:ln w="12700" cap="sq" cmpd="sng" algn="ctr">
            <a:solidFill>
              <a:schemeClr val="accent1">
                <a:alpha val="9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86200" y="3200400"/>
            <a:ext cx="5257800" cy="457200"/>
          </a:xfrm>
          <a:prstGeom prst="ellipse">
            <a:avLst/>
          </a:prstGeom>
          <a:noFill/>
          <a:ln w="12700" cap="sq" cmpd="sng" algn="ctr">
            <a:solidFill>
              <a:schemeClr val="accent1">
                <a:alpha val="9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57150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Investment </a:t>
            </a:r>
            <a:r>
              <a:rPr lang="en-US" altLang="en-US" dirty="0">
                <a:latin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en-US" dirty="0">
                <a:latin typeface="Calibri" panose="020F0502020204030204" pitchFamily="34" charset="0"/>
              </a:rPr>
              <a:t>Risk Category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Investment </a:t>
            </a:r>
            <a:r>
              <a:rPr lang="en-US" altLang="en-US" dirty="0">
                <a:latin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en-US" dirty="0">
                <a:latin typeface="Calibri" panose="020F0502020204030204" pitchFamily="34" charset="0"/>
              </a:rPr>
              <a:t>YTD Yield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Enforcing Functional Dependencies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primary key determines all attributes</a:t>
            </a:r>
          </a:p>
          <a:p>
            <a:pPr lvl="1"/>
            <a:r>
              <a:rPr lang="en-US" altLang="en-US" dirty="0"/>
              <a:t>Simple for DBMS to enforce (make every primary key value is unique)</a:t>
            </a:r>
          </a:p>
          <a:p>
            <a:r>
              <a:rPr lang="en-US" altLang="en-US" dirty="0"/>
              <a:t>X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Y when</a:t>
            </a:r>
          </a:p>
          <a:p>
            <a:pPr lvl="1"/>
            <a:r>
              <a:rPr lang="en-US" altLang="en-US" dirty="0"/>
              <a:t>(X</a:t>
            </a:r>
            <a:r>
              <a:rPr lang="en-US" altLang="en-US" baseline="-25000" dirty="0"/>
              <a:t>1</a:t>
            </a:r>
            <a:r>
              <a:rPr lang="en-US" altLang="en-US" dirty="0"/>
              <a:t>,Y</a:t>
            </a:r>
            <a:r>
              <a:rPr lang="en-US" altLang="en-US" baseline="-25000" dirty="0"/>
              <a:t>1</a:t>
            </a:r>
            <a:r>
              <a:rPr lang="en-US" altLang="en-US" dirty="0"/>
              <a:t>) and (X</a:t>
            </a:r>
            <a:r>
              <a:rPr lang="en-US" altLang="en-US" baseline="-25000" dirty="0"/>
              <a:t>1</a:t>
            </a:r>
            <a:r>
              <a:rPr lang="en-US" altLang="en-US" dirty="0"/>
              <a:t>,Y</a:t>
            </a:r>
            <a:r>
              <a:rPr lang="en-US" altLang="en-US" baseline="-25000" dirty="0"/>
              <a:t>2</a:t>
            </a:r>
            <a:r>
              <a:rPr lang="en-US" altLang="en-US" dirty="0"/>
              <a:t>) exist</a:t>
            </a:r>
          </a:p>
          <a:p>
            <a:pPr lvl="1"/>
            <a:r>
              <a:rPr lang="en-US" altLang="en-US" dirty="0"/>
              <a:t>Not possible when X                                                       never repeats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00400"/>
            <a:ext cx="3554413" cy="307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1676400" y="3200400"/>
            <a:ext cx="304800" cy="457200"/>
          </a:xfrm>
          <a:prstGeom prst="line">
            <a:avLst/>
          </a:prstGeom>
          <a:solidFill>
            <a:schemeClr val="accent1"/>
          </a:solidFill>
          <a:ln w="2540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1676400" y="3200400"/>
            <a:ext cx="304800" cy="457200"/>
          </a:xfrm>
          <a:prstGeom prst="line">
            <a:avLst/>
          </a:prstGeom>
          <a:solidFill>
            <a:schemeClr val="accent1"/>
          </a:solidFill>
          <a:ln w="2540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Enforcing Functional Dependencies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about other FDs?</a:t>
            </a:r>
          </a:p>
          <a:p>
            <a:r>
              <a:rPr lang="en-US" altLang="en-US" dirty="0"/>
              <a:t>Hard to enforce…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r="3290" b="2695"/>
          <a:stretch/>
        </p:blipFill>
        <p:spPr bwMode="auto">
          <a:xfrm>
            <a:off x="1295401" y="2971801"/>
            <a:ext cx="73723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9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Apply Normalization Process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Decompose schema (break up the tables into more tables)</a:t>
            </a:r>
          </a:p>
          <a:p>
            <a:pPr lvl="1"/>
            <a:r>
              <a:rPr lang="en-US" altLang="en-US" dirty="0"/>
              <a:t>Eliminate redundancy</a:t>
            </a:r>
          </a:p>
          <a:p>
            <a:pPr lvl="1"/>
            <a:r>
              <a:rPr lang="en-US" altLang="en-US" dirty="0"/>
              <a:t>Simplify enforcing of FDs</a:t>
            </a:r>
          </a:p>
          <a:p>
            <a:r>
              <a:rPr lang="en-US" altLang="en-US" dirty="0"/>
              <a:t>Intuitively</a:t>
            </a:r>
          </a:p>
          <a:p>
            <a:pPr lvl="1"/>
            <a:r>
              <a:rPr lang="en-US" altLang="en-US" dirty="0"/>
              <a:t>Let every FD have its own table (i.e. FD determinant becomes a primary key)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Goals of Decomposition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ym typeface="Wingdings" pitchFamily="2" charset="2"/>
              </a:rPr>
              <a:t>Want to be able to reconstruct what you started with (lossless)</a:t>
            </a:r>
          </a:p>
          <a:p>
            <a:pPr eaLnBrk="1" hangingPunct="1"/>
            <a:r>
              <a:rPr lang="en-US" altLang="en-US" dirty="0">
                <a:sym typeface="Wingdings" pitchFamily="2" charset="2"/>
              </a:rPr>
              <a:t>Dependency preservation</a:t>
            </a:r>
          </a:p>
          <a:p>
            <a:pPr lvl="1" eaLnBrk="1" hangingPunct="1"/>
            <a:r>
              <a:rPr lang="en-US" altLang="en-US" dirty="0">
                <a:sym typeface="Wingdings" pitchFamily="2" charset="2"/>
              </a:rPr>
              <a:t>Minimize the cost of integrity constrains</a:t>
            </a:r>
          </a:p>
          <a:p>
            <a:pPr eaLnBrk="1" hangingPunct="1"/>
            <a:r>
              <a:rPr lang="en-US" altLang="en-US" dirty="0">
                <a:sym typeface="Wingdings" pitchFamily="2" charset="2"/>
              </a:rPr>
              <a:t>Redundancy avoidance</a:t>
            </a:r>
          </a:p>
          <a:p>
            <a:pPr lvl="1" eaLnBrk="1" hangingPunct="1"/>
            <a:r>
              <a:rPr lang="en-US" altLang="en-US" dirty="0">
                <a:sym typeface="Wingdings" pitchFamily="2" charset="2"/>
              </a:rPr>
              <a:t>Avoid any unnecessary data duplication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Schema Decomposition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</a:t>
            </a:r>
            <a:r>
              <a:rPr lang="en-US" u="sng" dirty="0" err="1"/>
              <a:t>TransID</a:t>
            </a:r>
            <a:r>
              <a:rPr lang="en-US" dirty="0"/>
              <a:t>, Amount, Shares, Investment, Risk Category, YTD Yield)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Investment </a:t>
            </a:r>
            <a:r>
              <a:rPr lang="en-US" dirty="0">
                <a:sym typeface="Wingdings" charset="2"/>
              </a:rPr>
              <a:t></a:t>
            </a:r>
            <a:r>
              <a:rPr lang="en-US" dirty="0"/>
              <a:t> Risk Category, YTD Yield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(</a:t>
            </a:r>
            <a:r>
              <a:rPr lang="en-US" u="sng" dirty="0" err="1"/>
              <a:t>TransID</a:t>
            </a:r>
            <a:r>
              <a:rPr lang="en-US" dirty="0"/>
              <a:t>, Amount, Shares, </a:t>
            </a:r>
            <a:r>
              <a:rPr lang="en-US" u="dash" dirty="0"/>
              <a:t>Investment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(</a:t>
            </a:r>
            <a:r>
              <a:rPr lang="en-US" u="sng" dirty="0"/>
              <a:t>Investment</a:t>
            </a:r>
            <a:r>
              <a:rPr lang="en-US" dirty="0"/>
              <a:t>, Risk Category, YTD Yield)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Schema Decomposition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764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Arial" charset="0"/>
              </a:rPr>
              <a:t>(</a:t>
            </a:r>
            <a:r>
              <a:rPr lang="en-US" altLang="en-US" sz="2000" u="sng" dirty="0" err="1">
                <a:latin typeface="Calibri" panose="020F0502020204030204" pitchFamily="34" charset="0"/>
              </a:rPr>
              <a:t>TransID</a:t>
            </a:r>
            <a:r>
              <a:rPr lang="en-US" altLang="en-US" sz="2000" dirty="0">
                <a:latin typeface="Calibri" panose="020F0502020204030204" pitchFamily="34" charset="0"/>
              </a:rPr>
              <a:t>, Amount, Shares,    Investment,      Risk Category, YTD Yield)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07397"/>
            <a:ext cx="7924800" cy="3364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Functional Dependencies</a:t>
            </a:r>
          </a:p>
          <a:p>
            <a:r>
              <a:rPr lang="en-US" altLang="en-US" dirty="0" smtClean="0"/>
              <a:t>Normalization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1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Schema Decomposition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4875" y="1721852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dirty="0">
                <a:latin typeface="Calibri" panose="020F0502020204030204" pitchFamily="34" charset="0"/>
              </a:rPr>
              <a:t> (</a:t>
            </a:r>
            <a:r>
              <a:rPr lang="en-US" sz="1800" u="sng" dirty="0" err="1">
                <a:latin typeface="Calibri" panose="020F0502020204030204" pitchFamily="34" charset="0"/>
              </a:rPr>
              <a:t>TransID</a:t>
            </a:r>
            <a:r>
              <a:rPr lang="en-US" sz="1800" dirty="0">
                <a:latin typeface="Calibri" panose="020F0502020204030204" pitchFamily="34" charset="0"/>
              </a:rPr>
              <a:t>, Amount, Shares, </a:t>
            </a:r>
            <a:r>
              <a:rPr lang="en-US" sz="1800" u="dash" dirty="0">
                <a:latin typeface="Calibri" panose="020F0502020204030204" pitchFamily="34" charset="0"/>
              </a:rPr>
              <a:t>Investment</a:t>
            </a:r>
            <a:r>
              <a:rPr lang="en-US" sz="1800" dirty="0">
                <a:latin typeface="Calibri" panose="020F0502020204030204" pitchFamily="34" charset="0"/>
              </a:rPr>
              <a:t>)                </a:t>
            </a:r>
            <a:r>
              <a:rPr lang="en-US" sz="1800" dirty="0" smtClean="0">
                <a:latin typeface="Calibri" panose="020F0502020204030204" pitchFamily="34" charset="0"/>
              </a:rPr>
              <a:t>(</a:t>
            </a:r>
            <a:r>
              <a:rPr lang="en-US" sz="1800" u="sng" dirty="0" smtClean="0">
                <a:latin typeface="Calibri" panose="020F0502020204030204" pitchFamily="34" charset="0"/>
              </a:rPr>
              <a:t>Investment</a:t>
            </a:r>
            <a:r>
              <a:rPr lang="en-US" sz="1800" dirty="0">
                <a:latin typeface="Calibri" panose="020F0502020204030204" pitchFamily="34" charset="0"/>
              </a:rPr>
              <a:t>, Risk Category, YTD Yield)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714875" y="1906518"/>
            <a:ext cx="533400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9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38696"/>
              </p:ext>
            </p:extLst>
          </p:nvPr>
        </p:nvGraphicFramePr>
        <p:xfrm>
          <a:off x="866775" y="2286000"/>
          <a:ext cx="3743324" cy="3779574"/>
        </p:xfrm>
        <a:graphic>
          <a:graphicData uri="http://schemas.openxmlformats.org/drawingml/2006/table">
            <a:tbl>
              <a:tblPr firstRow="1" bandRow="1"/>
              <a:tblGrid>
                <a:gridCol w="803547"/>
                <a:gridCol w="809955"/>
                <a:gridCol w="854534"/>
                <a:gridCol w="1275288"/>
              </a:tblGrid>
              <a:tr h="502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u="sng" dirty="0" err="1" smtClean="0"/>
                        <a:t>TransID</a:t>
                      </a:r>
                      <a:endParaRPr lang="en-US" sz="1600" u="sng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Amount</a:t>
                      </a:r>
                      <a:endParaRPr lang="en-US" sz="16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#</a:t>
                      </a:r>
                      <a:r>
                        <a:rPr lang="en-US" sz="1400" baseline="0" dirty="0" smtClean="0"/>
                        <a:t> Shares</a:t>
                      </a:r>
                      <a:endParaRPr lang="en-US" sz="14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u="dash" baseline="0" dirty="0" smtClean="0"/>
                        <a:t>Investment</a:t>
                      </a:r>
                      <a:endParaRPr lang="en-US" sz="1800" u="dash" baseline="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170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1</a:t>
                      </a: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Gold</a:t>
                      </a:r>
                      <a:r>
                        <a:rPr lang="en-US" sz="1800" baseline="0" dirty="0" smtClean="0"/>
                        <a:t>, etc.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70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200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Databases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70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202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Gold,</a:t>
                      </a:r>
                      <a:r>
                        <a:rPr lang="en-US" sz="1800" baseline="0" dirty="0" smtClean="0"/>
                        <a:t> etc.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70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505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25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Databases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70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900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US Bonds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549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650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Treasure</a:t>
                      </a:r>
                      <a:r>
                        <a:rPr lang="en-US" sz="1800" baseline="0" dirty="0" smtClean="0"/>
                        <a:t> Hunt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70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350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US Bonds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70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420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US Bonds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450267"/>
              </p:ext>
            </p:extLst>
          </p:nvPr>
        </p:nvGraphicFramePr>
        <p:xfrm>
          <a:off x="5438775" y="2286000"/>
          <a:ext cx="3549707" cy="3840480"/>
        </p:xfrm>
        <a:graphic>
          <a:graphicData uri="http://schemas.openxmlformats.org/drawingml/2006/table">
            <a:tbl>
              <a:tblPr firstRow="1" bandRow="1"/>
              <a:tblGrid>
                <a:gridCol w="1226263"/>
                <a:gridCol w="1334333"/>
                <a:gridCol w="989111"/>
              </a:tblGrid>
              <a:tr h="3170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u="sng" dirty="0" smtClean="0"/>
                        <a:t>Investment</a:t>
                      </a:r>
                      <a:endParaRPr lang="en-US" sz="1800" u="sng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Risk Category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YTD</a:t>
                      </a:r>
                      <a:r>
                        <a:rPr lang="en-US" sz="1400" baseline="0" dirty="0" smtClean="0"/>
                        <a:t> Yield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170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Gold</a:t>
                      </a:r>
                      <a:r>
                        <a:rPr lang="en-US" sz="1800" baseline="0" dirty="0" smtClean="0"/>
                        <a:t>, etc.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Low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3.0%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70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Databases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High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50.2%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70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Gold,</a:t>
                      </a:r>
                      <a:r>
                        <a:rPr lang="en-US" sz="1800" baseline="0" dirty="0" smtClean="0"/>
                        <a:t> etc.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Low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3.0%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70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Databases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High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50.2%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70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US Bonds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Low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0.1%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54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Treasure</a:t>
                      </a:r>
                      <a:r>
                        <a:rPr lang="en-US" sz="1800" baseline="0" dirty="0" smtClean="0"/>
                        <a:t> Hunt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Medium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12.17%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70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US Bonds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Low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0.1%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70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US Bonds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Low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0.1%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Schema Decomposition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4875" y="1721852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dirty="0">
                <a:latin typeface="Calibri" panose="020F0502020204030204" pitchFamily="34" charset="0"/>
              </a:rPr>
              <a:t> (</a:t>
            </a:r>
            <a:r>
              <a:rPr lang="en-US" sz="1800" u="sng" dirty="0" err="1">
                <a:latin typeface="Calibri" panose="020F0502020204030204" pitchFamily="34" charset="0"/>
              </a:rPr>
              <a:t>TransID</a:t>
            </a:r>
            <a:r>
              <a:rPr lang="en-US" sz="1800" dirty="0">
                <a:latin typeface="Calibri" panose="020F0502020204030204" pitchFamily="34" charset="0"/>
              </a:rPr>
              <a:t>, Amount, Shares, </a:t>
            </a:r>
            <a:r>
              <a:rPr lang="en-US" sz="1800" u="dash" dirty="0">
                <a:latin typeface="Calibri" panose="020F0502020204030204" pitchFamily="34" charset="0"/>
              </a:rPr>
              <a:t>Investment</a:t>
            </a:r>
            <a:r>
              <a:rPr lang="en-US" sz="1800" dirty="0">
                <a:latin typeface="Calibri" panose="020F0502020204030204" pitchFamily="34" charset="0"/>
              </a:rPr>
              <a:t>)                </a:t>
            </a:r>
            <a:r>
              <a:rPr lang="en-US" sz="1800" dirty="0" smtClean="0">
                <a:latin typeface="Calibri" panose="020F0502020204030204" pitchFamily="34" charset="0"/>
              </a:rPr>
              <a:t>(</a:t>
            </a:r>
            <a:r>
              <a:rPr lang="en-US" sz="1800" u="sng" dirty="0" smtClean="0">
                <a:latin typeface="Calibri" panose="020F0502020204030204" pitchFamily="34" charset="0"/>
              </a:rPr>
              <a:t>Investment</a:t>
            </a:r>
            <a:r>
              <a:rPr lang="en-US" sz="1800" dirty="0">
                <a:latin typeface="Calibri" panose="020F0502020204030204" pitchFamily="34" charset="0"/>
              </a:rPr>
              <a:t>, Risk Category, YTD Yield)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714875" y="1906518"/>
            <a:ext cx="533400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9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930552"/>
              </p:ext>
            </p:extLst>
          </p:nvPr>
        </p:nvGraphicFramePr>
        <p:xfrm>
          <a:off x="866775" y="2286000"/>
          <a:ext cx="3743324" cy="3779574"/>
        </p:xfrm>
        <a:graphic>
          <a:graphicData uri="http://schemas.openxmlformats.org/drawingml/2006/table">
            <a:tbl>
              <a:tblPr firstRow="1" bandRow="1"/>
              <a:tblGrid>
                <a:gridCol w="803547"/>
                <a:gridCol w="809955"/>
                <a:gridCol w="854534"/>
                <a:gridCol w="1275288"/>
              </a:tblGrid>
              <a:tr h="502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u="sng" dirty="0" err="1" smtClean="0"/>
                        <a:t>TransID</a:t>
                      </a:r>
                      <a:endParaRPr lang="en-US" sz="1600" u="sng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Amount</a:t>
                      </a:r>
                      <a:endParaRPr lang="en-US" sz="16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#</a:t>
                      </a:r>
                      <a:r>
                        <a:rPr lang="en-US" sz="1400" baseline="0" dirty="0" smtClean="0"/>
                        <a:t> Shares</a:t>
                      </a:r>
                      <a:endParaRPr lang="en-US" sz="14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u="dash" baseline="0" dirty="0" smtClean="0"/>
                        <a:t>Investment</a:t>
                      </a:r>
                      <a:endParaRPr lang="en-US" sz="1800" u="dash" baseline="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170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1</a:t>
                      </a: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Gold</a:t>
                      </a:r>
                      <a:r>
                        <a:rPr lang="en-US" sz="1800" baseline="0" dirty="0" smtClean="0"/>
                        <a:t>, etc.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70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200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Databases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70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202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Gold,</a:t>
                      </a:r>
                      <a:r>
                        <a:rPr lang="en-US" sz="1800" baseline="0" dirty="0" smtClean="0"/>
                        <a:t> etc.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70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505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25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Databases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70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900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US Bonds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549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650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Treasure</a:t>
                      </a:r>
                      <a:r>
                        <a:rPr lang="en-US" sz="1800" baseline="0" dirty="0" smtClean="0"/>
                        <a:t> Hunt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70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350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US Bonds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70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420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US Bonds</a:t>
                      </a:r>
                      <a:endParaRPr lang="en-US" sz="1800" dirty="0"/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103836"/>
              </p:ext>
            </p:extLst>
          </p:nvPr>
        </p:nvGraphicFramePr>
        <p:xfrm>
          <a:off x="4800600" y="2337733"/>
          <a:ext cx="4191000" cy="21768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  <a:gridCol w="1575395"/>
                <a:gridCol w="1167805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u="sng" dirty="0" smtClean="0"/>
                        <a:t>Investment</a:t>
                      </a:r>
                      <a:endParaRPr lang="en-US" sz="1800" u="sng" dirty="0"/>
                    </a:p>
                  </a:txBody>
                  <a:tcPr marT="45714" marB="4571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Risk Category</a:t>
                      </a:r>
                      <a:endParaRPr lang="en-US" sz="1600" dirty="0"/>
                    </a:p>
                  </a:txBody>
                  <a:tcPr marT="45714" marB="4571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YTD</a:t>
                      </a:r>
                      <a:r>
                        <a:rPr lang="en-US" sz="1400" baseline="0" dirty="0" smtClean="0"/>
                        <a:t> Yield</a:t>
                      </a:r>
                      <a:endParaRPr lang="en-US" sz="1400" dirty="0"/>
                    </a:p>
                  </a:txBody>
                  <a:tcPr marT="45714" marB="4571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812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Gold</a:t>
                      </a:r>
                      <a:r>
                        <a:rPr lang="en-US" sz="1800" baseline="0" dirty="0" smtClean="0"/>
                        <a:t>, etc.</a:t>
                      </a:r>
                      <a:endParaRPr lang="en-US" sz="1800" dirty="0"/>
                    </a:p>
                  </a:txBody>
                  <a:tcPr marT="45714" marB="4571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Low</a:t>
                      </a:r>
                      <a:endParaRPr lang="en-US" sz="1800" dirty="0"/>
                    </a:p>
                  </a:txBody>
                  <a:tcPr marT="45714" marB="4571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3.0%</a:t>
                      </a:r>
                      <a:endParaRPr lang="en-US" sz="1800" dirty="0"/>
                    </a:p>
                  </a:txBody>
                  <a:tcPr marT="45714" marB="4571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812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Databases</a:t>
                      </a:r>
                      <a:endParaRPr lang="en-US" sz="1800" dirty="0"/>
                    </a:p>
                  </a:txBody>
                  <a:tcPr marT="45714" marB="4571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High</a:t>
                      </a:r>
                      <a:endParaRPr lang="en-US" sz="1800" dirty="0"/>
                    </a:p>
                  </a:txBody>
                  <a:tcPr marT="45714" marB="4571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50.2%</a:t>
                      </a:r>
                      <a:endParaRPr lang="en-US" sz="1800" dirty="0"/>
                    </a:p>
                  </a:txBody>
                  <a:tcPr marT="45714" marB="4571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812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US Bonds</a:t>
                      </a:r>
                      <a:endParaRPr lang="en-US" sz="1800" dirty="0"/>
                    </a:p>
                  </a:txBody>
                  <a:tcPr marT="45714" marB="4571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Low</a:t>
                      </a:r>
                      <a:endParaRPr lang="en-US" sz="1800" dirty="0"/>
                    </a:p>
                  </a:txBody>
                  <a:tcPr marT="45714" marB="4571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0.1%</a:t>
                      </a:r>
                      <a:endParaRPr lang="en-US" sz="1800" dirty="0"/>
                    </a:p>
                  </a:txBody>
                  <a:tcPr marT="45714" marB="4571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6672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Treasure</a:t>
                      </a:r>
                      <a:r>
                        <a:rPr lang="en-US" sz="1800" baseline="0" dirty="0" smtClean="0"/>
                        <a:t> Hunt</a:t>
                      </a:r>
                      <a:endParaRPr lang="en-US" sz="1800" dirty="0"/>
                    </a:p>
                  </a:txBody>
                  <a:tcPr marT="45714" marB="4571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Medium</a:t>
                      </a:r>
                      <a:endParaRPr lang="en-US" sz="1800" dirty="0"/>
                    </a:p>
                  </a:txBody>
                  <a:tcPr marT="45714" marB="4571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12.17%</a:t>
                      </a:r>
                      <a:endParaRPr lang="en-US" sz="1800" dirty="0"/>
                    </a:p>
                  </a:txBody>
                  <a:tcPr marT="45714" marB="45714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05400" y="4953000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latin typeface="Calibri" panose="020F0502020204030204" pitchFamily="34" charset="0"/>
              </a:rPr>
              <a:t>Investment </a:t>
            </a:r>
            <a:r>
              <a:rPr lang="en-US" altLang="en-US" sz="2000" dirty="0">
                <a:latin typeface="Calibri" panose="020F0502020204030204" pitchFamily="34" charset="0"/>
                <a:sym typeface="Wingdings" pitchFamily="2" charset="2"/>
              </a:rPr>
              <a:t></a:t>
            </a:r>
          </a:p>
          <a:p>
            <a:r>
              <a:rPr lang="en-US" altLang="en-US" sz="2000" dirty="0">
                <a:latin typeface="Calibri" panose="020F0502020204030204" pitchFamily="34" charset="0"/>
                <a:sym typeface="Wingdings" pitchFamily="2" charset="2"/>
              </a:rPr>
              <a:t>    </a:t>
            </a:r>
            <a:r>
              <a:rPr lang="en-US" altLang="en-US" sz="2000" dirty="0">
                <a:latin typeface="Calibri" panose="020F0502020204030204" pitchFamily="34" charset="0"/>
              </a:rPr>
              <a:t> Risk Category, YTD Yield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FDs are not Symmetric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ym typeface="Wingdings" pitchFamily="2" charset="2"/>
              </a:rPr>
              <a:t>X  Y does </a:t>
            </a:r>
            <a:r>
              <a:rPr lang="en-US" altLang="en-US" u="sng" dirty="0">
                <a:sym typeface="Wingdings" pitchFamily="2" charset="2"/>
              </a:rPr>
              <a:t>not</a:t>
            </a:r>
            <a:r>
              <a:rPr lang="en-US" altLang="en-US" dirty="0">
                <a:sym typeface="Wingdings" pitchFamily="2" charset="2"/>
              </a:rPr>
              <a:t> mean Y  X</a:t>
            </a:r>
          </a:p>
          <a:p>
            <a:r>
              <a:rPr lang="en-US" altLang="en-US" dirty="0">
                <a:sym typeface="Wingdings" pitchFamily="2" charset="2"/>
              </a:rPr>
              <a:t>What happens when X </a:t>
            </a:r>
            <a:r>
              <a:rPr lang="en-US" altLang="en-US" dirty="0"/>
              <a:t> </a:t>
            </a:r>
            <a:r>
              <a:rPr lang="en-US" altLang="en-US" dirty="0">
                <a:sym typeface="Wingdings" pitchFamily="2" charset="2"/>
              </a:rPr>
              <a:t>Y AND Y </a:t>
            </a:r>
            <a:r>
              <a:rPr lang="en-US" altLang="en-US" dirty="0"/>
              <a:t> </a:t>
            </a:r>
            <a:r>
              <a:rPr lang="en-US" altLang="en-US" dirty="0">
                <a:sym typeface="Wingdings" pitchFamily="2" charset="2"/>
              </a:rPr>
              <a:t>X?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Dependencies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Wingdings" charset="2"/>
              </a:rPr>
              <a:t>An attribute may determine more than one attribute: i.e. X  Y,Z</a:t>
            </a:r>
          </a:p>
          <a:p>
            <a:pPr lvl="1">
              <a:defRPr/>
            </a:pPr>
            <a:r>
              <a:rPr lang="en-US" dirty="0">
                <a:sym typeface="Wingdings" charset="2"/>
              </a:rPr>
              <a:t>Same as X  Y and X  Z</a:t>
            </a:r>
          </a:p>
          <a:p>
            <a:pPr lvl="1">
              <a:defRPr/>
            </a:pPr>
            <a:r>
              <a:rPr lang="en-US" dirty="0">
                <a:sym typeface="Wingdings" charset="2"/>
              </a:rPr>
              <a:t>A shorthand (a.k.a. Union rule)</a:t>
            </a:r>
            <a:endParaRPr lang="en-US" dirty="0"/>
          </a:p>
          <a:p>
            <a:pPr lvl="1">
              <a:defRPr/>
            </a:pPr>
            <a:r>
              <a:rPr lang="en-US" dirty="0">
                <a:sym typeface="Wingdings" charset="2"/>
              </a:rPr>
              <a:t>Primary key determines every single attribute in the table: </a:t>
            </a:r>
          </a:p>
          <a:p>
            <a:pPr marL="457200" lvl="1" indent="0">
              <a:buFontTx/>
              <a:buNone/>
              <a:defRPr/>
            </a:pPr>
            <a:r>
              <a:rPr lang="en-US" sz="2200" dirty="0" err="1">
                <a:sym typeface="Wingdings" charset="2"/>
              </a:rPr>
              <a:t>TransID</a:t>
            </a:r>
            <a:r>
              <a:rPr lang="en-US" sz="2200" dirty="0">
                <a:sym typeface="Wingdings" charset="2"/>
              </a:rPr>
              <a:t>  Amount</a:t>
            </a:r>
          </a:p>
          <a:p>
            <a:pPr marL="457200" lvl="1" indent="0">
              <a:buFontTx/>
              <a:buNone/>
              <a:defRPr/>
            </a:pPr>
            <a:r>
              <a:rPr lang="en-US" sz="2200" dirty="0" err="1">
                <a:sym typeface="Wingdings" charset="2"/>
              </a:rPr>
              <a:t>TransID</a:t>
            </a:r>
            <a:r>
              <a:rPr lang="en-US" sz="2200" dirty="0">
                <a:sym typeface="Wingdings" charset="2"/>
              </a:rPr>
              <a:t>  # Shares</a:t>
            </a:r>
          </a:p>
          <a:p>
            <a:pPr marL="457200" lvl="1" indent="0">
              <a:buFontTx/>
              <a:buNone/>
              <a:defRPr/>
            </a:pPr>
            <a:r>
              <a:rPr lang="en-US" sz="2200" dirty="0" err="1">
                <a:sym typeface="Wingdings" charset="2"/>
              </a:rPr>
              <a:t>TransID</a:t>
            </a:r>
            <a:r>
              <a:rPr lang="en-US" sz="2200" dirty="0">
                <a:sym typeface="Wingdings" charset="2"/>
              </a:rPr>
              <a:t>  Investment</a:t>
            </a:r>
          </a:p>
          <a:p>
            <a:pPr marL="457200" lvl="1" indent="0">
              <a:buFontTx/>
              <a:buNone/>
              <a:defRPr/>
            </a:pPr>
            <a:endParaRPr lang="en-US" sz="2200" dirty="0">
              <a:sym typeface="Wingdings" charset="2"/>
            </a:endParaRP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67200"/>
            <a:ext cx="4038600" cy="219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Dependencies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ym typeface="Wingdings" pitchFamily="2" charset="2"/>
              </a:rPr>
              <a:t>An attribute may be determined by more than one attribute: X,Y  Z</a:t>
            </a:r>
          </a:p>
          <a:p>
            <a:pPr lvl="1"/>
            <a:r>
              <a:rPr lang="en-US" altLang="en-US" dirty="0">
                <a:sym typeface="Wingdings" pitchFamily="2" charset="2"/>
              </a:rPr>
              <a:t>Does </a:t>
            </a:r>
            <a:r>
              <a:rPr lang="en-US" altLang="en-US" u="sng" dirty="0">
                <a:sym typeface="Wingdings" pitchFamily="2" charset="2"/>
              </a:rPr>
              <a:t>not</a:t>
            </a:r>
            <a:r>
              <a:rPr lang="en-US" altLang="en-US" dirty="0">
                <a:sym typeface="Wingdings" pitchFamily="2" charset="2"/>
              </a:rPr>
              <a:t> mean either X  Z or Y  Z</a:t>
            </a:r>
          </a:p>
          <a:p>
            <a:pPr lvl="1"/>
            <a:r>
              <a:rPr lang="en-US" altLang="en-US" dirty="0">
                <a:sym typeface="Wingdings" pitchFamily="2" charset="2"/>
              </a:rPr>
              <a:t>Need both together X and Y to determine Z</a:t>
            </a:r>
          </a:p>
          <a:p>
            <a:pPr lvl="1"/>
            <a:r>
              <a:rPr lang="en-US" altLang="en-US" dirty="0">
                <a:sym typeface="Wingdings" pitchFamily="2" charset="2"/>
              </a:rPr>
              <a:t>Composite primary key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FDs and Composite Key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ym typeface="Wingdings" pitchFamily="2" charset="2"/>
              </a:rPr>
              <a:t>Hotel Name, Room #  Floor</a:t>
            </a:r>
          </a:p>
          <a:p>
            <a:r>
              <a:rPr lang="en-US" altLang="en-US" dirty="0">
                <a:sym typeface="Wingdings" pitchFamily="2" charset="2"/>
              </a:rPr>
              <a:t>Hotel Name, Room #  Max Capacity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6705600" cy="346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Duplication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ym typeface="Wingdings" pitchFamily="2" charset="2"/>
              </a:rPr>
              <a:t>Room #  Floor</a:t>
            </a:r>
          </a:p>
          <a:p>
            <a:r>
              <a:rPr lang="en-US" altLang="en-US" dirty="0">
                <a:sym typeface="Wingdings" pitchFamily="2" charset="2"/>
              </a:rPr>
              <a:t>Hotel Name, Room #  Max Capacity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6705600" cy="346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933700" y="4017168"/>
            <a:ext cx="2971800" cy="4572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33700" y="4779168"/>
            <a:ext cx="2971800" cy="4572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3700" y="4398168"/>
            <a:ext cx="2971800" cy="457200"/>
          </a:xfrm>
          <a:prstGeom prst="ellipse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33700" y="5160168"/>
            <a:ext cx="2971800" cy="457200"/>
          </a:xfrm>
          <a:prstGeom prst="ellipse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Schema Decomposition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ym typeface="Wingdings" pitchFamily="2" charset="2"/>
              </a:rPr>
              <a:t>Split the “Room#  Floor” off as a table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73860"/>
              </p:ext>
            </p:extLst>
          </p:nvPr>
        </p:nvGraphicFramePr>
        <p:xfrm>
          <a:off x="942975" y="2590799"/>
          <a:ext cx="4238625" cy="356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548"/>
                <a:gridCol w="1211036"/>
                <a:gridCol w="1384041"/>
              </a:tblGrid>
              <a:tr h="601795">
                <a:tc>
                  <a:txBody>
                    <a:bodyPr/>
                    <a:lstStyle/>
                    <a:p>
                      <a:r>
                        <a:rPr lang="en-US" sz="1800" u="sng" dirty="0" smtClean="0"/>
                        <a:t>Hotel Name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/>
                        <a:t>Room #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 Capacity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438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Days Inn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438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Days Inn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102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438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Days Inn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438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Days Inn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1002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438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Ritz Hotel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438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Ritz Hotel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1002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438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Ritz Hotel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1601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438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Ritz hotel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1701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79386"/>
              </p:ext>
            </p:extLst>
          </p:nvPr>
        </p:nvGraphicFramePr>
        <p:xfrm>
          <a:off x="6553200" y="2590800"/>
          <a:ext cx="2508575" cy="356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036"/>
                <a:gridCol w="1297539"/>
              </a:tblGrid>
              <a:tr h="343876">
                <a:tc>
                  <a:txBody>
                    <a:bodyPr/>
                    <a:lstStyle/>
                    <a:p>
                      <a:r>
                        <a:rPr lang="en-US" sz="1800" u="sng" dirty="0" smtClean="0"/>
                        <a:t>Room #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Floor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438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First</a:t>
                      </a:r>
                    </a:p>
                  </a:txBody>
                  <a:tcPr marT="45711" marB="45711"/>
                </a:tc>
              </a:tr>
              <a:tr h="3438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102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First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438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Tenth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438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1002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Tenth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438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Tenth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438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1002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Tenth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438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1601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Sixteenth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601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1701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Seventeenth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6172200" y="3733800"/>
            <a:ext cx="2971800" cy="4572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72200" y="4343400"/>
            <a:ext cx="2971800" cy="4572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43625" y="4057650"/>
            <a:ext cx="2971800" cy="457200"/>
          </a:xfrm>
          <a:prstGeom prst="ellipse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2200" y="4762500"/>
            <a:ext cx="2971800" cy="457200"/>
          </a:xfrm>
          <a:prstGeom prst="ellipse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Result of Schema Decomposition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ym typeface="Wingdings" pitchFamily="2" charset="2"/>
              </a:rPr>
              <a:t>Split the “Room#  Floor” off as a table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857978"/>
              </p:ext>
            </p:extLst>
          </p:nvPr>
        </p:nvGraphicFramePr>
        <p:xfrm>
          <a:off x="942975" y="2382837"/>
          <a:ext cx="3733800" cy="384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066800"/>
                <a:gridCol w="1219200"/>
              </a:tblGrid>
              <a:tr h="636640">
                <a:tc>
                  <a:txBody>
                    <a:bodyPr/>
                    <a:lstStyle/>
                    <a:p>
                      <a:r>
                        <a:rPr lang="en-US" sz="1800" u="sng" dirty="0" smtClean="0"/>
                        <a:t>Hotel Name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/>
                        <a:t>Room #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 Capacity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637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Days Inn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637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Days Inn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102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637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Days Inn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637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Days Inn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1002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637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Ritz Hotel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637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Ritz Hotel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1002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637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Ritz Hotel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1601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637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Ritz hotel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1701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91945"/>
              </p:ext>
            </p:extLst>
          </p:nvPr>
        </p:nvGraphicFramePr>
        <p:xfrm>
          <a:off x="6553200" y="2438400"/>
          <a:ext cx="2209800" cy="310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143000"/>
              </a:tblGrid>
              <a:tr h="363792">
                <a:tc>
                  <a:txBody>
                    <a:bodyPr/>
                    <a:lstStyle/>
                    <a:p>
                      <a:r>
                        <a:rPr lang="en-US" sz="1800" u="sng" dirty="0" smtClean="0"/>
                        <a:t>Room #</a:t>
                      </a:r>
                      <a:endParaRPr lang="en-US" sz="1800" u="sng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Floor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637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First</a:t>
                      </a:r>
                    </a:p>
                  </a:txBody>
                  <a:tcPr marT="45714" marB="45714"/>
                </a:tc>
              </a:tr>
              <a:tr h="3637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First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637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Tenth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637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Tenth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637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1601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Sixteenth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6366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1701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Seventeenth</a:t>
                      </a:r>
                      <a:endParaRPr 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5638800" y="3560763"/>
            <a:ext cx="2971800" cy="3810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38800" y="3941763"/>
            <a:ext cx="2971800" cy="381000"/>
          </a:xfrm>
          <a:prstGeom prst="ellipse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Dependency Rules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Reflexivity</a:t>
            </a:r>
          </a:p>
          <a:p>
            <a:pPr lvl="1"/>
            <a:r>
              <a:rPr lang="en-US" altLang="en-US" dirty="0"/>
              <a:t>If Y ⊆ X, X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Y</a:t>
            </a:r>
          </a:p>
          <a:p>
            <a:r>
              <a:rPr lang="en-US" altLang="en-US" dirty="0"/>
              <a:t>Augmentation</a:t>
            </a:r>
          </a:p>
          <a:p>
            <a:pPr lvl="1"/>
            <a:r>
              <a:rPr lang="en-US" altLang="en-US" dirty="0"/>
              <a:t>If X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Y then WX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WY</a:t>
            </a:r>
          </a:p>
          <a:p>
            <a:r>
              <a:rPr lang="en-US" altLang="en-US" dirty="0"/>
              <a:t>Transitivity</a:t>
            </a:r>
          </a:p>
          <a:p>
            <a:pPr lvl="1"/>
            <a:r>
              <a:rPr lang="en-US" altLang="en-US" dirty="0"/>
              <a:t>If X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Y and Y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Z then X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Z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theory is about how to represent your data to avoid </a:t>
            </a:r>
            <a:r>
              <a:rPr lang="en-US" b="1" i="1" dirty="0"/>
              <a:t>anomalies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It is a mostly mechanical process</a:t>
            </a:r>
          </a:p>
          <a:p>
            <a:pPr lvl="1"/>
            <a:r>
              <a:rPr lang="en-US" dirty="0"/>
              <a:t>Tools can carry out routine portions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Dependency Rules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Union</a:t>
            </a:r>
          </a:p>
          <a:p>
            <a:pPr lvl="1"/>
            <a:r>
              <a:rPr lang="en-US" altLang="en-US" dirty="0"/>
              <a:t>If X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Y, X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Z then X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YZ</a:t>
            </a:r>
          </a:p>
          <a:p>
            <a:r>
              <a:rPr lang="en-US" altLang="en-US" dirty="0"/>
              <a:t>Decomposition</a:t>
            </a:r>
          </a:p>
          <a:p>
            <a:pPr lvl="1"/>
            <a:r>
              <a:rPr lang="en-US" altLang="en-US" dirty="0"/>
              <a:t>If X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YZ then X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Y and X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Z</a:t>
            </a:r>
          </a:p>
          <a:p>
            <a:pPr lvl="1"/>
            <a:r>
              <a:rPr lang="en-US" altLang="en-US" dirty="0"/>
              <a:t>BUT NOT XY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Z, then X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Z and Y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Z</a:t>
            </a:r>
          </a:p>
          <a:p>
            <a:r>
              <a:rPr lang="en-US" altLang="en-US" dirty="0"/>
              <a:t>Pseudo-transitivity</a:t>
            </a:r>
          </a:p>
          <a:p>
            <a:pPr lvl="1"/>
            <a:r>
              <a:rPr lang="en-US" altLang="en-US" dirty="0"/>
              <a:t>If X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Y and WY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Z then WX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Z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StudentID</a:t>
            </a:r>
            <a:r>
              <a:rPr lang="en-US" altLang="en-US" dirty="0"/>
              <a:t>, Name, School, Location)</a:t>
            </a:r>
          </a:p>
          <a:p>
            <a:pPr eaLnBrk="1" hangingPunct="1"/>
            <a:r>
              <a:rPr lang="en-US" altLang="en-US" dirty="0" err="1"/>
              <a:t>StudentID</a:t>
            </a:r>
            <a:r>
              <a:rPr lang="en-US" altLang="en-US" dirty="0"/>
              <a:t> </a:t>
            </a:r>
            <a:r>
              <a:rPr lang="en-US" altLang="en-US" dirty="0">
                <a:sym typeface="Wingdings" pitchFamily="2" charset="2"/>
              </a:rPr>
              <a:t> Name</a:t>
            </a:r>
          </a:p>
          <a:p>
            <a:pPr eaLnBrk="1" hangingPunct="1"/>
            <a:r>
              <a:rPr lang="en-US" altLang="en-US" dirty="0">
                <a:sym typeface="Wingdings" pitchFamily="2" charset="2"/>
              </a:rPr>
              <a:t>Name  School</a:t>
            </a:r>
          </a:p>
          <a:p>
            <a:pPr eaLnBrk="1" hangingPunct="1"/>
            <a:r>
              <a:rPr lang="en-US" altLang="en-US" dirty="0">
                <a:sym typeface="Wingdings" pitchFamily="2" charset="2"/>
              </a:rPr>
              <a:t>School  Location</a:t>
            </a:r>
            <a:r>
              <a:rPr lang="en-US" altLang="en-US" dirty="0"/>
              <a:t> 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StudentID</a:t>
            </a:r>
            <a:r>
              <a:rPr lang="en-US" altLang="en-US" dirty="0"/>
              <a:t> </a:t>
            </a:r>
            <a:r>
              <a:rPr lang="en-US" altLang="en-US" dirty="0">
                <a:sym typeface="Wingdings" pitchFamily="2" charset="2"/>
              </a:rPr>
              <a:t> School (Transitivity)</a:t>
            </a:r>
          </a:p>
          <a:p>
            <a:pPr eaLnBrk="1" hangingPunct="1"/>
            <a:r>
              <a:rPr lang="en-US" altLang="en-US" dirty="0" err="1">
                <a:sym typeface="Wingdings" pitchFamily="2" charset="2"/>
              </a:rPr>
              <a:t>StudentID</a:t>
            </a:r>
            <a:r>
              <a:rPr lang="en-US" altLang="en-US" dirty="0">
                <a:sym typeface="Wingdings" pitchFamily="2" charset="2"/>
              </a:rPr>
              <a:t>  Location (Transitivity)</a:t>
            </a:r>
          </a:p>
          <a:p>
            <a:pPr eaLnBrk="1" hangingPunct="1"/>
            <a:r>
              <a:rPr lang="en-US" altLang="en-US" dirty="0" err="1">
                <a:sym typeface="Wingdings" pitchFamily="2" charset="2"/>
              </a:rPr>
              <a:t>StudentID</a:t>
            </a:r>
            <a:r>
              <a:rPr lang="en-US" altLang="en-US" dirty="0">
                <a:sym typeface="Wingdings" pitchFamily="2" charset="2"/>
              </a:rPr>
              <a:t>  </a:t>
            </a:r>
            <a:r>
              <a:rPr lang="en-US" altLang="en-US" dirty="0" err="1">
                <a:sym typeface="Wingdings" pitchFamily="2" charset="2"/>
              </a:rPr>
              <a:t>StudentID</a:t>
            </a:r>
            <a:r>
              <a:rPr lang="en-US" altLang="en-US" dirty="0">
                <a:sym typeface="Wingdings" pitchFamily="2" charset="2"/>
              </a:rPr>
              <a:t> (Reflexivity)</a:t>
            </a:r>
          </a:p>
          <a:p>
            <a:pPr eaLnBrk="1" hangingPunct="1"/>
            <a:r>
              <a:rPr lang="en-US" altLang="en-US" dirty="0" err="1">
                <a:sym typeface="Wingdings" pitchFamily="2" charset="2"/>
              </a:rPr>
              <a:t>StudentID</a:t>
            </a:r>
            <a:r>
              <a:rPr lang="en-US" altLang="en-US" dirty="0">
                <a:sym typeface="Wingdings" pitchFamily="2" charset="2"/>
              </a:rPr>
              <a:t>  Name (given)</a:t>
            </a:r>
          </a:p>
          <a:p>
            <a:pPr eaLnBrk="1" hangingPunct="1"/>
            <a:endParaRPr lang="en-US" altLang="en-US" dirty="0">
              <a:sym typeface="Wingdings" pitchFamily="2" charset="2"/>
            </a:endParaRPr>
          </a:p>
          <a:p>
            <a:pPr eaLnBrk="1" hangingPunct="1"/>
            <a:r>
              <a:rPr lang="en-US" altLang="en-US" dirty="0" err="1">
                <a:sym typeface="Wingdings" pitchFamily="2" charset="2"/>
              </a:rPr>
              <a:t>StudentID</a:t>
            </a:r>
            <a:r>
              <a:rPr lang="en-US" altLang="en-US" dirty="0">
                <a:sym typeface="Wingdings" pitchFamily="2" charset="2"/>
              </a:rPr>
              <a:t>  </a:t>
            </a:r>
            <a:r>
              <a:rPr lang="en-US" altLang="en-US" dirty="0" err="1">
                <a:sym typeface="Wingdings" pitchFamily="2" charset="2"/>
              </a:rPr>
              <a:t>StudentID</a:t>
            </a:r>
            <a:r>
              <a:rPr lang="en-US" altLang="en-US" dirty="0">
                <a:sym typeface="Wingdings" pitchFamily="2" charset="2"/>
              </a:rPr>
              <a:t>, Name, School, Location (Union)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Goals of Decomposition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ym typeface="Wingdings" pitchFamily="2" charset="2"/>
              </a:rPr>
              <a:t>Want to be able to reconstruct what you started with (lossless)</a:t>
            </a:r>
          </a:p>
          <a:p>
            <a:pPr eaLnBrk="1" hangingPunct="1"/>
            <a:r>
              <a:rPr lang="en-US" altLang="en-US" dirty="0">
                <a:sym typeface="Wingdings" pitchFamily="2" charset="2"/>
              </a:rPr>
              <a:t>Dependency preservation</a:t>
            </a:r>
          </a:p>
          <a:p>
            <a:pPr lvl="1" eaLnBrk="1" hangingPunct="1"/>
            <a:r>
              <a:rPr lang="en-US" altLang="en-US" dirty="0">
                <a:sym typeface="Wingdings" pitchFamily="2" charset="2"/>
              </a:rPr>
              <a:t>Minimize the cost of integrity constrains</a:t>
            </a:r>
          </a:p>
          <a:p>
            <a:pPr eaLnBrk="1" hangingPunct="1"/>
            <a:r>
              <a:rPr lang="en-US" altLang="en-US" dirty="0">
                <a:sym typeface="Wingdings" pitchFamily="2" charset="2"/>
              </a:rPr>
              <a:t>Redundancy avoidance</a:t>
            </a:r>
          </a:p>
          <a:p>
            <a:pPr lvl="1" eaLnBrk="1" hangingPunct="1"/>
            <a:r>
              <a:rPr lang="en-US" altLang="en-US" dirty="0">
                <a:sym typeface="Wingdings" pitchFamily="2" charset="2"/>
              </a:rPr>
              <a:t>Avoid any unnecessary data duplication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Decomposing a Schema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>
                <a:latin typeface="Calibri" panose="020F0502020204030204" pitchFamily="34" charset="0"/>
              </a:rPr>
              <a:pPr>
                <a:defRPr/>
              </a:pPr>
              <a:t>34</a:t>
            </a:fld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7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43942"/>
              </p:ext>
            </p:extLst>
          </p:nvPr>
        </p:nvGraphicFramePr>
        <p:xfrm>
          <a:off x="2476500" y="1803700"/>
          <a:ext cx="5638800" cy="2011380"/>
        </p:xfrm>
        <a:graphic>
          <a:graphicData uri="http://schemas.openxmlformats.org/drawingml/2006/table">
            <a:tbl>
              <a:tblPr/>
              <a:tblGrid>
                <a:gridCol w="1879600"/>
                <a:gridCol w="1879600"/>
                <a:gridCol w="1879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Name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Age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Salary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J. Smith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35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90K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02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B. Doe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38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135K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K. Parks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35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93K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S. Jones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41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115K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54"/>
          <p:cNvSpPr>
            <a:spLocks noChangeShapeType="1"/>
          </p:cNvSpPr>
          <p:nvPr/>
        </p:nvSpPr>
        <p:spPr bwMode="auto">
          <a:xfrm flipH="1">
            <a:off x="4191000" y="3886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Line 55"/>
          <p:cNvSpPr>
            <a:spLocks noChangeShapeType="1"/>
          </p:cNvSpPr>
          <p:nvPr/>
        </p:nvSpPr>
        <p:spPr bwMode="auto">
          <a:xfrm>
            <a:off x="5067300" y="3797299"/>
            <a:ext cx="571500" cy="6223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graphicFrame>
        <p:nvGraphicFramePr>
          <p:cNvPr id="10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16719"/>
              </p:ext>
            </p:extLst>
          </p:nvPr>
        </p:nvGraphicFramePr>
        <p:xfrm>
          <a:off x="1143000" y="4724400"/>
          <a:ext cx="1524000" cy="1616004"/>
        </p:xfrm>
        <a:graphic>
          <a:graphicData uri="http://schemas.openxmlformats.org/drawingml/2006/table">
            <a:tbl>
              <a:tblPr/>
              <a:tblGrid>
                <a:gridCol w="990600"/>
                <a:gridCol w="533400"/>
              </a:tblGrid>
              <a:tr h="2743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Smith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B. Doe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K. Parks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S. Jones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31665"/>
              </p:ext>
            </p:extLst>
          </p:nvPr>
        </p:nvGraphicFramePr>
        <p:xfrm>
          <a:off x="2667000" y="4720450"/>
          <a:ext cx="1905000" cy="1493800"/>
        </p:xfrm>
        <a:graphic>
          <a:graphicData uri="http://schemas.openxmlformats.org/drawingml/2006/table">
            <a:tbl>
              <a:tblPr/>
              <a:tblGrid>
                <a:gridCol w="815975"/>
                <a:gridCol w="1089025"/>
              </a:tblGrid>
              <a:tr h="1219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Salary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90K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135K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93K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115K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Oval 232"/>
          <p:cNvSpPr>
            <a:spLocks noChangeArrowheads="1"/>
          </p:cNvSpPr>
          <p:nvPr/>
        </p:nvSpPr>
        <p:spPr bwMode="auto">
          <a:xfrm>
            <a:off x="809625" y="4324350"/>
            <a:ext cx="4114800" cy="228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" name="Oval 233"/>
          <p:cNvSpPr>
            <a:spLocks noChangeArrowheads="1"/>
          </p:cNvSpPr>
          <p:nvPr/>
        </p:nvSpPr>
        <p:spPr bwMode="auto">
          <a:xfrm>
            <a:off x="4953000" y="4114800"/>
            <a:ext cx="41910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 Box 234"/>
          <p:cNvSpPr txBox="1">
            <a:spLocks noChangeArrowheads="1"/>
          </p:cNvSpPr>
          <p:nvPr/>
        </p:nvSpPr>
        <p:spPr bwMode="auto">
          <a:xfrm>
            <a:off x="2057400" y="3581400"/>
            <a:ext cx="609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500"/>
              <a:t>1</a:t>
            </a:r>
          </a:p>
        </p:txBody>
      </p:sp>
      <p:sp>
        <p:nvSpPr>
          <p:cNvPr id="15" name="Text Box 235"/>
          <p:cNvSpPr txBox="1">
            <a:spLocks noChangeArrowheads="1"/>
          </p:cNvSpPr>
          <p:nvPr/>
        </p:nvSpPr>
        <p:spPr bwMode="auto">
          <a:xfrm>
            <a:off x="6762750" y="4102100"/>
            <a:ext cx="609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500" dirty="0"/>
              <a:t>2</a:t>
            </a:r>
          </a:p>
        </p:txBody>
      </p:sp>
      <p:graphicFrame>
        <p:nvGraphicFramePr>
          <p:cNvPr id="16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87140"/>
              </p:ext>
            </p:extLst>
          </p:nvPr>
        </p:nvGraphicFramePr>
        <p:xfrm>
          <a:off x="5410200" y="4564062"/>
          <a:ext cx="1524000" cy="1616076"/>
        </p:xfrm>
        <a:graphic>
          <a:graphicData uri="http://schemas.openxmlformats.org/drawingml/2006/table">
            <a:tbl>
              <a:tblPr/>
              <a:tblGrid>
                <a:gridCol w="990600"/>
                <a:gridCol w="533400"/>
              </a:tblGrid>
              <a:tr h="2744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Smith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B. Doe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K. Parks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S. Jones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61246"/>
              </p:ext>
            </p:extLst>
          </p:nvPr>
        </p:nvGraphicFramePr>
        <p:xfrm>
          <a:off x="7162800" y="4648200"/>
          <a:ext cx="1676400" cy="1616076"/>
        </p:xfrm>
        <a:graphic>
          <a:graphicData uri="http://schemas.openxmlformats.org/drawingml/2006/table">
            <a:tbl>
              <a:tblPr/>
              <a:tblGrid>
                <a:gridCol w="990600"/>
                <a:gridCol w="685800"/>
              </a:tblGrid>
              <a:tr h="2744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Salary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Smith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90K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B. Doe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135K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K. Parks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93K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S. Jones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115K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Decomposing a Schema: Option 1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12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89285"/>
              </p:ext>
            </p:extLst>
          </p:nvPr>
        </p:nvGraphicFramePr>
        <p:xfrm>
          <a:off x="1981200" y="3657600"/>
          <a:ext cx="6096000" cy="2803544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266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Name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Age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Salary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J. Smith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35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90K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49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J. Smith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35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93K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</a:tr>
              <a:tr h="396149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B. Doe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38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135K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K. Parks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35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90K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</a:tr>
              <a:tr h="396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K. Parks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35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93K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S. Jones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41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115K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233746"/>
              </p:ext>
            </p:extLst>
          </p:nvPr>
        </p:nvGraphicFramePr>
        <p:xfrm>
          <a:off x="1828800" y="1736724"/>
          <a:ext cx="1524000" cy="1616076"/>
        </p:xfrm>
        <a:graphic>
          <a:graphicData uri="http://schemas.openxmlformats.org/drawingml/2006/table">
            <a:tbl>
              <a:tblPr/>
              <a:tblGrid>
                <a:gridCol w="990600"/>
                <a:gridCol w="533400"/>
              </a:tblGrid>
              <a:tr h="2744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Name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Age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J. Smith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35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B. Doe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38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K. Parks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35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S. Jones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41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05195"/>
              </p:ext>
            </p:extLst>
          </p:nvPr>
        </p:nvGraphicFramePr>
        <p:xfrm>
          <a:off x="5410200" y="1920081"/>
          <a:ext cx="1905000" cy="1493838"/>
        </p:xfrm>
        <a:graphic>
          <a:graphicData uri="http://schemas.openxmlformats.org/drawingml/2006/table">
            <a:tbl>
              <a:tblPr/>
              <a:tblGrid>
                <a:gridCol w="815975"/>
                <a:gridCol w="1089025"/>
              </a:tblGrid>
              <a:tr h="2743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Age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Salary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35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90K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38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135K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35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93K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41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115K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Line 139"/>
          <p:cNvSpPr>
            <a:spLocks noChangeShapeType="1"/>
          </p:cNvSpPr>
          <p:nvPr/>
        </p:nvSpPr>
        <p:spPr bwMode="auto">
          <a:xfrm>
            <a:off x="3429000" y="21336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0"/>
          <p:cNvSpPr>
            <a:spLocks noChangeShapeType="1"/>
          </p:cNvSpPr>
          <p:nvPr/>
        </p:nvSpPr>
        <p:spPr bwMode="auto">
          <a:xfrm flipH="1">
            <a:off x="4572000" y="2143125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Decomposing a Schema: Option 2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175375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Decomposing a Schema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19244"/>
              </p:ext>
            </p:extLst>
          </p:nvPr>
        </p:nvGraphicFramePr>
        <p:xfrm>
          <a:off x="1600200" y="1531936"/>
          <a:ext cx="6096000" cy="2011364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266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Gate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ArrivalIn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Destination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A1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10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Paris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A2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15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Berlin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A3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15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Boston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A4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25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Chicago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54"/>
          <p:cNvSpPr>
            <a:spLocks noChangeShapeType="1"/>
          </p:cNvSpPr>
          <p:nvPr/>
        </p:nvSpPr>
        <p:spPr bwMode="auto">
          <a:xfrm flipH="1">
            <a:off x="2438400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Line 55"/>
          <p:cNvSpPr>
            <a:spLocks noChangeShapeType="1"/>
          </p:cNvSpPr>
          <p:nvPr/>
        </p:nvSpPr>
        <p:spPr bwMode="auto">
          <a:xfrm>
            <a:off x="5295900" y="3733800"/>
            <a:ext cx="8763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graphicFrame>
        <p:nvGraphicFramePr>
          <p:cNvPr id="10" name="Group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63084"/>
              </p:ext>
            </p:extLst>
          </p:nvPr>
        </p:nvGraphicFramePr>
        <p:xfrm>
          <a:off x="914400" y="4419600"/>
          <a:ext cx="1524000" cy="1371600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ArrivalIn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61169"/>
              </p:ext>
            </p:extLst>
          </p:nvPr>
        </p:nvGraphicFramePr>
        <p:xfrm>
          <a:off x="2543175" y="4433093"/>
          <a:ext cx="1905000" cy="1371600"/>
        </p:xfrm>
        <a:graphic>
          <a:graphicData uri="http://schemas.openxmlformats.org/drawingml/2006/table">
            <a:tbl>
              <a:tblPr/>
              <a:tblGrid>
                <a:gridCol w="815975"/>
                <a:gridCol w="10890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ArrivalIn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Destination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Berlin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Chicago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22414"/>
              </p:ext>
            </p:extLst>
          </p:nvPr>
        </p:nvGraphicFramePr>
        <p:xfrm>
          <a:off x="5410200" y="4425950"/>
          <a:ext cx="1524000" cy="1371600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ArrivalIn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53555"/>
              </p:ext>
            </p:extLst>
          </p:nvPr>
        </p:nvGraphicFramePr>
        <p:xfrm>
          <a:off x="7239000" y="4419600"/>
          <a:ext cx="1600200" cy="1371600"/>
        </p:xfrm>
        <a:graphic>
          <a:graphicData uri="http://schemas.openxmlformats.org/drawingml/2006/table">
            <a:tbl>
              <a:tblPr/>
              <a:tblGrid>
                <a:gridCol w="533400"/>
                <a:gridCol w="10668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Destination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Berlin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Chicago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Oval 232"/>
          <p:cNvSpPr>
            <a:spLocks noChangeArrowheads="1"/>
          </p:cNvSpPr>
          <p:nvPr/>
        </p:nvSpPr>
        <p:spPr bwMode="auto">
          <a:xfrm>
            <a:off x="838200" y="3836987"/>
            <a:ext cx="3810000" cy="25638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" name="Oval 233"/>
          <p:cNvSpPr>
            <a:spLocks noChangeArrowheads="1"/>
          </p:cNvSpPr>
          <p:nvPr/>
        </p:nvSpPr>
        <p:spPr bwMode="auto">
          <a:xfrm>
            <a:off x="4648200" y="3581400"/>
            <a:ext cx="4495800" cy="304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" name="Text Box 234"/>
          <p:cNvSpPr txBox="1">
            <a:spLocks noChangeArrowheads="1"/>
          </p:cNvSpPr>
          <p:nvPr/>
        </p:nvSpPr>
        <p:spPr bwMode="auto">
          <a:xfrm>
            <a:off x="2057400" y="3817937"/>
            <a:ext cx="609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500" dirty="0"/>
              <a:t>1</a:t>
            </a:r>
          </a:p>
        </p:txBody>
      </p:sp>
      <p:sp>
        <p:nvSpPr>
          <p:cNvPr id="17" name="Text Box 235"/>
          <p:cNvSpPr txBox="1">
            <a:spLocks noChangeArrowheads="1"/>
          </p:cNvSpPr>
          <p:nvPr/>
        </p:nvSpPr>
        <p:spPr bwMode="auto">
          <a:xfrm>
            <a:off x="6705600" y="3733800"/>
            <a:ext cx="609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5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First Normal Form (1NF)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First Normal Form: Each domain of a column must contain only atomic values, and each column in a record must have at most one value from its domain</a:t>
            </a:r>
          </a:p>
          <a:p>
            <a:r>
              <a:rPr lang="en-US" altLang="en-US" dirty="0"/>
              <a:t>1NF is typically our starting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Normal Form </a:t>
            </a:r>
            <a:r>
              <a:rPr lang="en-US" dirty="0"/>
              <a:t>(1NF)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1NF Constraint: </a:t>
            </a:r>
            <a:r>
              <a:rPr lang="en-US" dirty="0"/>
              <a:t>Types must be atomic!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13816"/>
              </p:ext>
            </p:extLst>
          </p:nvPr>
        </p:nvGraphicFramePr>
        <p:xfrm>
          <a:off x="1066800" y="2590800"/>
          <a:ext cx="3048000" cy="211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4193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Student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Courses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712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Mary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{CS145, CS229}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712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Joe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{CS145,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CS106}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193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4722167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Violates 1NF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93661"/>
              </p:ext>
            </p:extLst>
          </p:nvPr>
        </p:nvGraphicFramePr>
        <p:xfrm>
          <a:off x="4572000" y="2590800"/>
          <a:ext cx="381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452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Student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Courses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5299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Mary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CS145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5299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Mary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CS229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5299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Joe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CS145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5299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Joe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CS106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10200" y="44196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In 1st NF</a:t>
            </a:r>
          </a:p>
        </p:txBody>
      </p: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</a:p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Normal Form 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 </a:t>
            </a:r>
            <a:r>
              <a:rPr lang="en-US" dirty="0"/>
              <a:t>and 5</a:t>
            </a:r>
            <a:r>
              <a:rPr lang="en-US" baseline="30000" dirty="0"/>
              <a:t>th</a:t>
            </a:r>
            <a:r>
              <a:rPr lang="en-US" dirty="0"/>
              <a:t> Normal </a:t>
            </a:r>
            <a:r>
              <a:rPr lang="en-US" dirty="0" smtClean="0"/>
              <a:t>Forms</a:t>
            </a:r>
            <a:endParaRPr lang="en-US" dirty="0"/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 Normal Form (2NF)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Prime attribute</a:t>
            </a:r>
            <a:r>
              <a:rPr lang="en-US" sz="2800" dirty="0"/>
              <a:t> </a:t>
            </a:r>
          </a:p>
          <a:p>
            <a:pPr lvl="1"/>
            <a:r>
              <a:rPr lang="en-US" sz="2400" dirty="0" smtClean="0"/>
              <a:t>An </a:t>
            </a:r>
            <a:r>
              <a:rPr lang="en-US" sz="2400" dirty="0"/>
              <a:t>attribute, which is a part of the prime-key, is known as a prime attribute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Attribute set that belongs to any candidate key </a:t>
            </a:r>
            <a:r>
              <a:rPr lang="en-US" sz="2400" dirty="0" smtClean="0"/>
              <a:t>can also be called </a:t>
            </a:r>
            <a:r>
              <a:rPr lang="en-US" sz="2400" dirty="0"/>
              <a:t>Prime Attributes</a:t>
            </a:r>
            <a:r>
              <a:rPr lang="en-US" sz="2400" dirty="0" smtClean="0"/>
              <a:t>.</a:t>
            </a:r>
          </a:p>
          <a:p>
            <a:r>
              <a:rPr lang="en-US" sz="2800" b="1" dirty="0"/>
              <a:t>Non-prime attribute</a:t>
            </a:r>
            <a:r>
              <a:rPr lang="en-US" sz="2800" dirty="0"/>
              <a:t> </a:t>
            </a:r>
          </a:p>
          <a:p>
            <a:pPr lvl="1"/>
            <a:r>
              <a:rPr lang="en-US" sz="2400" dirty="0" smtClean="0"/>
              <a:t>An </a:t>
            </a:r>
            <a:r>
              <a:rPr lang="en-US" sz="2400" dirty="0"/>
              <a:t>attribute, which is not a part of the prime-key, is said to be a non-prime attribute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Attribute set does not belongs to any candidate key </a:t>
            </a:r>
            <a:r>
              <a:rPr lang="en-US" sz="2400" dirty="0" smtClean="0"/>
              <a:t>can also be called </a:t>
            </a:r>
            <a:r>
              <a:rPr lang="en-US" sz="2400" dirty="0"/>
              <a:t>Non Prime Attributes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 Normal Form (2NF)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table is required to be in First Normal Form.</a:t>
            </a:r>
          </a:p>
          <a:p>
            <a:r>
              <a:rPr lang="en-US" altLang="en-US" dirty="0" smtClean="0"/>
              <a:t>There should be no partial key dependencies.</a:t>
            </a:r>
          </a:p>
          <a:p>
            <a:r>
              <a:rPr lang="en-US" dirty="0"/>
              <a:t>All the non-key columns are dependent on the table’s primary key.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 Normal Form (2NF)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Partial Functional Dependency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-&gt; </a:t>
            </a:r>
            <a:r>
              <a:rPr lang="en-US" dirty="0"/>
              <a:t>B is a partial FD, if some attribute of A can be removed and the FD still holds</a:t>
            </a:r>
            <a:endParaRPr lang="en-US" altLang="en-US" dirty="0" smtClean="0"/>
          </a:p>
          <a:p>
            <a:pPr lvl="1"/>
            <a:r>
              <a:rPr lang="en-US" dirty="0"/>
              <a:t>Formally, there is some proper subset of A, C </a:t>
            </a:r>
            <a:r>
              <a:rPr lang="en-US" dirty="0" smtClean="0"/>
              <a:t>is a subset of </a:t>
            </a:r>
            <a:r>
              <a:rPr lang="en-US" dirty="0"/>
              <a:t>A, such that C </a:t>
            </a:r>
            <a:r>
              <a:rPr lang="en-US" dirty="0" smtClean="0"/>
              <a:t>-&gt; B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the non-key columns are dependent on the table’s primary key.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Removing Partial Dependencies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Identify the table purpose and ask “</a:t>
            </a:r>
            <a:r>
              <a:rPr lang="en-US" sz="2400" dirty="0"/>
              <a:t>Does this column serve to describe what the primary key identifies</a:t>
            </a:r>
            <a:r>
              <a:rPr lang="en-US" sz="2400" dirty="0" smtClean="0"/>
              <a:t>?”</a:t>
            </a:r>
          </a:p>
          <a:p>
            <a:pPr lvl="1"/>
            <a:r>
              <a:rPr lang="en-US" dirty="0"/>
              <a:t>If you answer “yes,” then the column is dependent on the primary key and belongs in the table.</a:t>
            </a:r>
          </a:p>
          <a:p>
            <a:pPr lvl="1"/>
            <a:r>
              <a:rPr lang="en-US" dirty="0"/>
              <a:t>If you answer “no,” then the column should be moved different table.</a:t>
            </a:r>
          </a:p>
          <a:p>
            <a:pPr lvl="1"/>
            <a:endParaRPr lang="en-US" altLang="en-US" sz="2000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Converting 1NF to 2NF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(</a:t>
            </a:r>
            <a:r>
              <a:rPr lang="en-US" altLang="en-US" u="sng" dirty="0" err="1"/>
              <a:t>EmpID</a:t>
            </a:r>
            <a:r>
              <a:rPr lang="en-US" altLang="en-US" dirty="0"/>
              <a:t>, </a:t>
            </a:r>
            <a:r>
              <a:rPr lang="en-US" altLang="en-US" dirty="0" err="1"/>
              <a:t>EmpLName</a:t>
            </a:r>
            <a:r>
              <a:rPr lang="en-US" altLang="en-US" dirty="0"/>
              <a:t>, </a:t>
            </a:r>
            <a:r>
              <a:rPr lang="en-US" altLang="en-US" dirty="0" err="1"/>
              <a:t>EmpFName</a:t>
            </a:r>
            <a:r>
              <a:rPr lang="en-US" altLang="en-US" dirty="0"/>
              <a:t>, </a:t>
            </a:r>
            <a:r>
              <a:rPr lang="en-US" altLang="en-US" dirty="0" err="1"/>
              <a:t>Dept</a:t>
            </a:r>
            <a:r>
              <a:rPr lang="en-US" altLang="en-US" dirty="0"/>
              <a:t>, </a:t>
            </a:r>
            <a:r>
              <a:rPr lang="en-US" altLang="en-US" u="sng" dirty="0" err="1"/>
              <a:t>ProjCode</a:t>
            </a:r>
            <a:r>
              <a:rPr lang="en-US" altLang="en-US" dirty="0"/>
              <a:t>, Hours)</a:t>
            </a:r>
          </a:p>
          <a:p>
            <a:r>
              <a:rPr lang="en-US" altLang="en-US" dirty="0"/>
              <a:t>Two FDs are given:</a:t>
            </a:r>
          </a:p>
          <a:p>
            <a:pPr lvl="1"/>
            <a:r>
              <a:rPr lang="en-US" altLang="en-US" dirty="0" err="1"/>
              <a:t>EmpID</a:t>
            </a:r>
            <a:r>
              <a:rPr lang="en-US" altLang="en-US" dirty="0"/>
              <a:t>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 err="1"/>
              <a:t>EmpLName</a:t>
            </a:r>
            <a:r>
              <a:rPr lang="en-US" altLang="en-US" dirty="0"/>
              <a:t>, </a:t>
            </a:r>
            <a:r>
              <a:rPr lang="en-US" altLang="en-US" dirty="0" err="1"/>
              <a:t>EmpFName</a:t>
            </a:r>
            <a:r>
              <a:rPr lang="en-US" altLang="en-US" dirty="0"/>
              <a:t>, </a:t>
            </a:r>
            <a:r>
              <a:rPr lang="en-US" altLang="en-US" dirty="0" err="1"/>
              <a:t>Dept</a:t>
            </a:r>
            <a:endParaRPr lang="en-US" altLang="en-US" dirty="0"/>
          </a:p>
          <a:p>
            <a:pPr lvl="1"/>
            <a:r>
              <a:rPr lang="en-US" altLang="en-US" dirty="0" err="1"/>
              <a:t>EmpID</a:t>
            </a:r>
            <a:r>
              <a:rPr lang="en-US" altLang="en-US" dirty="0"/>
              <a:t>, </a:t>
            </a:r>
            <a:r>
              <a:rPr lang="en-US" altLang="en-US" dirty="0" err="1"/>
              <a:t>ProjCode</a:t>
            </a:r>
            <a:r>
              <a:rPr lang="en-US" altLang="en-US" dirty="0"/>
              <a:t>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Hours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1NF vs 2NF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999287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Converting 1NF to 2NF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Decompose (</a:t>
            </a:r>
            <a:r>
              <a:rPr lang="en-US" altLang="en-US" u="sng" dirty="0" err="1"/>
              <a:t>EmpID</a:t>
            </a:r>
            <a:r>
              <a:rPr lang="en-US" altLang="en-US" dirty="0"/>
              <a:t>, </a:t>
            </a:r>
            <a:r>
              <a:rPr lang="en-US" altLang="en-US" dirty="0" err="1"/>
              <a:t>EmpLName</a:t>
            </a:r>
            <a:r>
              <a:rPr lang="en-US" altLang="en-US" dirty="0"/>
              <a:t>, </a:t>
            </a:r>
            <a:r>
              <a:rPr lang="en-US" altLang="en-US" dirty="0" err="1"/>
              <a:t>EmpFName</a:t>
            </a:r>
            <a:r>
              <a:rPr lang="en-US" altLang="en-US" dirty="0"/>
              <a:t>, </a:t>
            </a:r>
            <a:r>
              <a:rPr lang="en-US" altLang="en-US" dirty="0" err="1"/>
              <a:t>Dept</a:t>
            </a:r>
            <a:r>
              <a:rPr lang="en-US" altLang="en-US" dirty="0"/>
              <a:t>, </a:t>
            </a:r>
            <a:r>
              <a:rPr lang="en-US" altLang="en-US" u="sng" dirty="0" err="1"/>
              <a:t>ProjCode</a:t>
            </a:r>
            <a:r>
              <a:rPr lang="en-US" altLang="en-US" dirty="0"/>
              <a:t>, Hours)</a:t>
            </a:r>
          </a:p>
          <a:p>
            <a:r>
              <a:rPr lang="en-US" altLang="en-US" dirty="0"/>
              <a:t>Remove the offending FD </a:t>
            </a:r>
          </a:p>
          <a:p>
            <a:pPr lvl="1"/>
            <a:r>
              <a:rPr lang="en-US" altLang="en-US" dirty="0" err="1"/>
              <a:t>EmpID</a:t>
            </a:r>
            <a:r>
              <a:rPr lang="en-US" altLang="en-US" dirty="0"/>
              <a:t>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 err="1"/>
              <a:t>EmpLName</a:t>
            </a:r>
            <a:r>
              <a:rPr lang="en-US" altLang="en-US" dirty="0"/>
              <a:t>, </a:t>
            </a:r>
            <a:r>
              <a:rPr lang="en-US" altLang="en-US" dirty="0" err="1"/>
              <a:t>EmpFName</a:t>
            </a:r>
            <a:r>
              <a:rPr lang="en-US" altLang="en-US" dirty="0"/>
              <a:t>, </a:t>
            </a:r>
            <a:r>
              <a:rPr lang="en-US" altLang="en-US" dirty="0" err="1"/>
              <a:t>Dept</a:t>
            </a:r>
            <a:endParaRPr lang="en-US" altLang="en-US" dirty="0"/>
          </a:p>
          <a:p>
            <a:r>
              <a:rPr lang="en-US" altLang="en-US" dirty="0"/>
              <a:t>Two tables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u="sng" dirty="0" err="1"/>
              <a:t>EmpID</a:t>
            </a:r>
            <a:r>
              <a:rPr lang="en-US" altLang="en-US" dirty="0"/>
              <a:t>, </a:t>
            </a:r>
            <a:r>
              <a:rPr lang="en-US" altLang="en-US" dirty="0" err="1"/>
              <a:t>EmpLName</a:t>
            </a:r>
            <a:r>
              <a:rPr lang="en-US" altLang="en-US" dirty="0"/>
              <a:t>, </a:t>
            </a:r>
            <a:r>
              <a:rPr lang="en-US" altLang="en-US" dirty="0" err="1"/>
              <a:t>EmpFName</a:t>
            </a:r>
            <a:r>
              <a:rPr lang="en-US" altLang="en-US" dirty="0"/>
              <a:t>, </a:t>
            </a:r>
            <a:r>
              <a:rPr lang="en-US" altLang="en-US" dirty="0" err="1"/>
              <a:t>Dept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u="sng" dirty="0" err="1"/>
              <a:t>EmpID</a:t>
            </a:r>
            <a:r>
              <a:rPr lang="en-US" altLang="en-US" dirty="0"/>
              <a:t>, </a:t>
            </a:r>
            <a:r>
              <a:rPr lang="en-US" altLang="en-US" u="sng" dirty="0" err="1"/>
              <a:t>ProjCode</a:t>
            </a:r>
            <a:r>
              <a:rPr lang="en-US" altLang="en-US" dirty="0"/>
              <a:t>, Hours)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Towards 2NF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924800" cy="423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3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Towards 2NF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graphicFrame>
        <p:nvGraphicFramePr>
          <p:cNvPr id="9" name="Group 11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338946433"/>
              </p:ext>
            </p:extLst>
          </p:nvPr>
        </p:nvGraphicFramePr>
        <p:xfrm>
          <a:off x="914400" y="1905000"/>
          <a:ext cx="4114801" cy="3899574"/>
        </p:xfrm>
        <a:graphic>
          <a:graphicData uri="http://schemas.openxmlformats.org/drawingml/2006/table">
            <a:tbl>
              <a:tblPr/>
              <a:tblGrid>
                <a:gridCol w="785132"/>
                <a:gridCol w="1108982"/>
                <a:gridCol w="1191986"/>
                <a:gridCol w="1028701"/>
              </a:tblGrid>
              <a:tr h="502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EmpLName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EmpFName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Winston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Accounting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Barney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Finance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390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Hammond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Personnel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Preston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Special Events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Logan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Special Events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007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Bond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James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Personnel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505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Lane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Lois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 Relations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6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46722305"/>
              </p:ext>
            </p:extLst>
          </p:nvPr>
        </p:nvGraphicFramePr>
        <p:xfrm>
          <a:off x="6019800" y="1905000"/>
          <a:ext cx="2808514" cy="3566160"/>
        </p:xfrm>
        <a:graphic>
          <a:graphicData uri="http://schemas.openxmlformats.org/drawingml/2006/table">
            <a:tbl>
              <a:tblPr/>
              <a:tblGrid>
                <a:gridCol w="718457"/>
                <a:gridCol w="840922"/>
                <a:gridCol w="1249135"/>
              </a:tblGrid>
              <a:tr h="5021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3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3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3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3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3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3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3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3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3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3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3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Third Normal Form (3NF)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Third Normal Form: 2NF, plus every attribute in the table is determined only by the primary key of the table.</a:t>
            </a:r>
          </a:p>
          <a:p>
            <a:r>
              <a:rPr lang="en-US" altLang="en-US" dirty="0"/>
              <a:t>To get 3NF, eliminate transitive dependencies</a:t>
            </a:r>
          </a:p>
          <a:p>
            <a:r>
              <a:rPr lang="en-US" altLang="en-US" dirty="0"/>
              <a:t>A </a:t>
            </a:r>
            <a:r>
              <a:rPr lang="en-US" altLang="en-US" i="1" dirty="0"/>
              <a:t>transitive dependency </a:t>
            </a:r>
            <a:r>
              <a:rPr lang="en-US" altLang="en-US" dirty="0"/>
              <a:t>is a functional dependency where the determinant is not part of the primary key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Constraints Prevent (some) </a:t>
            </a:r>
            <a:br>
              <a:rPr lang="en-US" sz="3600" dirty="0"/>
            </a:br>
            <a:r>
              <a:rPr lang="en-US" sz="3600" dirty="0"/>
              <a:t>Anomalies in the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poorly designed database causes anomalies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83354"/>
              </p:ext>
            </p:extLst>
          </p:nvPr>
        </p:nvGraphicFramePr>
        <p:xfrm>
          <a:off x="1219200" y="2895600"/>
          <a:ext cx="3657600" cy="308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65"/>
                <a:gridCol w="1134035"/>
                <a:gridCol w="1143000"/>
              </a:tblGrid>
              <a:tr h="67866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Student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Courses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Room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7866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Mary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CS145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B01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866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Sam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CS145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B01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866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Joe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CS145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B01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333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….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38800" y="3200400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Since one is in only one room; it contains redundant information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5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Removing Transitive Dependencies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Find all dependencies where the determinant is not part of the primary key</a:t>
            </a:r>
          </a:p>
          <a:p>
            <a:pPr lvl="1">
              <a:buFontTx/>
              <a:buNone/>
            </a:pPr>
            <a:r>
              <a:rPr lang="en-US" altLang="en-US" sz="2400" dirty="0"/>
              <a:t>Starting with the smallest subset, do the following:</a:t>
            </a:r>
          </a:p>
          <a:p>
            <a:pPr lvl="1">
              <a:buFontTx/>
              <a:buNone/>
            </a:pPr>
            <a:r>
              <a:rPr lang="en-US" altLang="en-US" sz="2400" dirty="0"/>
              <a:t>1. </a:t>
            </a:r>
            <a:r>
              <a:rPr lang="en-US" altLang="en-US" sz="2400" u="sng" dirty="0"/>
              <a:t>Remove all attributes on the right-hand side from the table and put them in a new table</a:t>
            </a:r>
          </a:p>
          <a:p>
            <a:pPr lvl="1">
              <a:buFontTx/>
              <a:buNone/>
            </a:pPr>
            <a:r>
              <a:rPr lang="en-US" altLang="en-US" sz="2400" dirty="0"/>
              <a:t>2. </a:t>
            </a:r>
            <a:r>
              <a:rPr lang="en-US" altLang="en-US" sz="2400" u="sng" dirty="0"/>
              <a:t>Add the attributes in the determinant to the new table; make them the primary key, and make them a foreign key in the original table linked to the new table</a:t>
            </a:r>
          </a:p>
          <a:p>
            <a:pPr lvl="1">
              <a:buFontTx/>
              <a:buNone/>
            </a:pPr>
            <a:r>
              <a:rPr lang="en-US" altLang="en-US" sz="2400" dirty="0"/>
              <a:t>3. Remove from the remaining transitive dependencies any attributes removed from the original table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Towards 3NF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(</a:t>
            </a:r>
            <a:r>
              <a:rPr lang="en-US" altLang="en-US" u="sng" dirty="0"/>
              <a:t>First</a:t>
            </a:r>
            <a:r>
              <a:rPr lang="en-US" altLang="en-US" dirty="0"/>
              <a:t> , </a:t>
            </a:r>
            <a:r>
              <a:rPr lang="en-US" altLang="en-US" u="sng" dirty="0"/>
              <a:t>Last</a:t>
            </a:r>
            <a:r>
              <a:rPr lang="en-US" altLang="en-US" dirty="0"/>
              <a:t>, Address, City, State, Zip)</a:t>
            </a:r>
          </a:p>
          <a:p>
            <a:r>
              <a:rPr lang="en-US" altLang="en-US" dirty="0"/>
              <a:t>First, Last </a:t>
            </a:r>
            <a:r>
              <a:rPr lang="en-US" altLang="en-US" dirty="0">
                <a:sym typeface="Wingdings" pitchFamily="2" charset="2"/>
              </a:rPr>
              <a:t> First, Last, Address, City, State, Zip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Given FD: </a:t>
            </a:r>
          </a:p>
          <a:p>
            <a:pPr lvl="1"/>
            <a:r>
              <a:rPr lang="en-US" altLang="en-US" dirty="0"/>
              <a:t>Zip 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/>
              <a:t>City, State 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2NF Data Table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2362200"/>
            <a:ext cx="7543800" cy="356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3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Decompose the Tables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aphicFrame>
        <p:nvGraphicFramePr>
          <p:cNvPr id="7" name="Group 1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175099"/>
              </p:ext>
            </p:extLst>
          </p:nvPr>
        </p:nvGraphicFramePr>
        <p:xfrm>
          <a:off x="5562600" y="1905000"/>
          <a:ext cx="3282648" cy="3383042"/>
        </p:xfrm>
        <a:graphic>
          <a:graphicData uri="http://schemas.openxmlformats.org/drawingml/2006/table">
            <a:tbl>
              <a:tblPr/>
              <a:tblGrid>
                <a:gridCol w="1397504"/>
                <a:gridCol w="767141"/>
                <a:gridCol w="1118003"/>
              </a:tblGrid>
              <a:tr h="6707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City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ZipCode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3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Evanston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60202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5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Chicago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8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Chicago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Chicago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Pittsburgh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15213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5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Cambridge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02139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826275"/>
              </p:ext>
            </p:extLst>
          </p:nvPr>
        </p:nvGraphicFramePr>
        <p:xfrm>
          <a:off x="838200" y="1828800"/>
          <a:ext cx="4495801" cy="4398952"/>
        </p:xfrm>
        <a:graphic>
          <a:graphicData uri="http://schemas.openxmlformats.org/drawingml/2006/table">
            <a:tbl>
              <a:tblPr/>
              <a:tblGrid>
                <a:gridCol w="927705"/>
                <a:gridCol w="999067"/>
                <a:gridCol w="1498600"/>
                <a:gridCol w="1070429"/>
              </a:tblGrid>
              <a:tr h="5585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First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ZipCode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8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Henry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Bienen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2145 Sheridan Rd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60202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Helmut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Epp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 E. Jackson 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8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Denis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Stein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 E. Jackson St.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7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David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Miller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243 S. Wabash Av.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7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Gary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Miller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5000 Forbes Av.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15213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3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Gary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Leighton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 Beacon 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02139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3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Decompose the Tables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aphicFrame>
        <p:nvGraphicFramePr>
          <p:cNvPr id="8" name="Group 1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802393"/>
              </p:ext>
            </p:extLst>
          </p:nvPr>
        </p:nvGraphicFramePr>
        <p:xfrm>
          <a:off x="838200" y="1828800"/>
          <a:ext cx="4495801" cy="4398952"/>
        </p:xfrm>
        <a:graphic>
          <a:graphicData uri="http://schemas.openxmlformats.org/drawingml/2006/table">
            <a:tbl>
              <a:tblPr/>
              <a:tblGrid>
                <a:gridCol w="927705"/>
                <a:gridCol w="999067"/>
                <a:gridCol w="1498600"/>
                <a:gridCol w="1070429"/>
              </a:tblGrid>
              <a:tr h="5585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First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ZipCode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8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Henry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Bienen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2145 Sheridan Rd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60202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Helmut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Epp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 E. Jackson 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8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Denis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Stein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 E. Jackson St.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7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David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Miller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243 S. Wabash Av.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7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Gary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Miller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5000 Forbes Av.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15213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3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Gary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Leighton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 Beacon 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02139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52600"/>
            <a:ext cx="3584759" cy="216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4191000"/>
            <a:ext cx="2819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latin typeface="Calibri" panose="020F0502020204030204" pitchFamily="34" charset="0"/>
              </a:rPr>
              <a:t>First, Last </a:t>
            </a:r>
            <a:r>
              <a:rPr lang="en-US" altLang="en-US" sz="2000" dirty="0">
                <a:latin typeface="Calibri" panose="020F0502020204030204" pitchFamily="34" charset="0"/>
                <a:sym typeface="Wingdings" pitchFamily="2" charset="2"/>
              </a:rPr>
              <a:t> First, Last, Address, </a:t>
            </a:r>
            <a:r>
              <a:rPr lang="en-US" altLang="en-US" sz="2000" dirty="0" err="1">
                <a:latin typeface="Calibri" panose="020F0502020204030204" pitchFamily="34" charset="0"/>
                <a:sym typeface="Wingdings" pitchFamily="2" charset="2"/>
              </a:rPr>
              <a:t>ZipCode</a:t>
            </a:r>
            <a:endParaRPr lang="en-US" altLang="en-US" sz="2000" dirty="0">
              <a:latin typeface="Calibri" panose="020F0502020204030204" pitchFamily="34" charset="0"/>
            </a:endParaRPr>
          </a:p>
          <a:p>
            <a:endParaRPr lang="en-US" altLang="en-US" sz="2000" dirty="0">
              <a:latin typeface="Calibri" panose="020F0502020204030204" pitchFamily="34" charset="0"/>
            </a:endParaRPr>
          </a:p>
          <a:p>
            <a:r>
              <a:rPr lang="en-US" altLang="en-US" sz="2000" dirty="0" err="1">
                <a:latin typeface="Calibri" panose="020F0502020204030204" pitchFamily="34" charset="0"/>
              </a:rPr>
              <a:t>ZipCode</a:t>
            </a:r>
            <a:r>
              <a:rPr lang="en-US" altLang="en-US" sz="2000" dirty="0">
                <a:latin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en-US" sz="2000" dirty="0">
                <a:latin typeface="Calibri" panose="020F0502020204030204" pitchFamily="34" charset="0"/>
              </a:rPr>
              <a:t>City, State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TimeSheet</a:t>
            </a:r>
            <a:r>
              <a:rPr lang="en-US" dirty="0"/>
              <a:t> (</a:t>
            </a:r>
            <a:r>
              <a:rPr lang="en-US" u="sng" dirty="0"/>
              <a:t>Date</a:t>
            </a:r>
            <a:r>
              <a:rPr lang="en-US" dirty="0"/>
              <a:t>, </a:t>
            </a:r>
            <a:r>
              <a:rPr lang="en-US" u="sng" dirty="0"/>
              <a:t>Employee#</a:t>
            </a:r>
            <a:r>
              <a:rPr lang="en-US" dirty="0"/>
              <a:t>, </a:t>
            </a:r>
            <a:r>
              <a:rPr lang="en-US" dirty="0" err="1"/>
              <a:t>HoursWorked</a:t>
            </a:r>
            <a:r>
              <a:rPr lang="en-US" dirty="0"/>
              <a:t>, </a:t>
            </a:r>
            <a:r>
              <a:rPr lang="en-US" dirty="0" err="1"/>
              <a:t>EmpName</a:t>
            </a:r>
            <a:r>
              <a:rPr lang="en-US" dirty="0" smtClean="0"/>
              <a:t>)</a:t>
            </a:r>
          </a:p>
          <a:p>
            <a:r>
              <a:rPr lang="en-US" dirty="0"/>
              <a:t>City-Rainfall (</a:t>
            </a:r>
            <a:r>
              <a:rPr lang="en-US" u="sng" dirty="0"/>
              <a:t>Month</a:t>
            </a:r>
            <a:r>
              <a:rPr lang="en-US" dirty="0"/>
              <a:t>, </a:t>
            </a:r>
            <a:r>
              <a:rPr lang="en-US" u="sng" dirty="0"/>
              <a:t>Day</a:t>
            </a:r>
            <a:r>
              <a:rPr lang="en-US" dirty="0"/>
              <a:t>, </a:t>
            </a:r>
            <a:r>
              <a:rPr lang="en-US" u="sng" dirty="0"/>
              <a:t>Year</a:t>
            </a:r>
            <a:r>
              <a:rPr lang="en-US" dirty="0"/>
              <a:t>, Amount</a:t>
            </a:r>
            <a:r>
              <a:rPr lang="en-US" dirty="0" smtClean="0"/>
              <a:t>)</a:t>
            </a:r>
          </a:p>
          <a:p>
            <a:r>
              <a:rPr lang="en-US" dirty="0" err="1"/>
              <a:t>BankAccount</a:t>
            </a:r>
            <a:r>
              <a:rPr lang="en-US" dirty="0"/>
              <a:t> (</a:t>
            </a:r>
            <a:r>
              <a:rPr lang="en-US" u="sng" dirty="0"/>
              <a:t>Account#</a:t>
            </a:r>
            <a:r>
              <a:rPr lang="en-US" dirty="0"/>
              <a:t>, </a:t>
            </a:r>
            <a:r>
              <a:rPr lang="en-US" dirty="0" err="1"/>
              <a:t>OwnerSSN</a:t>
            </a:r>
            <a:r>
              <a:rPr lang="en-US" dirty="0"/>
              <a:t>, </a:t>
            </a:r>
            <a:r>
              <a:rPr lang="en-US" dirty="0" err="1"/>
              <a:t>OwnerName</a:t>
            </a:r>
            <a:r>
              <a:rPr lang="en-US" dirty="0"/>
              <a:t>, Balance</a:t>
            </a:r>
            <a:r>
              <a:rPr lang="en-US" dirty="0" smtClean="0"/>
              <a:t>)</a:t>
            </a:r>
          </a:p>
          <a:p>
            <a:r>
              <a:rPr lang="en-US" dirty="0"/>
              <a:t>School (</a:t>
            </a:r>
            <a:r>
              <a:rPr lang="en-US" u="sng" dirty="0" err="1"/>
              <a:t>ClassCode</a:t>
            </a:r>
            <a:r>
              <a:rPr lang="en-US" dirty="0"/>
              <a:t>, </a:t>
            </a:r>
            <a:r>
              <a:rPr lang="en-US" dirty="0" err="1"/>
              <a:t>ClassName</a:t>
            </a:r>
            <a:r>
              <a:rPr lang="en-US" dirty="0"/>
              <a:t>, Credits, (</a:t>
            </a:r>
            <a:r>
              <a:rPr lang="en-US" dirty="0" err="1"/>
              <a:t>StudentID</a:t>
            </a:r>
            <a:r>
              <a:rPr lang="en-US" dirty="0"/>
              <a:t>, Grade, </a:t>
            </a:r>
            <a:r>
              <a:rPr lang="en-US" dirty="0" err="1"/>
              <a:t>StudentName</a:t>
            </a:r>
            <a:r>
              <a:rPr lang="en-US" dirty="0"/>
              <a:t>, </a:t>
            </a:r>
          </a:p>
          <a:p>
            <a:r>
              <a:rPr lang="en-US" dirty="0"/>
              <a:t>                   </a:t>
            </a:r>
            <a:r>
              <a:rPr lang="en-US" dirty="0" err="1"/>
              <a:t>MajorCode</a:t>
            </a:r>
            <a:r>
              <a:rPr lang="en-US" dirty="0"/>
              <a:t>, </a:t>
            </a:r>
            <a:r>
              <a:rPr lang="en-US" dirty="0" err="1"/>
              <a:t>MajorName</a:t>
            </a:r>
            <a:r>
              <a:rPr lang="en-US" dirty="0"/>
              <a:t>))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85612"/>
              </p:ext>
            </p:extLst>
          </p:nvPr>
        </p:nvGraphicFramePr>
        <p:xfrm>
          <a:off x="1917700" y="2381250"/>
          <a:ext cx="53086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576"/>
                <a:gridCol w="900623"/>
                <a:gridCol w="1052841"/>
                <a:gridCol w="799144"/>
                <a:gridCol w="1017957"/>
                <a:gridCol w="786459"/>
              </a:tblGrid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Emp-Id</a:t>
                      </a:r>
                      <a:endParaRPr lang="en-US" sz="1100" b="1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Emp-Name</a:t>
                      </a:r>
                      <a:endParaRPr lang="en-US" sz="1100" b="1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endParaRPr lang="en-US" sz="1100" b="1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US" sz="1100" b="1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Bank-Id</a:t>
                      </a:r>
                      <a:endParaRPr lang="en-US" sz="1100" b="1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Bank-Name</a:t>
                      </a:r>
                      <a:endParaRPr lang="en-US" sz="1100" b="1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E01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AA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B01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SBI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850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E02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BB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2200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B02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UTI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E03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B01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SBI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1850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1725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09800" y="4543424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Un-Normalized table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92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543424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1</a:t>
            </a:r>
            <a:r>
              <a:rPr lang="en-US" baseline="30000" dirty="0" smtClean="0">
                <a:latin typeface="Calibri" panose="020F0502020204030204" pitchFamily="34" charset="0"/>
              </a:rPr>
              <a:t>st</a:t>
            </a:r>
            <a:r>
              <a:rPr lang="en-US" dirty="0" smtClean="0">
                <a:latin typeface="Calibri" panose="020F0502020204030204" pitchFamily="34" charset="0"/>
              </a:rPr>
              <a:t> Normalized table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57239"/>
              </p:ext>
            </p:extLst>
          </p:nvPr>
        </p:nvGraphicFramePr>
        <p:xfrm>
          <a:off x="2286000" y="2438400"/>
          <a:ext cx="5168900" cy="2028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146"/>
                <a:gridCol w="1053453"/>
                <a:gridCol w="799609"/>
                <a:gridCol w="1018549"/>
                <a:gridCol w="786917"/>
                <a:gridCol w="609226"/>
              </a:tblGrid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effectLst/>
                          <a:latin typeface="Calibri" panose="020F0502020204030204" pitchFamily="34" charset="0"/>
                        </a:rPr>
                        <a:t>Emp</a:t>
                      </a:r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-Id</a:t>
                      </a:r>
                      <a:endParaRPr lang="en-US" sz="10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Emp-Name</a:t>
                      </a:r>
                      <a:endParaRPr lang="en-US" sz="1000" b="1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endParaRPr lang="en-US" sz="1000" b="1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US" sz="1000" b="1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Bank-Id</a:t>
                      </a:r>
                      <a:endParaRPr lang="en-US" sz="1000" b="1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Bank-Name</a:t>
                      </a:r>
                      <a:endParaRPr lang="en-US" sz="1000" b="1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E01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AA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B01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SBI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E01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AA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Feb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B01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SBI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E01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AA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Mar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850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B01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SBI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E02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BB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2200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B02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UTI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E02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BB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Feb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B02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UTI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E03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CC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B01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SBI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E03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CC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Feb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B01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SBI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E03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CC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Mar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1850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B01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SBI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E03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CC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Apr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1725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</a:rPr>
                        <a:t>B01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SBI</a:t>
                      </a:r>
                      <a:endParaRPr lang="en-US" sz="10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19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543424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2nd Normalized table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24632"/>
              </p:ext>
            </p:extLst>
          </p:nvPr>
        </p:nvGraphicFramePr>
        <p:xfrm>
          <a:off x="2286000" y="2286000"/>
          <a:ext cx="4800600" cy="2142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581025"/>
                <a:gridCol w="619125"/>
                <a:gridCol w="600075"/>
              </a:tblGrid>
              <a:tr h="5480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 dirty="0" err="1">
                          <a:effectLst/>
                        </a:rPr>
                        <a:t>Emp</a:t>
                      </a:r>
                      <a:r>
                        <a:rPr lang="en-US" sz="900" u="none" strike="noStrike" dirty="0">
                          <a:effectLst/>
                        </a:rPr>
                        <a:t>-Id</a:t>
                      </a:r>
                      <a:endParaRPr lang="en-US" sz="900" b="1" i="0" u="none" strike="noStrike" dirty="0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Emp-Name</a:t>
                      </a:r>
                      <a:endParaRPr lang="en-US" sz="900" b="1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Month</a:t>
                      </a:r>
                      <a:endParaRPr lang="en-US" sz="900" b="1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Sales</a:t>
                      </a:r>
                      <a:endParaRPr lang="en-US" sz="900" b="1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Bank-Id</a:t>
                      </a:r>
                      <a:endParaRPr lang="en-US" sz="900" b="1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Bank-Id</a:t>
                      </a:r>
                      <a:endParaRPr lang="en-US" sz="900" b="1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Bank-Name</a:t>
                      </a:r>
                      <a:endParaRPr lang="en-US" sz="900" b="1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2537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E01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AA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JAN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B01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B01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SBI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2537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E01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AA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FEB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1200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B01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B02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UTI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12537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E01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AA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MAR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850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B01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</a:tr>
              <a:tr h="12537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E02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BB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JAN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2200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B02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</a:tr>
              <a:tr h="12537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E02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BB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FEB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2500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B02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</a:tr>
              <a:tr h="12537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E03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CC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JAN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1700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B01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</a:tr>
              <a:tr h="12537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E03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CC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FEB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1800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B01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</a:tr>
              <a:tr h="12537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E03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CC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MAR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1850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B01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</a:tr>
              <a:tr h="12537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E03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CC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APR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1726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u="none" strike="noStrike">
                          <a:effectLst/>
                        </a:rPr>
                        <a:t>B01</a:t>
                      </a:r>
                      <a:endParaRPr lang="en-US" sz="900" b="0" i="0" u="none" strike="noStrike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7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98586"/>
              </p:ext>
            </p:extLst>
          </p:nvPr>
        </p:nvGraphicFramePr>
        <p:xfrm>
          <a:off x="1295400" y="2133600"/>
          <a:ext cx="5867400" cy="952500"/>
        </p:xfrm>
        <a:graphic>
          <a:graphicData uri="http://schemas.openxmlformats.org/drawingml/2006/table">
            <a:tbl>
              <a:tblPr/>
              <a:tblGrid>
                <a:gridCol w="1053530"/>
                <a:gridCol w="799667"/>
                <a:gridCol w="1018624"/>
                <a:gridCol w="1053530"/>
                <a:gridCol w="774281"/>
                <a:gridCol w="116776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Contract 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Employee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Company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Company 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616681B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SC1025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P. 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Belfast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674315A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SC1025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R. Press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Belfast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323113B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SC1026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P. 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Bangor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616681B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SC1026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P. White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Bangor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3352800"/>
            <a:ext cx="685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GB" sz="2000" dirty="0" smtClean="0">
                <a:latin typeface="Calibri" panose="020F0502020204030204" pitchFamily="34" charset="0"/>
              </a:rPr>
              <a:t>1. Explain </a:t>
            </a:r>
            <a:r>
              <a:rPr lang="en-GB" sz="2000" dirty="0">
                <a:latin typeface="Calibri" panose="020F0502020204030204" pitchFamily="34" charset="0"/>
              </a:rPr>
              <a:t>in which normal form this table is</a:t>
            </a:r>
            <a:endParaRPr lang="en-US" sz="2000" dirty="0">
              <a:latin typeface="Calibri" panose="020F0502020204030204" pitchFamily="34" charset="0"/>
            </a:endParaRPr>
          </a:p>
          <a:p>
            <a:pPr lvl="0" algn="l"/>
            <a:r>
              <a:rPr lang="en-GB" sz="2000" dirty="0" smtClean="0">
                <a:latin typeface="Calibri" panose="020F0502020204030204" pitchFamily="34" charset="0"/>
              </a:rPr>
              <a:t>2. Find </a:t>
            </a:r>
            <a:r>
              <a:rPr lang="en-GB" sz="2000" dirty="0">
                <a:latin typeface="Calibri" panose="020F0502020204030204" pitchFamily="34" charset="0"/>
              </a:rPr>
              <a:t>the Primary Key for this relation and explain your choice.</a:t>
            </a:r>
            <a:endParaRPr lang="en-US" sz="2000" dirty="0">
              <a:latin typeface="Calibri" panose="020F0502020204030204" pitchFamily="34" charset="0"/>
            </a:endParaRPr>
          </a:p>
          <a:p>
            <a:pPr lvl="0" algn="l"/>
            <a:r>
              <a:rPr lang="en-GB" sz="2000" dirty="0" smtClean="0">
                <a:latin typeface="Calibri" panose="020F0502020204030204" pitchFamily="34" charset="0"/>
              </a:rPr>
              <a:t>3. Find </a:t>
            </a:r>
            <a:r>
              <a:rPr lang="en-GB" sz="2000" dirty="0">
                <a:latin typeface="Calibri" panose="020F0502020204030204" pitchFamily="34" charset="0"/>
              </a:rPr>
              <a:t>the </a:t>
            </a:r>
            <a:r>
              <a:rPr lang="en-GB" sz="2000" b="1" dirty="0">
                <a:latin typeface="Calibri" panose="020F0502020204030204" pitchFamily="34" charset="0"/>
              </a:rPr>
              <a:t>Fully Functional Dependencies </a:t>
            </a:r>
            <a:r>
              <a:rPr lang="en-GB" sz="2000" dirty="0">
                <a:latin typeface="Calibri" panose="020F0502020204030204" pitchFamily="34" charset="0"/>
              </a:rPr>
              <a:t>on the PK and the </a:t>
            </a:r>
            <a:r>
              <a:rPr lang="en-GB" sz="2000" b="1" dirty="0">
                <a:latin typeface="Calibri" panose="020F0502020204030204" pitchFamily="34" charset="0"/>
              </a:rPr>
              <a:t>Partial Dependencies </a:t>
            </a:r>
            <a:r>
              <a:rPr lang="en-GB" sz="2000" dirty="0">
                <a:latin typeface="Calibri" panose="020F0502020204030204" pitchFamily="34" charset="0"/>
              </a:rPr>
              <a:t>on the PK.</a:t>
            </a:r>
            <a:endParaRPr lang="en-US" sz="2000" dirty="0">
              <a:latin typeface="Calibri" panose="020F0502020204030204" pitchFamily="34" charset="0"/>
            </a:endParaRPr>
          </a:p>
          <a:p>
            <a:pPr lvl="0" algn="l"/>
            <a:r>
              <a:rPr lang="en-GB" sz="2000" dirty="0" smtClean="0">
                <a:latin typeface="Calibri" panose="020F0502020204030204" pitchFamily="34" charset="0"/>
              </a:rPr>
              <a:t>4. Normalise </a:t>
            </a:r>
            <a:r>
              <a:rPr lang="en-GB" sz="2000" dirty="0">
                <a:latin typeface="Calibri" panose="020F0502020204030204" pitchFamily="34" charset="0"/>
              </a:rPr>
              <a:t>the table to 2NF </a:t>
            </a:r>
            <a:endParaRPr lang="en-US" sz="2000" dirty="0">
              <a:latin typeface="Calibri" panose="020F0502020204030204" pitchFamily="34" charset="0"/>
            </a:endParaRPr>
          </a:p>
          <a:p>
            <a:pPr lvl="0" algn="l"/>
            <a:r>
              <a:rPr lang="en-GB" sz="2000" dirty="0" smtClean="0">
                <a:latin typeface="Calibri" panose="020F0502020204030204" pitchFamily="34" charset="0"/>
              </a:rPr>
              <a:t>5. Find </a:t>
            </a:r>
            <a:r>
              <a:rPr lang="en-GB" sz="2000" dirty="0">
                <a:latin typeface="Calibri" panose="020F0502020204030204" pitchFamily="34" charset="0"/>
              </a:rPr>
              <a:t>the transitive dependencies on the 2NF tables</a:t>
            </a:r>
            <a:endParaRPr lang="en-US" sz="2000" dirty="0">
              <a:latin typeface="Calibri" panose="020F0502020204030204" pitchFamily="34" charset="0"/>
            </a:endParaRPr>
          </a:p>
          <a:p>
            <a:pPr lvl="0" algn="l"/>
            <a:r>
              <a:rPr lang="en-GB" sz="2000" dirty="0" smtClean="0">
                <a:latin typeface="Calibri" panose="020F0502020204030204" pitchFamily="34" charset="0"/>
              </a:rPr>
              <a:t>6. Normalise </a:t>
            </a:r>
            <a:r>
              <a:rPr lang="en-GB" sz="2000" dirty="0">
                <a:latin typeface="Calibri" panose="020F0502020204030204" pitchFamily="34" charset="0"/>
              </a:rPr>
              <a:t>the tables to </a:t>
            </a:r>
            <a:r>
              <a:rPr lang="en-GB" sz="2000" dirty="0" smtClean="0">
                <a:latin typeface="Calibri" panose="020F0502020204030204" pitchFamily="34" charset="0"/>
              </a:rPr>
              <a:t>3NF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Constraints Prevent (some) </a:t>
            </a:r>
            <a:br>
              <a:rPr lang="en-US" sz="3600" dirty="0"/>
            </a:br>
            <a:r>
              <a:rPr lang="en-US" sz="3600" dirty="0"/>
              <a:t>Anomalies in the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poorly designed database causes anomalies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57642"/>
              </p:ext>
            </p:extLst>
          </p:nvPr>
        </p:nvGraphicFramePr>
        <p:xfrm>
          <a:off x="1219200" y="2895600"/>
          <a:ext cx="3657600" cy="308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65"/>
                <a:gridCol w="1134035"/>
                <a:gridCol w="1143000"/>
              </a:tblGrid>
              <a:tr h="67866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Student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Courses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Room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7866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Mary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CS145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B01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866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Sam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CS145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C12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866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Joe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CS145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B01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333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….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38800" y="32004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If we update the room number for one row, we get inconsistent anomaly: an update anomaly</a:t>
            </a:r>
          </a:p>
        </p:txBody>
      </p:sp>
    </p:spTree>
    <p:extLst>
      <p:ext uri="{BB962C8B-B14F-4D97-AF65-F5344CB8AC3E}">
        <p14:creationId xmlns:p14="http://schemas.microsoft.com/office/powerpoint/2010/main" val="96356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Constraints Prevent (some) </a:t>
            </a:r>
            <a:br>
              <a:rPr lang="en-US" sz="3600" dirty="0"/>
            </a:br>
            <a:r>
              <a:rPr lang="en-US" sz="3600" dirty="0"/>
              <a:t>Anomalies in the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poorly designed database causes anomalies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82402"/>
              </p:ext>
            </p:extLst>
          </p:nvPr>
        </p:nvGraphicFramePr>
        <p:xfrm>
          <a:off x="1219200" y="2895600"/>
          <a:ext cx="3657600" cy="104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65"/>
                <a:gridCol w="1134035"/>
                <a:gridCol w="1143000"/>
              </a:tblGrid>
              <a:tr h="67866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Student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Courses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Room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3333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…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….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38800" y="3200400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If everyone drops the class , we lose what room the class is in: a delete anomaly</a:t>
            </a:r>
          </a:p>
        </p:txBody>
      </p:sp>
    </p:spTree>
    <p:extLst>
      <p:ext uri="{BB962C8B-B14F-4D97-AF65-F5344CB8AC3E}">
        <p14:creationId xmlns:p14="http://schemas.microsoft.com/office/powerpoint/2010/main" val="182176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 Prevent (some) </a:t>
            </a:r>
            <a:br>
              <a:rPr lang="en-US" smtClean="0"/>
            </a:br>
            <a:r>
              <a:rPr lang="en-US" smtClean="0"/>
              <a:t>Anomalies in the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poorly designed database causes anomalies</a:t>
            </a:r>
          </a:p>
          <a:p>
            <a:endParaRPr lang="en-US" dirty="0" smtClean="0"/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04E9-686D-4EEF-853E-2B7FC0BFC9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3200400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We cannot reserve a room without students : an insert anomaly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00720"/>
              </p:ext>
            </p:extLst>
          </p:nvPr>
        </p:nvGraphicFramePr>
        <p:xfrm>
          <a:off x="5248275" y="5438775"/>
          <a:ext cx="2676525" cy="365760"/>
        </p:xfrm>
        <a:graphic>
          <a:graphicData uri="http://schemas.openxmlformats.org/drawingml/2006/table">
            <a:tbl>
              <a:tblPr/>
              <a:tblGrid>
                <a:gridCol w="797495"/>
                <a:gridCol w="1037836"/>
                <a:gridCol w="841194"/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CS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229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C12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3657600" cy="32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eft Arrow 10"/>
          <p:cNvSpPr/>
          <p:nvPr/>
        </p:nvSpPr>
        <p:spPr bwMode="auto">
          <a:xfrm>
            <a:off x="4953000" y="5562600"/>
            <a:ext cx="228600" cy="76200"/>
          </a:xfrm>
          <a:prstGeom prst="lef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0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 Prevent (some) </a:t>
            </a:r>
            <a:br>
              <a:rPr lang="en-US" smtClean="0"/>
            </a:br>
            <a:r>
              <a:rPr lang="en-US" smtClean="0"/>
              <a:t>Anomalies in the Data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136624"/>
              </p:ext>
            </p:extLst>
          </p:nvPr>
        </p:nvGraphicFramePr>
        <p:xfrm>
          <a:off x="990600" y="1981200"/>
          <a:ext cx="30480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6553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Student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Course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Mary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CS145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Joe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CS145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Sam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CS145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….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04E9-686D-4EEF-853E-2B7FC0BFC96D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3911"/>
              </p:ext>
            </p:extLst>
          </p:nvPr>
        </p:nvGraphicFramePr>
        <p:xfrm>
          <a:off x="4267200" y="2057400"/>
          <a:ext cx="29718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485900"/>
              </a:tblGrid>
              <a:tr h="47413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Course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Room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CS145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B01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CS229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C12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67200" y="3886200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Is this form better?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Redundancy?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Update anomaly?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Insert anomaly?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Delete anomaly?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28524</TotalTime>
  <Words>2596</Words>
  <Application>Microsoft Office PowerPoint</Application>
  <PresentationFormat>On-screen Show (4:3)</PresentationFormat>
  <Paragraphs>1096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Century Schoolbook</vt:lpstr>
      <vt:lpstr>Franklin Gothic Book</vt:lpstr>
      <vt:lpstr>Futura Bk BT</vt:lpstr>
      <vt:lpstr>Futura Md BT</vt:lpstr>
      <vt:lpstr>Times New Roman</vt:lpstr>
      <vt:lpstr>Wingdings</vt:lpstr>
      <vt:lpstr>ITMtemplate</vt:lpstr>
      <vt:lpstr>1_ITM478_08_1</vt:lpstr>
      <vt:lpstr>ITMD 421 – Data Modeling and Applications</vt:lpstr>
      <vt:lpstr>Objectives</vt:lpstr>
      <vt:lpstr>Design Theory</vt:lpstr>
      <vt:lpstr>Normal Forms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Functional Dependencies</vt:lpstr>
      <vt:lpstr>Example</vt:lpstr>
      <vt:lpstr>Data and FDs</vt:lpstr>
      <vt:lpstr>Observing FDs in Data</vt:lpstr>
      <vt:lpstr>Enforcing Functional Dependencies</vt:lpstr>
      <vt:lpstr>Enforcing Functional Dependencies</vt:lpstr>
      <vt:lpstr>Apply Normalization Process</vt:lpstr>
      <vt:lpstr>Goals of Decomposition</vt:lpstr>
      <vt:lpstr>Schema Decomposition</vt:lpstr>
      <vt:lpstr>Schema Decomposition</vt:lpstr>
      <vt:lpstr>Schema Decomposition</vt:lpstr>
      <vt:lpstr>Schema Decomposition</vt:lpstr>
      <vt:lpstr>FDs are not Symmetric</vt:lpstr>
      <vt:lpstr>Functional Dependencies</vt:lpstr>
      <vt:lpstr>Functional Dependencies</vt:lpstr>
      <vt:lpstr>FDs and Composite Key</vt:lpstr>
      <vt:lpstr>Data Duplication</vt:lpstr>
      <vt:lpstr>Schema Decomposition</vt:lpstr>
      <vt:lpstr>Result of Schema Decomposition</vt:lpstr>
      <vt:lpstr>Functional Dependency Rules</vt:lpstr>
      <vt:lpstr>Functional Dependency Rules</vt:lpstr>
      <vt:lpstr>Example</vt:lpstr>
      <vt:lpstr>Example</vt:lpstr>
      <vt:lpstr>Goals of Decomposition</vt:lpstr>
      <vt:lpstr>Decomposing a Schema</vt:lpstr>
      <vt:lpstr>Decomposing a Schema: Option 1</vt:lpstr>
      <vt:lpstr>Decomposing a Schema: Option 2</vt:lpstr>
      <vt:lpstr>Decomposing a Schema</vt:lpstr>
      <vt:lpstr>First Normal Form (1NF)</vt:lpstr>
      <vt:lpstr>1st Normal Form (1NF)</vt:lpstr>
      <vt:lpstr>Second Normal Form (2NF)</vt:lpstr>
      <vt:lpstr>Second Normal Form (2NF)</vt:lpstr>
      <vt:lpstr>Second Normal Form (2NF)</vt:lpstr>
      <vt:lpstr>Removing Partial Dependencies</vt:lpstr>
      <vt:lpstr>Converting 1NF to 2NF</vt:lpstr>
      <vt:lpstr>1NF vs 2NF Data</vt:lpstr>
      <vt:lpstr>Converting 1NF to 2NF</vt:lpstr>
      <vt:lpstr>Towards 2NF</vt:lpstr>
      <vt:lpstr>Towards 2NF</vt:lpstr>
      <vt:lpstr>Third Normal Form (3NF)</vt:lpstr>
      <vt:lpstr>Removing Transitive Dependencies</vt:lpstr>
      <vt:lpstr>Towards 3NF</vt:lpstr>
      <vt:lpstr>2NF Data Table</vt:lpstr>
      <vt:lpstr>Decompose the Tables</vt:lpstr>
      <vt:lpstr>Decompose the Tables</vt:lpstr>
      <vt:lpstr>Normalization Example</vt:lpstr>
      <vt:lpstr>Example 2</vt:lpstr>
      <vt:lpstr>PowerPoint Presentation</vt:lpstr>
      <vt:lpstr>PowerPoint Presentation</vt:lpstr>
      <vt:lpstr>Another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ITMD 421 – Data Modeling and Applications</dc:title>
  <dc:subject>Chapter Twelve</dc:subject>
  <dc:creator>Aastha Gupta</dc:creator>
  <cp:lastModifiedBy>Henry Post</cp:lastModifiedBy>
  <cp:revision>194</cp:revision>
  <dcterms:created xsi:type="dcterms:W3CDTF">2017-08-04T02:08:59Z</dcterms:created>
  <dcterms:modified xsi:type="dcterms:W3CDTF">2017-09-11T23:47:18Z</dcterms:modified>
</cp:coreProperties>
</file>