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336" r:id="rId3"/>
    <p:sldId id="395" r:id="rId4"/>
    <p:sldId id="423" r:id="rId5"/>
    <p:sldId id="424" r:id="rId6"/>
    <p:sldId id="425" r:id="rId7"/>
    <p:sldId id="426" r:id="rId8"/>
    <p:sldId id="430" r:id="rId9"/>
    <p:sldId id="431" r:id="rId10"/>
    <p:sldId id="427" r:id="rId11"/>
    <p:sldId id="428" r:id="rId12"/>
    <p:sldId id="429" r:id="rId13"/>
    <p:sldId id="433" r:id="rId14"/>
    <p:sldId id="432" r:id="rId15"/>
    <p:sldId id="434" r:id="rId16"/>
    <p:sldId id="438" r:id="rId17"/>
    <p:sldId id="435" r:id="rId18"/>
    <p:sldId id="439" r:id="rId19"/>
    <p:sldId id="436" r:id="rId20"/>
    <p:sldId id="437" r:id="rId21"/>
    <p:sldId id="440" r:id="rId22"/>
    <p:sldId id="441" r:id="rId23"/>
    <p:sldId id="442" r:id="rId2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614" autoAdjust="0"/>
    <p:restoredTop sz="86392" autoAdjust="0"/>
  </p:normalViewPr>
  <p:slideViewPr>
    <p:cSldViewPr>
      <p:cViewPr varScale="1">
        <p:scale>
          <a:sx n="114" d="100"/>
          <a:sy n="114" d="100"/>
        </p:scale>
        <p:origin x="112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Lecture 4</a:t>
            </a:r>
          </a:p>
          <a:p>
            <a:r>
              <a:rPr lang="en-US" sz="2400"/>
              <a:t>September 18, </a:t>
            </a:r>
            <a:r>
              <a:rPr lang="en-US" sz="2400" dirty="0"/>
              <a:t>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Integrity Rules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194488"/>
            <a:ext cx="7924800" cy="33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Integrity Rules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11342"/>
            <a:ext cx="7924800" cy="450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Ways to Handle Nulls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Flags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Special codes used to indicate the absence of some value </a:t>
            </a:r>
          </a:p>
          <a:p>
            <a:pPr eaLnBrk="1" hangingPunct="1"/>
            <a:r>
              <a:rPr lang="en-US" altLang="en-US" dirty="0"/>
              <a:t>NOT NULL constraint - Placed on a column to ensure that every row in the table has a value for that column</a:t>
            </a:r>
          </a:p>
          <a:p>
            <a:pPr eaLnBrk="1" hangingPunct="1"/>
            <a:r>
              <a:rPr lang="en-US" altLang="en-US" dirty="0"/>
              <a:t>UNIQUE constraint - Restriction placed on a column to ensure that no duplicate values exist for that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Relational Set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848600" cy="465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44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Relational Set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Difference </a:t>
            </a:r>
          </a:p>
          <a:p>
            <a:pPr lvl="1" eaLnBrk="1" hangingPunct="1"/>
            <a:r>
              <a:rPr lang="en-US" altLang="en-US" dirty="0"/>
              <a:t>Yields all rows in one table that are not found in the other table</a:t>
            </a:r>
          </a:p>
          <a:p>
            <a:pPr lvl="1" eaLnBrk="1" hangingPunct="1"/>
            <a:r>
              <a:rPr lang="en-US" altLang="en-US" dirty="0"/>
              <a:t>Tables must be union-compatible to yield valid results </a:t>
            </a:r>
          </a:p>
          <a:p>
            <a:pPr eaLnBrk="1" hangingPunct="1"/>
            <a:r>
              <a:rPr lang="en-US" altLang="en-US" b="1" dirty="0"/>
              <a:t>Product </a:t>
            </a:r>
          </a:p>
          <a:p>
            <a:pPr lvl="1" eaLnBrk="1" hangingPunct="1"/>
            <a:r>
              <a:rPr lang="en-US" altLang="en-US" dirty="0"/>
              <a:t>Yields all possible pairs of rows from two tables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Relational Set Operators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Join</a:t>
            </a:r>
          </a:p>
          <a:p>
            <a:pPr lvl="1" eaLnBrk="1" hangingPunct="1"/>
            <a:r>
              <a:rPr lang="en-US" altLang="en-US" dirty="0"/>
              <a:t>Allows information to be intelligently combined from two or more tables </a:t>
            </a:r>
          </a:p>
          <a:p>
            <a:pPr eaLnBrk="1" hangingPunct="1"/>
            <a:r>
              <a:rPr lang="en-US" altLang="en-US" b="1" dirty="0"/>
              <a:t>Divide</a:t>
            </a:r>
          </a:p>
          <a:p>
            <a:pPr lvl="1" eaLnBrk="1" hangingPunct="1"/>
            <a:r>
              <a:rPr lang="en-US" altLang="en-US" dirty="0"/>
              <a:t>Uses one 2-column table as the dividend and one single-column table as the divisor</a:t>
            </a:r>
          </a:p>
          <a:p>
            <a:pPr lvl="1" eaLnBrk="1" hangingPunct="1"/>
            <a:r>
              <a:rPr lang="en-US" altLang="en-US" dirty="0"/>
              <a:t>Output is a single column that contains all values from the second column of the dividend that are associated with every row in the divisor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6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Types of Joins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Natural join</a:t>
            </a:r>
            <a:r>
              <a:rPr lang="en-US" altLang="en-US" sz="2800" dirty="0"/>
              <a:t>:</a:t>
            </a:r>
            <a:r>
              <a:rPr lang="en-US" altLang="en-US" sz="2800" b="1" dirty="0"/>
              <a:t> </a:t>
            </a:r>
            <a:r>
              <a:rPr lang="en-US" altLang="en-US" sz="2800" dirty="0"/>
              <a:t>Links tables by selecting only the rows with common values in their common attributes</a:t>
            </a:r>
          </a:p>
          <a:p>
            <a:pPr lvl="1" eaLnBrk="1" hangingPunct="1"/>
            <a:r>
              <a:rPr lang="en-US" altLang="en-US" sz="2400" b="1" dirty="0"/>
              <a:t>Join columns</a:t>
            </a:r>
            <a:r>
              <a:rPr lang="en-US" altLang="en-US" sz="2400" dirty="0"/>
              <a:t>: Common columns</a:t>
            </a:r>
            <a:r>
              <a:rPr lang="en-US" altLang="en-US" sz="2400" b="1" dirty="0"/>
              <a:t> </a:t>
            </a:r>
          </a:p>
          <a:p>
            <a:pPr eaLnBrk="1" hangingPunct="1"/>
            <a:r>
              <a:rPr lang="en-US" altLang="en-US" sz="2800" b="1" dirty="0"/>
              <a:t>Equijoin</a:t>
            </a:r>
            <a:r>
              <a:rPr lang="en-US" altLang="en-US" sz="2800" dirty="0"/>
              <a:t>: Links tables on the basis of an equality condition that compares specified columns of each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Types of Joins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Inner join</a:t>
            </a:r>
            <a:r>
              <a:rPr lang="en-US" altLang="en-US" sz="2800" dirty="0"/>
              <a:t>:</a:t>
            </a:r>
            <a:r>
              <a:rPr lang="en-US" altLang="en-US" sz="2800" b="1" dirty="0"/>
              <a:t> </a:t>
            </a:r>
            <a:r>
              <a:rPr lang="en-US" altLang="en-US" sz="2800" dirty="0"/>
              <a:t>Only returns matched records from the tables that are being joined</a:t>
            </a:r>
          </a:p>
          <a:p>
            <a:pPr eaLnBrk="1" hangingPunct="1"/>
            <a:r>
              <a:rPr lang="en-US" altLang="en-US" sz="2800" b="1" dirty="0"/>
              <a:t>Outer join</a:t>
            </a:r>
            <a:r>
              <a:rPr lang="en-US" altLang="en-US" sz="2800" dirty="0"/>
              <a:t>: Matched pairs are retained and unmatched values in the other table are left null </a:t>
            </a:r>
          </a:p>
          <a:p>
            <a:pPr lvl="1" eaLnBrk="1" hangingPunct="1"/>
            <a:r>
              <a:rPr lang="en-US" altLang="en-US" sz="2400" b="1" dirty="0"/>
              <a:t>Left outer join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Yields all of the rows in the first table, including those that do not have a matching value in the second table </a:t>
            </a:r>
          </a:p>
          <a:p>
            <a:pPr lvl="1" eaLnBrk="1" hangingPunct="1"/>
            <a:r>
              <a:rPr lang="en-US" altLang="en-US" sz="2400" b="1" dirty="0"/>
              <a:t>Right outer join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Yields all of the rows in the second table, including those that do not have matching values in the first table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1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Dictionary and the System Catalog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Data dictionary</a:t>
            </a:r>
            <a:r>
              <a:rPr lang="en-US" altLang="en-US" sz="2800" dirty="0"/>
              <a:t>:</a:t>
            </a:r>
            <a:r>
              <a:rPr lang="en-US" altLang="en-US" sz="2800" b="1" dirty="0"/>
              <a:t> </a:t>
            </a:r>
            <a:r>
              <a:rPr lang="en-US" altLang="en-US" sz="2800" dirty="0"/>
              <a:t>Description of all tables in the database created by the user and designer </a:t>
            </a:r>
          </a:p>
          <a:p>
            <a:pPr eaLnBrk="1" hangingPunct="1"/>
            <a:r>
              <a:rPr lang="en-US" altLang="en-US" sz="2800" b="1" dirty="0"/>
              <a:t>System catalog</a:t>
            </a:r>
            <a:r>
              <a:rPr lang="en-US" altLang="en-US" sz="2800" dirty="0"/>
              <a:t>: System data dictionary that describes all objects within the database </a:t>
            </a:r>
          </a:p>
          <a:p>
            <a:pPr eaLnBrk="1" hangingPunct="1"/>
            <a:r>
              <a:rPr lang="en-US" altLang="en-US" sz="2800" dirty="0"/>
              <a:t>Homonyms and synonyms must be avoided to lessen confusion</a:t>
            </a:r>
          </a:p>
          <a:p>
            <a:pPr lvl="2" eaLnBrk="1" hangingPunct="1"/>
            <a:r>
              <a:rPr lang="en-US" altLang="en-US" sz="2000" b="1" dirty="0"/>
              <a:t>Homonym</a:t>
            </a:r>
            <a:r>
              <a:rPr lang="en-US" altLang="en-US" sz="2000" dirty="0"/>
              <a:t>: Same name is used to label different attributes </a:t>
            </a:r>
          </a:p>
          <a:p>
            <a:pPr lvl="2" eaLnBrk="1" hangingPunct="1"/>
            <a:r>
              <a:rPr lang="en-US" altLang="en-US" sz="2000" b="1" dirty="0"/>
              <a:t>Synonym</a:t>
            </a:r>
            <a:r>
              <a:rPr lang="en-US" altLang="en-US" sz="2000" dirty="0"/>
              <a:t>: Different names are used to describe the same attribute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Relationships within the Relational Database 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1:M relationship - Norm for relational databases </a:t>
            </a:r>
          </a:p>
          <a:p>
            <a:pPr eaLnBrk="1" hangingPunct="1"/>
            <a:r>
              <a:rPr lang="en-US" altLang="en-US" sz="2800" dirty="0"/>
              <a:t>1:1 relationship - One entity can be related to only one other entity and vice versa </a:t>
            </a:r>
          </a:p>
          <a:p>
            <a:pPr eaLnBrk="1" hangingPunct="1"/>
            <a:r>
              <a:rPr lang="en-US" altLang="en-US" sz="2800" dirty="0"/>
              <a:t>Many-to-many (M:N) relationship - Implemented by creating a new entity in 1:M relationships with the original entities </a:t>
            </a:r>
          </a:p>
          <a:p>
            <a:pPr lvl="1" eaLnBrk="1" hangingPunct="1"/>
            <a:r>
              <a:rPr lang="en-US" altLang="en-US" sz="2400" b="1" dirty="0"/>
              <a:t>Composite entity </a:t>
            </a:r>
            <a:r>
              <a:rPr lang="en-US" altLang="en-US" sz="2400" dirty="0"/>
              <a:t>(</a:t>
            </a:r>
            <a:r>
              <a:rPr lang="en-US" altLang="en-US" sz="2400" b="1" dirty="0"/>
              <a:t>Bridge </a:t>
            </a:r>
            <a:r>
              <a:rPr lang="en-US" altLang="en-US" sz="2400" dirty="0"/>
              <a:t>or </a:t>
            </a:r>
            <a:r>
              <a:rPr lang="en-US" altLang="en-US" sz="2400" b="1" dirty="0"/>
              <a:t>associative entity</a:t>
            </a:r>
            <a:r>
              <a:rPr lang="en-US" altLang="en-US" sz="2400" dirty="0"/>
              <a:t>): Helps avoid problems inherent to M:N relationships, includes the primary keys of tables to be linked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6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Relational Model </a:t>
            </a:r>
          </a:p>
          <a:p>
            <a:pPr lvl="1"/>
            <a:r>
              <a:rPr lang="en-US" altLang="en-US" dirty="0"/>
              <a:t>Concepts</a:t>
            </a:r>
          </a:p>
          <a:p>
            <a:pPr lvl="1"/>
            <a:r>
              <a:rPr lang="en-US" altLang="en-US" dirty="0"/>
              <a:t>Components</a:t>
            </a:r>
          </a:p>
          <a:p>
            <a:pPr lvl="1"/>
            <a:r>
              <a:rPr lang="en-US" altLang="en-US" dirty="0"/>
              <a:t>Implementation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Index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Orderly arrangement to logically access rows in a table</a:t>
            </a:r>
          </a:p>
          <a:p>
            <a:pPr eaLnBrk="1" hangingPunct="1"/>
            <a:r>
              <a:rPr lang="en-US" altLang="en-US" b="1" dirty="0"/>
              <a:t>Index key</a:t>
            </a:r>
            <a:r>
              <a:rPr lang="en-US" altLang="en-US" dirty="0"/>
              <a:t>: Index’s reference point that leads to data location identified by the key</a:t>
            </a:r>
          </a:p>
          <a:p>
            <a:pPr eaLnBrk="1" hangingPunct="1"/>
            <a:r>
              <a:rPr lang="en-US" altLang="en-US" b="1" dirty="0"/>
              <a:t>Unique index</a:t>
            </a:r>
            <a:r>
              <a:rPr lang="en-US" altLang="en-US" dirty="0"/>
              <a:t>: Index key can have only one pointer value associated with it</a:t>
            </a:r>
          </a:p>
          <a:p>
            <a:pPr eaLnBrk="1" hangingPunct="1"/>
            <a:r>
              <a:rPr lang="en-US" altLang="en-US" dirty="0"/>
              <a:t>Each index is associated with only one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Data Redundancy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database facilitates control of data redundancies through use of foreign keys</a:t>
            </a:r>
          </a:p>
          <a:p>
            <a:pPr eaLnBrk="1" hangingPunct="1"/>
            <a:r>
              <a:rPr lang="en-US" altLang="en-US" dirty="0"/>
              <a:t>To be controlled except the following circumstances</a:t>
            </a:r>
          </a:p>
          <a:p>
            <a:pPr lvl="1" eaLnBrk="1" hangingPunct="1"/>
            <a:r>
              <a:rPr lang="en-CA" altLang="en-US" dirty="0"/>
              <a:t>Data redundancy must be increased to make the database serve crucial information purposes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Exists to preserve the historical accuracy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Logical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Relational database model is a logical representation of the data and its relationships</a:t>
            </a:r>
          </a:p>
          <a:p>
            <a:pPr eaLnBrk="1" hangingPunct="1"/>
            <a:r>
              <a:rPr lang="en-US" altLang="en-US" dirty="0"/>
              <a:t>It is important for an efficient database design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table is composed of rows and columns.</a:t>
            </a:r>
          </a:p>
          <a:p>
            <a:r>
              <a:rPr lang="en-US" altLang="en-US" dirty="0"/>
              <a:t>Each row represents a single occurrence within an entity.</a:t>
            </a:r>
          </a:p>
          <a:p>
            <a:r>
              <a:rPr lang="en-US" altLang="en-US" dirty="0"/>
              <a:t>Column represents attributes.</a:t>
            </a:r>
          </a:p>
          <a:p>
            <a:r>
              <a:rPr lang="en-US" altLang="en-US" dirty="0"/>
              <a:t>Each column has a distinct name.</a:t>
            </a:r>
          </a:p>
          <a:p>
            <a:r>
              <a:rPr lang="en-US" altLang="en-US" dirty="0"/>
              <a:t>Interaction of row and columns represents data value.</a:t>
            </a:r>
          </a:p>
          <a:p>
            <a:r>
              <a:rPr lang="en-US" altLang="en-US" dirty="0"/>
              <a:t>All values of the column should be confined to the same data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Keys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Consist of one or more attributes that determine other attributes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Used to: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Ensure that each row in a table is uniquely identifiable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Establish relationships among tables and to ensure the integrity of the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uFill>
                  <a:solidFill>
                    <a:srgbClr val="FF0000"/>
                  </a:solidFill>
                </a:uFill>
              </a:rPr>
              <a:t>Primary key (PK)</a:t>
            </a:r>
            <a:r>
              <a:rPr lang="en-US" altLang="en-US" dirty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en-US" altLang="en-US" dirty="0"/>
              <a:t>Attribute or combination of attributes that uniquely identifies any given row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Functional dependence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Value of one or more attributes determines the value of one or more other attributes</a:t>
            </a:r>
          </a:p>
          <a:p>
            <a:pPr lvl="1" eaLnBrk="1" hangingPunct="1"/>
            <a:r>
              <a:rPr lang="en-US" altLang="en-US" b="1" dirty="0"/>
              <a:t>Determinant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whose value determines another 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Dependent</a:t>
            </a:r>
            <a:r>
              <a:rPr lang="en-US" altLang="en-US" dirty="0"/>
              <a:t>: Attribute whose value is determined by the other attribute</a:t>
            </a:r>
          </a:p>
          <a:p>
            <a:pPr eaLnBrk="1" hangingPunct="1"/>
            <a:r>
              <a:rPr lang="en-US" altLang="en-US" b="1" dirty="0"/>
              <a:t>Full functional dependence</a:t>
            </a:r>
            <a:r>
              <a:rPr lang="en-US" altLang="en-US" dirty="0"/>
              <a:t>: Entire collection of attributes in the determinant is necessary for the relationship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Types of Keys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Composite key</a:t>
            </a:r>
            <a:r>
              <a:rPr lang="en-US" altLang="en-US" dirty="0"/>
              <a:t>: Key that is composed of more than one attribute</a:t>
            </a:r>
          </a:p>
          <a:p>
            <a:pPr eaLnBrk="1" hangingPunct="1"/>
            <a:r>
              <a:rPr lang="en-US" altLang="en-US" b="1" dirty="0"/>
              <a:t>Key attribute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that is a part of a key</a:t>
            </a:r>
          </a:p>
          <a:p>
            <a:pPr eaLnBrk="1" hangingPunct="1"/>
            <a:r>
              <a:rPr lang="en-US" altLang="en-US" b="1" dirty="0"/>
              <a:t>Entity integrity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Condition in which each row in the table has its own unique identity </a:t>
            </a:r>
          </a:p>
          <a:p>
            <a:pPr lvl="1" eaLnBrk="1" hangingPunct="1"/>
            <a:r>
              <a:rPr lang="en-US" altLang="en-US" dirty="0"/>
              <a:t>All of the values in the primary key must be unique</a:t>
            </a:r>
          </a:p>
          <a:p>
            <a:pPr lvl="1" eaLnBrk="1" hangingPunct="1"/>
            <a:r>
              <a:rPr lang="en-US" altLang="en-US" dirty="0"/>
              <a:t>No key attribute in the primary key can contain a null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1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Types of Keys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fontAlgn="auto" hangingPunct="1">
              <a:defRPr/>
            </a:pPr>
            <a:r>
              <a:rPr lang="en-US" sz="2800" b="1" dirty="0"/>
              <a:t>Null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Absence of any data value that could represent: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An unknown attribute value 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 known, but missing, attribute value  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 inapplicable condition </a:t>
            </a:r>
          </a:p>
          <a:p>
            <a:pPr marL="342900" lvl="2" indent="-342900" eaLnBrk="1" fontAlgn="auto" hangingPunct="1">
              <a:defRPr/>
            </a:pPr>
            <a:r>
              <a:rPr lang="en-US" sz="2800" b="1" dirty="0"/>
              <a:t>Referential integrity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Every reference to an entity instance by another entity instance is valid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Arial" charset="0"/>
              </a:rPr>
              <a:t>Relational Database Keys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Super Key</a:t>
            </a:r>
          </a:p>
          <a:p>
            <a:r>
              <a:rPr lang="en-US" altLang="en-US" dirty="0"/>
              <a:t>Candidate Key</a:t>
            </a:r>
          </a:p>
          <a:p>
            <a:r>
              <a:rPr lang="en-US" altLang="en-US" dirty="0"/>
              <a:t>Primary Key</a:t>
            </a:r>
          </a:p>
          <a:p>
            <a:r>
              <a:rPr lang="en-US" altLang="en-US" dirty="0"/>
              <a:t>Foreign Key</a:t>
            </a:r>
          </a:p>
          <a:p>
            <a:r>
              <a:rPr lang="en-US" altLang="en-US" dirty="0"/>
              <a:t>Composite Key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63230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28936</TotalTime>
  <Words>867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Century Schoolbook</vt:lpstr>
      <vt:lpstr>Franklin Gothic Book</vt:lpstr>
      <vt:lpstr>Futura Bk BT</vt:lpstr>
      <vt:lpstr>Futura Md BT</vt:lpstr>
      <vt:lpstr>Times New Roman</vt:lpstr>
      <vt:lpstr>Wingdings</vt:lpstr>
      <vt:lpstr>ITMtemplate</vt:lpstr>
      <vt:lpstr>1_ITM478_08_1</vt:lpstr>
      <vt:lpstr>ITMD 421 – Data Modeling and Applications</vt:lpstr>
      <vt:lpstr>Objectives</vt:lpstr>
      <vt:lpstr>Logical View</vt:lpstr>
      <vt:lpstr>Characteristics</vt:lpstr>
      <vt:lpstr>Keys</vt:lpstr>
      <vt:lpstr>Dependencies</vt:lpstr>
      <vt:lpstr>Types of Keys</vt:lpstr>
      <vt:lpstr>Types of Keys</vt:lpstr>
      <vt:lpstr>Relational Database Keys </vt:lpstr>
      <vt:lpstr>Integrity Rules </vt:lpstr>
      <vt:lpstr>Integrity Rules </vt:lpstr>
      <vt:lpstr>Ways to Handle Nulls</vt:lpstr>
      <vt:lpstr>Relational Set Operators</vt:lpstr>
      <vt:lpstr>Relational Set Operators</vt:lpstr>
      <vt:lpstr>Relational Set Operators</vt:lpstr>
      <vt:lpstr>Types of Joins</vt:lpstr>
      <vt:lpstr>Types of Joins</vt:lpstr>
      <vt:lpstr>Data Dictionary and the System Catalog </vt:lpstr>
      <vt:lpstr>Relationships within the Relational Database </vt:lpstr>
      <vt:lpstr>Index</vt:lpstr>
      <vt:lpstr>Data Redundancy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</cp:lastModifiedBy>
  <cp:revision>206</cp:revision>
  <dcterms:created xsi:type="dcterms:W3CDTF">2017-08-04T02:08:59Z</dcterms:created>
  <dcterms:modified xsi:type="dcterms:W3CDTF">2017-09-24T17:00:44Z</dcterms:modified>
</cp:coreProperties>
</file>