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png&amp;ehk=8f3IbvCSKK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80" r:id="rId2"/>
  </p:sldMasterIdLst>
  <p:notesMasterIdLst>
    <p:notesMasterId r:id="rId44"/>
  </p:notesMasterIdLst>
  <p:handoutMasterIdLst>
    <p:handoutMasterId r:id="rId45"/>
  </p:handoutMasterIdLst>
  <p:sldIdLst>
    <p:sldId id="336" r:id="rId3"/>
    <p:sldId id="395" r:id="rId4"/>
    <p:sldId id="408" r:id="rId5"/>
    <p:sldId id="421" r:id="rId6"/>
    <p:sldId id="444" r:id="rId7"/>
    <p:sldId id="410" r:id="rId8"/>
    <p:sldId id="411" r:id="rId9"/>
    <p:sldId id="412" r:id="rId10"/>
    <p:sldId id="413" r:id="rId11"/>
    <p:sldId id="414" r:id="rId12"/>
    <p:sldId id="415" r:id="rId13"/>
    <p:sldId id="416" r:id="rId14"/>
    <p:sldId id="417" r:id="rId15"/>
    <p:sldId id="418" r:id="rId16"/>
    <p:sldId id="419" r:id="rId17"/>
    <p:sldId id="420" r:id="rId18"/>
    <p:sldId id="432" r:id="rId19"/>
    <p:sldId id="433" r:id="rId20"/>
    <p:sldId id="422" r:id="rId21"/>
    <p:sldId id="423" r:id="rId22"/>
    <p:sldId id="424" r:id="rId23"/>
    <p:sldId id="425" r:id="rId24"/>
    <p:sldId id="426" r:id="rId25"/>
    <p:sldId id="427" r:id="rId26"/>
    <p:sldId id="428" r:id="rId27"/>
    <p:sldId id="429" r:id="rId28"/>
    <p:sldId id="430" r:id="rId29"/>
    <p:sldId id="431" r:id="rId30"/>
    <p:sldId id="434" r:id="rId31"/>
    <p:sldId id="435" r:id="rId32"/>
    <p:sldId id="436" r:id="rId33"/>
    <p:sldId id="437" r:id="rId34"/>
    <p:sldId id="438" r:id="rId35"/>
    <p:sldId id="439" r:id="rId36"/>
    <p:sldId id="443" r:id="rId37"/>
    <p:sldId id="445" r:id="rId38"/>
    <p:sldId id="446" r:id="rId39"/>
    <p:sldId id="447" r:id="rId40"/>
    <p:sldId id="448" r:id="rId41"/>
    <p:sldId id="449" r:id="rId42"/>
    <p:sldId id="442" r:id="rId43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  <a:srgbClr val="18B2B6"/>
    <a:srgbClr val="0033CC"/>
    <a:srgbClr val="F8F8F8"/>
    <a:srgbClr val="EAEAEA"/>
    <a:srgbClr val="96969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9" autoAdjust="0"/>
    <p:restoredTop sz="86392" autoAdjust="0"/>
  </p:normalViewPr>
  <p:slideViewPr>
    <p:cSldViewPr>
      <p:cViewPr varScale="1">
        <p:scale>
          <a:sx n="114" d="100"/>
          <a:sy n="114" d="100"/>
        </p:scale>
        <p:origin x="1638" y="-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E18C53-E98B-4674-B7B8-8F2942834A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325E4C-F7B7-482B-ADA6-A166F65F4C68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Data Manipulation Language (DML)</a:t>
          </a:r>
        </a:p>
      </dgm:t>
    </dgm:pt>
    <dgm:pt modelId="{305A9881-0DE4-438F-8538-D3FE7604618A}" type="parTrans" cxnId="{6037400D-2F9F-4CB3-B160-ECC9DBF942A1}">
      <dgm:prSet/>
      <dgm:spPr/>
      <dgm:t>
        <a:bodyPr/>
        <a:lstStyle/>
        <a:p>
          <a:endParaRPr lang="en-US"/>
        </a:p>
      </dgm:t>
    </dgm:pt>
    <dgm:pt modelId="{AE8B2B09-20C1-45C1-BEED-6B53A67523A7}" type="sibTrans" cxnId="{6037400D-2F9F-4CB3-B160-ECC9DBF942A1}">
      <dgm:prSet/>
      <dgm:spPr/>
      <dgm:t>
        <a:bodyPr/>
        <a:lstStyle/>
        <a:p>
          <a:endParaRPr lang="en-US"/>
        </a:p>
      </dgm:t>
    </dgm:pt>
    <dgm:pt modelId="{1AA19D42-454F-4091-8EFB-77D64B0C43DB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SELECT</a:t>
          </a:r>
        </a:p>
      </dgm:t>
    </dgm:pt>
    <dgm:pt modelId="{7FE6B3B8-B673-476B-BF60-4614A144BFF5}" type="parTrans" cxnId="{522625C6-E612-4997-8F66-A3376BAFB6FE}">
      <dgm:prSet/>
      <dgm:spPr/>
      <dgm:t>
        <a:bodyPr/>
        <a:lstStyle/>
        <a:p>
          <a:endParaRPr lang="en-US"/>
        </a:p>
      </dgm:t>
    </dgm:pt>
    <dgm:pt modelId="{621F8328-05DA-4F67-BC77-BFE4DC996707}" type="sibTrans" cxnId="{522625C6-E612-4997-8F66-A3376BAFB6FE}">
      <dgm:prSet/>
      <dgm:spPr/>
      <dgm:t>
        <a:bodyPr/>
        <a:lstStyle/>
        <a:p>
          <a:endParaRPr lang="en-US"/>
        </a:p>
      </dgm:t>
    </dgm:pt>
    <dgm:pt modelId="{E6C0AD7E-4278-4D34-A8CD-CDD5A100151D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Data Control Language</a:t>
          </a:r>
        </a:p>
      </dgm:t>
    </dgm:pt>
    <dgm:pt modelId="{92BC0E93-6ED5-4EAA-8BF2-511276F3D2CF}" type="parTrans" cxnId="{81F0C8C5-7FFF-40ED-9FFD-7D97751294EB}">
      <dgm:prSet/>
      <dgm:spPr/>
      <dgm:t>
        <a:bodyPr/>
        <a:lstStyle/>
        <a:p>
          <a:endParaRPr lang="en-US"/>
        </a:p>
      </dgm:t>
    </dgm:pt>
    <dgm:pt modelId="{D74A68D1-E30C-4F5E-8D03-BCBB80211CED}" type="sibTrans" cxnId="{81F0C8C5-7FFF-40ED-9FFD-7D97751294EB}">
      <dgm:prSet/>
      <dgm:spPr/>
      <dgm:t>
        <a:bodyPr/>
        <a:lstStyle/>
        <a:p>
          <a:endParaRPr lang="en-US"/>
        </a:p>
      </dgm:t>
    </dgm:pt>
    <dgm:pt modelId="{7A5F162A-96B0-4722-B738-AADF45EF0602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GRANT</a:t>
          </a:r>
        </a:p>
      </dgm:t>
    </dgm:pt>
    <dgm:pt modelId="{4C00DF86-C9F6-46E6-B74D-5103F77BED9E}" type="parTrans" cxnId="{CAEF8F4B-8D5E-4BB4-8F3E-77D2EBBAD958}">
      <dgm:prSet/>
      <dgm:spPr/>
      <dgm:t>
        <a:bodyPr/>
        <a:lstStyle/>
        <a:p>
          <a:endParaRPr lang="en-US"/>
        </a:p>
      </dgm:t>
    </dgm:pt>
    <dgm:pt modelId="{0FB5F2F5-CCE7-4439-AB2A-407EDD67B715}" type="sibTrans" cxnId="{CAEF8F4B-8D5E-4BB4-8F3E-77D2EBBAD958}">
      <dgm:prSet/>
      <dgm:spPr/>
      <dgm:t>
        <a:bodyPr/>
        <a:lstStyle/>
        <a:p>
          <a:endParaRPr lang="en-US"/>
        </a:p>
      </dgm:t>
    </dgm:pt>
    <dgm:pt modelId="{8FF02BF5-5585-4262-A185-4775B3CF6814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INSERT</a:t>
          </a:r>
        </a:p>
      </dgm:t>
    </dgm:pt>
    <dgm:pt modelId="{2D59CA3D-B39D-41DD-ABB3-AAEA3152EC57}" type="parTrans" cxnId="{CACF8CB9-511D-4B45-A81D-24F2385326F2}">
      <dgm:prSet/>
      <dgm:spPr/>
      <dgm:t>
        <a:bodyPr/>
        <a:lstStyle/>
        <a:p>
          <a:endParaRPr lang="en-US"/>
        </a:p>
      </dgm:t>
    </dgm:pt>
    <dgm:pt modelId="{D24E431A-BFF8-4FBA-AFF9-90CD0D65CBC9}" type="sibTrans" cxnId="{CACF8CB9-511D-4B45-A81D-24F2385326F2}">
      <dgm:prSet/>
      <dgm:spPr/>
      <dgm:t>
        <a:bodyPr/>
        <a:lstStyle/>
        <a:p>
          <a:endParaRPr lang="en-US"/>
        </a:p>
      </dgm:t>
    </dgm:pt>
    <dgm:pt modelId="{B8AF0265-0B93-4E11-AF35-4BA48FD22EF4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UPDATE</a:t>
          </a:r>
        </a:p>
      </dgm:t>
    </dgm:pt>
    <dgm:pt modelId="{9EDE9DB9-9EE6-4491-AC19-1FF97FD0DC02}" type="parTrans" cxnId="{7A223AD1-A054-4EE4-B56E-13227A4C5D53}">
      <dgm:prSet/>
      <dgm:spPr/>
      <dgm:t>
        <a:bodyPr/>
        <a:lstStyle/>
        <a:p>
          <a:endParaRPr lang="en-US"/>
        </a:p>
      </dgm:t>
    </dgm:pt>
    <dgm:pt modelId="{FD435464-8898-400A-A238-96631533C6CF}" type="sibTrans" cxnId="{7A223AD1-A054-4EE4-B56E-13227A4C5D53}">
      <dgm:prSet/>
      <dgm:spPr/>
      <dgm:t>
        <a:bodyPr/>
        <a:lstStyle/>
        <a:p>
          <a:endParaRPr lang="en-US"/>
        </a:p>
      </dgm:t>
    </dgm:pt>
    <dgm:pt modelId="{056D7400-4E65-404F-9B54-78C6CD0DB486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DELETE</a:t>
          </a:r>
        </a:p>
      </dgm:t>
    </dgm:pt>
    <dgm:pt modelId="{20B61C28-FB58-4E77-81F7-E318DFCFB91A}" type="parTrans" cxnId="{59D7EA0E-0A7F-4D35-BB20-949F1FE6992E}">
      <dgm:prSet/>
      <dgm:spPr/>
      <dgm:t>
        <a:bodyPr/>
        <a:lstStyle/>
        <a:p>
          <a:endParaRPr lang="en-US"/>
        </a:p>
      </dgm:t>
    </dgm:pt>
    <dgm:pt modelId="{1B37FF4A-2C41-4DBF-8A55-1B5E3472464F}" type="sibTrans" cxnId="{59D7EA0E-0A7F-4D35-BB20-949F1FE6992E}">
      <dgm:prSet/>
      <dgm:spPr/>
      <dgm:t>
        <a:bodyPr/>
        <a:lstStyle/>
        <a:p>
          <a:endParaRPr lang="en-US"/>
        </a:p>
      </dgm:t>
    </dgm:pt>
    <dgm:pt modelId="{15B59355-D783-4E14-B837-CA02DD978F26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MERGE</a:t>
          </a:r>
        </a:p>
      </dgm:t>
    </dgm:pt>
    <dgm:pt modelId="{7F96AC8D-6E57-471F-9947-71C4CDA5F87F}" type="parTrans" cxnId="{7B4F9073-8E73-4BCF-BCE1-FBEC20DF9ED1}">
      <dgm:prSet/>
      <dgm:spPr/>
      <dgm:t>
        <a:bodyPr/>
        <a:lstStyle/>
        <a:p>
          <a:endParaRPr lang="en-US"/>
        </a:p>
      </dgm:t>
    </dgm:pt>
    <dgm:pt modelId="{7A6ECF04-4E86-4E89-BA9A-3B283F1BFDFE}" type="sibTrans" cxnId="{7B4F9073-8E73-4BCF-BCE1-FBEC20DF9ED1}">
      <dgm:prSet/>
      <dgm:spPr/>
      <dgm:t>
        <a:bodyPr/>
        <a:lstStyle/>
        <a:p>
          <a:endParaRPr lang="en-US"/>
        </a:p>
      </dgm:t>
    </dgm:pt>
    <dgm:pt modelId="{BDAE3EB9-C925-450B-B9D0-00F872B6AA32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Data Definition Language (DDL)</a:t>
          </a:r>
        </a:p>
      </dgm:t>
    </dgm:pt>
    <dgm:pt modelId="{1F24F84D-8919-44BB-8848-64587C9D504C}" type="parTrans" cxnId="{8E3C5425-D1BF-4799-9248-60E06CF860A9}">
      <dgm:prSet/>
      <dgm:spPr/>
      <dgm:t>
        <a:bodyPr/>
        <a:lstStyle/>
        <a:p>
          <a:endParaRPr lang="en-US"/>
        </a:p>
      </dgm:t>
    </dgm:pt>
    <dgm:pt modelId="{C0E4FBCF-E65F-442C-8E49-5225550BD0AD}" type="sibTrans" cxnId="{8E3C5425-D1BF-4799-9248-60E06CF860A9}">
      <dgm:prSet/>
      <dgm:spPr/>
      <dgm:t>
        <a:bodyPr/>
        <a:lstStyle/>
        <a:p>
          <a:endParaRPr lang="en-US"/>
        </a:p>
      </dgm:t>
    </dgm:pt>
    <dgm:pt modelId="{ED2853D0-954B-459C-BA8B-CC4EED367AC4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CREATE</a:t>
          </a:r>
        </a:p>
      </dgm:t>
    </dgm:pt>
    <dgm:pt modelId="{B450DF74-F211-4041-B392-E3C56FE3343D}" type="parTrans" cxnId="{EA042705-0815-4E1D-A511-A35CA990CAB4}">
      <dgm:prSet/>
      <dgm:spPr/>
      <dgm:t>
        <a:bodyPr/>
        <a:lstStyle/>
        <a:p>
          <a:endParaRPr lang="en-US"/>
        </a:p>
      </dgm:t>
    </dgm:pt>
    <dgm:pt modelId="{A401DCC7-5AA5-4359-AEBC-8CB32E5609A5}" type="sibTrans" cxnId="{EA042705-0815-4E1D-A511-A35CA990CAB4}">
      <dgm:prSet/>
      <dgm:spPr/>
      <dgm:t>
        <a:bodyPr/>
        <a:lstStyle/>
        <a:p>
          <a:endParaRPr lang="en-US"/>
        </a:p>
      </dgm:t>
    </dgm:pt>
    <dgm:pt modelId="{39867CE6-1683-4256-92A8-AA70B634B52D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ALTER</a:t>
          </a:r>
        </a:p>
      </dgm:t>
    </dgm:pt>
    <dgm:pt modelId="{EAEE26B0-65DD-4C77-87C5-EC88DA6D3BE8}" type="parTrans" cxnId="{278231CA-901C-4CAD-9388-092A448953C2}">
      <dgm:prSet/>
      <dgm:spPr/>
      <dgm:t>
        <a:bodyPr/>
        <a:lstStyle/>
        <a:p>
          <a:endParaRPr lang="en-US"/>
        </a:p>
      </dgm:t>
    </dgm:pt>
    <dgm:pt modelId="{9A46F8F8-07EE-4636-A1E5-E77C1FB9A35B}" type="sibTrans" cxnId="{278231CA-901C-4CAD-9388-092A448953C2}">
      <dgm:prSet/>
      <dgm:spPr/>
      <dgm:t>
        <a:bodyPr/>
        <a:lstStyle/>
        <a:p>
          <a:endParaRPr lang="en-US"/>
        </a:p>
      </dgm:t>
    </dgm:pt>
    <dgm:pt modelId="{67AFFBB3-B29F-4B17-95AC-71C981AA3784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DROP</a:t>
          </a:r>
        </a:p>
      </dgm:t>
    </dgm:pt>
    <dgm:pt modelId="{3C02E6BA-2A1F-48E7-856A-A300AB0E024E}" type="parTrans" cxnId="{58B9C22C-1532-4A45-83E5-C49E56B55331}">
      <dgm:prSet/>
      <dgm:spPr/>
      <dgm:t>
        <a:bodyPr/>
        <a:lstStyle/>
        <a:p>
          <a:endParaRPr lang="en-US"/>
        </a:p>
      </dgm:t>
    </dgm:pt>
    <dgm:pt modelId="{083D6C1B-B8D0-4BC0-BF47-8C7D1D6DC2DA}" type="sibTrans" cxnId="{58B9C22C-1532-4A45-83E5-C49E56B55331}">
      <dgm:prSet/>
      <dgm:spPr/>
      <dgm:t>
        <a:bodyPr/>
        <a:lstStyle/>
        <a:p>
          <a:endParaRPr lang="en-US"/>
        </a:p>
      </dgm:t>
    </dgm:pt>
    <dgm:pt modelId="{40759BC6-6E0A-4F08-9876-7830AE9B01A8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RENAME</a:t>
          </a:r>
        </a:p>
      </dgm:t>
    </dgm:pt>
    <dgm:pt modelId="{5DE32CDD-6A5F-495D-B284-A15246E9972C}" type="parTrans" cxnId="{C7CC0B24-69EC-4905-B80E-563B15ED5256}">
      <dgm:prSet/>
      <dgm:spPr/>
      <dgm:t>
        <a:bodyPr/>
        <a:lstStyle/>
        <a:p>
          <a:endParaRPr lang="en-US"/>
        </a:p>
      </dgm:t>
    </dgm:pt>
    <dgm:pt modelId="{8BFD6F56-AC44-4875-B8C5-E8FFAEBFC797}" type="sibTrans" cxnId="{C7CC0B24-69EC-4905-B80E-563B15ED5256}">
      <dgm:prSet/>
      <dgm:spPr/>
      <dgm:t>
        <a:bodyPr/>
        <a:lstStyle/>
        <a:p>
          <a:endParaRPr lang="en-US"/>
        </a:p>
      </dgm:t>
    </dgm:pt>
    <dgm:pt modelId="{B1DF4D1F-C33F-4D41-95F1-F345135CF6AC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TRUNCATE</a:t>
          </a:r>
        </a:p>
      </dgm:t>
    </dgm:pt>
    <dgm:pt modelId="{BF858156-BFEA-4F22-97F2-1974D8021FE8}" type="parTrans" cxnId="{A426CE54-D5B9-4C13-96D7-FE209A710F1C}">
      <dgm:prSet/>
      <dgm:spPr/>
      <dgm:t>
        <a:bodyPr/>
        <a:lstStyle/>
        <a:p>
          <a:endParaRPr lang="en-US"/>
        </a:p>
      </dgm:t>
    </dgm:pt>
    <dgm:pt modelId="{922E8D81-F723-4F53-A196-9D44E456A3FF}" type="sibTrans" cxnId="{A426CE54-D5B9-4C13-96D7-FE209A710F1C}">
      <dgm:prSet/>
      <dgm:spPr/>
      <dgm:t>
        <a:bodyPr/>
        <a:lstStyle/>
        <a:p>
          <a:endParaRPr lang="en-US"/>
        </a:p>
      </dgm:t>
    </dgm:pt>
    <dgm:pt modelId="{263B3E30-1AA8-4849-9215-8ADAFD1F2646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REVOKE</a:t>
          </a:r>
        </a:p>
      </dgm:t>
    </dgm:pt>
    <dgm:pt modelId="{8BDDD3BE-1FF7-4AA1-AF59-7B20D90B0EB4}" type="parTrans" cxnId="{CC5FE845-3E35-4D32-B0BE-E10176391084}">
      <dgm:prSet/>
      <dgm:spPr/>
      <dgm:t>
        <a:bodyPr/>
        <a:lstStyle/>
        <a:p>
          <a:endParaRPr lang="en-US"/>
        </a:p>
      </dgm:t>
    </dgm:pt>
    <dgm:pt modelId="{70489F08-51F5-4031-B652-7DA2CF3BC104}" type="sibTrans" cxnId="{CC5FE845-3E35-4D32-B0BE-E10176391084}">
      <dgm:prSet/>
      <dgm:spPr/>
      <dgm:t>
        <a:bodyPr/>
        <a:lstStyle/>
        <a:p>
          <a:endParaRPr lang="en-US"/>
        </a:p>
      </dgm:t>
    </dgm:pt>
    <dgm:pt modelId="{3409F696-D51C-4F69-9895-026522101247}" type="pres">
      <dgm:prSet presAssocID="{E2E18C53-E98B-4674-B7B8-8F2942834AA3}" presName="linear" presStyleCnt="0">
        <dgm:presLayoutVars>
          <dgm:animLvl val="lvl"/>
          <dgm:resizeHandles val="exact"/>
        </dgm:presLayoutVars>
      </dgm:prSet>
      <dgm:spPr/>
    </dgm:pt>
    <dgm:pt modelId="{14C2E542-D3B8-4009-A03F-A3A7DF7684F4}" type="pres">
      <dgm:prSet presAssocID="{61325E4C-F7B7-482B-ADA6-A166F65F4C6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140898A-E5EE-45AC-9806-A571CE42B19F}" type="pres">
      <dgm:prSet presAssocID="{61325E4C-F7B7-482B-ADA6-A166F65F4C68}" presName="childText" presStyleLbl="revTx" presStyleIdx="0" presStyleCnt="3">
        <dgm:presLayoutVars>
          <dgm:bulletEnabled val="1"/>
        </dgm:presLayoutVars>
      </dgm:prSet>
      <dgm:spPr/>
    </dgm:pt>
    <dgm:pt modelId="{88084CEC-8B8D-4322-BCA3-82666CE03990}" type="pres">
      <dgm:prSet presAssocID="{BDAE3EB9-C925-450B-B9D0-00F872B6AA3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8D27D0E-F012-438C-9DFC-C495FD196DD2}" type="pres">
      <dgm:prSet presAssocID="{BDAE3EB9-C925-450B-B9D0-00F872B6AA32}" presName="childText" presStyleLbl="revTx" presStyleIdx="1" presStyleCnt="3">
        <dgm:presLayoutVars>
          <dgm:bulletEnabled val="1"/>
        </dgm:presLayoutVars>
      </dgm:prSet>
      <dgm:spPr/>
    </dgm:pt>
    <dgm:pt modelId="{117179F5-4BC6-4E50-BC2D-98EB6FB44366}" type="pres">
      <dgm:prSet presAssocID="{E6C0AD7E-4278-4D34-A8CD-CDD5A100151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D382141-0F0D-487F-B279-CD52F57435D3}" type="pres">
      <dgm:prSet presAssocID="{E6C0AD7E-4278-4D34-A8CD-CDD5A100151D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35070A00-F47D-45EF-8B32-E5CE730C8F67}" type="presOf" srcId="{B8AF0265-0B93-4E11-AF35-4BA48FD22EF4}" destId="{2140898A-E5EE-45AC-9806-A571CE42B19F}" srcOrd="0" destOrd="2" presId="urn:microsoft.com/office/officeart/2005/8/layout/vList2"/>
    <dgm:cxn modelId="{EA042705-0815-4E1D-A511-A35CA990CAB4}" srcId="{BDAE3EB9-C925-450B-B9D0-00F872B6AA32}" destId="{ED2853D0-954B-459C-BA8B-CC4EED367AC4}" srcOrd="0" destOrd="0" parTransId="{B450DF74-F211-4041-B392-E3C56FE3343D}" sibTransId="{A401DCC7-5AA5-4359-AEBC-8CB32E5609A5}"/>
    <dgm:cxn modelId="{21287908-81D7-4843-AE97-AB6E91DC216F}" type="presOf" srcId="{263B3E30-1AA8-4849-9215-8ADAFD1F2646}" destId="{AD382141-0F0D-487F-B279-CD52F57435D3}" srcOrd="0" destOrd="1" presId="urn:microsoft.com/office/officeart/2005/8/layout/vList2"/>
    <dgm:cxn modelId="{379CDE0B-95E3-4A92-90CC-9D3A52612142}" type="presOf" srcId="{056D7400-4E65-404F-9B54-78C6CD0DB486}" destId="{2140898A-E5EE-45AC-9806-A571CE42B19F}" srcOrd="0" destOrd="3" presId="urn:microsoft.com/office/officeart/2005/8/layout/vList2"/>
    <dgm:cxn modelId="{6037400D-2F9F-4CB3-B160-ECC9DBF942A1}" srcId="{E2E18C53-E98B-4674-B7B8-8F2942834AA3}" destId="{61325E4C-F7B7-482B-ADA6-A166F65F4C68}" srcOrd="0" destOrd="0" parTransId="{305A9881-0DE4-438F-8538-D3FE7604618A}" sibTransId="{AE8B2B09-20C1-45C1-BEED-6B53A67523A7}"/>
    <dgm:cxn modelId="{70845E0E-DE15-423E-A866-94FE18DA24F4}" type="presOf" srcId="{7A5F162A-96B0-4722-B738-AADF45EF0602}" destId="{AD382141-0F0D-487F-B279-CD52F57435D3}" srcOrd="0" destOrd="0" presId="urn:microsoft.com/office/officeart/2005/8/layout/vList2"/>
    <dgm:cxn modelId="{59D7EA0E-0A7F-4D35-BB20-949F1FE6992E}" srcId="{61325E4C-F7B7-482B-ADA6-A166F65F4C68}" destId="{056D7400-4E65-404F-9B54-78C6CD0DB486}" srcOrd="3" destOrd="0" parTransId="{20B61C28-FB58-4E77-81F7-E318DFCFB91A}" sibTransId="{1B37FF4A-2C41-4DBF-8A55-1B5E3472464F}"/>
    <dgm:cxn modelId="{AFA10424-8D15-492B-9716-F26C3D5D22F1}" type="presOf" srcId="{8FF02BF5-5585-4262-A185-4775B3CF6814}" destId="{2140898A-E5EE-45AC-9806-A571CE42B19F}" srcOrd="0" destOrd="1" presId="urn:microsoft.com/office/officeart/2005/8/layout/vList2"/>
    <dgm:cxn modelId="{C7CC0B24-69EC-4905-B80E-563B15ED5256}" srcId="{BDAE3EB9-C925-450B-B9D0-00F872B6AA32}" destId="{40759BC6-6E0A-4F08-9876-7830AE9B01A8}" srcOrd="3" destOrd="0" parTransId="{5DE32CDD-6A5F-495D-B284-A15246E9972C}" sibTransId="{8BFD6F56-AC44-4875-B8C5-E8FFAEBFC797}"/>
    <dgm:cxn modelId="{8E3C5425-D1BF-4799-9248-60E06CF860A9}" srcId="{E2E18C53-E98B-4674-B7B8-8F2942834AA3}" destId="{BDAE3EB9-C925-450B-B9D0-00F872B6AA32}" srcOrd="1" destOrd="0" parTransId="{1F24F84D-8919-44BB-8848-64587C9D504C}" sibTransId="{C0E4FBCF-E65F-442C-8E49-5225550BD0AD}"/>
    <dgm:cxn modelId="{58B9C22C-1532-4A45-83E5-C49E56B55331}" srcId="{BDAE3EB9-C925-450B-B9D0-00F872B6AA32}" destId="{67AFFBB3-B29F-4B17-95AC-71C981AA3784}" srcOrd="2" destOrd="0" parTransId="{3C02E6BA-2A1F-48E7-856A-A300AB0E024E}" sibTransId="{083D6C1B-B8D0-4BC0-BF47-8C7D1D6DC2DA}"/>
    <dgm:cxn modelId="{E30D0837-0A92-4082-9F68-2C2B4DD997DB}" type="presOf" srcId="{61325E4C-F7B7-482B-ADA6-A166F65F4C68}" destId="{14C2E542-D3B8-4009-A03F-A3A7DF7684F4}" srcOrd="0" destOrd="0" presId="urn:microsoft.com/office/officeart/2005/8/layout/vList2"/>
    <dgm:cxn modelId="{CC5FE845-3E35-4D32-B0BE-E10176391084}" srcId="{E6C0AD7E-4278-4D34-A8CD-CDD5A100151D}" destId="{263B3E30-1AA8-4849-9215-8ADAFD1F2646}" srcOrd="1" destOrd="0" parTransId="{8BDDD3BE-1FF7-4AA1-AF59-7B20D90B0EB4}" sibTransId="{70489F08-51F5-4031-B652-7DA2CF3BC104}"/>
    <dgm:cxn modelId="{CAEF8F4B-8D5E-4BB4-8F3E-77D2EBBAD958}" srcId="{E6C0AD7E-4278-4D34-A8CD-CDD5A100151D}" destId="{7A5F162A-96B0-4722-B738-AADF45EF0602}" srcOrd="0" destOrd="0" parTransId="{4C00DF86-C9F6-46E6-B74D-5103F77BED9E}" sibTransId="{0FB5F2F5-CCE7-4439-AB2A-407EDD67B715}"/>
    <dgm:cxn modelId="{1C3B684F-060B-450B-8291-23C0BB52F536}" type="presOf" srcId="{39867CE6-1683-4256-92A8-AA70B634B52D}" destId="{48D27D0E-F012-438C-9DFC-C495FD196DD2}" srcOrd="0" destOrd="1" presId="urn:microsoft.com/office/officeart/2005/8/layout/vList2"/>
    <dgm:cxn modelId="{A9379B70-7EA8-4053-A285-12216DA1E744}" type="presOf" srcId="{40759BC6-6E0A-4F08-9876-7830AE9B01A8}" destId="{48D27D0E-F012-438C-9DFC-C495FD196DD2}" srcOrd="0" destOrd="3" presId="urn:microsoft.com/office/officeart/2005/8/layout/vList2"/>
    <dgm:cxn modelId="{C5371251-086B-4389-94B2-97D74553830B}" type="presOf" srcId="{B1DF4D1F-C33F-4D41-95F1-F345135CF6AC}" destId="{48D27D0E-F012-438C-9DFC-C495FD196DD2}" srcOrd="0" destOrd="4" presId="urn:microsoft.com/office/officeart/2005/8/layout/vList2"/>
    <dgm:cxn modelId="{7B4F9073-8E73-4BCF-BCE1-FBEC20DF9ED1}" srcId="{61325E4C-F7B7-482B-ADA6-A166F65F4C68}" destId="{15B59355-D783-4E14-B837-CA02DD978F26}" srcOrd="4" destOrd="0" parTransId="{7F96AC8D-6E57-471F-9947-71C4CDA5F87F}" sibTransId="{7A6ECF04-4E86-4E89-BA9A-3B283F1BFDFE}"/>
    <dgm:cxn modelId="{A426CE54-D5B9-4C13-96D7-FE209A710F1C}" srcId="{BDAE3EB9-C925-450B-B9D0-00F872B6AA32}" destId="{B1DF4D1F-C33F-4D41-95F1-F345135CF6AC}" srcOrd="4" destOrd="0" parTransId="{BF858156-BFEA-4F22-97F2-1974D8021FE8}" sibTransId="{922E8D81-F723-4F53-A196-9D44E456A3FF}"/>
    <dgm:cxn modelId="{3CDA3078-D41F-4E03-926D-8D3018DE6704}" type="presOf" srcId="{15B59355-D783-4E14-B837-CA02DD978F26}" destId="{2140898A-E5EE-45AC-9806-A571CE42B19F}" srcOrd="0" destOrd="4" presId="urn:microsoft.com/office/officeart/2005/8/layout/vList2"/>
    <dgm:cxn modelId="{A4493697-BD6C-456C-89D3-FEF220DC705C}" type="presOf" srcId="{E2E18C53-E98B-4674-B7B8-8F2942834AA3}" destId="{3409F696-D51C-4F69-9895-026522101247}" srcOrd="0" destOrd="0" presId="urn:microsoft.com/office/officeart/2005/8/layout/vList2"/>
    <dgm:cxn modelId="{B32405B8-272E-4AF9-8D89-858BAC7D1D4B}" type="presOf" srcId="{ED2853D0-954B-459C-BA8B-CC4EED367AC4}" destId="{48D27D0E-F012-438C-9DFC-C495FD196DD2}" srcOrd="0" destOrd="0" presId="urn:microsoft.com/office/officeart/2005/8/layout/vList2"/>
    <dgm:cxn modelId="{CACF8CB9-511D-4B45-A81D-24F2385326F2}" srcId="{61325E4C-F7B7-482B-ADA6-A166F65F4C68}" destId="{8FF02BF5-5585-4262-A185-4775B3CF6814}" srcOrd="1" destOrd="0" parTransId="{2D59CA3D-B39D-41DD-ABB3-AAEA3152EC57}" sibTransId="{D24E431A-BFF8-4FBA-AFF9-90CD0D65CBC9}"/>
    <dgm:cxn modelId="{81F0C8C5-7FFF-40ED-9FFD-7D97751294EB}" srcId="{E2E18C53-E98B-4674-B7B8-8F2942834AA3}" destId="{E6C0AD7E-4278-4D34-A8CD-CDD5A100151D}" srcOrd="2" destOrd="0" parTransId="{92BC0E93-6ED5-4EAA-8BF2-511276F3D2CF}" sibTransId="{D74A68D1-E30C-4F5E-8D03-BCBB80211CED}"/>
    <dgm:cxn modelId="{522625C6-E612-4997-8F66-A3376BAFB6FE}" srcId="{61325E4C-F7B7-482B-ADA6-A166F65F4C68}" destId="{1AA19D42-454F-4091-8EFB-77D64B0C43DB}" srcOrd="0" destOrd="0" parTransId="{7FE6B3B8-B673-476B-BF60-4614A144BFF5}" sibTransId="{621F8328-05DA-4F67-BC77-BFE4DC996707}"/>
    <dgm:cxn modelId="{278231CA-901C-4CAD-9388-092A448953C2}" srcId="{BDAE3EB9-C925-450B-B9D0-00F872B6AA32}" destId="{39867CE6-1683-4256-92A8-AA70B634B52D}" srcOrd="1" destOrd="0" parTransId="{EAEE26B0-65DD-4C77-87C5-EC88DA6D3BE8}" sibTransId="{9A46F8F8-07EE-4636-A1E5-E77C1FB9A35B}"/>
    <dgm:cxn modelId="{7A223AD1-A054-4EE4-B56E-13227A4C5D53}" srcId="{61325E4C-F7B7-482B-ADA6-A166F65F4C68}" destId="{B8AF0265-0B93-4E11-AF35-4BA48FD22EF4}" srcOrd="2" destOrd="0" parTransId="{9EDE9DB9-9EE6-4491-AC19-1FF97FD0DC02}" sibTransId="{FD435464-8898-400A-A238-96631533C6CF}"/>
    <dgm:cxn modelId="{271398D8-BC8F-47CE-880E-10F06D28AF95}" type="presOf" srcId="{1AA19D42-454F-4091-8EFB-77D64B0C43DB}" destId="{2140898A-E5EE-45AC-9806-A571CE42B19F}" srcOrd="0" destOrd="0" presId="urn:microsoft.com/office/officeart/2005/8/layout/vList2"/>
    <dgm:cxn modelId="{349439DD-FA1C-4007-8719-79B0F01D9749}" type="presOf" srcId="{BDAE3EB9-C925-450B-B9D0-00F872B6AA32}" destId="{88084CEC-8B8D-4322-BCA3-82666CE03990}" srcOrd="0" destOrd="0" presId="urn:microsoft.com/office/officeart/2005/8/layout/vList2"/>
    <dgm:cxn modelId="{A49844E0-E7A0-431B-9CC4-908C34F90B94}" type="presOf" srcId="{E6C0AD7E-4278-4D34-A8CD-CDD5A100151D}" destId="{117179F5-4BC6-4E50-BC2D-98EB6FB44366}" srcOrd="0" destOrd="0" presId="urn:microsoft.com/office/officeart/2005/8/layout/vList2"/>
    <dgm:cxn modelId="{5984E9F8-6855-4947-A473-00EB17C389C2}" type="presOf" srcId="{67AFFBB3-B29F-4B17-95AC-71C981AA3784}" destId="{48D27D0E-F012-438C-9DFC-C495FD196DD2}" srcOrd="0" destOrd="2" presId="urn:microsoft.com/office/officeart/2005/8/layout/vList2"/>
    <dgm:cxn modelId="{2D2543F4-9A6B-4C3D-88B0-605A37848F94}" type="presParOf" srcId="{3409F696-D51C-4F69-9895-026522101247}" destId="{14C2E542-D3B8-4009-A03F-A3A7DF7684F4}" srcOrd="0" destOrd="0" presId="urn:microsoft.com/office/officeart/2005/8/layout/vList2"/>
    <dgm:cxn modelId="{3A236C92-B093-4347-BA06-B3934EB1C991}" type="presParOf" srcId="{3409F696-D51C-4F69-9895-026522101247}" destId="{2140898A-E5EE-45AC-9806-A571CE42B19F}" srcOrd="1" destOrd="0" presId="urn:microsoft.com/office/officeart/2005/8/layout/vList2"/>
    <dgm:cxn modelId="{A98F7F04-D22E-499F-8CE9-9E3D1588EE3C}" type="presParOf" srcId="{3409F696-D51C-4F69-9895-026522101247}" destId="{88084CEC-8B8D-4322-BCA3-82666CE03990}" srcOrd="2" destOrd="0" presId="urn:microsoft.com/office/officeart/2005/8/layout/vList2"/>
    <dgm:cxn modelId="{DCAAA84B-DEE3-4091-9FD2-ECFEE3E9E673}" type="presParOf" srcId="{3409F696-D51C-4F69-9895-026522101247}" destId="{48D27D0E-F012-438C-9DFC-C495FD196DD2}" srcOrd="3" destOrd="0" presId="urn:microsoft.com/office/officeart/2005/8/layout/vList2"/>
    <dgm:cxn modelId="{13D5F867-F307-42D4-BC0C-2FF9C248C6BD}" type="presParOf" srcId="{3409F696-D51C-4F69-9895-026522101247}" destId="{117179F5-4BC6-4E50-BC2D-98EB6FB44366}" srcOrd="4" destOrd="0" presId="urn:microsoft.com/office/officeart/2005/8/layout/vList2"/>
    <dgm:cxn modelId="{8D49FC24-31C7-44AD-AC11-4311860DEA14}" type="presParOf" srcId="{3409F696-D51C-4F69-9895-026522101247}" destId="{AD382141-0F0D-487F-B279-CD52F57435D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C2E542-D3B8-4009-A03F-A3A7DF7684F4}">
      <dsp:nvSpPr>
        <dsp:cNvPr id="0" name=""/>
        <dsp:cNvSpPr/>
      </dsp:nvSpPr>
      <dsp:spPr>
        <a:xfrm>
          <a:off x="0" y="148547"/>
          <a:ext cx="7923402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alibri" panose="020F0502020204030204" pitchFamily="34" charset="0"/>
              <a:cs typeface="Calibri" panose="020F0502020204030204" pitchFamily="34" charset="0"/>
            </a:rPr>
            <a:t>Data Manipulation Language (DML)</a:t>
          </a:r>
        </a:p>
      </dsp:txBody>
      <dsp:txXfrm>
        <a:off x="19904" y="168451"/>
        <a:ext cx="7883594" cy="367937"/>
      </dsp:txXfrm>
    </dsp:sp>
    <dsp:sp modelId="{2140898A-E5EE-45AC-9806-A571CE42B19F}">
      <dsp:nvSpPr>
        <dsp:cNvPr id="0" name=""/>
        <dsp:cNvSpPr/>
      </dsp:nvSpPr>
      <dsp:spPr>
        <a:xfrm>
          <a:off x="0" y="556292"/>
          <a:ext cx="7923402" cy="1126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568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>
              <a:latin typeface="Calibri" panose="020F0502020204030204" pitchFamily="34" charset="0"/>
              <a:cs typeface="Calibri" panose="020F0502020204030204" pitchFamily="34" charset="0"/>
            </a:rPr>
            <a:t>SELECT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>
              <a:latin typeface="Calibri" panose="020F0502020204030204" pitchFamily="34" charset="0"/>
              <a:cs typeface="Calibri" panose="020F0502020204030204" pitchFamily="34" charset="0"/>
            </a:rPr>
            <a:t>INSERT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>
              <a:latin typeface="Calibri" panose="020F0502020204030204" pitchFamily="34" charset="0"/>
              <a:cs typeface="Calibri" panose="020F0502020204030204" pitchFamily="34" charset="0"/>
            </a:rPr>
            <a:t>UPDATE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>
              <a:latin typeface="Calibri" panose="020F0502020204030204" pitchFamily="34" charset="0"/>
              <a:cs typeface="Calibri" panose="020F0502020204030204" pitchFamily="34" charset="0"/>
            </a:rPr>
            <a:t>DELETE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>
              <a:latin typeface="Calibri" panose="020F0502020204030204" pitchFamily="34" charset="0"/>
              <a:cs typeface="Calibri" panose="020F0502020204030204" pitchFamily="34" charset="0"/>
            </a:rPr>
            <a:t>MERGE</a:t>
          </a:r>
        </a:p>
      </dsp:txBody>
      <dsp:txXfrm>
        <a:off x="0" y="556292"/>
        <a:ext cx="7923402" cy="1126080"/>
      </dsp:txXfrm>
    </dsp:sp>
    <dsp:sp modelId="{88084CEC-8B8D-4322-BCA3-82666CE03990}">
      <dsp:nvSpPr>
        <dsp:cNvPr id="0" name=""/>
        <dsp:cNvSpPr/>
      </dsp:nvSpPr>
      <dsp:spPr>
        <a:xfrm>
          <a:off x="0" y="1682372"/>
          <a:ext cx="7923402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alibri" panose="020F0502020204030204" pitchFamily="34" charset="0"/>
              <a:cs typeface="Calibri" panose="020F0502020204030204" pitchFamily="34" charset="0"/>
            </a:rPr>
            <a:t>Data Definition Language (DDL)</a:t>
          </a:r>
        </a:p>
      </dsp:txBody>
      <dsp:txXfrm>
        <a:off x="19904" y="1702276"/>
        <a:ext cx="7883594" cy="367937"/>
      </dsp:txXfrm>
    </dsp:sp>
    <dsp:sp modelId="{48D27D0E-F012-438C-9DFC-C495FD196DD2}">
      <dsp:nvSpPr>
        <dsp:cNvPr id="0" name=""/>
        <dsp:cNvSpPr/>
      </dsp:nvSpPr>
      <dsp:spPr>
        <a:xfrm>
          <a:off x="0" y="2090117"/>
          <a:ext cx="7923402" cy="1126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568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>
              <a:latin typeface="Calibri" panose="020F0502020204030204" pitchFamily="34" charset="0"/>
              <a:cs typeface="Calibri" panose="020F0502020204030204" pitchFamily="34" charset="0"/>
            </a:rPr>
            <a:t>CREATE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>
              <a:latin typeface="Calibri" panose="020F0502020204030204" pitchFamily="34" charset="0"/>
              <a:cs typeface="Calibri" panose="020F0502020204030204" pitchFamily="34" charset="0"/>
            </a:rPr>
            <a:t>ALTER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>
              <a:latin typeface="Calibri" panose="020F0502020204030204" pitchFamily="34" charset="0"/>
              <a:cs typeface="Calibri" panose="020F0502020204030204" pitchFamily="34" charset="0"/>
            </a:rPr>
            <a:t>DROP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>
              <a:latin typeface="Calibri" panose="020F0502020204030204" pitchFamily="34" charset="0"/>
              <a:cs typeface="Calibri" panose="020F0502020204030204" pitchFamily="34" charset="0"/>
            </a:rPr>
            <a:t>RENAME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>
              <a:latin typeface="Calibri" panose="020F0502020204030204" pitchFamily="34" charset="0"/>
              <a:cs typeface="Calibri" panose="020F0502020204030204" pitchFamily="34" charset="0"/>
            </a:rPr>
            <a:t>TRUNCATE</a:t>
          </a:r>
        </a:p>
      </dsp:txBody>
      <dsp:txXfrm>
        <a:off x="0" y="2090117"/>
        <a:ext cx="7923402" cy="1126080"/>
      </dsp:txXfrm>
    </dsp:sp>
    <dsp:sp modelId="{117179F5-4BC6-4E50-BC2D-98EB6FB44366}">
      <dsp:nvSpPr>
        <dsp:cNvPr id="0" name=""/>
        <dsp:cNvSpPr/>
      </dsp:nvSpPr>
      <dsp:spPr>
        <a:xfrm>
          <a:off x="0" y="3216197"/>
          <a:ext cx="7923402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alibri" panose="020F0502020204030204" pitchFamily="34" charset="0"/>
              <a:cs typeface="Calibri" panose="020F0502020204030204" pitchFamily="34" charset="0"/>
            </a:rPr>
            <a:t>Data Control Language</a:t>
          </a:r>
        </a:p>
      </dsp:txBody>
      <dsp:txXfrm>
        <a:off x="19904" y="3236101"/>
        <a:ext cx="7883594" cy="367937"/>
      </dsp:txXfrm>
    </dsp:sp>
    <dsp:sp modelId="{AD382141-0F0D-487F-B279-CD52F57435D3}">
      <dsp:nvSpPr>
        <dsp:cNvPr id="0" name=""/>
        <dsp:cNvSpPr/>
      </dsp:nvSpPr>
      <dsp:spPr>
        <a:xfrm>
          <a:off x="0" y="3623942"/>
          <a:ext cx="7923402" cy="448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568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>
              <a:latin typeface="Calibri" panose="020F0502020204030204" pitchFamily="34" charset="0"/>
              <a:cs typeface="Calibri" panose="020F0502020204030204" pitchFamily="34" charset="0"/>
            </a:rPr>
            <a:t>GRANT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>
              <a:latin typeface="Calibri" panose="020F0502020204030204" pitchFamily="34" charset="0"/>
              <a:cs typeface="Calibri" panose="020F0502020204030204" pitchFamily="34" charset="0"/>
            </a:rPr>
            <a:t>REVOKE</a:t>
          </a:r>
        </a:p>
      </dsp:txBody>
      <dsp:txXfrm>
        <a:off x="0" y="3623942"/>
        <a:ext cx="7923402" cy="448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2962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7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7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FA4BCF2-D88E-440A-9CD7-5C1A8B4895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72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l" defTabSz="966621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2962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621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183" y="4561226"/>
            <a:ext cx="5850835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l" defTabSz="966621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621">
              <a:defRPr sz="1200" smtClean="0"/>
            </a:lvl1pPr>
          </a:lstStyle>
          <a:p>
            <a:pPr>
              <a:defRPr/>
            </a:pPr>
            <a:fld id="{F48C8418-815B-4876-A6A7-4FE2712B26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873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0122C-8ECB-4079-B5A9-5908706063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2819400"/>
            <a:ext cx="9144000" cy="1143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19400" y="4267200"/>
            <a:ext cx="5943600" cy="167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  <a:lvl2pPr>
              <a:buNone/>
              <a:defRPr>
                <a:solidFill>
                  <a:schemeClr val="tx2"/>
                </a:solidFill>
              </a:defRPr>
            </a:lvl2pPr>
            <a:lvl3pPr>
              <a:buNone/>
              <a:defRPr>
                <a:solidFill>
                  <a:schemeClr val="tx2"/>
                </a:solidFill>
              </a:defRPr>
            </a:lvl3pPr>
            <a:lvl4pPr>
              <a:buNone/>
              <a:defRPr>
                <a:solidFill>
                  <a:schemeClr val="tx2"/>
                </a:solidFill>
              </a:defRPr>
            </a:lvl4pPr>
            <a:lvl5pPr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762000" y="457200"/>
            <a:ext cx="8382000" cy="121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533400"/>
            <a:ext cx="1924050" cy="5592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533400"/>
            <a:ext cx="5619750" cy="5592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035D3-54D9-4C90-91CA-1F6BBEF430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7696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90600" y="1828800"/>
            <a:ext cx="7696200" cy="4297363"/>
          </a:xfrm>
        </p:spPr>
        <p:txBody>
          <a:bodyPr/>
          <a:lstStyle/>
          <a:p>
            <a:pPr lvl="0"/>
            <a:r>
              <a:rPr lang="en-US" noProof="0" dirty="0"/>
              <a:t>Click icon to add table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FCAF44-A2A7-4CCD-B6C6-2F4904DB3E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7696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828800"/>
            <a:ext cx="3771900" cy="4297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828800"/>
            <a:ext cx="3771900" cy="4297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E41460-8EF0-4699-AF3D-B2F1FDC5A9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81534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752600"/>
            <a:ext cx="39624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105400" y="1752600"/>
            <a:ext cx="3886200" cy="4876800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104E9-686D-4EEF-853E-2B7FC0BFC9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3771900" cy="4297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828800"/>
            <a:ext cx="3771900" cy="4297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74AC02-7534-425D-9D68-BB86A7E0F9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793874"/>
            <a:ext cx="3733800" cy="796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600" y="2632075"/>
            <a:ext cx="3733800" cy="3463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53000" y="1793874"/>
            <a:ext cx="3813175" cy="796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3000" y="2632075"/>
            <a:ext cx="3813175" cy="3463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1066800" y="6245225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05200" y="6245225"/>
            <a:ext cx="2895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9400" y="6245225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42361D-285A-4411-BF2F-5F15F18B96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C80791-D0B4-4C00-B287-D0425F8BF0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30B8C6-5827-465E-BBB0-2945CE2BDC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1" y="1828800"/>
            <a:ext cx="2895600" cy="990600"/>
          </a:xfrm>
        </p:spPr>
        <p:txBody>
          <a:bodyPr anchor="t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0" y="1810111"/>
            <a:ext cx="4572000" cy="43160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1" y="2895600"/>
            <a:ext cx="2895600" cy="3230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A5559-1F48-4FDC-B269-9C4E1620E4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71106D-F034-4803-A19C-5843D508FE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762000" y="457200"/>
            <a:ext cx="8382000" cy="121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382E54-FB81-40A8-AB8D-CD0461E520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1524000" y="1237074"/>
            <a:ext cx="7645400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2730" b="1" dirty="0">
                <a:solidFill>
                  <a:schemeClr val="accent1">
                    <a:lumMod val="75000"/>
                  </a:schemeClr>
                </a:solidFill>
                <a:latin typeface="Futura Md BT" pitchFamily="34" charset="0"/>
              </a:rPr>
              <a:t>Information Technology &amp; Management</a:t>
            </a:r>
          </a:p>
        </p:txBody>
      </p:sp>
      <p:sp>
        <p:nvSpPr>
          <p:cNvPr id="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fld id="{D7FEDE45-6CB2-46AC-ADB5-5552551D4D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8" name="Picture 13" descr="C:\Users\Ray Trygstad\Documents\Projects\ITM 588\IITlogo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04800"/>
            <a:ext cx="8341310" cy="854439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9pPr>
    </p:titleStyle>
    <p:bodyStyle>
      <a:lvl1pPr marL="465138" indent="-4651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65188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208088" indent="-228600" algn="l" rtl="0" eaLnBrk="1" fontAlgn="base" hangingPunct="1">
        <a:spcBef>
          <a:spcPct val="20000"/>
        </a:spcBef>
        <a:spcAft>
          <a:spcPct val="0"/>
        </a:spcAft>
        <a:buFont typeface="Century Schoolbook" pitchFamily="18" charset="0"/>
        <a:buChar char="●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8" name="Rectangle 12"/>
          <p:cNvSpPr>
            <a:spLocks noChangeArrowheads="1"/>
          </p:cNvSpPr>
          <p:nvPr/>
        </p:nvSpPr>
        <p:spPr bwMode="auto">
          <a:xfrm rot="5400000">
            <a:off x="-2824956" y="3271044"/>
            <a:ext cx="6411912" cy="762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457200" y="457200"/>
            <a:ext cx="8686800" cy="1143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762000"/>
            <a:ext cx="7696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600200"/>
            <a:ext cx="7924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latin typeface="+mj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latin typeface="+mj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+mj-lt"/>
              </a:defRPr>
            </a:lvl1pPr>
          </a:lstStyle>
          <a:p>
            <a:pPr>
              <a:defRPr/>
            </a:pPr>
            <a:fld id="{D58CCF95-06A8-4263-A1A4-4BC6231D0D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0" y="0"/>
            <a:ext cx="45720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5305" name="Rectangle 9"/>
          <p:cNvSpPr>
            <a:spLocks noChangeArrowheads="1"/>
          </p:cNvSpPr>
          <p:nvPr/>
        </p:nvSpPr>
        <p:spPr bwMode="auto">
          <a:xfrm>
            <a:off x="4572000" y="0"/>
            <a:ext cx="45720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en-US" dirty="0"/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136525" y="141428"/>
            <a:ext cx="42989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800" dirty="0">
                <a:solidFill>
                  <a:schemeClr val="bg1"/>
                </a:solidFill>
                <a:latin typeface="Futura Bk BT" pitchFamily="34" charset="0"/>
              </a:rPr>
              <a:t>ILLINOIS INSTITUTE OF TECHNOLOGY</a:t>
            </a: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4692650" y="87312"/>
            <a:ext cx="42989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800" i="1" dirty="0">
                <a:solidFill>
                  <a:schemeClr val="bg1"/>
                </a:solidFill>
                <a:latin typeface="Franklin Gothic Book" panose="020B0503020102020204" pitchFamily="34" charset="0"/>
              </a:rPr>
              <a:t>School of Applied Technology</a:t>
            </a:r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0" y="457200"/>
            <a:ext cx="91440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5310" name="Text Box 14"/>
          <p:cNvSpPr txBox="1">
            <a:spLocks noChangeArrowheads="1"/>
          </p:cNvSpPr>
          <p:nvPr/>
        </p:nvSpPr>
        <p:spPr bwMode="auto">
          <a:xfrm rot="16200000">
            <a:off x="-2050256" y="3953669"/>
            <a:ext cx="4802187" cy="1006475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6000" b="1" dirty="0">
                <a:solidFill>
                  <a:schemeClr val="hlink"/>
                </a:solidFill>
                <a:latin typeface="Futura Md BT" pitchFamily="34" charset="0"/>
              </a:rPr>
              <a:t>ITM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3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 build="p" bldLvl="2" autoUpdateAnimBg="0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9pPr>
    </p:titleStyle>
    <p:bodyStyle>
      <a:lvl1pPr marL="465138" indent="-465138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865188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208088" indent="-228600" algn="l" rtl="0" fontAlgn="base">
        <a:spcBef>
          <a:spcPct val="20000"/>
        </a:spcBef>
        <a:spcAft>
          <a:spcPct val="0"/>
        </a:spcAft>
        <a:buFont typeface="Century Schoolbook" pitchFamily="18" charset="0"/>
        <a:buChar char="●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Blue_check_PD.svg" TargetMode="External"/><Relationship Id="rId2" Type="http://schemas.openxmlformats.org/officeDocument/2006/relationships/image" Target="../media/image7.png&amp;ehk=8f3IbvCSKK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ITMD 421 – Data Modeling and Applications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dirty="0"/>
              <a:t>Aastha Gupta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Lecture 6</a:t>
            </a:r>
          </a:p>
          <a:p>
            <a:r>
              <a:rPr lang="en-US" sz="2400" dirty="0"/>
              <a:t>October 2</a:t>
            </a:r>
            <a:r>
              <a:rPr lang="en-US" sz="2400" baseline="30000" dirty="0"/>
              <a:t>nd</a:t>
            </a:r>
            <a:r>
              <a:rPr lang="en-US" sz="2400" dirty="0"/>
              <a:t>, 2017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0122C-8ECB-4079-B5A9-590870606329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 STATEMENT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2800" dirty="0">
                <a:solidFill>
                  <a:srgbClr val="000000"/>
                </a:solidFill>
              </a:rPr>
              <a:t>Syntax</a:t>
            </a:r>
          </a:p>
          <a:p>
            <a:pPr lvl="1">
              <a:spcBef>
                <a:spcPct val="0"/>
              </a:spcBef>
            </a:pPr>
            <a:r>
              <a:rPr lang="en-US" altLang="en-US" sz="2400" dirty="0">
                <a:solidFill>
                  <a:srgbClr val="000000"/>
                </a:solidFill>
              </a:rPr>
              <a:t>CREATE TABLE </a:t>
            </a:r>
            <a:r>
              <a:rPr lang="en-US" altLang="en-US" sz="2400" i="1" dirty="0" err="1">
                <a:solidFill>
                  <a:srgbClr val="000000"/>
                </a:solidFill>
              </a:rPr>
              <a:t>table</a:t>
            </a:r>
            <a:endParaRPr lang="en-US" altLang="en-US" sz="2400" i="1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sz="2800" dirty="0">
                <a:solidFill>
                  <a:srgbClr val="000000"/>
                </a:solidFill>
              </a:rPr>
              <a:t>          (</a:t>
            </a:r>
            <a:r>
              <a:rPr lang="en-US" altLang="en-US" sz="2800" i="1" dirty="0">
                <a:solidFill>
                  <a:srgbClr val="000000"/>
                </a:solidFill>
              </a:rPr>
              <a:t>column1</a:t>
            </a:r>
            <a:r>
              <a:rPr lang="en-US" altLang="en-US" sz="2800" dirty="0">
                <a:solidFill>
                  <a:srgbClr val="000000"/>
                </a:solidFill>
              </a:rPr>
              <a:t> </a:t>
            </a:r>
            <a:r>
              <a:rPr lang="en-US" altLang="en-US" sz="2800" i="1" dirty="0">
                <a:solidFill>
                  <a:srgbClr val="000000"/>
                </a:solidFill>
              </a:rPr>
              <a:t>datatype1</a:t>
            </a:r>
            <a:r>
              <a:rPr lang="en-US" altLang="en-US" sz="2800" dirty="0">
                <a:solidFill>
                  <a:srgbClr val="000000"/>
                </a:solidFill>
              </a:rPr>
              <a:t> [DEFAULT expr]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2800" dirty="0">
                <a:solidFill>
                  <a:srgbClr val="000000"/>
                </a:solidFill>
              </a:rPr>
              <a:t>			 column2 datatype2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2800" dirty="0">
                <a:solidFill>
                  <a:srgbClr val="000000"/>
                </a:solidFill>
              </a:rPr>
              <a:t>…..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2800" dirty="0">
                <a:solidFill>
                  <a:srgbClr val="000000"/>
                </a:solidFill>
              </a:rPr>
              <a:t>			</a:t>
            </a:r>
            <a:r>
              <a:rPr lang="en-US" altLang="en-US" sz="2800" dirty="0" err="1">
                <a:solidFill>
                  <a:srgbClr val="000000"/>
                </a:solidFill>
              </a:rPr>
              <a:t>columnN</a:t>
            </a:r>
            <a:r>
              <a:rPr lang="en-US" altLang="en-US" sz="2800" dirty="0">
                <a:solidFill>
                  <a:srgbClr val="000000"/>
                </a:solidFill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</a:rPr>
              <a:t>datatypeN</a:t>
            </a:r>
            <a:r>
              <a:rPr lang="en-US" altLang="en-US" sz="2800" dirty="0">
                <a:solidFill>
                  <a:srgbClr val="000000"/>
                </a:solidFill>
              </a:rPr>
              <a:t>);</a:t>
            </a:r>
          </a:p>
          <a:p>
            <a:pPr>
              <a:spcBef>
                <a:spcPct val="0"/>
              </a:spcBef>
            </a:pPr>
            <a:r>
              <a:rPr lang="en-US" altLang="en-US" sz="2800" dirty="0"/>
              <a:t>You specify:</a:t>
            </a:r>
          </a:p>
          <a:p>
            <a:pPr lvl="1"/>
            <a:r>
              <a:rPr lang="en-US" altLang="en-US" sz="2400" dirty="0"/>
              <a:t>The table name</a:t>
            </a:r>
          </a:p>
          <a:p>
            <a:pPr lvl="1"/>
            <a:r>
              <a:rPr lang="en-US" altLang="en-US" sz="2400" dirty="0"/>
              <a:t>The column name, column data type, and column size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01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C945425C-6C50-4587-A1F1-1CBAEA6E32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8988419"/>
              </p:ext>
            </p:extLst>
          </p:nvPr>
        </p:nvGraphicFramePr>
        <p:xfrm>
          <a:off x="990600" y="1685753"/>
          <a:ext cx="609600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Worksheet" r:id="rId3" imgW="9343898" imgH="1543050" progId="Excel.Sheet.12">
                  <p:embed/>
                </p:oleObj>
              </mc:Choice>
              <mc:Fallback>
                <p:oleObj name="Worksheet" r:id="rId3" imgW="9343898" imgH="154305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85753"/>
                        <a:ext cx="6096000" cy="100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5B6BF25C-EC71-495C-85C5-212D8259A1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0070636"/>
              </p:ext>
            </p:extLst>
          </p:nvPr>
        </p:nvGraphicFramePr>
        <p:xfrm>
          <a:off x="990600" y="2765339"/>
          <a:ext cx="60960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Worksheet" r:id="rId5" imgW="9343898" imgH="2685960" progId="Excel.Sheet.12">
                  <p:embed/>
                </p:oleObj>
              </mc:Choice>
              <mc:Fallback>
                <p:oleObj name="Worksheet" r:id="rId5" imgW="9343898" imgH="26859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0600" y="2765339"/>
                        <a:ext cx="6096000" cy="175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601BCE03-5E5C-413B-AC89-0D3020A82A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0498961"/>
              </p:ext>
            </p:extLst>
          </p:nvPr>
        </p:nvGraphicFramePr>
        <p:xfrm>
          <a:off x="990600" y="4484687"/>
          <a:ext cx="6096000" cy="237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Worksheet" r:id="rId7" imgW="9343898" imgH="3638520" progId="Excel.Sheet.12">
                  <p:embed/>
                </p:oleObj>
              </mc:Choice>
              <mc:Fallback>
                <p:oleObj name="Worksheet" r:id="rId7" imgW="9343898" imgH="36385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0600" y="4484687"/>
                        <a:ext cx="6096000" cy="2373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4012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 -DEPT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5C7880-4242-4A81-BD91-916B2E22EE87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972047" y="1838326"/>
            <a:ext cx="8000999" cy="4645024"/>
          </a:xfrm>
          <a:prstGeom prst="rect">
            <a:avLst/>
          </a:prstGeom>
          <a:solidFill>
            <a:schemeClr val="bg1">
              <a:lumMod val="90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TABLE DEPARTMENT</a:t>
            </a:r>
          </a:p>
          <a:p>
            <a:pPr algn="l"/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pPr algn="l"/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Dname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VARCHAR(20),</a:t>
            </a:r>
          </a:p>
          <a:p>
            <a:pPr algn="l"/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DINT		INT(1),</a:t>
            </a:r>
          </a:p>
          <a:p>
            <a:pPr algn="l"/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Mgr_ssn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INT(9),</a:t>
            </a:r>
          </a:p>
          <a:p>
            <a:pPr algn="l"/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Mgr_start_date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DATE,</a:t>
            </a:r>
          </a:p>
          <a:p>
            <a:pPr algn="l"/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algn="l"/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PRIMARY KEY (DINT),</a:t>
            </a:r>
          </a:p>
          <a:p>
            <a:pPr algn="l"/>
            <a:endParaRPr lang="en-US" alt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FOREIGN KEY (</a:t>
            </a:r>
            <a:r>
              <a:rPr lang="en-US" alt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Mgr_ssn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l"/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REFERENCES EMPLOYEE (</a:t>
            </a:r>
            <a:r>
              <a:rPr lang="en-US" alt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Ssn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l"/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algn="l">
              <a:spcBef>
                <a:spcPct val="0"/>
              </a:spcBef>
            </a:pPr>
            <a:endParaRPr lang="en-US" alt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095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TABLE STRUCTURE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7E643E-7E52-4281-B295-D40CCA6D6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</a:rPr>
              <a:t>DESCRIBE department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F2ACDF-B971-402D-9164-A97E80B27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180" y="2357288"/>
            <a:ext cx="5477639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85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</a:rPr>
              <a:t>DEFAULT</a:t>
            </a:r>
            <a:r>
              <a:rPr lang="en-US" altLang="en-US" dirty="0"/>
              <a:t> Option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/>
            <a:r>
              <a:rPr lang="en-US" altLang="en-US" dirty="0"/>
              <a:t>Specify a default value for a column during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altLang="en-US" dirty="0"/>
              <a:t> table.</a:t>
            </a:r>
          </a:p>
          <a:p>
            <a:pPr>
              <a:spcBef>
                <a:spcPts val="400"/>
              </a:spcBef>
            </a:pPr>
            <a:r>
              <a:rPr lang="en-US" altLang="en-US" dirty="0"/>
              <a:t>Literal values, expressions, or SQL functions are legal values.</a:t>
            </a:r>
          </a:p>
          <a:p>
            <a:pPr>
              <a:spcBef>
                <a:spcPts val="400"/>
              </a:spcBef>
            </a:pPr>
            <a:r>
              <a:rPr lang="en-US" altLang="en-US" dirty="0"/>
              <a:t>Another column’s name is illegal values.</a:t>
            </a:r>
          </a:p>
          <a:p>
            <a:pPr>
              <a:spcBef>
                <a:spcPts val="425"/>
              </a:spcBef>
            </a:pPr>
            <a:r>
              <a:rPr lang="en-US" altLang="en-US" dirty="0"/>
              <a:t>The default data type must match the column data type</a:t>
            </a:r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BCF92C-3E51-4C6E-A2DD-D6536271F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5506893"/>
            <a:ext cx="4610743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873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Constraints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2000" y="1600200"/>
            <a:ext cx="8077200" cy="4724400"/>
          </a:xfrm>
        </p:spPr>
        <p:txBody>
          <a:bodyPr/>
          <a:lstStyle/>
          <a:p>
            <a:pPr marL="514350" indent="-457200"/>
            <a:r>
              <a:rPr lang="en-US" altLang="en-US" dirty="0"/>
              <a:t>Constraints enforce rules at the table level.</a:t>
            </a:r>
          </a:p>
          <a:p>
            <a:pPr marL="514350" indent="-457200"/>
            <a:r>
              <a:rPr lang="en-US" altLang="en-US" dirty="0"/>
              <a:t>Constraints ensure the consistency and integrity of the database. </a:t>
            </a:r>
          </a:p>
          <a:p>
            <a:pPr marL="514350" indent="-457200"/>
            <a:r>
              <a:rPr lang="en-US" altLang="en-US" dirty="0"/>
              <a:t>The following constraint types are valid:</a:t>
            </a:r>
          </a:p>
          <a:p>
            <a:pPr marL="971550" lvl="1" indent="-457200"/>
            <a:r>
              <a:rPr lang="en-US" altLang="en-US" dirty="0">
                <a:latin typeface="Courier New" panose="02070309020205020404" pitchFamily="49" charset="0"/>
              </a:rPr>
              <a:t>NOT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NULL</a:t>
            </a:r>
          </a:p>
          <a:p>
            <a:pPr marL="971550" lvl="1" indent="-457200"/>
            <a:r>
              <a:rPr lang="en-US" altLang="en-US" dirty="0">
                <a:latin typeface="Courier New" panose="02070309020205020404" pitchFamily="49" charset="0"/>
              </a:rPr>
              <a:t>UNIQUE</a:t>
            </a:r>
          </a:p>
          <a:p>
            <a:pPr marL="971550" lvl="1" indent="-457200"/>
            <a:r>
              <a:rPr lang="en-US" altLang="en-US" dirty="0">
                <a:latin typeface="Courier New" panose="02070309020205020404" pitchFamily="49" charset="0"/>
              </a:rPr>
              <a:t>PRIMARY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KEY</a:t>
            </a:r>
          </a:p>
          <a:p>
            <a:pPr marL="971550" lvl="1" indent="-457200"/>
            <a:r>
              <a:rPr lang="en-US" altLang="en-US" dirty="0">
                <a:latin typeface="Courier New" panose="02070309020205020404" pitchFamily="49" charset="0"/>
              </a:rPr>
              <a:t>FOREIGN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KEY</a:t>
            </a:r>
          </a:p>
          <a:p>
            <a:pPr marL="971550" lvl="1" indent="-457200"/>
            <a:r>
              <a:rPr lang="en-US" altLang="en-US" dirty="0">
                <a:latin typeface="Courier New" panose="02070309020205020404" pitchFamily="49" charset="0"/>
              </a:rPr>
              <a:t>CHECK</a:t>
            </a:r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900377-58CC-4E98-A5AD-98D418C76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343788" y="3983642"/>
            <a:ext cx="1787983" cy="178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183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Constraint Guidelines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Create a constraint at either of the following times:</a:t>
            </a:r>
          </a:p>
          <a:p>
            <a:pPr lvl="1"/>
            <a:r>
              <a:rPr lang="en-US" altLang="en-US" dirty="0"/>
              <a:t>At the same time as the creation of the table</a:t>
            </a:r>
          </a:p>
          <a:p>
            <a:pPr lvl="1"/>
            <a:r>
              <a:rPr lang="en-US" altLang="en-US" dirty="0"/>
              <a:t>After the creation of the table</a:t>
            </a:r>
          </a:p>
          <a:p>
            <a:r>
              <a:rPr lang="en-US" altLang="en-US" dirty="0"/>
              <a:t>Define a constraint at the column or table level.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146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constraints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Syntax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000000"/>
                </a:solidFill>
              </a:rPr>
              <a:t>		CREATE TABLE [</a:t>
            </a:r>
            <a:r>
              <a:rPr lang="en-US" altLang="en-US" i="1" dirty="0">
                <a:solidFill>
                  <a:srgbClr val="000000"/>
                </a:solidFill>
              </a:rPr>
              <a:t>schema</a:t>
            </a:r>
            <a:r>
              <a:rPr lang="en-US" altLang="en-US" dirty="0">
                <a:solidFill>
                  <a:srgbClr val="000000"/>
                </a:solidFill>
              </a:rPr>
              <a:t>.]</a:t>
            </a:r>
            <a:r>
              <a:rPr lang="en-US" altLang="en-US" i="1" dirty="0">
                <a:solidFill>
                  <a:srgbClr val="000000"/>
                </a:solidFill>
              </a:rPr>
              <a:t>table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000000"/>
                </a:solidFill>
              </a:rPr>
              <a:t>      (</a:t>
            </a:r>
            <a:r>
              <a:rPr lang="en-US" altLang="en-US" i="1" dirty="0">
                <a:solidFill>
                  <a:srgbClr val="000000"/>
                </a:solidFill>
              </a:rPr>
              <a:t>column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i="1" dirty="0">
                <a:solidFill>
                  <a:srgbClr val="000000"/>
                </a:solidFill>
              </a:rPr>
              <a:t>datatype</a:t>
            </a:r>
            <a:r>
              <a:rPr lang="en-US" altLang="en-US" dirty="0">
                <a:solidFill>
                  <a:srgbClr val="000000"/>
                </a:solidFill>
              </a:rPr>
              <a:t> [DEFAULT </a:t>
            </a:r>
            <a:r>
              <a:rPr lang="en-US" altLang="en-US" i="1" dirty="0">
                <a:solidFill>
                  <a:srgbClr val="000000"/>
                </a:solidFill>
              </a:rPr>
              <a:t>expr</a:t>
            </a:r>
            <a:r>
              <a:rPr lang="en-US" altLang="en-US" dirty="0">
                <a:solidFill>
                  <a:srgbClr val="000000"/>
                </a:solidFill>
              </a:rPr>
              <a:t>]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000000"/>
                </a:solidFill>
              </a:rPr>
              <a:t>      </a:t>
            </a:r>
            <a:r>
              <a:rPr lang="en-US" altLang="en-US" dirty="0">
                <a:solidFill>
                  <a:schemeClr val="accent2"/>
                </a:solidFill>
              </a:rPr>
              <a:t>[</a:t>
            </a:r>
            <a:r>
              <a:rPr lang="en-US" altLang="en-US" i="1" dirty="0" err="1">
                <a:solidFill>
                  <a:schemeClr val="accent2"/>
                </a:solidFill>
              </a:rPr>
              <a:t>column_constraint</a:t>
            </a:r>
            <a:r>
              <a:rPr lang="en-US" altLang="en-US" dirty="0">
                <a:solidFill>
                  <a:schemeClr val="accent2"/>
                </a:solidFill>
              </a:rPr>
              <a:t>],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000000"/>
                </a:solidFill>
              </a:rPr>
              <a:t>      ...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chemeClr val="accent2"/>
                </a:solidFill>
              </a:rPr>
              <a:t>      [</a:t>
            </a:r>
            <a:r>
              <a:rPr lang="en-US" altLang="en-US" i="1" dirty="0" err="1">
                <a:solidFill>
                  <a:schemeClr val="accent2"/>
                </a:solidFill>
              </a:rPr>
              <a:t>table_constraint</a:t>
            </a:r>
            <a:r>
              <a:rPr lang="en-US" altLang="en-US" dirty="0">
                <a:solidFill>
                  <a:schemeClr val="accent2"/>
                </a:solidFill>
              </a:rPr>
              <a:t>][,...]</a:t>
            </a:r>
            <a:r>
              <a:rPr lang="en-US" altLang="en-US" dirty="0">
                <a:solidFill>
                  <a:srgbClr val="000000"/>
                </a:solidFill>
              </a:rPr>
              <a:t>);</a:t>
            </a:r>
          </a:p>
          <a:p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735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constraints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2000" y="1600200"/>
            <a:ext cx="8229600" cy="5334000"/>
          </a:xfrm>
        </p:spPr>
        <p:txBody>
          <a:bodyPr/>
          <a:lstStyle/>
          <a:p>
            <a:r>
              <a:rPr lang="en-US" altLang="en-US" sz="2800" dirty="0"/>
              <a:t>Example of a column-level constraint: </a:t>
            </a:r>
          </a:p>
          <a:p>
            <a:pPr lvl="1"/>
            <a:r>
              <a:rPr lang="en-US" altLang="en-US" sz="1800" i="1" dirty="0">
                <a:solidFill>
                  <a:schemeClr val="accent4"/>
                </a:solidFill>
              </a:rPr>
              <a:t>CREATE TABLE employees(</a:t>
            </a:r>
          </a:p>
          <a:p>
            <a:pPr marL="457200" lvl="1" indent="0">
              <a:spcBef>
                <a:spcPct val="0"/>
              </a:spcBef>
              <a:buNone/>
            </a:pPr>
            <a:r>
              <a:rPr lang="en-US" altLang="en-US" sz="1800" i="1" dirty="0">
                <a:solidFill>
                  <a:schemeClr val="accent4"/>
                </a:solidFill>
              </a:rPr>
              <a:t>		</a:t>
            </a:r>
            <a:r>
              <a:rPr lang="en-US" altLang="en-US" sz="1800" i="1" dirty="0" err="1">
                <a:solidFill>
                  <a:schemeClr val="accent4"/>
                </a:solidFill>
              </a:rPr>
              <a:t>Customer_ID</a:t>
            </a:r>
            <a:r>
              <a:rPr lang="en-US" altLang="en-US" sz="1800" i="1" dirty="0">
                <a:solidFill>
                  <a:schemeClr val="accent4"/>
                </a:solidFill>
              </a:rPr>
              <a:t> INT (6) NOT NULL ,</a:t>
            </a:r>
          </a:p>
          <a:p>
            <a:pPr marL="457200" lvl="1" indent="0">
              <a:buNone/>
            </a:pPr>
            <a:r>
              <a:rPr lang="en-US" altLang="en-US" sz="1800" i="1" dirty="0">
                <a:solidFill>
                  <a:schemeClr val="accent4"/>
                </a:solidFill>
              </a:rPr>
              <a:t>	CONSTRAINT </a:t>
            </a:r>
            <a:r>
              <a:rPr lang="en-US" altLang="en-US" sz="1800" i="1" dirty="0" err="1">
                <a:solidFill>
                  <a:schemeClr val="accent4"/>
                </a:solidFill>
              </a:rPr>
              <a:t>Cust_ID_PK</a:t>
            </a:r>
            <a:r>
              <a:rPr lang="en-US" altLang="en-US" sz="1800" i="1" dirty="0">
                <a:solidFill>
                  <a:schemeClr val="accent4"/>
                </a:solidFill>
              </a:rPr>
              <a:t> PRIMARY KEY(</a:t>
            </a:r>
            <a:r>
              <a:rPr lang="en-US" altLang="en-US" sz="1800" i="1" dirty="0" err="1">
                <a:solidFill>
                  <a:schemeClr val="accent4"/>
                </a:solidFill>
              </a:rPr>
              <a:t>Customer_ID</a:t>
            </a:r>
            <a:r>
              <a:rPr lang="en-US" altLang="en-US" sz="1800" i="1" dirty="0">
                <a:solidFill>
                  <a:schemeClr val="accent4"/>
                </a:solidFill>
              </a:rPr>
              <a:t>),</a:t>
            </a:r>
          </a:p>
          <a:p>
            <a:pPr marL="457200" lvl="1" indent="0">
              <a:buNone/>
            </a:pPr>
            <a:r>
              <a:rPr lang="en-US" altLang="en-US" sz="1800" i="1" dirty="0">
                <a:solidFill>
                  <a:schemeClr val="accent4"/>
                </a:solidFill>
              </a:rPr>
              <a:t>	</a:t>
            </a:r>
            <a:r>
              <a:rPr lang="en-US" altLang="en-US" sz="1800" i="1" dirty="0" err="1">
                <a:solidFill>
                  <a:schemeClr val="accent4"/>
                </a:solidFill>
              </a:rPr>
              <a:t>first_name</a:t>
            </a:r>
            <a:r>
              <a:rPr lang="en-US" altLang="en-US" sz="1800" i="1" dirty="0">
                <a:solidFill>
                  <a:schemeClr val="accent4"/>
                </a:solidFill>
              </a:rPr>
              <a:t>   VARCHAR2(20),</a:t>
            </a:r>
          </a:p>
          <a:p>
            <a:pPr marL="457200" lvl="1" indent="0">
              <a:buNone/>
            </a:pPr>
            <a:r>
              <a:rPr lang="en-US" altLang="en-US" sz="1800" i="1" dirty="0">
                <a:solidFill>
                  <a:schemeClr val="accent4"/>
                </a:solidFill>
              </a:rPr>
              <a:t>  	...);</a:t>
            </a:r>
          </a:p>
          <a:p>
            <a:pPr marL="400050"/>
            <a:r>
              <a:rPr lang="en-US" altLang="en-US" sz="2800" dirty="0"/>
              <a:t>Example of a table-level constraint: </a:t>
            </a:r>
          </a:p>
          <a:p>
            <a:pPr lvl="1">
              <a:spcBef>
                <a:spcPct val="0"/>
              </a:spcBef>
            </a:pPr>
            <a:r>
              <a:rPr lang="en-US" altLang="en-US" sz="2000" i="1" dirty="0">
                <a:solidFill>
                  <a:schemeClr val="accent4"/>
                </a:solidFill>
              </a:rPr>
              <a:t>CREATE TABLE CUSTOMER </a:t>
            </a:r>
          </a:p>
          <a:p>
            <a:pPr marL="457200" lvl="1" indent="0">
              <a:spcBef>
                <a:spcPct val="0"/>
              </a:spcBef>
              <a:buNone/>
            </a:pPr>
            <a:r>
              <a:rPr lang="en-US" altLang="en-US" sz="2000" i="1" dirty="0">
                <a:solidFill>
                  <a:schemeClr val="accent4"/>
                </a:solidFill>
              </a:rPr>
              <a:t>	( </a:t>
            </a:r>
          </a:p>
          <a:p>
            <a:pPr marL="457200" lvl="1" indent="0">
              <a:spcBef>
                <a:spcPct val="0"/>
              </a:spcBef>
              <a:buNone/>
            </a:pPr>
            <a:r>
              <a:rPr lang="en-US" altLang="en-US" sz="2000" i="1" dirty="0">
                <a:solidFill>
                  <a:schemeClr val="accent4"/>
                </a:solidFill>
              </a:rPr>
              <a:t>     	</a:t>
            </a:r>
            <a:r>
              <a:rPr lang="en-US" altLang="en-US" sz="2000" i="1" dirty="0" err="1">
                <a:solidFill>
                  <a:schemeClr val="accent4"/>
                </a:solidFill>
              </a:rPr>
              <a:t>Customer_ID</a:t>
            </a:r>
            <a:r>
              <a:rPr lang="en-US" altLang="en-US" sz="2000" i="1" dirty="0">
                <a:solidFill>
                  <a:schemeClr val="accent4"/>
                </a:solidFill>
              </a:rPr>
              <a:t> VARCHAR2 (6) NOT NULL ,</a:t>
            </a:r>
          </a:p>
          <a:p>
            <a:pPr marL="457200" lvl="1" indent="0">
              <a:spcBef>
                <a:spcPct val="0"/>
              </a:spcBef>
              <a:buNone/>
            </a:pPr>
            <a:r>
              <a:rPr lang="en-US" altLang="en-US" sz="2000" i="1" dirty="0">
                <a:solidFill>
                  <a:schemeClr val="accent4"/>
                </a:solidFill>
              </a:rPr>
              <a:t>	…..</a:t>
            </a:r>
            <a:br>
              <a:rPr lang="en-US" altLang="en-US" sz="2000" i="1" dirty="0">
                <a:solidFill>
                  <a:schemeClr val="accent4"/>
                </a:solidFill>
              </a:rPr>
            </a:br>
            <a:r>
              <a:rPr lang="en-US" altLang="en-US" sz="2000" i="1" dirty="0">
                <a:solidFill>
                  <a:schemeClr val="accent4"/>
                </a:solidFill>
              </a:rPr>
              <a:t>	 </a:t>
            </a:r>
            <a:r>
              <a:rPr lang="en-US" altLang="en-US" sz="2000" i="1" dirty="0" err="1">
                <a:solidFill>
                  <a:schemeClr val="accent4"/>
                </a:solidFill>
              </a:rPr>
              <a:t>Phone_Number</a:t>
            </a:r>
            <a:r>
              <a:rPr lang="en-US" altLang="en-US" sz="2000" i="1" dirty="0">
                <a:solidFill>
                  <a:schemeClr val="accent4"/>
                </a:solidFill>
              </a:rPr>
              <a:t> VARCHAR2 (15) , </a:t>
            </a:r>
          </a:p>
          <a:p>
            <a:pPr marL="457200" lvl="1" indent="0">
              <a:spcBef>
                <a:spcPct val="0"/>
              </a:spcBef>
              <a:buNone/>
            </a:pPr>
            <a:r>
              <a:rPr lang="en-US" altLang="en-US" sz="2000" i="1" dirty="0">
                <a:solidFill>
                  <a:schemeClr val="accent4"/>
                </a:solidFill>
              </a:rPr>
              <a:t>	</a:t>
            </a:r>
            <a:r>
              <a:rPr lang="en-US" altLang="en-US" sz="2000" i="1" dirty="0" err="1">
                <a:solidFill>
                  <a:schemeClr val="accent4"/>
                </a:solidFill>
              </a:rPr>
              <a:t>Credit_Card_Number</a:t>
            </a:r>
            <a:r>
              <a:rPr lang="en-US" altLang="en-US" sz="2000" i="1" dirty="0">
                <a:solidFill>
                  <a:schemeClr val="accent4"/>
                </a:solidFill>
              </a:rPr>
              <a:t> VARCHAR2 (20) NOT NULL </a:t>
            </a:r>
          </a:p>
          <a:p>
            <a:pPr marL="457200" lvl="1" indent="0">
              <a:spcBef>
                <a:spcPct val="0"/>
              </a:spcBef>
              <a:buNone/>
            </a:pPr>
            <a:r>
              <a:rPr lang="en-US" altLang="en-US" sz="2000" i="1" dirty="0">
                <a:solidFill>
                  <a:schemeClr val="accent4"/>
                </a:solidFill>
              </a:rPr>
              <a:t>	ADD CONSTRAINT </a:t>
            </a:r>
            <a:r>
              <a:rPr lang="en-US" altLang="en-US" sz="2000" i="1" dirty="0" err="1">
                <a:solidFill>
                  <a:schemeClr val="accent4"/>
                </a:solidFill>
              </a:rPr>
              <a:t>Cust_ID_PK</a:t>
            </a:r>
            <a:r>
              <a:rPr lang="en-US" altLang="en-US" sz="2000" i="1" dirty="0">
                <a:solidFill>
                  <a:schemeClr val="accent4"/>
                </a:solidFill>
              </a:rPr>
              <a:t> PRIMARY KEY(</a:t>
            </a:r>
            <a:r>
              <a:rPr lang="en-US" altLang="en-US" sz="2000" i="1" dirty="0" err="1">
                <a:solidFill>
                  <a:schemeClr val="accent4"/>
                </a:solidFill>
              </a:rPr>
              <a:t>Customer_ID</a:t>
            </a:r>
            <a:r>
              <a:rPr lang="en-US" altLang="en-US" sz="2000" i="1" dirty="0">
                <a:solidFill>
                  <a:schemeClr val="accent4"/>
                </a:solidFill>
              </a:rPr>
              <a:t>)</a:t>
            </a:r>
          </a:p>
          <a:p>
            <a:pPr marL="457200" lvl="1" indent="0">
              <a:spcBef>
                <a:spcPct val="0"/>
              </a:spcBef>
              <a:buNone/>
            </a:pPr>
            <a:r>
              <a:rPr lang="en-US" altLang="en-US" sz="2000" i="1" dirty="0">
                <a:solidFill>
                  <a:schemeClr val="accent4"/>
                </a:solidFill>
              </a:rPr>
              <a:t>	);</a:t>
            </a:r>
          </a:p>
          <a:p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375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NULL Constraint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Ensures that null values are not permitted for the column: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7" name="Picture 25" descr="C:\salome_official\projects\11gR2_SQL 1\screenshots\intro_s35_a.gif">
            <a:extLst>
              <a:ext uri="{FF2B5EF4-FFF2-40B4-BE49-F238E27FC236}">
                <a16:creationId xmlns:a16="http://schemas.microsoft.com/office/drawing/2014/main" id="{D4F3FFAC-50F6-478B-86B2-57B56F7B1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683287"/>
            <a:ext cx="5991837" cy="290602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06575B9-9314-424F-A980-10C956173B86}"/>
              </a:ext>
            </a:extLst>
          </p:cNvPr>
          <p:cNvCxnSpPr>
            <a:cxnSpLocks/>
          </p:cNvCxnSpPr>
          <p:nvPr/>
        </p:nvCxnSpPr>
        <p:spPr>
          <a:xfrm flipV="1">
            <a:off x="1716247" y="5589309"/>
            <a:ext cx="0" cy="279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1B7BD5-482F-4209-B579-371566B43EBD}"/>
              </a:ext>
            </a:extLst>
          </p:cNvPr>
          <p:cNvCxnSpPr>
            <a:cxnSpLocks/>
          </p:cNvCxnSpPr>
          <p:nvPr/>
        </p:nvCxnSpPr>
        <p:spPr>
          <a:xfrm flipV="1">
            <a:off x="4351789" y="5589308"/>
            <a:ext cx="0" cy="279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F9839A8-B2DD-4672-B788-9E0CB0908D7B}"/>
              </a:ext>
            </a:extLst>
          </p:cNvPr>
          <p:cNvSpPr txBox="1"/>
          <p:nvPr/>
        </p:nvSpPr>
        <p:spPr>
          <a:xfrm>
            <a:off x="635008" y="5818598"/>
            <a:ext cx="2162477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200" dirty="0">
                <a:latin typeface="+mj-lt"/>
              </a:rPr>
              <a:t>NOT NULL constraint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200" dirty="0">
                <a:latin typeface="+mj-lt"/>
              </a:rPr>
              <a:t>(Primary Key enforces NOT NULL constraint.)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67C628-FE9B-4832-9BC9-FD8D31228C5A}"/>
              </a:ext>
            </a:extLst>
          </p:cNvPr>
          <p:cNvSpPr txBox="1"/>
          <p:nvPr/>
        </p:nvSpPr>
        <p:spPr>
          <a:xfrm>
            <a:off x="3816747" y="5818598"/>
            <a:ext cx="21107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200" dirty="0">
                <a:latin typeface="+mj-lt"/>
              </a:rPr>
              <a:t>Absence of NOT NULL constraint (Any row can contain a null value for this column.)</a:t>
            </a:r>
          </a:p>
          <a:p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0B7275-976C-4BAE-A314-97AA7FBB968C}"/>
              </a:ext>
            </a:extLst>
          </p:cNvPr>
          <p:cNvCxnSpPr>
            <a:cxnSpLocks/>
          </p:cNvCxnSpPr>
          <p:nvPr/>
        </p:nvCxnSpPr>
        <p:spPr>
          <a:xfrm flipV="1">
            <a:off x="6825841" y="5589309"/>
            <a:ext cx="0" cy="3036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B90A196-13FA-4697-A4F7-7F009EB122D4}"/>
              </a:ext>
            </a:extLst>
          </p:cNvPr>
          <p:cNvSpPr txBox="1"/>
          <p:nvPr/>
        </p:nvSpPr>
        <p:spPr>
          <a:xfrm>
            <a:off x="6346970" y="5868977"/>
            <a:ext cx="1397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 NULL CONSTRAINT</a:t>
            </a:r>
          </a:p>
        </p:txBody>
      </p:sp>
    </p:spTree>
    <p:extLst>
      <p:ext uri="{BB962C8B-B14F-4D97-AF65-F5344CB8AC3E}">
        <p14:creationId xmlns:p14="http://schemas.microsoft.com/office/powerpoint/2010/main" val="3983315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Midterm Review</a:t>
            </a:r>
          </a:p>
          <a:p>
            <a:r>
              <a:rPr lang="en-US" altLang="en-US" dirty="0"/>
              <a:t>Final Project</a:t>
            </a:r>
          </a:p>
          <a:p>
            <a:r>
              <a:rPr lang="en-US" altLang="en-US" dirty="0"/>
              <a:t>Data Definition Language</a:t>
            </a:r>
          </a:p>
          <a:p>
            <a:r>
              <a:rPr lang="en-US" altLang="en-US" dirty="0"/>
              <a:t>Data Types</a:t>
            </a:r>
          </a:p>
          <a:p>
            <a:r>
              <a:rPr lang="en-US" altLang="en-US" dirty="0"/>
              <a:t>Constraints </a:t>
            </a:r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011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 CONSTRAINT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98E3DE2-788E-48D6-B59E-DAC3A2FEB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5159375"/>
            <a:ext cx="32766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7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Not allowed: already exists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77B5B985-D4C4-48C4-8463-99061676A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4725" y="4819650"/>
            <a:ext cx="1801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Allowed</a:t>
            </a:r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F6ABC306-83EA-4B5D-A3E0-26C4639F35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27525" y="4930775"/>
            <a:ext cx="45085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" name="Picture 22" descr="C:\salome_official\projects\11gR2_SQL 1\screenshots\les10_21s_b.gif">
            <a:extLst>
              <a:ext uri="{FF2B5EF4-FFF2-40B4-BE49-F238E27FC236}">
                <a16:creationId xmlns:a16="http://schemas.microsoft.com/office/drawing/2014/main" id="{F5B78580-31AD-4659-A99B-4698E4E6B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25" y="4895850"/>
            <a:ext cx="28575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3" descr="C:\salome_official\projects\11gR2_SQL 1\screenshots\les10_21s_c.gif">
            <a:extLst>
              <a:ext uri="{FF2B5EF4-FFF2-40B4-BE49-F238E27FC236}">
                <a16:creationId xmlns:a16="http://schemas.microsoft.com/office/drawing/2014/main" id="{D630B523-EA1E-4C2E-885E-1DAADACE8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25" y="5267325"/>
            <a:ext cx="2857500" cy="2174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9">
            <a:extLst>
              <a:ext uri="{FF2B5EF4-FFF2-40B4-BE49-F238E27FC236}">
                <a16:creationId xmlns:a16="http://schemas.microsoft.com/office/drawing/2014/main" id="{D0BF99B6-A70F-4886-89E1-8F7D295A41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27525" y="5275263"/>
            <a:ext cx="45085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2BBA9379-A7DD-4171-91FB-CBC825DAF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8428" y="1920875"/>
            <a:ext cx="29384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UNIQUE</a:t>
            </a:r>
            <a:r>
              <a:rPr lang="en-US" altLang="en-US" dirty="0"/>
              <a:t> constraint</a:t>
            </a: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3DC54542-514C-4E0E-BC52-DD5C86906797}"/>
              </a:ext>
            </a:extLst>
          </p:cNvPr>
          <p:cNvSpPr>
            <a:spLocks/>
          </p:cNvSpPr>
          <p:nvPr/>
        </p:nvSpPr>
        <p:spPr bwMode="auto">
          <a:xfrm>
            <a:off x="3476705" y="2146299"/>
            <a:ext cx="321389" cy="379413"/>
          </a:xfrm>
          <a:custGeom>
            <a:avLst/>
            <a:gdLst>
              <a:gd name="T0" fmla="*/ 2147483647 w 205"/>
              <a:gd name="T1" fmla="*/ 0 h 301"/>
              <a:gd name="T2" fmla="*/ 0 w 205"/>
              <a:gd name="T3" fmla="*/ 0 h 301"/>
              <a:gd name="T4" fmla="*/ 0 w 205"/>
              <a:gd name="T5" fmla="*/ 2147483647 h 301"/>
              <a:gd name="T6" fmla="*/ 0 60000 65536"/>
              <a:gd name="T7" fmla="*/ 0 60000 65536"/>
              <a:gd name="T8" fmla="*/ 0 60000 65536"/>
              <a:gd name="T9" fmla="*/ 0 w 205"/>
              <a:gd name="T10" fmla="*/ 0 h 301"/>
              <a:gd name="T11" fmla="*/ 205 w 205"/>
              <a:gd name="T12" fmla="*/ 301 h 30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5" h="301">
                <a:moveTo>
                  <a:pt x="204" y="0"/>
                </a:moveTo>
                <a:lnTo>
                  <a:pt x="0" y="0"/>
                </a:lnTo>
                <a:lnTo>
                  <a:pt x="0" y="300"/>
                </a:lnTo>
              </a:path>
            </a:pathLst>
          </a:custGeom>
          <a:noFill/>
          <a:ln w="28575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277FDE5C-E281-4558-83BC-6F03B61D0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4359275"/>
            <a:ext cx="191452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INSERT INTO</a:t>
            </a:r>
          </a:p>
        </p:txBody>
      </p:sp>
      <p:sp>
        <p:nvSpPr>
          <p:cNvPr id="16" name="AutoShape 14">
            <a:extLst>
              <a:ext uri="{FF2B5EF4-FFF2-40B4-BE49-F238E27FC236}">
                <a16:creationId xmlns:a16="http://schemas.microsoft.com/office/drawing/2014/main" id="{F7B76C7D-A843-42BD-97A3-D944200F5D51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19500" y="4283075"/>
            <a:ext cx="357188" cy="365125"/>
          </a:xfrm>
          <a:prstGeom prst="upArrow">
            <a:avLst>
              <a:gd name="adj1" fmla="val 50000"/>
              <a:gd name="adj2" fmla="val 51040"/>
            </a:avLst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pic>
        <p:nvPicPr>
          <p:cNvPr id="17" name="Picture 21" descr="C:\salome_official\projects\11gR2_SQL 1\screenshots\les10_21s_a.gif">
            <a:extLst>
              <a:ext uri="{FF2B5EF4-FFF2-40B4-BE49-F238E27FC236}">
                <a16:creationId xmlns:a16="http://schemas.microsoft.com/office/drawing/2014/main" id="{03676C97-51D0-4CC9-AD86-7984BA704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90800"/>
            <a:ext cx="3463925" cy="1600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415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 CONSTRAINT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Defined at either the table level</a:t>
            </a:r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E41620-698E-4D3D-9084-BB7E892D5B7E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1084262" y="2449664"/>
            <a:ext cx="7373938" cy="357013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  <a:tab pos="245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  <a:tab pos="245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  <a:tab pos="245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  <a:tab pos="245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  <a:tab pos="245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  <a:tab pos="245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  <a:tab pos="245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  <a:tab pos="245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  <a:tab pos="245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TABLE employees(</a:t>
            </a:r>
          </a:p>
          <a:p>
            <a:pPr algn="l"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employee_id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INT(6),</a:t>
            </a:r>
          </a:p>
          <a:p>
            <a:pPr algn="l"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last_name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VARCHAR2(25) NOT NULL,</a:t>
            </a:r>
          </a:p>
          <a:p>
            <a:pPr algn="l"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email            VARCHAR2(25),</a:t>
            </a:r>
          </a:p>
          <a:p>
            <a:pPr algn="l"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salary           INT(8),</a:t>
            </a:r>
          </a:p>
          <a:p>
            <a:pPr algn="l"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commission_pct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INT(2),</a:t>
            </a:r>
          </a:p>
          <a:p>
            <a:pPr algn="l"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hire_date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TIMESTAMP NOT NULL,</a:t>
            </a:r>
          </a:p>
          <a:p>
            <a:pPr algn="l"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  </a:t>
            </a:r>
          </a:p>
          <a:p>
            <a:pPr algn="l"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CONSTRAINT </a:t>
            </a:r>
            <a:r>
              <a:rPr lang="en-US" alt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emp_email_uk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UNIQUE(email));</a:t>
            </a:r>
          </a:p>
        </p:txBody>
      </p:sp>
    </p:spTree>
    <p:extLst>
      <p:ext uri="{BB962C8B-B14F-4D97-AF65-F5344CB8AC3E}">
        <p14:creationId xmlns:p14="http://schemas.microsoft.com/office/powerpoint/2010/main" val="3926054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 CONSTRAINT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B79116C-CA93-49C6-966E-DA6A35874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750" y="1810455"/>
            <a:ext cx="1930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DEPARTMENTS</a:t>
            </a:r>
            <a:r>
              <a:rPr lang="en-US" altLang="en-US" sz="2000"/>
              <a:t> 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6914411-AFED-4AB8-828A-BC57B5FC5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0925" y="1624717"/>
            <a:ext cx="29384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PRIMARY KEY</a:t>
            </a: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0E14040C-3EE1-4181-A284-BD3D6E3F5479}"/>
              </a:ext>
            </a:extLst>
          </p:cNvPr>
          <p:cNvSpPr>
            <a:spLocks/>
          </p:cNvSpPr>
          <p:nvPr/>
        </p:nvSpPr>
        <p:spPr bwMode="auto">
          <a:xfrm>
            <a:off x="3286125" y="1796167"/>
            <a:ext cx="325438" cy="376238"/>
          </a:xfrm>
          <a:custGeom>
            <a:avLst/>
            <a:gdLst>
              <a:gd name="T0" fmla="*/ 2147483647 w 205"/>
              <a:gd name="T1" fmla="*/ 0 h 237"/>
              <a:gd name="T2" fmla="*/ 0 w 205"/>
              <a:gd name="T3" fmla="*/ 0 h 237"/>
              <a:gd name="T4" fmla="*/ 0 w 205"/>
              <a:gd name="T5" fmla="*/ 2147483647 h 237"/>
              <a:gd name="T6" fmla="*/ 0 60000 65536"/>
              <a:gd name="T7" fmla="*/ 0 60000 65536"/>
              <a:gd name="T8" fmla="*/ 0 60000 65536"/>
              <a:gd name="T9" fmla="*/ 0 w 205"/>
              <a:gd name="T10" fmla="*/ 0 h 237"/>
              <a:gd name="T11" fmla="*/ 205 w 205"/>
              <a:gd name="T12" fmla="*/ 237 h 23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5" h="237">
                <a:moveTo>
                  <a:pt x="204" y="0"/>
                </a:moveTo>
                <a:lnTo>
                  <a:pt x="0" y="0"/>
                </a:lnTo>
                <a:lnTo>
                  <a:pt x="0" y="236"/>
                </a:lnTo>
              </a:path>
            </a:pathLst>
          </a:custGeom>
          <a:noFill/>
          <a:ln w="28575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42C9A719-EE0D-40FD-9FA6-FD2398D47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5325" y="4406017"/>
            <a:ext cx="25939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INSERT INTO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704D204F-BCA9-488A-8F7B-851300753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325" y="4234567"/>
            <a:ext cx="2119313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Not allowed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(null value)</a:t>
            </a: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5C5509C8-1B5D-4C1F-A20B-CACC7F82B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8325" y="5701417"/>
            <a:ext cx="2593975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Not allowed 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(50 already exists)</a:t>
            </a:r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598D5C23-6B7A-46C7-8CBD-90C73ED2F0F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6125" y="5472817"/>
            <a:ext cx="1588" cy="508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AutoShape 16">
            <a:extLst>
              <a:ext uri="{FF2B5EF4-FFF2-40B4-BE49-F238E27FC236}">
                <a16:creationId xmlns:a16="http://schemas.microsoft.com/office/drawing/2014/main" id="{8DE840F6-278C-40E4-AAF2-786135104002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200525" y="4406017"/>
            <a:ext cx="357188" cy="365125"/>
          </a:xfrm>
          <a:prstGeom prst="upArrow">
            <a:avLst>
              <a:gd name="adj1" fmla="val 50000"/>
              <a:gd name="adj2" fmla="val 51040"/>
            </a:avLst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pic>
        <p:nvPicPr>
          <p:cNvPr id="15" name="Picture 22" descr="C:\salome_official\projects\11gR2_SQL 1\screenshots\les10_23s_a.gif">
            <a:extLst>
              <a:ext uri="{FF2B5EF4-FFF2-40B4-BE49-F238E27FC236}">
                <a16:creationId xmlns:a16="http://schemas.microsoft.com/office/drawing/2014/main" id="{28728F4D-52F0-451E-9236-C9A935E98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4929892"/>
            <a:ext cx="4800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3" descr="C:\salome_official\projects\11gR2_SQL 1\screenshots\intro_s17_a.gif">
            <a:extLst>
              <a:ext uri="{FF2B5EF4-FFF2-40B4-BE49-F238E27FC236}">
                <a16:creationId xmlns:a16="http://schemas.microsoft.com/office/drawing/2014/main" id="{32C43761-EEA6-49EE-874B-3C3B0CF30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205742"/>
            <a:ext cx="5360988" cy="2057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5" descr="C:\salome_official\projects\11gR2_SQL 1\screenshots\les10_23s_b.gif">
            <a:extLst>
              <a:ext uri="{FF2B5EF4-FFF2-40B4-BE49-F238E27FC236}">
                <a16:creationId xmlns:a16="http://schemas.microsoft.com/office/drawing/2014/main" id="{2F3B8A0B-646E-4154-AD39-CC8CC03E6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5234692"/>
            <a:ext cx="4800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137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 CONSTRAINT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2E5D57D-0CC4-4380-B99B-9AFF196FD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7130" y="1573033"/>
            <a:ext cx="1766509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DEPARTMENTS</a:t>
            </a:r>
            <a:r>
              <a:rPr lang="en-US" altLang="en-US" dirty="0"/>
              <a:t> 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5CCF1A55-A03F-40F5-A950-851B654B2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517" y="3716158"/>
            <a:ext cx="1426673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EMPLOYEES</a:t>
            </a:r>
          </a:p>
        </p:txBody>
      </p:sp>
      <p:sp>
        <p:nvSpPr>
          <p:cNvPr id="9" name="Line 5">
            <a:extLst>
              <a:ext uri="{FF2B5EF4-FFF2-40B4-BE49-F238E27FC236}">
                <a16:creationId xmlns:a16="http://schemas.microsoft.com/office/drawing/2014/main" id="{9EC3A6D7-85E1-4267-B096-6F1D471455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29980" y="4249558"/>
            <a:ext cx="45561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9B4813FB-BB98-4BD9-81E1-048BF88AD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4317" y="4097158"/>
            <a:ext cx="1333500" cy="542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FOREIGN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KEY</a:t>
            </a:r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216282FD-971A-42AC-B899-DB756CD7E381}"/>
              </a:ext>
            </a:extLst>
          </p:cNvPr>
          <p:cNvSpPr>
            <a:spLocks/>
          </p:cNvSpPr>
          <p:nvPr/>
        </p:nvSpPr>
        <p:spPr bwMode="gray">
          <a:xfrm>
            <a:off x="3148717" y="3335158"/>
            <a:ext cx="1752600" cy="766763"/>
          </a:xfrm>
          <a:custGeom>
            <a:avLst/>
            <a:gdLst>
              <a:gd name="T0" fmla="*/ 0 w 2741"/>
              <a:gd name="T1" fmla="*/ 0 h 309"/>
              <a:gd name="T2" fmla="*/ 0 w 2741"/>
              <a:gd name="T3" fmla="*/ 2147483647 h 309"/>
              <a:gd name="T4" fmla="*/ 2147483647 w 2741"/>
              <a:gd name="T5" fmla="*/ 2147483647 h 309"/>
              <a:gd name="T6" fmla="*/ 2147483647 w 2741"/>
              <a:gd name="T7" fmla="*/ 2147483647 h 309"/>
              <a:gd name="T8" fmla="*/ 0 60000 65536"/>
              <a:gd name="T9" fmla="*/ 0 60000 65536"/>
              <a:gd name="T10" fmla="*/ 0 60000 65536"/>
              <a:gd name="T11" fmla="*/ 0 60000 65536"/>
              <a:gd name="T12" fmla="*/ 0 w 2741"/>
              <a:gd name="T13" fmla="*/ 0 h 309"/>
              <a:gd name="T14" fmla="*/ 2741 w 2741"/>
              <a:gd name="T15" fmla="*/ 309 h 3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41" h="309">
                <a:moveTo>
                  <a:pt x="0" y="0"/>
                </a:moveTo>
                <a:lnTo>
                  <a:pt x="0" y="153"/>
                </a:lnTo>
                <a:lnTo>
                  <a:pt x="2740" y="153"/>
                </a:lnTo>
                <a:lnTo>
                  <a:pt x="2740" y="308"/>
                </a:lnTo>
              </a:path>
            </a:pathLst>
          </a:custGeom>
          <a:noFill/>
          <a:ln w="28575" cap="rnd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AF3220-F561-4F5A-8EF3-9ACEDEA95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5317" y="5621158"/>
            <a:ext cx="1682750" cy="613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600"/>
              <a:t>Not allowed</a:t>
            </a:r>
            <a:br>
              <a:rPr lang="en-US" altLang="en-US" sz="1600"/>
            </a:br>
            <a:r>
              <a:rPr lang="en-US" altLang="en-US" sz="1600"/>
              <a:t>(9 does not exist)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B5532100-2BB0-4403-8B95-241CC731D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7717" y="6230758"/>
            <a:ext cx="1079500" cy="314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600"/>
              <a:t>Allowed</a:t>
            </a:r>
          </a:p>
        </p:txBody>
      </p:sp>
      <p:sp>
        <p:nvSpPr>
          <p:cNvPr id="14" name="AutoShape 20">
            <a:extLst>
              <a:ext uri="{FF2B5EF4-FFF2-40B4-BE49-F238E27FC236}">
                <a16:creationId xmlns:a16="http://schemas.microsoft.com/office/drawing/2014/main" id="{F176FB8E-2E94-47F2-8A0E-F041E6C17A90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05917" y="5544958"/>
            <a:ext cx="357188" cy="365125"/>
          </a:xfrm>
          <a:prstGeom prst="upArrow">
            <a:avLst>
              <a:gd name="adj1" fmla="val 50000"/>
              <a:gd name="adj2" fmla="val 51040"/>
            </a:avLst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 sz="1600"/>
          </a:p>
        </p:txBody>
      </p:sp>
      <p:pic>
        <p:nvPicPr>
          <p:cNvPr id="15" name="Picture 25" descr="C:\salome_official\projects\11gR2_SQL 1\screenshots\les10_24s_a.gif">
            <a:extLst>
              <a:ext uri="{FF2B5EF4-FFF2-40B4-BE49-F238E27FC236}">
                <a16:creationId xmlns:a16="http://schemas.microsoft.com/office/drawing/2014/main" id="{4C8E0010-776D-4AE9-90C5-B0231463C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067" y="1906408"/>
            <a:ext cx="5680075" cy="1371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6" descr="C:\salome_official\projects\11gR2_SQL 1\screenshots\les10_24s_b.gif">
            <a:extLst>
              <a:ext uri="{FF2B5EF4-FFF2-40B4-BE49-F238E27FC236}">
                <a16:creationId xmlns:a16="http://schemas.microsoft.com/office/drawing/2014/main" id="{14B64068-D215-4F95-9115-FF147EF45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192" y="4106683"/>
            <a:ext cx="4011613" cy="1371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3">
            <a:extLst>
              <a:ext uri="{FF2B5EF4-FFF2-40B4-BE49-F238E27FC236}">
                <a16:creationId xmlns:a16="http://schemas.microsoft.com/office/drawing/2014/main" id="{D9558119-D044-4E20-94D6-A8B940E57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517" y="1811158"/>
            <a:ext cx="1333500" cy="536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PRIMARY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KEY</a:t>
            </a:r>
          </a:p>
        </p:txBody>
      </p:sp>
      <p:pic>
        <p:nvPicPr>
          <p:cNvPr id="18" name="Picture 27" descr="C:\salome_official\projects\11gR2_SQL 1\screenshots\les10_24s_c.gif">
            <a:extLst>
              <a:ext uri="{FF2B5EF4-FFF2-40B4-BE49-F238E27FC236}">
                <a16:creationId xmlns:a16="http://schemas.microsoft.com/office/drawing/2014/main" id="{1F377E65-4FA4-4568-BE55-C19980FF7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917" y="5973583"/>
            <a:ext cx="3508375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9" descr="C:\salome_official\projects\11gR2_SQL 1\screenshots\les10_24s_d.gif">
            <a:extLst>
              <a:ext uri="{FF2B5EF4-FFF2-40B4-BE49-F238E27FC236}">
                <a16:creationId xmlns:a16="http://schemas.microsoft.com/office/drawing/2014/main" id="{13830511-9DC1-4A1E-A9BD-4746DB450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917" y="6297433"/>
            <a:ext cx="3508375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Freeform 22">
            <a:extLst>
              <a:ext uri="{FF2B5EF4-FFF2-40B4-BE49-F238E27FC236}">
                <a16:creationId xmlns:a16="http://schemas.microsoft.com/office/drawing/2014/main" id="{14DFEF98-006A-48FB-B401-B91A69C82387}"/>
              </a:ext>
            </a:extLst>
          </p:cNvPr>
          <p:cNvSpPr>
            <a:spLocks/>
          </p:cNvSpPr>
          <p:nvPr/>
        </p:nvSpPr>
        <p:spPr bwMode="auto">
          <a:xfrm flipV="1">
            <a:off x="5650618" y="5965964"/>
            <a:ext cx="774700" cy="45719"/>
          </a:xfrm>
          <a:custGeom>
            <a:avLst/>
            <a:gdLst>
              <a:gd name="T0" fmla="*/ 888515 w 893852"/>
              <a:gd name="T1" fmla="*/ 0 w 893852"/>
              <a:gd name="T2" fmla="*/ 0 60000 65536"/>
              <a:gd name="T3" fmla="*/ 0 60000 65536"/>
              <a:gd name="T4" fmla="*/ 0 w 893852"/>
              <a:gd name="T5" fmla="*/ 893852 w 893852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893852">
                <a:moveTo>
                  <a:pt x="893852" y="0"/>
                </a:moveTo>
                <a:lnTo>
                  <a:pt x="0" y="0"/>
                </a:lnTo>
              </a:path>
            </a:pathLst>
          </a:cu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21" name="Freeform 23">
            <a:extLst>
              <a:ext uri="{FF2B5EF4-FFF2-40B4-BE49-F238E27FC236}">
                <a16:creationId xmlns:a16="http://schemas.microsoft.com/office/drawing/2014/main" id="{E1F6B353-216E-40E1-B7AA-AE31A3F0580F}"/>
              </a:ext>
            </a:extLst>
          </p:cNvPr>
          <p:cNvSpPr>
            <a:spLocks/>
          </p:cNvSpPr>
          <p:nvPr/>
        </p:nvSpPr>
        <p:spPr bwMode="auto">
          <a:xfrm>
            <a:off x="5650617" y="6383158"/>
            <a:ext cx="893763" cy="0"/>
          </a:xfrm>
          <a:custGeom>
            <a:avLst/>
            <a:gdLst>
              <a:gd name="T0" fmla="*/ 888515 w 893852"/>
              <a:gd name="T1" fmla="*/ 0 w 893852"/>
              <a:gd name="T2" fmla="*/ 0 60000 65536"/>
              <a:gd name="T3" fmla="*/ 0 60000 65536"/>
              <a:gd name="T4" fmla="*/ 0 w 893852"/>
              <a:gd name="T5" fmla="*/ 893852 w 893852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893852">
                <a:moveTo>
                  <a:pt x="893852" y="0"/>
                </a:moveTo>
                <a:lnTo>
                  <a:pt x="0" y="0"/>
                </a:lnTo>
              </a:path>
            </a:pathLst>
          </a:cu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496549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 CONSTRAINT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Defined at either the table level or the column level: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C227F6-0B08-408E-ACC1-DEC3865EBD70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1403350" y="2854325"/>
            <a:ext cx="7283450" cy="33909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  <a:tab pos="245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  <a:tab pos="245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  <a:tab pos="245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  <a:tab pos="245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  <a:tab pos="245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  <a:tab pos="245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  <a:tab pos="245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  <a:tab pos="245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  <a:tab pos="2457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TABLE employees(</a:t>
            </a:r>
          </a:p>
          <a:p>
            <a:pPr algn="l">
              <a:spcBef>
                <a:spcPct val="0"/>
              </a:spcBef>
            </a:pP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en-US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employee_id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INT(6),</a:t>
            </a:r>
          </a:p>
          <a:p>
            <a:pPr algn="l">
              <a:spcBef>
                <a:spcPct val="0"/>
              </a:spcBef>
            </a:pP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en-US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last_name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VARCHAR2(25) NOT NULL,</a:t>
            </a:r>
          </a:p>
          <a:p>
            <a:pPr algn="l">
              <a:spcBef>
                <a:spcPct val="0"/>
              </a:spcBef>
            </a:pP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email            VARCHAR2(25),</a:t>
            </a:r>
          </a:p>
          <a:p>
            <a:pPr algn="l">
              <a:spcBef>
                <a:spcPct val="0"/>
              </a:spcBef>
            </a:pP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salary           INT(8),</a:t>
            </a:r>
          </a:p>
          <a:p>
            <a:pPr algn="l">
              <a:spcBef>
                <a:spcPct val="0"/>
              </a:spcBef>
            </a:pP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en-US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commission_pct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INT(2),</a:t>
            </a:r>
          </a:p>
          <a:p>
            <a:pPr algn="l">
              <a:spcBef>
                <a:spcPct val="0"/>
              </a:spcBef>
            </a:pP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en-US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hire_date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TIMESTAMP NOT NULL,</a:t>
            </a:r>
          </a:p>
          <a:p>
            <a:pPr algn="l">
              <a:spcBef>
                <a:spcPct val="0"/>
              </a:spcBef>
            </a:pP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</a:t>
            </a:r>
          </a:p>
          <a:p>
            <a:pPr algn="l"/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en-US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department_id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INT(4),</a:t>
            </a:r>
          </a:p>
          <a:p>
            <a:pPr algn="l">
              <a:spcBef>
                <a:spcPct val="0"/>
              </a:spcBef>
            </a:pP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CONSTRAINT </a:t>
            </a:r>
            <a:r>
              <a:rPr lang="en-US" altLang="en-US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emp_dept_fk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FOREIGN KEY (</a:t>
            </a:r>
            <a:r>
              <a:rPr lang="en-US" altLang="en-US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department_id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l">
              <a:spcBef>
                <a:spcPct val="0"/>
              </a:spcBef>
            </a:pP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REFERENCES departments(</a:t>
            </a:r>
            <a:r>
              <a:rPr lang="en-US" altLang="en-US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department_id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),</a:t>
            </a:r>
          </a:p>
          <a:p>
            <a:pPr algn="l">
              <a:spcBef>
                <a:spcPct val="0"/>
              </a:spcBef>
            </a:pP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CONSTRAINT </a:t>
            </a:r>
            <a:r>
              <a:rPr lang="en-US" altLang="en-US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emp_email_uk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UNIQUE(email));</a:t>
            </a:r>
          </a:p>
        </p:txBody>
      </p:sp>
    </p:spTree>
    <p:extLst>
      <p:ext uri="{BB962C8B-B14F-4D97-AF65-F5344CB8AC3E}">
        <p14:creationId xmlns:p14="http://schemas.microsoft.com/office/powerpoint/2010/main" val="19508628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0" y="609600"/>
            <a:ext cx="8229600" cy="990600"/>
          </a:xfrm>
        </p:spPr>
        <p:txBody>
          <a:bodyPr/>
          <a:lstStyle/>
          <a:p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FOREIGN KEY Constraint: Keywords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FOREIGN KEY: Defines the column in the child table at the table-constraint level</a:t>
            </a:r>
          </a:p>
          <a:p>
            <a:r>
              <a:rPr lang="en-US" altLang="en-US" dirty="0"/>
              <a:t>REFERENCES: Identifies the table and column in the parent table</a:t>
            </a:r>
          </a:p>
          <a:p>
            <a:r>
              <a:rPr lang="en-US" altLang="en-US" dirty="0"/>
              <a:t>ON DELETE CASCADE: Deletes the dependent rows in the child table when a row in the parent table is deleted</a:t>
            </a:r>
          </a:p>
          <a:p>
            <a:r>
              <a:rPr lang="en-US" altLang="en-US" dirty="0"/>
              <a:t>ON DELETE SET NULL: Converts dependent foreign key values to null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993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CHECK Constraint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It defines a condition that each row must satisfy.</a:t>
            </a:r>
          </a:p>
          <a:p>
            <a:r>
              <a:rPr lang="en-US" altLang="en-US" dirty="0"/>
              <a:t>It cannot reference columns from other tables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BE4BB9-E6E0-432F-A444-C0DCF861DBAB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990600" y="4267200"/>
            <a:ext cx="7280275" cy="87153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..., salary	INT(2)</a:t>
            </a:r>
          </a:p>
          <a:p>
            <a:pPr algn="l">
              <a:spcBef>
                <a:spcPct val="0"/>
              </a:spcBef>
            </a:pP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CONSTRAINT </a:t>
            </a:r>
            <a:r>
              <a:rPr lang="en-US" altLang="en-US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emp_salary_min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pPr algn="l">
              <a:spcBef>
                <a:spcPct val="0"/>
              </a:spcBef>
            </a:pP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CHECK (salary &gt; 0),...</a:t>
            </a:r>
          </a:p>
        </p:txBody>
      </p:sp>
    </p:spTree>
    <p:extLst>
      <p:ext uri="{BB962C8B-B14F-4D97-AF65-F5344CB8AC3E}">
        <p14:creationId xmlns:p14="http://schemas.microsoft.com/office/powerpoint/2010/main" val="15384347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Violating Constraints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Operations that violate domain constraints, entity integrity, or referential integrity are rejected by default</a:t>
            </a:r>
          </a:p>
          <a:p>
            <a:r>
              <a:rPr lang="en-US" altLang="en-US" dirty="0"/>
              <a:t>SQL can specify alternatives for foreign and primary keys ON UPDATE and ON DELETE</a:t>
            </a:r>
          </a:p>
          <a:p>
            <a:pPr lvl="1"/>
            <a:r>
              <a:rPr lang="en-US" altLang="en-US" dirty="0"/>
              <a:t>CASCADE, SET NULL, SET DEFAULT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5364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ALTER TABLE Statement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altLang="en-US" dirty="0"/>
              <a:t>Use the </a:t>
            </a:r>
            <a:r>
              <a:rPr lang="en-US" altLang="en-US" dirty="0">
                <a:latin typeface="Courier New" panose="02070309020205020404" pitchFamily="49" charset="0"/>
              </a:rPr>
              <a:t>ALTER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TABLE</a:t>
            </a:r>
            <a:r>
              <a:rPr lang="en-US" altLang="en-US" dirty="0"/>
              <a:t> statement to:</a:t>
            </a:r>
          </a:p>
          <a:p>
            <a:pPr lvl="1"/>
            <a:r>
              <a:rPr lang="en-US" altLang="en-US" dirty="0"/>
              <a:t>Add a new column</a:t>
            </a:r>
          </a:p>
          <a:p>
            <a:pPr lvl="1"/>
            <a:r>
              <a:rPr lang="en-US" altLang="en-US" dirty="0"/>
              <a:t>Modify an existing column definition</a:t>
            </a:r>
          </a:p>
          <a:p>
            <a:pPr lvl="1"/>
            <a:r>
              <a:rPr lang="en-US" altLang="en-US" dirty="0"/>
              <a:t>Define a default value for the new column</a:t>
            </a:r>
          </a:p>
          <a:p>
            <a:pPr lvl="1"/>
            <a:r>
              <a:rPr lang="en-US" altLang="en-US" dirty="0"/>
              <a:t>Drop a column</a:t>
            </a:r>
          </a:p>
          <a:p>
            <a:pPr lvl="1"/>
            <a:r>
              <a:rPr lang="en-US" altLang="en-US" dirty="0"/>
              <a:t>Rename a column</a:t>
            </a:r>
          </a:p>
          <a:p>
            <a:pPr lvl="1"/>
            <a:r>
              <a:rPr lang="en-US" altLang="en-US" dirty="0"/>
              <a:t>Change table to read-only status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515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ALTER TABLE Statement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 the </a:t>
            </a:r>
            <a:r>
              <a:rPr lang="en-US" altLang="en-US" dirty="0">
                <a:latin typeface="Courier New" panose="02070309020205020404" pitchFamily="49" charset="0"/>
              </a:rPr>
              <a:t>ALTER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TABLE</a:t>
            </a:r>
            <a:r>
              <a:rPr lang="en-US" altLang="en-US" dirty="0"/>
              <a:t> statement to add, modify, or drop columns:</a:t>
            </a:r>
          </a:p>
          <a:p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2B746F-4ED9-4631-BF39-DBCF849E5DBA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914400" y="2929462"/>
            <a:ext cx="7924800" cy="91598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692150" algn="l"/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692150" algn="l"/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692150" algn="l"/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692150" algn="l"/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692150" algn="l"/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92150" algn="l"/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92150" algn="l"/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92150" algn="l"/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92150" algn="l"/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</a:pP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ALTER TABLE </a:t>
            </a:r>
            <a:r>
              <a:rPr lang="en-US" altLang="en-US" sz="1800" i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</a:t>
            </a:r>
            <a:endParaRPr lang="en-US" altLang="en-US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Bef>
                <a:spcPct val="0"/>
              </a:spcBef>
            </a:pP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		   (</a:t>
            </a:r>
            <a:r>
              <a:rPr lang="en-US" altLang="en-US" sz="18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column datatype 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[DEFAULT </a:t>
            </a:r>
            <a:r>
              <a:rPr lang="en-US" altLang="en-US" sz="18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expr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algn="l">
              <a:spcBef>
                <a:spcPct val="0"/>
              </a:spcBef>
            </a:pP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   [, </a:t>
            </a:r>
            <a:r>
              <a:rPr lang="en-US" altLang="en-US" sz="18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column datatype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]...);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E8397E-D1B0-4BA8-9144-C47093CE2D8E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914400" y="4150250"/>
            <a:ext cx="7924800" cy="91598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692150" algn="l"/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692150" algn="l"/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692150" algn="l"/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692150" algn="l"/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692150" algn="l"/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92150" algn="l"/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92150" algn="l"/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92150" algn="l"/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92150" algn="l"/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ALTER TABLE </a:t>
            </a:r>
            <a:r>
              <a:rPr lang="en-US" altLang="en-US" sz="1800" i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</a:t>
            </a:r>
            <a:endParaRPr lang="en-US" altLang="en-US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Bef>
                <a:spcPct val="0"/>
              </a:spcBef>
            </a:pP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MODIFY	   (</a:t>
            </a:r>
            <a:r>
              <a:rPr lang="en-US" altLang="en-US" sz="18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column datatype 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[DEFAULT </a:t>
            </a:r>
            <a:r>
              <a:rPr lang="en-US" altLang="en-US" sz="18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expr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algn="l">
              <a:spcBef>
                <a:spcPct val="0"/>
              </a:spcBef>
            </a:pP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   [, </a:t>
            </a:r>
            <a:r>
              <a:rPr lang="en-US" altLang="en-US" sz="18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column datatype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]...);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508539-2CDF-467C-B192-912C6D403790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914400" y="5326587"/>
            <a:ext cx="7924800" cy="91598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692150" algn="l"/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692150" algn="l"/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692150" algn="l"/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692150" algn="l"/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692150" algn="l"/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92150" algn="l"/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92150" algn="l"/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92150" algn="l"/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92150" algn="l"/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ALTER TABLE </a:t>
            </a:r>
            <a:r>
              <a:rPr lang="en-US" altLang="en-US" sz="1800" i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</a:t>
            </a:r>
            <a:endParaRPr lang="en-US" altLang="en-US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Bef>
                <a:spcPct val="0"/>
              </a:spcBef>
            </a:pP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DROP (</a:t>
            </a:r>
            <a:r>
              <a:rPr lang="en-US" alt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column [, column]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…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en-US" alt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255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	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Take-home exam</a:t>
            </a:r>
          </a:p>
          <a:p>
            <a:r>
              <a:rPr lang="en-US" dirty="0"/>
              <a:t>Posted on Blackboard – Oct 8</a:t>
            </a:r>
            <a:r>
              <a:rPr lang="en-US" baseline="30000" dirty="0"/>
              <a:t>th </a:t>
            </a:r>
          </a:p>
          <a:p>
            <a:r>
              <a:rPr lang="en-US" dirty="0"/>
              <a:t>Due Oct 16</a:t>
            </a:r>
            <a:r>
              <a:rPr lang="en-US" baseline="30000" dirty="0"/>
              <a:t>th</a:t>
            </a:r>
            <a:r>
              <a:rPr lang="en-US" dirty="0"/>
              <a:t> (before class)</a:t>
            </a:r>
          </a:p>
          <a:p>
            <a:pPr lvl="1"/>
            <a:r>
              <a:rPr lang="en-US" dirty="0"/>
              <a:t>Zero after that</a:t>
            </a:r>
          </a:p>
          <a:p>
            <a:pPr lvl="1"/>
            <a:r>
              <a:rPr lang="en-US" dirty="0"/>
              <a:t>All work submitted should be original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4765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Adding a Column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You use the </a:t>
            </a:r>
            <a:r>
              <a:rPr lang="en-US" altLang="en-US" dirty="0">
                <a:latin typeface="Courier New" panose="02070309020205020404" pitchFamily="49" charset="0"/>
              </a:rPr>
              <a:t>ADD</a:t>
            </a:r>
            <a:r>
              <a:rPr lang="en-US" altLang="en-US" dirty="0"/>
              <a:t> clause to add columns: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88894E-AB0C-4F00-96EC-FEC79577FD03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990600" y="2438400"/>
            <a:ext cx="79248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692150" algn="l"/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692150" algn="l"/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692150" algn="l"/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692150" algn="l"/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692150" algn="l"/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92150" algn="l"/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92150" algn="l"/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92150" algn="l"/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92150" algn="l"/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ALTER TABLE department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ADD	(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VARCHAR2(9));</a:t>
            </a:r>
            <a:endParaRPr lang="en-US" altLang="en-US" sz="2000" dirty="0">
              <a:solidFill>
                <a:srgbClr val="FF33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1053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Modifying a Column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/>
            <a:r>
              <a:rPr lang="en-US" altLang="en-US" dirty="0"/>
              <a:t>You can change a column’s data type, size, and default value.</a:t>
            </a:r>
          </a:p>
          <a:p>
            <a:pPr marL="514350" indent="-457200"/>
            <a:r>
              <a:rPr lang="en-US" altLang="en-US" dirty="0"/>
              <a:t>A change to the default value affects only subsequent insertions to the table.</a:t>
            </a:r>
          </a:p>
          <a:p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403EBD-285E-4F46-9873-D0A5F34FD291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76300" y="3962400"/>
            <a:ext cx="79248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ALTER TABLE department</a:t>
            </a:r>
          </a:p>
          <a:p>
            <a:pPr>
              <a:spcBef>
                <a:spcPct val="0"/>
              </a:spcBef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MODIFY	(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dname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VARCHAR2(25));</a:t>
            </a:r>
            <a:endParaRPr lang="en-US" altLang="en-US" sz="2000" b="1" dirty="0">
              <a:solidFill>
                <a:srgbClr val="FF33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281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Dropping a Column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 the </a:t>
            </a:r>
            <a:r>
              <a:rPr lang="en-US" altLang="en-US" dirty="0">
                <a:latin typeface="Courier New" panose="02070309020205020404" pitchFamily="49" charset="0"/>
              </a:rPr>
              <a:t>DROP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COLUMN</a:t>
            </a:r>
            <a:r>
              <a:rPr lang="en-US" altLang="en-US" dirty="0"/>
              <a:t> clause to drop columns that you no longer need from the table: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003E06-C0E0-4942-A3EE-41588E78BA40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76300" y="3810000"/>
            <a:ext cx="79248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ALTER TABLE department</a:t>
            </a:r>
          </a:p>
          <a:p>
            <a:pPr>
              <a:spcBef>
                <a:spcPct val="0"/>
              </a:spcBef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DROP (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altLang="en-US" sz="2000" b="1" dirty="0">
              <a:solidFill>
                <a:srgbClr val="FF33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3756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9100" indent="-419100"/>
            <a:r>
              <a:rPr lang="en-US" altLang="en-US" dirty="0"/>
              <a:t>To do which three of the following can you use constraints? </a:t>
            </a:r>
          </a:p>
          <a:p>
            <a:pPr marL="576263" lvl="1" indent="-461963">
              <a:buFont typeface="Arial" panose="020B0604020202020204" pitchFamily="34" charset="0"/>
              <a:buAutoNum type="alphaLcPeriod"/>
            </a:pPr>
            <a:r>
              <a:rPr lang="en-US" altLang="en-US" dirty="0"/>
              <a:t>Enforce rules on the data in a table whenever a row is inserted, updated, or deleted.</a:t>
            </a:r>
          </a:p>
          <a:p>
            <a:pPr marL="576263" lvl="1" indent="-461963">
              <a:buFont typeface="Arial" panose="020B0604020202020204" pitchFamily="34" charset="0"/>
              <a:buAutoNum type="alphaLcPeriod"/>
            </a:pPr>
            <a:r>
              <a:rPr lang="en-US" altLang="en-US" dirty="0"/>
              <a:t>Prevent the dropping of a table.</a:t>
            </a:r>
          </a:p>
          <a:p>
            <a:pPr marL="576263" lvl="1" indent="-461963">
              <a:buFont typeface="Arial" panose="020B0604020202020204" pitchFamily="34" charset="0"/>
              <a:buAutoNum type="alphaLcPeriod"/>
            </a:pPr>
            <a:r>
              <a:rPr lang="en-US" altLang="en-US" dirty="0"/>
              <a:t>Prevent the creation of a table.</a:t>
            </a:r>
          </a:p>
          <a:p>
            <a:pPr marL="576263" lvl="1" indent="-461963">
              <a:buFont typeface="Arial" panose="020B0604020202020204" pitchFamily="34" charset="0"/>
              <a:buAutoNum type="alphaLcPeriod"/>
            </a:pPr>
            <a:r>
              <a:rPr lang="en-US" altLang="en-US" dirty="0"/>
              <a:t>Prevent the creation of data in a table.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706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</a:t>
            </a:r>
            <a:r>
              <a:rPr lang="en-US" u="sng" dirty="0" err="1"/>
              <a:t>StudentID</a:t>
            </a:r>
            <a:r>
              <a:rPr lang="en-US" dirty="0"/>
              <a:t>, Name, Age, Standing)</a:t>
            </a:r>
          </a:p>
          <a:p>
            <a:pPr marL="514350" indent="-514350">
              <a:buAutoNum type="arabicPeriod"/>
            </a:pPr>
            <a:r>
              <a:rPr lang="en-US" dirty="0"/>
              <a:t>Create table – Student</a:t>
            </a:r>
          </a:p>
          <a:p>
            <a:pPr marL="514350" indent="-514350">
              <a:buAutoNum type="arabicPeriod"/>
            </a:pPr>
            <a:r>
              <a:rPr lang="en-US" dirty="0"/>
              <a:t>Add constraint – Name is NOT NULL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/>
              <a:t>Enforce an age range (between 10 and 70)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/>
              <a:t>Enforce freshman age (less than 30)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/>
              <a:t>Add column Address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/>
              <a:t>Add column Income, Taxes – Number(5)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6740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(</a:t>
            </a:r>
            <a:r>
              <a:rPr lang="en-US" sz="2800" u="sng" dirty="0" err="1"/>
              <a:t>StudentID</a:t>
            </a:r>
            <a:r>
              <a:rPr lang="en-US" sz="2800" dirty="0"/>
              <a:t>, Name, Age, Standing)</a:t>
            </a:r>
          </a:p>
          <a:p>
            <a:pPr marL="0" indent="0">
              <a:buNone/>
            </a:pPr>
            <a:r>
              <a:rPr lang="en-US" dirty="0"/>
              <a:t>7. Drop column Address</a:t>
            </a:r>
          </a:p>
          <a:p>
            <a:pPr marL="0" indent="0">
              <a:buNone/>
            </a:pPr>
            <a:r>
              <a:rPr lang="en-US" dirty="0"/>
              <a:t>8. Modify column Taxes - </a:t>
            </a:r>
            <a:r>
              <a:rPr lang="en-US" altLang="en-US" dirty="0"/>
              <a:t>NUMBER(5, 2)</a:t>
            </a:r>
          </a:p>
          <a:p>
            <a:pPr marL="0" indent="0">
              <a:buNone/>
            </a:pPr>
            <a:r>
              <a:rPr lang="en-US" dirty="0"/>
              <a:t>9. </a:t>
            </a:r>
            <a:r>
              <a:rPr lang="en-US"/>
              <a:t>Rename Column Taxes to Tax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9087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0FD665-393B-431F-B5AC-D0D99FE6F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828800"/>
            <a:ext cx="7962066" cy="334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4947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DFDE63-188A-4BC8-B8D3-D10E9C417C51}"/>
              </a:ext>
            </a:extLst>
          </p:cNvPr>
          <p:cNvSpPr/>
          <p:nvPr/>
        </p:nvSpPr>
        <p:spPr>
          <a:xfrm>
            <a:off x="1042945" y="2362200"/>
            <a:ext cx="7362909" cy="107155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ALTER TABLE Student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 CONSTRAINT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CheckName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CHECK (Name IS NOT NULL);</a:t>
            </a:r>
          </a:p>
        </p:txBody>
      </p:sp>
    </p:spTree>
    <p:extLst>
      <p:ext uri="{BB962C8B-B14F-4D97-AF65-F5344CB8AC3E}">
        <p14:creationId xmlns:p14="http://schemas.microsoft.com/office/powerpoint/2010/main" val="35959009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8636DE-2A2D-4D02-A607-89D2933877B8}"/>
              </a:ext>
            </a:extLst>
          </p:cNvPr>
          <p:cNvSpPr/>
          <p:nvPr/>
        </p:nvSpPr>
        <p:spPr>
          <a:xfrm>
            <a:off x="914400" y="2057400"/>
            <a:ext cx="7362909" cy="107155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ALTER TABLE Student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ADD CONSTRAINT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AgeRange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CHECK (Age BETWEEN 10 and 70);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290C81-D542-4B9B-86DE-5493CB6CFBD0}"/>
              </a:ext>
            </a:extLst>
          </p:cNvPr>
          <p:cNvSpPr/>
          <p:nvPr/>
        </p:nvSpPr>
        <p:spPr>
          <a:xfrm>
            <a:off x="914399" y="3907907"/>
            <a:ext cx="7362910" cy="13838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ALTER TABLE Student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 CONSTRAINT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FreshmanAge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 (Standing = 'Freshman' AND Age &lt; 30);</a:t>
            </a:r>
          </a:p>
        </p:txBody>
      </p:sp>
    </p:spTree>
    <p:extLst>
      <p:ext uri="{BB962C8B-B14F-4D97-AF65-F5344CB8AC3E}">
        <p14:creationId xmlns:p14="http://schemas.microsoft.com/office/powerpoint/2010/main" val="3969256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9597EE-03A0-4A63-A6E9-66565E5A27ED}"/>
              </a:ext>
            </a:extLst>
          </p:cNvPr>
          <p:cNvSpPr/>
          <p:nvPr/>
        </p:nvSpPr>
        <p:spPr>
          <a:xfrm>
            <a:off x="990600" y="2003511"/>
            <a:ext cx="7362909" cy="107155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ALTER TABLE Student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ADD Address VARCHAR2(15);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6C59CD-5F2C-49AA-93E7-EDF7FA38B0CD}"/>
              </a:ext>
            </a:extLst>
          </p:cNvPr>
          <p:cNvSpPr/>
          <p:nvPr/>
        </p:nvSpPr>
        <p:spPr>
          <a:xfrm>
            <a:off x="990599" y="3854017"/>
            <a:ext cx="7466277" cy="18688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ALTER TABLE Student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ADD (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Income NUMBER(5, 2),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 Taxes NUMBER(5)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         );</a:t>
            </a:r>
          </a:p>
        </p:txBody>
      </p:sp>
    </p:spTree>
    <p:extLst>
      <p:ext uri="{BB962C8B-B14F-4D97-AF65-F5344CB8AC3E}">
        <p14:creationId xmlns:p14="http://schemas.microsoft.com/office/powerpoint/2010/main" val="99110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	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Some True/False questions</a:t>
            </a:r>
          </a:p>
          <a:p>
            <a:r>
              <a:rPr lang="en-US" altLang="en-US" dirty="0"/>
              <a:t>One or two short-answer questions</a:t>
            </a:r>
          </a:p>
          <a:p>
            <a:r>
              <a:rPr lang="en-US" altLang="en-US" dirty="0"/>
              <a:t>Normalization</a:t>
            </a:r>
          </a:p>
          <a:p>
            <a:r>
              <a:rPr lang="en-US" altLang="en-US" dirty="0"/>
              <a:t>E-R diagram</a:t>
            </a:r>
          </a:p>
          <a:p>
            <a:r>
              <a:rPr lang="en-US" altLang="en-US" dirty="0"/>
              <a:t>SQL queries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7372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4AC4A0-7E73-4D7C-8124-E4D418C27B5D}"/>
              </a:ext>
            </a:extLst>
          </p:cNvPr>
          <p:cNvSpPr/>
          <p:nvPr/>
        </p:nvSpPr>
        <p:spPr>
          <a:xfrm>
            <a:off x="990600" y="1981200"/>
            <a:ext cx="7362909" cy="107155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ALTER TABLE Student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DROP COLUMN Address;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D0B962-1459-4993-A324-FD4A4BA27028}"/>
              </a:ext>
            </a:extLst>
          </p:cNvPr>
          <p:cNvSpPr/>
          <p:nvPr/>
        </p:nvSpPr>
        <p:spPr>
          <a:xfrm>
            <a:off x="938917" y="3827962"/>
            <a:ext cx="7617353" cy="7244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ALTER TABLE Student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  MODIFY Taxes NUMBER(5, 2);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18E4EC-585E-45F7-8ED2-4D6DDF2508AF}"/>
              </a:ext>
            </a:extLst>
          </p:cNvPr>
          <p:cNvSpPr/>
          <p:nvPr/>
        </p:nvSpPr>
        <p:spPr>
          <a:xfrm>
            <a:off x="990600" y="5101496"/>
            <a:ext cx="7617353" cy="7244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ALTER TABLE Student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  RENAME Column Taxes TO Tax;</a:t>
            </a:r>
          </a:p>
        </p:txBody>
      </p:sp>
    </p:spTree>
    <p:extLst>
      <p:ext uri="{BB962C8B-B14F-4D97-AF65-F5344CB8AC3E}">
        <p14:creationId xmlns:p14="http://schemas.microsoft.com/office/powerpoint/2010/main" val="27109151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live Class – Next Week</a:t>
            </a:r>
          </a:p>
          <a:p>
            <a:r>
              <a:rPr lang="en-US" dirty="0"/>
              <a:t>Midterm week – October 9</a:t>
            </a:r>
            <a:r>
              <a:rPr lang="en-US" baseline="30000" dirty="0"/>
              <a:t>th</a:t>
            </a:r>
          </a:p>
          <a:p>
            <a:r>
              <a:rPr lang="en-US" dirty="0"/>
              <a:t>There are no assignments </a:t>
            </a:r>
            <a:r>
              <a:rPr lang="en-US"/>
              <a:t>this week.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ALL THE BEST!!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392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	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Final Project will be posted this Friday.</a:t>
            </a:r>
          </a:p>
          <a:p>
            <a:pPr lvl="1"/>
            <a:r>
              <a:rPr lang="en-US" altLang="en-US" dirty="0"/>
              <a:t>October 6</a:t>
            </a:r>
            <a:r>
              <a:rPr lang="en-US" altLang="en-US" baseline="30000" dirty="0"/>
              <a:t>th</a:t>
            </a:r>
          </a:p>
          <a:p>
            <a:pPr lvl="1"/>
            <a:r>
              <a:rPr lang="en-US" altLang="en-US" dirty="0"/>
              <a:t>Due Dec 1st</a:t>
            </a:r>
          </a:p>
          <a:p>
            <a:r>
              <a:rPr lang="en-US" altLang="en-US" dirty="0"/>
              <a:t>Final Exam (In Class)</a:t>
            </a:r>
          </a:p>
          <a:p>
            <a:pPr lvl="1"/>
            <a:r>
              <a:rPr lang="en-US" altLang="en-US" dirty="0"/>
              <a:t>Dec 4</a:t>
            </a:r>
            <a:r>
              <a:rPr lang="en-US" altLang="en-US" baseline="30000" dirty="0"/>
              <a:t>th</a:t>
            </a:r>
            <a:r>
              <a:rPr lang="en-US" altLang="en-US" dirty="0"/>
              <a:t> 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94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SQL Statements - Categories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93A4357-C56E-4FCD-B92E-6388452BCE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5263621"/>
              </p:ext>
            </p:extLst>
          </p:nvPr>
        </p:nvGraphicFramePr>
        <p:xfrm>
          <a:off x="915798" y="1905000"/>
          <a:ext cx="7923402" cy="4221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9808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 Language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6511326-1B0D-4967-88AB-08C8FA39A5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779015"/>
              </p:ext>
            </p:extLst>
          </p:nvPr>
        </p:nvGraphicFramePr>
        <p:xfrm>
          <a:off x="1289108" y="1799672"/>
          <a:ext cx="6096000" cy="357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94709973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8131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Object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154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 the basic unit of storage.</a:t>
                      </a:r>
                    </a:p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Composed of rows.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367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Represents subset of data from one or more than one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28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Generates numeric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49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Improves the performance of some queries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970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Synonym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Gives alternate name to an 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476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827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Table Structure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2000" y="1600200"/>
            <a:ext cx="8077200" cy="5029200"/>
          </a:xfrm>
        </p:spPr>
        <p:txBody>
          <a:bodyPr/>
          <a:lstStyle/>
          <a:p>
            <a:pPr marL="514350" indent="-457200"/>
            <a:r>
              <a:rPr lang="en-US" altLang="en-US" dirty="0"/>
              <a:t>Tables can be created at any time, even when users are using the database.</a:t>
            </a:r>
          </a:p>
          <a:p>
            <a:pPr marL="514350" indent="-457200"/>
            <a:r>
              <a:rPr lang="en-US" altLang="en-US" dirty="0"/>
              <a:t>Table structure can be modified online.</a:t>
            </a:r>
          </a:p>
          <a:p>
            <a:pPr marL="514350" indent="-457200"/>
            <a:r>
              <a:rPr lang="en-US" altLang="en-US" dirty="0"/>
              <a:t>You do not need to specify the size of a table. The size is ultimately defined by the amount of space allocated to the database as a whole. It is important, however, to estimate how much space a table will use over time.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798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Naming Rules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altLang="en-US" dirty="0"/>
              <a:t> Table names and column names must:</a:t>
            </a:r>
          </a:p>
          <a:p>
            <a:pPr lvl="1"/>
            <a:r>
              <a:rPr lang="en-US" altLang="en-US" dirty="0"/>
              <a:t>Begin with a letter</a:t>
            </a:r>
          </a:p>
          <a:p>
            <a:pPr lvl="1"/>
            <a:r>
              <a:rPr lang="en-US" altLang="en-US" dirty="0"/>
              <a:t>Can be 1–30 characters long</a:t>
            </a:r>
          </a:p>
          <a:p>
            <a:pPr lvl="1"/>
            <a:r>
              <a:rPr lang="en-US" altLang="en-US" dirty="0"/>
              <a:t>Contain only A–Z, a–z, 0–9, _, $, and #</a:t>
            </a:r>
          </a:p>
          <a:p>
            <a:pPr lvl="1"/>
            <a:r>
              <a:rPr lang="en-US" altLang="en-US" dirty="0"/>
              <a:t>Not be an server–reserved word</a:t>
            </a:r>
          </a:p>
          <a:p>
            <a:pPr lvl="1"/>
            <a:r>
              <a:rPr lang="en-US" dirty="0"/>
              <a:t>Names are not case-sensitive</a:t>
            </a:r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856318"/>
      </p:ext>
    </p:extLst>
  </p:cSld>
  <p:clrMapOvr>
    <a:masterClrMapping/>
  </p:clrMapOvr>
</p:sld>
</file>

<file path=ppt/theme/theme1.xml><?xml version="1.0" encoding="utf-8"?>
<a:theme xmlns:a="http://schemas.openxmlformats.org/drawingml/2006/main" name="ITMtemplate">
  <a:themeElements>
    <a:clrScheme name="ITM478_08_1 14">
      <a:dk1>
        <a:srgbClr val="000000"/>
      </a:dk1>
      <a:lt1>
        <a:srgbClr val="EAEAEA"/>
      </a:lt1>
      <a:dk2>
        <a:srgbClr val="FFFFFF"/>
      </a:dk2>
      <a:lt2>
        <a:srgbClr val="808080"/>
      </a:lt2>
      <a:accent1>
        <a:srgbClr val="FF0000"/>
      </a:accent1>
      <a:accent2>
        <a:srgbClr val="969696"/>
      </a:accent2>
      <a:accent3>
        <a:srgbClr val="F3F3F3"/>
      </a:accent3>
      <a:accent4>
        <a:srgbClr val="000000"/>
      </a:accent4>
      <a:accent5>
        <a:srgbClr val="FFAAAA"/>
      </a:accent5>
      <a:accent6>
        <a:srgbClr val="878787"/>
      </a:accent6>
      <a:hlink>
        <a:srgbClr val="CC0000"/>
      </a:hlink>
      <a:folHlink>
        <a:srgbClr val="CC0000"/>
      </a:folHlink>
    </a:clrScheme>
    <a:fontScheme name="ITM478_08_1">
      <a:majorFont>
        <a:latin typeface="Futura Md BT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TM478_08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13">
        <a:dk1>
          <a:srgbClr val="000000"/>
        </a:dk1>
        <a:lt1>
          <a:srgbClr val="EAEAEA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969696"/>
        </a:accent2>
        <a:accent3>
          <a:srgbClr val="F3F3F3"/>
        </a:accent3>
        <a:accent4>
          <a:srgbClr val="000000"/>
        </a:accent4>
        <a:accent5>
          <a:srgbClr val="FFAAAA"/>
        </a:accent5>
        <a:accent6>
          <a:srgbClr val="878787"/>
        </a:accent6>
        <a:hlink>
          <a:srgbClr val="CC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14">
        <a:dk1>
          <a:srgbClr val="000000"/>
        </a:dk1>
        <a:lt1>
          <a:srgbClr val="EAEAEA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969696"/>
        </a:accent2>
        <a:accent3>
          <a:srgbClr val="F3F3F3"/>
        </a:accent3>
        <a:accent4>
          <a:srgbClr val="000000"/>
        </a:accent4>
        <a:accent5>
          <a:srgbClr val="FFAAAA"/>
        </a:accent5>
        <a:accent6>
          <a:srgbClr val="878787"/>
        </a:accent6>
        <a:hlink>
          <a:srgbClr val="CC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ITM478_08_1">
  <a:themeElements>
    <a:clrScheme name="1_ITM478_08_1 14">
      <a:dk1>
        <a:srgbClr val="000000"/>
      </a:dk1>
      <a:lt1>
        <a:srgbClr val="EAEAEA"/>
      </a:lt1>
      <a:dk2>
        <a:srgbClr val="FFFFFF"/>
      </a:dk2>
      <a:lt2>
        <a:srgbClr val="808080"/>
      </a:lt2>
      <a:accent1>
        <a:srgbClr val="FF0000"/>
      </a:accent1>
      <a:accent2>
        <a:srgbClr val="969696"/>
      </a:accent2>
      <a:accent3>
        <a:srgbClr val="F3F3F3"/>
      </a:accent3>
      <a:accent4>
        <a:srgbClr val="000000"/>
      </a:accent4>
      <a:accent5>
        <a:srgbClr val="FFAAAA"/>
      </a:accent5>
      <a:accent6>
        <a:srgbClr val="878787"/>
      </a:accent6>
      <a:hlink>
        <a:srgbClr val="CC0000"/>
      </a:hlink>
      <a:folHlink>
        <a:srgbClr val="CC0000"/>
      </a:folHlink>
    </a:clrScheme>
    <a:fontScheme name="1_ITM478_08_1">
      <a:majorFont>
        <a:latin typeface="Futura Md BT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ITM478_08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13">
        <a:dk1>
          <a:srgbClr val="000000"/>
        </a:dk1>
        <a:lt1>
          <a:srgbClr val="EAEAEA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969696"/>
        </a:accent2>
        <a:accent3>
          <a:srgbClr val="F3F3F3"/>
        </a:accent3>
        <a:accent4>
          <a:srgbClr val="000000"/>
        </a:accent4>
        <a:accent5>
          <a:srgbClr val="FFAAAA"/>
        </a:accent5>
        <a:accent6>
          <a:srgbClr val="878787"/>
        </a:accent6>
        <a:hlink>
          <a:srgbClr val="CC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14">
        <a:dk1>
          <a:srgbClr val="000000"/>
        </a:dk1>
        <a:lt1>
          <a:srgbClr val="EAEAEA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969696"/>
        </a:accent2>
        <a:accent3>
          <a:srgbClr val="F3F3F3"/>
        </a:accent3>
        <a:accent4>
          <a:srgbClr val="000000"/>
        </a:accent4>
        <a:accent5>
          <a:srgbClr val="FFAAAA"/>
        </a:accent5>
        <a:accent6>
          <a:srgbClr val="878787"/>
        </a:accent6>
        <a:hlink>
          <a:srgbClr val="CC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ITMtemplate</Template>
  <TotalTime>33369</TotalTime>
  <Words>1244</Words>
  <Application>Microsoft Office PowerPoint</Application>
  <PresentationFormat>On-screen Show (4:3)</PresentationFormat>
  <Paragraphs>335</Paragraphs>
  <Slides>41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4" baseType="lpstr">
      <vt:lpstr>Arial</vt:lpstr>
      <vt:lpstr>Calibri</vt:lpstr>
      <vt:lpstr>Century Schoolbook</vt:lpstr>
      <vt:lpstr>Courier New</vt:lpstr>
      <vt:lpstr>Franklin Gothic Book</vt:lpstr>
      <vt:lpstr>Futura Bk BT</vt:lpstr>
      <vt:lpstr>Futura Md BT</vt:lpstr>
      <vt:lpstr>Helvetica</vt:lpstr>
      <vt:lpstr>Times New Roman</vt:lpstr>
      <vt:lpstr>Wingdings</vt:lpstr>
      <vt:lpstr>ITMtemplate</vt:lpstr>
      <vt:lpstr>1_ITM478_08_1</vt:lpstr>
      <vt:lpstr>Worksheet</vt:lpstr>
      <vt:lpstr>ITMD 421 – Data Modeling and Applications</vt:lpstr>
      <vt:lpstr>Objectives</vt:lpstr>
      <vt:lpstr>Midterm  </vt:lpstr>
      <vt:lpstr>Midterm  </vt:lpstr>
      <vt:lpstr>Final Project  </vt:lpstr>
      <vt:lpstr>SQL Statements - Categories</vt:lpstr>
      <vt:lpstr>Data Definition Language</vt:lpstr>
      <vt:lpstr> Table Structure </vt:lpstr>
      <vt:lpstr>Naming Rules</vt:lpstr>
      <vt:lpstr>CREATE TABLE STATEMENT</vt:lpstr>
      <vt:lpstr>DATA TYPES</vt:lpstr>
      <vt:lpstr>CREATE TABLE -DEPT</vt:lpstr>
      <vt:lpstr>DISPLAY TABLE STRUCTURE</vt:lpstr>
      <vt:lpstr>DEFAULT Option</vt:lpstr>
      <vt:lpstr>Constraints</vt:lpstr>
      <vt:lpstr>Constraint Guidelines</vt:lpstr>
      <vt:lpstr>Define constraints</vt:lpstr>
      <vt:lpstr>Define constraints</vt:lpstr>
      <vt:lpstr>NOT NULL Constraint</vt:lpstr>
      <vt:lpstr>UNIQUE CONSTRAINT</vt:lpstr>
      <vt:lpstr>UNIQUE CONSTRAINT</vt:lpstr>
      <vt:lpstr>PRIMARY KEY CONSTRAINT</vt:lpstr>
      <vt:lpstr>FOREIGN KEY CONSTRAINT</vt:lpstr>
      <vt:lpstr>FOREIGN KEY CONSTRAINT</vt:lpstr>
      <vt:lpstr>FOREIGN KEY Constraint: Keywords</vt:lpstr>
      <vt:lpstr>CHECK Constraint</vt:lpstr>
      <vt:lpstr>Violating Constraints</vt:lpstr>
      <vt:lpstr>ALTER TABLE Statement</vt:lpstr>
      <vt:lpstr>ALTER TABLE Statement</vt:lpstr>
      <vt:lpstr>Adding a Column</vt:lpstr>
      <vt:lpstr>Modifying a Column</vt:lpstr>
      <vt:lpstr>Dropping a Column</vt:lpstr>
      <vt:lpstr>Quiz</vt:lpstr>
      <vt:lpstr>Example</vt:lpstr>
      <vt:lpstr>Example</vt:lpstr>
      <vt:lpstr>Example</vt:lpstr>
      <vt:lpstr>Example</vt:lpstr>
      <vt:lpstr>Example</vt:lpstr>
      <vt:lpstr>Example</vt:lpstr>
      <vt:lpstr>Example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ITMD 421 – Data Modeling and Applications</dc:title>
  <dc:subject>Chapter Twelve</dc:subject>
  <dc:creator>Aastha Gupta</dc:creator>
  <cp:lastModifiedBy>Aastha</cp:lastModifiedBy>
  <cp:revision>230</cp:revision>
  <dcterms:created xsi:type="dcterms:W3CDTF">2017-08-04T02:08:59Z</dcterms:created>
  <dcterms:modified xsi:type="dcterms:W3CDTF">2017-10-04T17:46:16Z</dcterms:modified>
</cp:coreProperties>
</file>