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80" r:id="rId2"/>
  </p:sldMasterIdLst>
  <p:notesMasterIdLst>
    <p:notesMasterId r:id="rId64"/>
  </p:notesMasterIdLst>
  <p:handoutMasterIdLst>
    <p:handoutMasterId r:id="rId65"/>
  </p:handoutMasterIdLst>
  <p:sldIdLst>
    <p:sldId id="336" r:id="rId3"/>
    <p:sldId id="395" r:id="rId4"/>
    <p:sldId id="454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76" r:id="rId16"/>
    <p:sldId id="477" r:id="rId17"/>
    <p:sldId id="452" r:id="rId18"/>
    <p:sldId id="453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463" r:id="rId28"/>
    <p:sldId id="464" r:id="rId29"/>
    <p:sldId id="478" r:id="rId30"/>
    <p:sldId id="465" r:id="rId31"/>
    <p:sldId id="479" r:id="rId32"/>
    <p:sldId id="467" r:id="rId33"/>
    <p:sldId id="480" r:id="rId34"/>
    <p:sldId id="481" r:id="rId35"/>
    <p:sldId id="468" r:id="rId36"/>
    <p:sldId id="469" r:id="rId37"/>
    <p:sldId id="470" r:id="rId38"/>
    <p:sldId id="471" r:id="rId39"/>
    <p:sldId id="482" r:id="rId40"/>
    <p:sldId id="472" r:id="rId41"/>
    <p:sldId id="473" r:id="rId42"/>
    <p:sldId id="474" r:id="rId43"/>
    <p:sldId id="475" r:id="rId44"/>
    <p:sldId id="466" r:id="rId45"/>
    <p:sldId id="483" r:id="rId46"/>
    <p:sldId id="484" r:id="rId47"/>
    <p:sldId id="485" r:id="rId48"/>
    <p:sldId id="486" r:id="rId49"/>
    <p:sldId id="487" r:id="rId50"/>
    <p:sldId id="491" r:id="rId51"/>
    <p:sldId id="488" r:id="rId52"/>
    <p:sldId id="489" r:id="rId53"/>
    <p:sldId id="490" r:id="rId54"/>
    <p:sldId id="492" r:id="rId55"/>
    <p:sldId id="496" r:id="rId56"/>
    <p:sldId id="493" r:id="rId57"/>
    <p:sldId id="494" r:id="rId58"/>
    <p:sldId id="495" r:id="rId59"/>
    <p:sldId id="497" r:id="rId60"/>
    <p:sldId id="498" r:id="rId61"/>
    <p:sldId id="499" r:id="rId62"/>
    <p:sldId id="500" r:id="rId63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18B2B6"/>
    <a:srgbClr val="0033CC"/>
    <a:srgbClr val="F8F8F8"/>
    <a:srgbClr val="EAEAEA"/>
    <a:srgbClr val="9696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86392" autoAdjust="0"/>
  </p:normalViewPr>
  <p:slideViewPr>
    <p:cSldViewPr>
      <p:cViewPr varScale="1">
        <p:scale>
          <a:sx n="120" d="100"/>
          <a:sy n="120" d="100"/>
        </p:scale>
        <p:origin x="145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E18C53-E98B-4674-B7B8-8F2942834A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325E4C-F7B7-482B-ADA6-A166F65F4C68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Data Manipulation Language (DML)</a:t>
          </a:r>
        </a:p>
      </dgm:t>
    </dgm:pt>
    <dgm:pt modelId="{305A9881-0DE4-438F-8538-D3FE7604618A}" type="parTrans" cxnId="{6037400D-2F9F-4CB3-B160-ECC9DBF942A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E8B2B09-20C1-45C1-BEED-6B53A67523A7}" type="sibTrans" cxnId="{6037400D-2F9F-4CB3-B160-ECC9DBF942A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AA19D42-454F-4091-8EFB-77D64B0C43DB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SELECT</a:t>
          </a:r>
        </a:p>
      </dgm:t>
    </dgm:pt>
    <dgm:pt modelId="{7FE6B3B8-B673-476B-BF60-4614A144BFF5}" type="parTrans" cxnId="{522625C6-E612-4997-8F66-A3376BAFB6F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21F8328-05DA-4F67-BC77-BFE4DC996707}" type="sibTrans" cxnId="{522625C6-E612-4997-8F66-A3376BAFB6F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6C0AD7E-4278-4D34-A8CD-CDD5A100151D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Data Control Language</a:t>
          </a:r>
        </a:p>
      </dgm:t>
    </dgm:pt>
    <dgm:pt modelId="{92BC0E93-6ED5-4EAA-8BF2-511276F3D2CF}" type="parTrans" cxnId="{81F0C8C5-7FFF-40ED-9FFD-7D97751294E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74A68D1-E30C-4F5E-8D03-BCBB80211CED}" type="sibTrans" cxnId="{81F0C8C5-7FFF-40ED-9FFD-7D97751294E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A5F162A-96B0-4722-B738-AADF45EF0602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GRANT</a:t>
          </a:r>
        </a:p>
      </dgm:t>
    </dgm:pt>
    <dgm:pt modelId="{4C00DF86-C9F6-46E6-B74D-5103F77BED9E}" type="parTrans" cxnId="{CAEF8F4B-8D5E-4BB4-8F3E-77D2EBBAD95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FB5F2F5-CCE7-4439-AB2A-407EDD67B715}" type="sibTrans" cxnId="{CAEF8F4B-8D5E-4BB4-8F3E-77D2EBBAD95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FF02BF5-5585-4262-A185-4775B3CF6814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INSERT</a:t>
          </a:r>
        </a:p>
      </dgm:t>
    </dgm:pt>
    <dgm:pt modelId="{2D59CA3D-B39D-41DD-ABB3-AAEA3152EC57}" type="parTrans" cxnId="{CACF8CB9-511D-4B45-A81D-24F2385326F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24E431A-BFF8-4FBA-AFF9-90CD0D65CBC9}" type="sibTrans" cxnId="{CACF8CB9-511D-4B45-A81D-24F2385326F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8AF0265-0B93-4E11-AF35-4BA48FD22EF4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UPDATE</a:t>
          </a:r>
        </a:p>
      </dgm:t>
    </dgm:pt>
    <dgm:pt modelId="{9EDE9DB9-9EE6-4491-AC19-1FF97FD0DC02}" type="parTrans" cxnId="{7A223AD1-A054-4EE4-B56E-13227A4C5D5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D435464-8898-400A-A238-96631533C6CF}" type="sibTrans" cxnId="{7A223AD1-A054-4EE4-B56E-13227A4C5D5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56D7400-4E65-404F-9B54-78C6CD0DB486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DELETE</a:t>
          </a:r>
        </a:p>
      </dgm:t>
    </dgm:pt>
    <dgm:pt modelId="{20B61C28-FB58-4E77-81F7-E318DFCFB91A}" type="parTrans" cxnId="{59D7EA0E-0A7F-4D35-BB20-949F1FE6992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B37FF4A-2C41-4DBF-8A55-1B5E3472464F}" type="sibTrans" cxnId="{59D7EA0E-0A7F-4D35-BB20-949F1FE6992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5B59355-D783-4E14-B837-CA02DD978F26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MERGE</a:t>
          </a:r>
        </a:p>
      </dgm:t>
    </dgm:pt>
    <dgm:pt modelId="{7F96AC8D-6E57-471F-9947-71C4CDA5F87F}" type="parTrans" cxnId="{7B4F9073-8E73-4BCF-BCE1-FBEC20DF9ED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A6ECF04-4E86-4E89-BA9A-3B283F1BFDFE}" type="sibTrans" cxnId="{7B4F9073-8E73-4BCF-BCE1-FBEC20DF9ED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DAE3EB9-C925-450B-B9D0-00F872B6AA32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Data Definition Language (DDL)</a:t>
          </a:r>
        </a:p>
      </dgm:t>
    </dgm:pt>
    <dgm:pt modelId="{1F24F84D-8919-44BB-8848-64587C9D504C}" type="parTrans" cxnId="{8E3C5425-D1BF-4799-9248-60E06CF860A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0E4FBCF-E65F-442C-8E49-5225550BD0AD}" type="sibTrans" cxnId="{8E3C5425-D1BF-4799-9248-60E06CF860A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D2853D0-954B-459C-BA8B-CC4EED367AC4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CREATE</a:t>
          </a:r>
        </a:p>
      </dgm:t>
    </dgm:pt>
    <dgm:pt modelId="{B450DF74-F211-4041-B392-E3C56FE3343D}" type="parTrans" cxnId="{EA042705-0815-4E1D-A511-A35CA990CAB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401DCC7-5AA5-4359-AEBC-8CB32E5609A5}" type="sibTrans" cxnId="{EA042705-0815-4E1D-A511-A35CA990CAB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9867CE6-1683-4256-92A8-AA70B634B52D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ALTER</a:t>
          </a:r>
        </a:p>
      </dgm:t>
    </dgm:pt>
    <dgm:pt modelId="{EAEE26B0-65DD-4C77-87C5-EC88DA6D3BE8}" type="parTrans" cxnId="{278231CA-901C-4CAD-9388-092A448953C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46F8F8-07EE-4636-A1E5-E77C1FB9A35B}" type="sibTrans" cxnId="{278231CA-901C-4CAD-9388-092A448953C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7AFFBB3-B29F-4B17-95AC-71C981AA3784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DROP</a:t>
          </a:r>
        </a:p>
      </dgm:t>
    </dgm:pt>
    <dgm:pt modelId="{3C02E6BA-2A1F-48E7-856A-A300AB0E024E}" type="parTrans" cxnId="{58B9C22C-1532-4A45-83E5-C49E56B5533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83D6C1B-B8D0-4BC0-BF47-8C7D1D6DC2DA}" type="sibTrans" cxnId="{58B9C22C-1532-4A45-83E5-C49E56B5533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0759BC6-6E0A-4F08-9876-7830AE9B01A8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RENAME</a:t>
          </a:r>
        </a:p>
      </dgm:t>
    </dgm:pt>
    <dgm:pt modelId="{5DE32CDD-6A5F-495D-B284-A15246E9972C}" type="parTrans" cxnId="{C7CC0B24-69EC-4905-B80E-563B15ED525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BFD6F56-AC44-4875-B8C5-E8FFAEBFC797}" type="sibTrans" cxnId="{C7CC0B24-69EC-4905-B80E-563B15ED525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1DF4D1F-C33F-4D41-95F1-F345135CF6AC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TRUNCATE</a:t>
          </a:r>
        </a:p>
      </dgm:t>
    </dgm:pt>
    <dgm:pt modelId="{BF858156-BFEA-4F22-97F2-1974D8021FE8}" type="parTrans" cxnId="{A426CE54-D5B9-4C13-96D7-FE209A710F1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22E8D81-F723-4F53-A196-9D44E456A3FF}" type="sibTrans" cxnId="{A426CE54-D5B9-4C13-96D7-FE209A710F1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D48B51-FFB6-4EA4-A81C-9ECA8E4B4923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COMMENT</a:t>
          </a:r>
        </a:p>
      </dgm:t>
    </dgm:pt>
    <dgm:pt modelId="{7BCD9641-4EFB-479F-88E3-EE56E4010163}" type="parTrans" cxnId="{046C0196-ABE1-4DA8-BAB6-ADCCF2E3529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61C3CE7-C38E-4570-BD8B-345CAA6C4B73}" type="sibTrans" cxnId="{046C0196-ABE1-4DA8-BAB6-ADCCF2E3529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3B3E30-1AA8-4849-9215-8ADAFD1F2646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REVOKE</a:t>
          </a:r>
        </a:p>
      </dgm:t>
    </dgm:pt>
    <dgm:pt modelId="{8BDDD3BE-1FF7-4AA1-AF59-7B20D90B0EB4}" type="parTrans" cxnId="{CC5FE845-3E35-4D32-B0BE-E1017639108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0489F08-51F5-4031-B652-7DA2CF3BC104}" type="sibTrans" cxnId="{CC5FE845-3E35-4D32-B0BE-E1017639108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E40EEAE-B346-4112-8091-95E1917C9DF8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Transaction Control</a:t>
          </a:r>
        </a:p>
      </dgm:t>
    </dgm:pt>
    <dgm:pt modelId="{3C695871-65C4-4887-81A6-191E1CBBBF31}" type="parTrans" cxnId="{88CD5F24-4170-4AFD-B224-6BAC5877879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E63FC8-92DC-4535-9705-07E938B44969}" type="sibTrans" cxnId="{88CD5F24-4170-4AFD-B224-6BAC5877879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3E7DB1D-4E63-4FF9-9E79-72D797C993CE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COMMIT</a:t>
          </a:r>
        </a:p>
      </dgm:t>
    </dgm:pt>
    <dgm:pt modelId="{AF0ED657-83FC-46F7-B664-5DDF4D0B8BFA}" type="parTrans" cxnId="{B0963A26-E6E9-48A7-897E-AA656A6B72E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0B32B44-CAED-4B8B-B6DE-E95971A0DCB6}" type="sibTrans" cxnId="{B0963A26-E6E9-48A7-897E-AA656A6B72E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A43D10F-CAB9-4977-8A07-25A291081B60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ROLLBACK </a:t>
          </a:r>
        </a:p>
      </dgm:t>
    </dgm:pt>
    <dgm:pt modelId="{3546251C-7B20-43C6-B48F-2FED7EFEEC1A}" type="parTrans" cxnId="{2E62FCA4-69A3-4499-B69F-E75D0F2540B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34EAFAE-A6DF-48F2-BB75-547CB278F826}" type="sibTrans" cxnId="{2E62FCA4-69A3-4499-B69F-E75D0F2540B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6FA44E5-32BC-4B01-9734-97F497551D6A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SAVEPOINT</a:t>
          </a:r>
        </a:p>
      </dgm:t>
    </dgm:pt>
    <dgm:pt modelId="{FC64C850-F5A8-479F-818E-C4977957B47A}" type="parTrans" cxnId="{9F75181C-995E-4B14-9B81-DE92AE8BBCE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C39BBE3-F57A-4288-B913-B64A2FEA590E}" type="sibTrans" cxnId="{9F75181C-995E-4B14-9B81-DE92AE8BBCE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409F696-D51C-4F69-9895-026522101247}" type="pres">
      <dgm:prSet presAssocID="{E2E18C53-E98B-4674-B7B8-8F2942834AA3}" presName="linear" presStyleCnt="0">
        <dgm:presLayoutVars>
          <dgm:animLvl val="lvl"/>
          <dgm:resizeHandles val="exact"/>
        </dgm:presLayoutVars>
      </dgm:prSet>
      <dgm:spPr/>
    </dgm:pt>
    <dgm:pt modelId="{14C2E542-D3B8-4009-A03F-A3A7DF7684F4}" type="pres">
      <dgm:prSet presAssocID="{61325E4C-F7B7-482B-ADA6-A166F65F4C6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140898A-E5EE-45AC-9806-A571CE42B19F}" type="pres">
      <dgm:prSet presAssocID="{61325E4C-F7B7-482B-ADA6-A166F65F4C68}" presName="childText" presStyleLbl="revTx" presStyleIdx="0" presStyleCnt="4">
        <dgm:presLayoutVars>
          <dgm:bulletEnabled val="1"/>
        </dgm:presLayoutVars>
      </dgm:prSet>
      <dgm:spPr/>
    </dgm:pt>
    <dgm:pt modelId="{88084CEC-8B8D-4322-BCA3-82666CE03990}" type="pres">
      <dgm:prSet presAssocID="{BDAE3EB9-C925-450B-B9D0-00F872B6AA3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8D27D0E-F012-438C-9DFC-C495FD196DD2}" type="pres">
      <dgm:prSet presAssocID="{BDAE3EB9-C925-450B-B9D0-00F872B6AA32}" presName="childText" presStyleLbl="revTx" presStyleIdx="1" presStyleCnt="4">
        <dgm:presLayoutVars>
          <dgm:bulletEnabled val="1"/>
        </dgm:presLayoutVars>
      </dgm:prSet>
      <dgm:spPr/>
    </dgm:pt>
    <dgm:pt modelId="{117179F5-4BC6-4E50-BC2D-98EB6FB44366}" type="pres">
      <dgm:prSet presAssocID="{E6C0AD7E-4278-4D34-A8CD-CDD5A100151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382141-0F0D-487F-B279-CD52F57435D3}" type="pres">
      <dgm:prSet presAssocID="{E6C0AD7E-4278-4D34-A8CD-CDD5A100151D}" presName="childText" presStyleLbl="revTx" presStyleIdx="2" presStyleCnt="4">
        <dgm:presLayoutVars>
          <dgm:bulletEnabled val="1"/>
        </dgm:presLayoutVars>
      </dgm:prSet>
      <dgm:spPr/>
    </dgm:pt>
    <dgm:pt modelId="{0760014A-14D4-4846-BDF3-CDA1C20375A5}" type="pres">
      <dgm:prSet presAssocID="{DE40EEAE-B346-4112-8091-95E1917C9DF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84B3FE4-4209-45AA-A319-62309685A886}" type="pres">
      <dgm:prSet presAssocID="{DE40EEAE-B346-4112-8091-95E1917C9DF8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35070A00-F47D-45EF-8B32-E5CE730C8F67}" type="presOf" srcId="{B8AF0265-0B93-4E11-AF35-4BA48FD22EF4}" destId="{2140898A-E5EE-45AC-9806-A571CE42B19F}" srcOrd="0" destOrd="2" presId="urn:microsoft.com/office/officeart/2005/8/layout/vList2"/>
    <dgm:cxn modelId="{EA042705-0815-4E1D-A511-A35CA990CAB4}" srcId="{BDAE3EB9-C925-450B-B9D0-00F872B6AA32}" destId="{ED2853D0-954B-459C-BA8B-CC4EED367AC4}" srcOrd="0" destOrd="0" parTransId="{B450DF74-F211-4041-B392-E3C56FE3343D}" sibTransId="{A401DCC7-5AA5-4359-AEBC-8CB32E5609A5}"/>
    <dgm:cxn modelId="{21287908-81D7-4843-AE97-AB6E91DC216F}" type="presOf" srcId="{263B3E30-1AA8-4849-9215-8ADAFD1F2646}" destId="{AD382141-0F0D-487F-B279-CD52F57435D3}" srcOrd="0" destOrd="1" presId="urn:microsoft.com/office/officeart/2005/8/layout/vList2"/>
    <dgm:cxn modelId="{379CDE0B-95E3-4A92-90CC-9D3A52612142}" type="presOf" srcId="{056D7400-4E65-404F-9B54-78C6CD0DB486}" destId="{2140898A-E5EE-45AC-9806-A571CE42B19F}" srcOrd="0" destOrd="3" presId="urn:microsoft.com/office/officeart/2005/8/layout/vList2"/>
    <dgm:cxn modelId="{6037400D-2F9F-4CB3-B160-ECC9DBF942A1}" srcId="{E2E18C53-E98B-4674-B7B8-8F2942834AA3}" destId="{61325E4C-F7B7-482B-ADA6-A166F65F4C68}" srcOrd="0" destOrd="0" parTransId="{305A9881-0DE4-438F-8538-D3FE7604618A}" sibTransId="{AE8B2B09-20C1-45C1-BEED-6B53A67523A7}"/>
    <dgm:cxn modelId="{70845E0E-DE15-423E-A866-94FE18DA24F4}" type="presOf" srcId="{7A5F162A-96B0-4722-B738-AADF45EF0602}" destId="{AD382141-0F0D-487F-B279-CD52F57435D3}" srcOrd="0" destOrd="0" presId="urn:microsoft.com/office/officeart/2005/8/layout/vList2"/>
    <dgm:cxn modelId="{59D7EA0E-0A7F-4D35-BB20-949F1FE6992E}" srcId="{61325E4C-F7B7-482B-ADA6-A166F65F4C68}" destId="{056D7400-4E65-404F-9B54-78C6CD0DB486}" srcOrd="3" destOrd="0" parTransId="{20B61C28-FB58-4E77-81F7-E318DFCFB91A}" sibTransId="{1B37FF4A-2C41-4DBF-8A55-1B5E3472464F}"/>
    <dgm:cxn modelId="{9F75181C-995E-4B14-9B81-DE92AE8BBCEA}" srcId="{DE40EEAE-B346-4112-8091-95E1917C9DF8}" destId="{76FA44E5-32BC-4B01-9734-97F497551D6A}" srcOrd="2" destOrd="0" parTransId="{FC64C850-F5A8-479F-818E-C4977957B47A}" sibTransId="{1C39BBE3-F57A-4288-B913-B64A2FEA590E}"/>
    <dgm:cxn modelId="{AFA10424-8D15-492B-9716-F26C3D5D22F1}" type="presOf" srcId="{8FF02BF5-5585-4262-A185-4775B3CF6814}" destId="{2140898A-E5EE-45AC-9806-A571CE42B19F}" srcOrd="0" destOrd="1" presId="urn:microsoft.com/office/officeart/2005/8/layout/vList2"/>
    <dgm:cxn modelId="{C7CC0B24-69EC-4905-B80E-563B15ED5256}" srcId="{BDAE3EB9-C925-450B-B9D0-00F872B6AA32}" destId="{40759BC6-6E0A-4F08-9876-7830AE9B01A8}" srcOrd="3" destOrd="0" parTransId="{5DE32CDD-6A5F-495D-B284-A15246E9972C}" sibTransId="{8BFD6F56-AC44-4875-B8C5-E8FFAEBFC797}"/>
    <dgm:cxn modelId="{88CD5F24-4170-4AFD-B224-6BAC58778797}" srcId="{E2E18C53-E98B-4674-B7B8-8F2942834AA3}" destId="{DE40EEAE-B346-4112-8091-95E1917C9DF8}" srcOrd="3" destOrd="0" parTransId="{3C695871-65C4-4887-81A6-191E1CBBBF31}" sibTransId="{55E63FC8-92DC-4535-9705-07E938B44969}"/>
    <dgm:cxn modelId="{8E3C5425-D1BF-4799-9248-60E06CF860A9}" srcId="{E2E18C53-E98B-4674-B7B8-8F2942834AA3}" destId="{BDAE3EB9-C925-450B-B9D0-00F872B6AA32}" srcOrd="1" destOrd="0" parTransId="{1F24F84D-8919-44BB-8848-64587C9D504C}" sibTransId="{C0E4FBCF-E65F-442C-8E49-5225550BD0AD}"/>
    <dgm:cxn modelId="{B0963A26-E6E9-48A7-897E-AA656A6B72EB}" srcId="{DE40EEAE-B346-4112-8091-95E1917C9DF8}" destId="{83E7DB1D-4E63-4FF9-9E79-72D797C993CE}" srcOrd="0" destOrd="0" parTransId="{AF0ED657-83FC-46F7-B664-5DDF4D0B8BFA}" sibTransId="{60B32B44-CAED-4B8B-B6DE-E95971A0DCB6}"/>
    <dgm:cxn modelId="{58B9C22C-1532-4A45-83E5-C49E56B55331}" srcId="{BDAE3EB9-C925-450B-B9D0-00F872B6AA32}" destId="{67AFFBB3-B29F-4B17-95AC-71C981AA3784}" srcOrd="2" destOrd="0" parTransId="{3C02E6BA-2A1F-48E7-856A-A300AB0E024E}" sibTransId="{083D6C1B-B8D0-4BC0-BF47-8C7D1D6DC2DA}"/>
    <dgm:cxn modelId="{E30D0837-0A92-4082-9F68-2C2B4DD997DB}" type="presOf" srcId="{61325E4C-F7B7-482B-ADA6-A166F65F4C68}" destId="{14C2E542-D3B8-4009-A03F-A3A7DF7684F4}" srcOrd="0" destOrd="0" presId="urn:microsoft.com/office/officeart/2005/8/layout/vList2"/>
    <dgm:cxn modelId="{CC5FE845-3E35-4D32-B0BE-E10176391084}" srcId="{E6C0AD7E-4278-4D34-A8CD-CDD5A100151D}" destId="{263B3E30-1AA8-4849-9215-8ADAFD1F2646}" srcOrd="1" destOrd="0" parTransId="{8BDDD3BE-1FF7-4AA1-AF59-7B20D90B0EB4}" sibTransId="{70489F08-51F5-4031-B652-7DA2CF3BC104}"/>
    <dgm:cxn modelId="{985B2949-FFA6-4B16-8B53-D62F378F17D3}" type="presOf" srcId="{FA43D10F-CAB9-4977-8A07-25A291081B60}" destId="{184B3FE4-4209-45AA-A319-62309685A886}" srcOrd="0" destOrd="1" presId="urn:microsoft.com/office/officeart/2005/8/layout/vList2"/>
    <dgm:cxn modelId="{CAEF8F4B-8D5E-4BB4-8F3E-77D2EBBAD958}" srcId="{E6C0AD7E-4278-4D34-A8CD-CDD5A100151D}" destId="{7A5F162A-96B0-4722-B738-AADF45EF0602}" srcOrd="0" destOrd="0" parTransId="{4C00DF86-C9F6-46E6-B74D-5103F77BED9E}" sibTransId="{0FB5F2F5-CCE7-4439-AB2A-407EDD67B715}"/>
    <dgm:cxn modelId="{1C3B684F-060B-450B-8291-23C0BB52F536}" type="presOf" srcId="{39867CE6-1683-4256-92A8-AA70B634B52D}" destId="{48D27D0E-F012-438C-9DFC-C495FD196DD2}" srcOrd="0" destOrd="1" presId="urn:microsoft.com/office/officeart/2005/8/layout/vList2"/>
    <dgm:cxn modelId="{A9379B70-7EA8-4053-A285-12216DA1E744}" type="presOf" srcId="{40759BC6-6E0A-4F08-9876-7830AE9B01A8}" destId="{48D27D0E-F012-438C-9DFC-C495FD196DD2}" srcOrd="0" destOrd="3" presId="urn:microsoft.com/office/officeart/2005/8/layout/vList2"/>
    <dgm:cxn modelId="{C5371251-086B-4389-94B2-97D74553830B}" type="presOf" srcId="{B1DF4D1F-C33F-4D41-95F1-F345135CF6AC}" destId="{48D27D0E-F012-438C-9DFC-C495FD196DD2}" srcOrd="0" destOrd="4" presId="urn:microsoft.com/office/officeart/2005/8/layout/vList2"/>
    <dgm:cxn modelId="{7B4F9073-8E73-4BCF-BCE1-FBEC20DF9ED1}" srcId="{61325E4C-F7B7-482B-ADA6-A166F65F4C68}" destId="{15B59355-D783-4E14-B837-CA02DD978F26}" srcOrd="4" destOrd="0" parTransId="{7F96AC8D-6E57-471F-9947-71C4CDA5F87F}" sibTransId="{7A6ECF04-4E86-4E89-BA9A-3B283F1BFDFE}"/>
    <dgm:cxn modelId="{A426CE54-D5B9-4C13-96D7-FE209A710F1C}" srcId="{BDAE3EB9-C925-450B-B9D0-00F872B6AA32}" destId="{B1DF4D1F-C33F-4D41-95F1-F345135CF6AC}" srcOrd="4" destOrd="0" parTransId="{BF858156-BFEA-4F22-97F2-1974D8021FE8}" sibTransId="{922E8D81-F723-4F53-A196-9D44E456A3FF}"/>
    <dgm:cxn modelId="{3CDA3078-D41F-4E03-926D-8D3018DE6704}" type="presOf" srcId="{15B59355-D783-4E14-B837-CA02DD978F26}" destId="{2140898A-E5EE-45AC-9806-A571CE42B19F}" srcOrd="0" destOrd="4" presId="urn:microsoft.com/office/officeart/2005/8/layout/vList2"/>
    <dgm:cxn modelId="{046C0196-ABE1-4DA8-BAB6-ADCCF2E3529E}" srcId="{BDAE3EB9-C925-450B-B9D0-00F872B6AA32}" destId="{DFD48B51-FFB6-4EA4-A81C-9ECA8E4B4923}" srcOrd="5" destOrd="0" parTransId="{7BCD9641-4EFB-479F-88E3-EE56E4010163}" sibTransId="{A61C3CE7-C38E-4570-BD8B-345CAA6C4B73}"/>
    <dgm:cxn modelId="{A4493697-BD6C-456C-89D3-FEF220DC705C}" type="presOf" srcId="{E2E18C53-E98B-4674-B7B8-8F2942834AA3}" destId="{3409F696-D51C-4F69-9895-026522101247}" srcOrd="0" destOrd="0" presId="urn:microsoft.com/office/officeart/2005/8/layout/vList2"/>
    <dgm:cxn modelId="{2E62FCA4-69A3-4499-B69F-E75D0F2540B4}" srcId="{DE40EEAE-B346-4112-8091-95E1917C9DF8}" destId="{FA43D10F-CAB9-4977-8A07-25A291081B60}" srcOrd="1" destOrd="0" parTransId="{3546251C-7B20-43C6-B48F-2FED7EFEEC1A}" sibTransId="{C34EAFAE-A6DF-48F2-BB75-547CB278F826}"/>
    <dgm:cxn modelId="{027168AD-9F36-4A6A-B789-48F3A36A9E78}" type="presOf" srcId="{76FA44E5-32BC-4B01-9734-97F497551D6A}" destId="{184B3FE4-4209-45AA-A319-62309685A886}" srcOrd="0" destOrd="2" presId="urn:microsoft.com/office/officeart/2005/8/layout/vList2"/>
    <dgm:cxn modelId="{B32405B8-272E-4AF9-8D89-858BAC7D1D4B}" type="presOf" srcId="{ED2853D0-954B-459C-BA8B-CC4EED367AC4}" destId="{48D27D0E-F012-438C-9DFC-C495FD196DD2}" srcOrd="0" destOrd="0" presId="urn:microsoft.com/office/officeart/2005/8/layout/vList2"/>
    <dgm:cxn modelId="{CACF8CB9-511D-4B45-A81D-24F2385326F2}" srcId="{61325E4C-F7B7-482B-ADA6-A166F65F4C68}" destId="{8FF02BF5-5585-4262-A185-4775B3CF6814}" srcOrd="1" destOrd="0" parTransId="{2D59CA3D-B39D-41DD-ABB3-AAEA3152EC57}" sibTransId="{D24E431A-BFF8-4FBA-AFF9-90CD0D65CBC9}"/>
    <dgm:cxn modelId="{81F0C8C5-7FFF-40ED-9FFD-7D97751294EB}" srcId="{E2E18C53-E98B-4674-B7B8-8F2942834AA3}" destId="{E6C0AD7E-4278-4D34-A8CD-CDD5A100151D}" srcOrd="2" destOrd="0" parTransId="{92BC0E93-6ED5-4EAA-8BF2-511276F3D2CF}" sibTransId="{D74A68D1-E30C-4F5E-8D03-BCBB80211CED}"/>
    <dgm:cxn modelId="{522625C6-E612-4997-8F66-A3376BAFB6FE}" srcId="{61325E4C-F7B7-482B-ADA6-A166F65F4C68}" destId="{1AA19D42-454F-4091-8EFB-77D64B0C43DB}" srcOrd="0" destOrd="0" parTransId="{7FE6B3B8-B673-476B-BF60-4614A144BFF5}" sibTransId="{621F8328-05DA-4F67-BC77-BFE4DC996707}"/>
    <dgm:cxn modelId="{278231CA-901C-4CAD-9388-092A448953C2}" srcId="{BDAE3EB9-C925-450B-B9D0-00F872B6AA32}" destId="{39867CE6-1683-4256-92A8-AA70B634B52D}" srcOrd="1" destOrd="0" parTransId="{EAEE26B0-65DD-4C77-87C5-EC88DA6D3BE8}" sibTransId="{9A46F8F8-07EE-4636-A1E5-E77C1FB9A35B}"/>
    <dgm:cxn modelId="{7A223AD1-A054-4EE4-B56E-13227A4C5D53}" srcId="{61325E4C-F7B7-482B-ADA6-A166F65F4C68}" destId="{B8AF0265-0B93-4E11-AF35-4BA48FD22EF4}" srcOrd="2" destOrd="0" parTransId="{9EDE9DB9-9EE6-4491-AC19-1FF97FD0DC02}" sibTransId="{FD435464-8898-400A-A238-96631533C6CF}"/>
    <dgm:cxn modelId="{02337DD8-791E-406F-A1CA-1EB18F29AB90}" type="presOf" srcId="{DFD48B51-FFB6-4EA4-A81C-9ECA8E4B4923}" destId="{48D27D0E-F012-438C-9DFC-C495FD196DD2}" srcOrd="0" destOrd="5" presId="urn:microsoft.com/office/officeart/2005/8/layout/vList2"/>
    <dgm:cxn modelId="{271398D8-BC8F-47CE-880E-10F06D28AF95}" type="presOf" srcId="{1AA19D42-454F-4091-8EFB-77D64B0C43DB}" destId="{2140898A-E5EE-45AC-9806-A571CE42B19F}" srcOrd="0" destOrd="0" presId="urn:microsoft.com/office/officeart/2005/8/layout/vList2"/>
    <dgm:cxn modelId="{349439DD-FA1C-4007-8719-79B0F01D9749}" type="presOf" srcId="{BDAE3EB9-C925-450B-B9D0-00F872B6AA32}" destId="{88084CEC-8B8D-4322-BCA3-82666CE03990}" srcOrd="0" destOrd="0" presId="urn:microsoft.com/office/officeart/2005/8/layout/vList2"/>
    <dgm:cxn modelId="{A49844E0-E7A0-431B-9CC4-908C34F90B94}" type="presOf" srcId="{E6C0AD7E-4278-4D34-A8CD-CDD5A100151D}" destId="{117179F5-4BC6-4E50-BC2D-98EB6FB44366}" srcOrd="0" destOrd="0" presId="urn:microsoft.com/office/officeart/2005/8/layout/vList2"/>
    <dgm:cxn modelId="{8E1D6CF7-1587-48D9-9C22-2BA944756108}" type="presOf" srcId="{DE40EEAE-B346-4112-8091-95E1917C9DF8}" destId="{0760014A-14D4-4846-BDF3-CDA1C20375A5}" srcOrd="0" destOrd="0" presId="urn:microsoft.com/office/officeart/2005/8/layout/vList2"/>
    <dgm:cxn modelId="{5984E9F8-6855-4947-A473-00EB17C389C2}" type="presOf" srcId="{67AFFBB3-B29F-4B17-95AC-71C981AA3784}" destId="{48D27D0E-F012-438C-9DFC-C495FD196DD2}" srcOrd="0" destOrd="2" presId="urn:microsoft.com/office/officeart/2005/8/layout/vList2"/>
    <dgm:cxn modelId="{364AE6FB-FDA0-4C74-AFB9-21AD8D2071D4}" type="presOf" srcId="{83E7DB1D-4E63-4FF9-9E79-72D797C993CE}" destId="{184B3FE4-4209-45AA-A319-62309685A886}" srcOrd="0" destOrd="0" presId="urn:microsoft.com/office/officeart/2005/8/layout/vList2"/>
    <dgm:cxn modelId="{2D2543F4-9A6B-4C3D-88B0-605A37848F94}" type="presParOf" srcId="{3409F696-D51C-4F69-9895-026522101247}" destId="{14C2E542-D3B8-4009-A03F-A3A7DF7684F4}" srcOrd="0" destOrd="0" presId="urn:microsoft.com/office/officeart/2005/8/layout/vList2"/>
    <dgm:cxn modelId="{3A236C92-B093-4347-BA06-B3934EB1C991}" type="presParOf" srcId="{3409F696-D51C-4F69-9895-026522101247}" destId="{2140898A-E5EE-45AC-9806-A571CE42B19F}" srcOrd="1" destOrd="0" presId="urn:microsoft.com/office/officeart/2005/8/layout/vList2"/>
    <dgm:cxn modelId="{A98F7F04-D22E-499F-8CE9-9E3D1588EE3C}" type="presParOf" srcId="{3409F696-D51C-4F69-9895-026522101247}" destId="{88084CEC-8B8D-4322-BCA3-82666CE03990}" srcOrd="2" destOrd="0" presId="urn:microsoft.com/office/officeart/2005/8/layout/vList2"/>
    <dgm:cxn modelId="{DCAAA84B-DEE3-4091-9FD2-ECFEE3E9E673}" type="presParOf" srcId="{3409F696-D51C-4F69-9895-026522101247}" destId="{48D27D0E-F012-438C-9DFC-C495FD196DD2}" srcOrd="3" destOrd="0" presId="urn:microsoft.com/office/officeart/2005/8/layout/vList2"/>
    <dgm:cxn modelId="{13D5F867-F307-42D4-BC0C-2FF9C248C6BD}" type="presParOf" srcId="{3409F696-D51C-4F69-9895-026522101247}" destId="{117179F5-4BC6-4E50-BC2D-98EB6FB44366}" srcOrd="4" destOrd="0" presId="urn:microsoft.com/office/officeart/2005/8/layout/vList2"/>
    <dgm:cxn modelId="{8D49FC24-31C7-44AD-AC11-4311860DEA14}" type="presParOf" srcId="{3409F696-D51C-4F69-9895-026522101247}" destId="{AD382141-0F0D-487F-B279-CD52F57435D3}" srcOrd="5" destOrd="0" presId="urn:microsoft.com/office/officeart/2005/8/layout/vList2"/>
    <dgm:cxn modelId="{5B402533-2B2A-4492-981B-689A1892A11D}" type="presParOf" srcId="{3409F696-D51C-4F69-9895-026522101247}" destId="{0760014A-14D4-4846-BDF3-CDA1C20375A5}" srcOrd="6" destOrd="0" presId="urn:microsoft.com/office/officeart/2005/8/layout/vList2"/>
    <dgm:cxn modelId="{E0B303C4-A4E4-4991-B92E-6649F43E1762}" type="presParOf" srcId="{3409F696-D51C-4F69-9895-026522101247}" destId="{184B3FE4-4209-45AA-A319-62309685A88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2E542-D3B8-4009-A03F-A3A7DF7684F4}">
      <dsp:nvSpPr>
        <dsp:cNvPr id="0" name=""/>
        <dsp:cNvSpPr/>
      </dsp:nvSpPr>
      <dsp:spPr>
        <a:xfrm>
          <a:off x="0" y="56540"/>
          <a:ext cx="7617204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Data Manipulation Language (DML)</a:t>
          </a:r>
        </a:p>
      </dsp:txBody>
      <dsp:txXfrm>
        <a:off x="16392" y="72932"/>
        <a:ext cx="7584420" cy="303006"/>
      </dsp:txXfrm>
    </dsp:sp>
    <dsp:sp modelId="{2140898A-E5EE-45AC-9806-A571CE42B19F}">
      <dsp:nvSpPr>
        <dsp:cNvPr id="0" name=""/>
        <dsp:cNvSpPr/>
      </dsp:nvSpPr>
      <dsp:spPr>
        <a:xfrm>
          <a:off x="0" y="392330"/>
          <a:ext cx="7617204" cy="9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46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cs typeface="Calibri" panose="020F0502020204030204" pitchFamily="34" charset="0"/>
            </a:rPr>
            <a:t>SELECT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cs typeface="Calibri" panose="020F0502020204030204" pitchFamily="34" charset="0"/>
            </a:rPr>
            <a:t>INSERT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cs typeface="Calibri" panose="020F0502020204030204" pitchFamily="34" charset="0"/>
            </a:rPr>
            <a:t>UPDATE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cs typeface="Calibri" panose="020F0502020204030204" pitchFamily="34" charset="0"/>
            </a:rPr>
            <a:t>DELETE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cs typeface="Calibri" panose="020F0502020204030204" pitchFamily="34" charset="0"/>
            </a:rPr>
            <a:t>MERGE</a:t>
          </a:r>
        </a:p>
      </dsp:txBody>
      <dsp:txXfrm>
        <a:off x="0" y="392330"/>
        <a:ext cx="7617204" cy="956340"/>
      </dsp:txXfrm>
    </dsp:sp>
    <dsp:sp modelId="{88084CEC-8B8D-4322-BCA3-82666CE03990}">
      <dsp:nvSpPr>
        <dsp:cNvPr id="0" name=""/>
        <dsp:cNvSpPr/>
      </dsp:nvSpPr>
      <dsp:spPr>
        <a:xfrm>
          <a:off x="0" y="1348670"/>
          <a:ext cx="7617204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Data Definition Language (DDL)</a:t>
          </a:r>
        </a:p>
      </dsp:txBody>
      <dsp:txXfrm>
        <a:off x="16392" y="1365062"/>
        <a:ext cx="7584420" cy="303006"/>
      </dsp:txXfrm>
    </dsp:sp>
    <dsp:sp modelId="{48D27D0E-F012-438C-9DFC-C495FD196DD2}">
      <dsp:nvSpPr>
        <dsp:cNvPr id="0" name=""/>
        <dsp:cNvSpPr/>
      </dsp:nvSpPr>
      <dsp:spPr>
        <a:xfrm>
          <a:off x="0" y="1684460"/>
          <a:ext cx="7617204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46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cs typeface="Calibri" panose="020F0502020204030204" pitchFamily="34" charset="0"/>
            </a:rPr>
            <a:t>CREATE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cs typeface="Calibri" panose="020F0502020204030204" pitchFamily="34" charset="0"/>
            </a:rPr>
            <a:t>ALTER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cs typeface="Calibri" panose="020F0502020204030204" pitchFamily="34" charset="0"/>
            </a:rPr>
            <a:t>DROP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cs typeface="Calibri" panose="020F0502020204030204" pitchFamily="34" charset="0"/>
            </a:rPr>
            <a:t>RENAME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cs typeface="Calibri" panose="020F0502020204030204" pitchFamily="34" charset="0"/>
            </a:rPr>
            <a:t>TRUNCATE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cs typeface="Calibri" panose="020F0502020204030204" pitchFamily="34" charset="0"/>
            </a:rPr>
            <a:t>COMMENT</a:t>
          </a:r>
        </a:p>
      </dsp:txBody>
      <dsp:txXfrm>
        <a:off x="0" y="1684460"/>
        <a:ext cx="7617204" cy="1130220"/>
      </dsp:txXfrm>
    </dsp:sp>
    <dsp:sp modelId="{117179F5-4BC6-4E50-BC2D-98EB6FB44366}">
      <dsp:nvSpPr>
        <dsp:cNvPr id="0" name=""/>
        <dsp:cNvSpPr/>
      </dsp:nvSpPr>
      <dsp:spPr>
        <a:xfrm>
          <a:off x="0" y="2814680"/>
          <a:ext cx="7617204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Data Control Language</a:t>
          </a:r>
        </a:p>
      </dsp:txBody>
      <dsp:txXfrm>
        <a:off x="16392" y="2831072"/>
        <a:ext cx="7584420" cy="303006"/>
      </dsp:txXfrm>
    </dsp:sp>
    <dsp:sp modelId="{AD382141-0F0D-487F-B279-CD52F57435D3}">
      <dsp:nvSpPr>
        <dsp:cNvPr id="0" name=""/>
        <dsp:cNvSpPr/>
      </dsp:nvSpPr>
      <dsp:spPr>
        <a:xfrm>
          <a:off x="0" y="3150470"/>
          <a:ext cx="7617204" cy="376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46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cs typeface="Calibri" panose="020F0502020204030204" pitchFamily="34" charset="0"/>
            </a:rPr>
            <a:t>GRANT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cs typeface="Calibri" panose="020F0502020204030204" pitchFamily="34" charset="0"/>
            </a:rPr>
            <a:t>REVOKE</a:t>
          </a:r>
        </a:p>
      </dsp:txBody>
      <dsp:txXfrm>
        <a:off x="0" y="3150470"/>
        <a:ext cx="7617204" cy="376740"/>
      </dsp:txXfrm>
    </dsp:sp>
    <dsp:sp modelId="{0760014A-14D4-4846-BDF3-CDA1C20375A5}">
      <dsp:nvSpPr>
        <dsp:cNvPr id="0" name=""/>
        <dsp:cNvSpPr/>
      </dsp:nvSpPr>
      <dsp:spPr>
        <a:xfrm>
          <a:off x="0" y="3527210"/>
          <a:ext cx="7617204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Transaction Control</a:t>
          </a:r>
        </a:p>
      </dsp:txBody>
      <dsp:txXfrm>
        <a:off x="16392" y="3543602"/>
        <a:ext cx="7584420" cy="303006"/>
      </dsp:txXfrm>
    </dsp:sp>
    <dsp:sp modelId="{184B3FE4-4209-45AA-A319-62309685A886}">
      <dsp:nvSpPr>
        <dsp:cNvPr id="0" name=""/>
        <dsp:cNvSpPr/>
      </dsp:nvSpPr>
      <dsp:spPr>
        <a:xfrm>
          <a:off x="0" y="3863000"/>
          <a:ext cx="7617204" cy="565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46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cs typeface="Calibri" panose="020F0502020204030204" pitchFamily="34" charset="0"/>
            </a:rPr>
            <a:t>COMMIT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cs typeface="Calibri" panose="020F0502020204030204" pitchFamily="34" charset="0"/>
            </a:rPr>
            <a:t>ROLLBACK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cs typeface="Calibri" panose="020F0502020204030204" pitchFamily="34" charset="0"/>
            </a:rPr>
            <a:t>SAVEPOINT</a:t>
          </a:r>
        </a:p>
      </dsp:txBody>
      <dsp:txXfrm>
        <a:off x="0" y="3863000"/>
        <a:ext cx="7617204" cy="565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FA4BCF2-D88E-440A-9CD7-5C1A8B4895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2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F48C8418-815B-4876-A6A7-4FE2712B26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73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0122C-8ECB-4079-B5A9-5908706063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2819400"/>
            <a:ext cx="9144000" cy="1143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19400" y="4267200"/>
            <a:ext cx="5943600" cy="167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533400"/>
            <a:ext cx="1924050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533400"/>
            <a:ext cx="561975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035D3-54D9-4C90-91CA-1F6BBEF430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1828800"/>
            <a:ext cx="7696200" cy="4297363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CAF44-A2A7-4CCD-B6C6-2F4904DB3E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41460-8EF0-4699-AF3D-B2F1FDC5A9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153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752600"/>
            <a:ext cx="3962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05400" y="1752600"/>
            <a:ext cx="3886200" cy="4876800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104E9-686D-4EEF-853E-2B7FC0BFC9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4AC02-7534-425D-9D68-BB86A7E0F9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793874"/>
            <a:ext cx="3733800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632075"/>
            <a:ext cx="3733800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1793874"/>
            <a:ext cx="3813175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2632075"/>
            <a:ext cx="3813175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0668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245225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2361D-285A-4411-BF2F-5F15F18B96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80791-D0B4-4C00-B287-D0425F8BF0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0B8C6-5827-465E-BBB0-2945CE2BD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1828800"/>
            <a:ext cx="2895600" cy="9906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810111"/>
            <a:ext cx="4572000" cy="43160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1" y="2895600"/>
            <a:ext cx="2895600" cy="3230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A5559-1F48-4FDC-B269-9C4E1620E4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1106D-F034-4803-A19C-5843D508FE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82E54-FB81-40A8-AB8D-CD0461E520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524000" y="1237074"/>
            <a:ext cx="764540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730" b="1" dirty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Information Technology &amp; Management</a:t>
            </a:r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fld id="{D7FEDE45-6CB2-46AC-ADB5-5552551D4D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8" name="Picture 13" descr="C:\Users\Ray Trygstad\Documents\Projects\ITM 588\IIT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8341310" cy="85443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eaLnBrk="1" fontAlgn="base" hangingPunct="1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8" name="Rectangle 12"/>
          <p:cNvSpPr>
            <a:spLocks noChangeArrowheads="1"/>
          </p:cNvSpPr>
          <p:nvPr/>
        </p:nvSpPr>
        <p:spPr bwMode="auto">
          <a:xfrm rot="5400000">
            <a:off x="-2824956" y="3271044"/>
            <a:ext cx="6411912" cy="76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57200" y="457200"/>
            <a:ext cx="8686800" cy="1143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76200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92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pPr>
              <a:defRPr/>
            </a:pPr>
            <a:fld id="{D58CCF95-06A8-4263-A1A4-4BC6231D0D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45720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4572000" y="0"/>
            <a:ext cx="45720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dirty="0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136525" y="141428"/>
            <a:ext cx="429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bg1"/>
                </a:solidFill>
                <a:latin typeface="Futura Bk BT" pitchFamily="34" charset="0"/>
              </a:rPr>
              <a:t>ILLINOIS INSTITUTE OF TECHNOLOGY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692650" y="87312"/>
            <a:ext cx="429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i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School of Applied Technology</a:t>
            </a: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 rot="16200000">
            <a:off x="-2050256" y="3953669"/>
            <a:ext cx="4802187" cy="1006475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6000" b="1" dirty="0">
                <a:solidFill>
                  <a:schemeClr val="hlink"/>
                </a:solidFill>
                <a:latin typeface="Futura Md BT" pitchFamily="34" charset="0"/>
              </a:rPr>
              <a:t>ITM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865188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208088" indent="-228600" algn="l" rtl="0" fontAlgn="base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ITMD 421 – Data Modeling and Applications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dirty="0"/>
              <a:t>Aastha Gupta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Lecture 6</a:t>
            </a:r>
          </a:p>
          <a:p>
            <a:r>
              <a:rPr lang="en-US" sz="2400" dirty="0"/>
              <a:t>October 2</a:t>
            </a:r>
            <a:r>
              <a:rPr lang="en-US" sz="2400" baseline="30000" dirty="0"/>
              <a:t>nd</a:t>
            </a:r>
            <a:r>
              <a:rPr lang="en-US" sz="2400" dirty="0"/>
              <a:t>, 2017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0122C-8ECB-4079-B5A9-59087060632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Inserting Specific Date and Time Values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Add a new employee.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3245EA-8FDE-4564-B055-98CB9AC999A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071562" y="2819400"/>
            <a:ext cx="7305675" cy="189865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INSERT INTO employees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VALUES      (114, 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            'Den', '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Raphealy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', 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            'DRAPHEAL', '515.127.4561',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            TO_DATE('FEB 3, 2003', 'MON DD, YYYY'),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            'SA_REP', 11000, 0.2, 100, 60);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619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Data in a Table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7" name="Picture 20" descr="C:\salome_official\projects\11gR2_SQL 1\screenshots\les9_14s_b.gif">
            <a:extLst>
              <a:ext uri="{FF2B5EF4-FFF2-40B4-BE49-F238E27FC236}">
                <a16:creationId xmlns:a16="http://schemas.microsoft.com/office/drawing/2014/main" id="{34654092-0CA2-4F34-B25F-AF656E2DC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4529137"/>
            <a:ext cx="7897812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9" descr="C:\salome_official\projects\11gR2_SQL 1\screenshots\les9_14s_a.gif">
            <a:extLst>
              <a:ext uri="{FF2B5EF4-FFF2-40B4-BE49-F238E27FC236}">
                <a16:creationId xmlns:a16="http://schemas.microsoft.com/office/drawing/2014/main" id="{58077016-21F5-400E-BE4C-8B523BA37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00262"/>
            <a:ext cx="78867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6C9BCFFB-CCB9-4F58-BDBE-370852315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19262"/>
            <a:ext cx="141968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EMPLOYEES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985D987-70B2-4B9A-9C74-A45B12EBD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" y="4200525"/>
            <a:ext cx="5638800" cy="31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6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Update rows in the EMPLOYEES table:</a:t>
            </a: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A372A670-F397-4381-B1CE-E9C7E8CFAE08}"/>
              </a:ext>
            </a:extLst>
          </p:cNvPr>
          <p:cNvSpPr>
            <a:spLocks/>
          </p:cNvSpPr>
          <p:nvPr/>
        </p:nvSpPr>
        <p:spPr bwMode="gray">
          <a:xfrm>
            <a:off x="5486400" y="4316412"/>
            <a:ext cx="1295400" cy="146050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9CFAD-AC0B-445F-AB64-C639CB33D75A}"/>
              </a:ext>
            </a:extLst>
          </p:cNvPr>
          <p:cNvSpPr/>
          <p:nvPr/>
        </p:nvSpPr>
        <p:spPr>
          <a:xfrm>
            <a:off x="8456802" y="2930772"/>
            <a:ext cx="494950" cy="78017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C80EB5-E7F2-4C90-86C3-B8F5FE7CEF4D}"/>
              </a:ext>
            </a:extLst>
          </p:cNvPr>
          <p:cNvSpPr/>
          <p:nvPr/>
        </p:nvSpPr>
        <p:spPr>
          <a:xfrm>
            <a:off x="8442471" y="5364491"/>
            <a:ext cx="494950" cy="78017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28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Statement Syntax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Modify existing values in a table with the </a:t>
            </a:r>
            <a:r>
              <a:rPr lang="en-US" altLang="en-US" dirty="0">
                <a:latin typeface="Courier New" panose="02070309020205020404" pitchFamily="49" charset="0"/>
              </a:rPr>
              <a:t>UPDATE</a:t>
            </a:r>
            <a:r>
              <a:rPr lang="en-US" altLang="en-US" dirty="0"/>
              <a:t> statement: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Update more than one row at a time (if required).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buNone/>
            </a:pPr>
            <a:br>
              <a:rPr lang="en-US" altLang="en-US" dirty="0"/>
            </a:b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7450F-A389-4333-8D4C-7304AC2B0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00" y="2904698"/>
            <a:ext cx="7376799" cy="10486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48924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Updating Rows in a 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600200"/>
            <a:ext cx="8077200" cy="5029200"/>
          </a:xfrm>
        </p:spPr>
        <p:txBody>
          <a:bodyPr/>
          <a:lstStyle/>
          <a:p>
            <a:pPr marL="514350" indent="-457200"/>
            <a:r>
              <a:rPr lang="en-US" altLang="en-US" sz="2400" dirty="0"/>
              <a:t>Values for a specific row or rows are modified if you specify the </a:t>
            </a:r>
            <a:r>
              <a:rPr lang="en-US" altLang="en-US" sz="2400" dirty="0">
                <a:latin typeface="Courier New" panose="02070309020205020404" pitchFamily="49" charset="0"/>
              </a:rPr>
              <a:t>WHERE</a:t>
            </a:r>
            <a:r>
              <a:rPr lang="en-US" altLang="en-US" sz="2400" dirty="0"/>
              <a:t> clause:</a:t>
            </a:r>
          </a:p>
          <a:p>
            <a:pPr marL="57150" indent="0">
              <a:buNone/>
            </a:pPr>
            <a:endParaRPr lang="en-US" altLang="en-US" sz="24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r>
              <a:rPr lang="en-US" altLang="en-US" sz="2400" dirty="0"/>
              <a:t>Values for all the rows in the table are modified if you omit the </a:t>
            </a:r>
            <a:r>
              <a:rPr lang="en-US" altLang="en-US" sz="2400" dirty="0">
                <a:latin typeface="Courier New" panose="02070309020205020404" pitchFamily="49" charset="0"/>
              </a:rPr>
              <a:t>WHERE</a:t>
            </a:r>
            <a:r>
              <a:rPr lang="en-US" altLang="en-US" sz="2400" dirty="0"/>
              <a:t> clause:</a:t>
            </a:r>
          </a:p>
          <a:p>
            <a:pPr lvl="2"/>
            <a:endParaRPr lang="en-US" altLang="en-US" sz="1800" dirty="0"/>
          </a:p>
          <a:p>
            <a:pPr lvl="2"/>
            <a:endParaRPr lang="en-US" altLang="en-US" sz="1800" dirty="0"/>
          </a:p>
          <a:p>
            <a:pPr lvl="2"/>
            <a:endParaRPr lang="en-US" altLang="en-US" sz="1800" dirty="0"/>
          </a:p>
          <a:p>
            <a:r>
              <a:rPr lang="en-US" altLang="en-US" sz="2400" dirty="0"/>
              <a:t>Specify </a:t>
            </a:r>
            <a:r>
              <a:rPr lang="en-US" altLang="en-US" sz="2400" dirty="0">
                <a:latin typeface="Courier New" panose="02070309020205020404" pitchFamily="49" charset="0"/>
              </a:rPr>
              <a:t>SET</a:t>
            </a:r>
            <a:r>
              <a:rPr lang="en-US" altLang="en-US" sz="2400" dirty="0"/>
              <a:t> </a:t>
            </a:r>
            <a:r>
              <a:rPr lang="en-US" altLang="en-US" sz="2400" i="1" dirty="0" err="1">
                <a:latin typeface="Courier New" panose="02070309020205020404" pitchFamily="49" charset="0"/>
              </a:rPr>
              <a:t>column_name</a:t>
            </a:r>
            <a:r>
              <a:rPr lang="en-US" altLang="en-US" sz="2400" dirty="0">
                <a:latin typeface="Courier New" panose="02070309020205020404" pitchFamily="49" charset="0"/>
              </a:rPr>
              <a:t>=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NULL</a:t>
            </a:r>
            <a:r>
              <a:rPr lang="en-US" altLang="en-US" sz="2400" dirty="0"/>
              <a:t> to update a column value to </a:t>
            </a:r>
            <a:r>
              <a:rPr lang="en-US" altLang="en-US" sz="2400" dirty="0">
                <a:latin typeface="Courier New" panose="02070309020205020404" pitchFamily="49" charset="0"/>
              </a:rPr>
              <a:t>NULL</a:t>
            </a:r>
            <a:r>
              <a:rPr lang="en-US" altLang="en-US" sz="2400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22EE6A-DA8D-4D9E-9788-869961EB046B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115037" y="2437700"/>
            <a:ext cx="7047451" cy="11695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UPDATE employees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SET  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department_id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= 50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WHERE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employee_id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= 113;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3D5CD10-1450-4EB6-BE87-DCBB925B0341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115037" y="4444766"/>
            <a:ext cx="7308850" cy="935038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UPDATE 	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copy_emp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SET    	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department_id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= 110;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92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Updating Rows in a 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600200"/>
            <a:ext cx="8077200" cy="5029200"/>
          </a:xfrm>
        </p:spPr>
        <p:txBody>
          <a:bodyPr/>
          <a:lstStyle/>
          <a:p>
            <a:r>
              <a:rPr lang="en-US" altLang="en-US" dirty="0"/>
              <a:t>UPDATE Store SET city= ’</a:t>
            </a:r>
            <a:r>
              <a:rPr lang="en-US" altLang="en-US" dirty="0" err="1"/>
              <a:t>Bohston</a:t>
            </a:r>
            <a:r>
              <a:rPr lang="en-US" altLang="en-US" dirty="0"/>
              <a:t>’ WHERE city = ‘Boston’;</a:t>
            </a:r>
          </a:p>
          <a:p>
            <a:pPr lvl="1"/>
            <a:r>
              <a:rPr lang="en-US" altLang="en-US" dirty="0"/>
              <a:t>Updates Boston tuples to new spelling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UPDATE Store SET city= 'Boston' WHERE city LIKE '</a:t>
            </a:r>
            <a:r>
              <a:rPr lang="en-US" altLang="en-US" dirty="0" err="1"/>
              <a:t>B%ton</a:t>
            </a:r>
            <a:r>
              <a:rPr lang="en-US" altLang="en-US" dirty="0"/>
              <a:t>';</a:t>
            </a:r>
          </a:p>
          <a:p>
            <a:pPr lvl="1"/>
            <a:r>
              <a:rPr lang="en-US" altLang="en-US" dirty="0"/>
              <a:t>Set “Boston” spelling</a:t>
            </a:r>
          </a:p>
          <a:p>
            <a:pPr lvl="1"/>
            <a:r>
              <a:rPr lang="en-US" altLang="en-US" dirty="0"/>
              <a:t>Includes “Boston”, “</a:t>
            </a:r>
            <a:r>
              <a:rPr lang="en-US" altLang="en-US" dirty="0" err="1"/>
              <a:t>Bohston</a:t>
            </a:r>
            <a:r>
              <a:rPr lang="en-US" altLang="en-US" dirty="0"/>
              <a:t>” and even “Brighton”</a:t>
            </a:r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08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Updating Rows in a 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600200"/>
            <a:ext cx="80772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UPDATE Savings</a:t>
            </a:r>
          </a:p>
          <a:p>
            <a:pPr>
              <a:buFontTx/>
              <a:buNone/>
            </a:pPr>
            <a:r>
              <a:rPr lang="en-US" altLang="en-US" dirty="0"/>
              <a:t>	SET Amount = Amount * 1.2</a:t>
            </a:r>
          </a:p>
          <a:p>
            <a:pPr>
              <a:buFontTx/>
              <a:buNone/>
            </a:pPr>
            <a:r>
              <a:rPr lang="en-US" altLang="en-US" dirty="0"/>
              <a:t>   WHERE </a:t>
            </a:r>
            <a:r>
              <a:rPr lang="en-US" altLang="en-US" dirty="0" err="1"/>
              <a:t>accountType</a:t>
            </a:r>
            <a:r>
              <a:rPr lang="en-US" altLang="en-US" dirty="0"/>
              <a:t> = ‘CD’;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UPDATE Checking</a:t>
            </a:r>
          </a:p>
          <a:p>
            <a:pPr>
              <a:buFontTx/>
              <a:buNone/>
            </a:pPr>
            <a:r>
              <a:rPr lang="en-US" altLang="en-US" dirty="0"/>
              <a:t>	SET Amount = Amount * 1.04</a:t>
            </a:r>
          </a:p>
          <a:p>
            <a:pPr>
              <a:buFontTx/>
              <a:buNone/>
            </a:pPr>
            <a:r>
              <a:rPr lang="en-US" altLang="en-US" dirty="0"/>
              <a:t>   WHERE Amount &gt; 50;</a:t>
            </a:r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45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Row from a Table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" name="Picture 11" descr="C:\salome_official\projects\11gR2_SQL 1\screenshots\les9_20s_a.gif">
            <a:extLst>
              <a:ext uri="{FF2B5EF4-FFF2-40B4-BE49-F238E27FC236}">
                <a16:creationId xmlns:a16="http://schemas.microsoft.com/office/drawing/2014/main" id="{04A82316-8E36-47E2-9C3A-EFB134709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00263"/>
            <a:ext cx="5680075" cy="2046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5E92497B-ECE0-4D1A-9541-ECF8F4AEE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194188"/>
            <a:ext cx="5843588" cy="31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6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Delete a row from the DEPARTMENTS table: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C064D92-A5EE-40FA-B49C-EB761F230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738" y="1608151"/>
            <a:ext cx="1959639" cy="43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DEPARTMENTS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0" name="Picture 12" descr="C:\salome_official\projects\11gR2_SQL 1\screenshots\les9_20s_b.gif">
            <a:extLst>
              <a:ext uri="{FF2B5EF4-FFF2-40B4-BE49-F238E27FC236}">
                <a16:creationId xmlns:a16="http://schemas.microsoft.com/office/drawing/2014/main" id="{16C3AF71-E184-4314-A0D1-C04E75A07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514863"/>
            <a:ext cx="5680075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497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can remove existing rows from a table by using the </a:t>
            </a:r>
            <a:r>
              <a:rPr lang="en-US" altLang="en-US" dirty="0">
                <a:latin typeface="Courier New" panose="02070309020205020404" pitchFamily="49" charset="0"/>
              </a:rPr>
              <a:t>DELETE</a:t>
            </a:r>
            <a:r>
              <a:rPr lang="en-US" altLang="en-US" dirty="0"/>
              <a:t> statement: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42AA01-A330-4EF1-A1BE-0C7F2094A677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82649" y="3124200"/>
            <a:ext cx="7305675" cy="8350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688975" algn="l"/>
                <a:tab pos="1824038" algn="l"/>
                <a:tab pos="3324225" algn="l"/>
                <a:tab pos="457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8975" algn="l"/>
                <a:tab pos="1824038" algn="l"/>
                <a:tab pos="3324225" algn="l"/>
                <a:tab pos="457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8975" algn="l"/>
                <a:tab pos="1824038" algn="l"/>
                <a:tab pos="3324225" algn="l"/>
                <a:tab pos="457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8975" algn="l"/>
                <a:tab pos="1824038" algn="l"/>
                <a:tab pos="3324225" algn="l"/>
                <a:tab pos="457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8975" algn="l"/>
                <a:tab pos="1824038" algn="l"/>
                <a:tab pos="3324225" algn="l"/>
                <a:tab pos="457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8975" algn="l"/>
                <a:tab pos="1824038" algn="l"/>
                <a:tab pos="3324225" algn="l"/>
                <a:tab pos="457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8975" algn="l"/>
                <a:tab pos="1824038" algn="l"/>
                <a:tab pos="3324225" algn="l"/>
                <a:tab pos="457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8975" algn="l"/>
                <a:tab pos="1824038" algn="l"/>
                <a:tab pos="3324225" algn="l"/>
                <a:tab pos="457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8975" algn="l"/>
                <a:tab pos="1824038" algn="l"/>
                <a:tab pos="3324225" algn="l"/>
                <a:tab pos="457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DELETE [FROM]	  </a:t>
            </a: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[WHERE	  </a:t>
            </a: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217170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Rows from a 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Specific rows are deleted if you specify the </a:t>
            </a:r>
            <a:r>
              <a:rPr lang="en-US" altLang="en-US" dirty="0">
                <a:latin typeface="Courier New" panose="02070309020205020404" pitchFamily="49" charset="0"/>
              </a:rPr>
              <a:t>WHERE</a:t>
            </a:r>
            <a:r>
              <a:rPr lang="en-US" altLang="en-US" dirty="0"/>
              <a:t> clause: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en-US" dirty="0"/>
              <a:t>All rows in the table are deleted if you omit the </a:t>
            </a:r>
            <a:r>
              <a:rPr lang="en-US" altLang="en-US" dirty="0">
                <a:latin typeface="Courier New" panose="02070309020205020404" pitchFamily="49" charset="0"/>
              </a:rPr>
              <a:t>WHERE</a:t>
            </a:r>
            <a:r>
              <a:rPr lang="en-US" altLang="en-US" dirty="0"/>
              <a:t> clause: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377696-69B1-438B-9C07-F948BF06227C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63434" y="2743200"/>
            <a:ext cx="7305675" cy="1023938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688975" algn="l"/>
                <a:tab pos="1824038" algn="l"/>
                <a:tab pos="2735263" algn="l"/>
                <a:tab pos="457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8975" algn="l"/>
                <a:tab pos="1824038" algn="l"/>
                <a:tab pos="2735263" algn="l"/>
                <a:tab pos="457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8975" algn="l"/>
                <a:tab pos="1824038" algn="l"/>
                <a:tab pos="2735263" algn="l"/>
                <a:tab pos="457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8975" algn="l"/>
                <a:tab pos="1824038" algn="l"/>
                <a:tab pos="2735263" algn="l"/>
                <a:tab pos="457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8975" algn="l"/>
                <a:tab pos="1824038" algn="l"/>
                <a:tab pos="2735263" algn="l"/>
                <a:tab pos="457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8975" algn="l"/>
                <a:tab pos="1824038" algn="l"/>
                <a:tab pos="2735263" algn="l"/>
                <a:tab pos="457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8975" algn="l"/>
                <a:tab pos="1824038" algn="l"/>
                <a:tab pos="2735263" algn="l"/>
                <a:tab pos="457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8975" algn="l"/>
                <a:tab pos="1824038" algn="l"/>
                <a:tab pos="2735263" algn="l"/>
                <a:tab pos="457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8975" algn="l"/>
                <a:tab pos="1824038" algn="l"/>
                <a:tab pos="2735263" algn="l"/>
                <a:tab pos="457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DELETE FROM departments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WHERE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department_name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= 'Finance';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D5E8EC-054B-48BF-9CCF-BB8C2E72644C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63433" y="3893890"/>
            <a:ext cx="7305675" cy="9906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688975" algn="l"/>
                <a:tab pos="1824038" algn="l"/>
                <a:tab pos="2735263" algn="l"/>
                <a:tab pos="457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8975" algn="l"/>
                <a:tab pos="1824038" algn="l"/>
                <a:tab pos="2735263" algn="l"/>
                <a:tab pos="457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8975" algn="l"/>
                <a:tab pos="1824038" algn="l"/>
                <a:tab pos="2735263" algn="l"/>
                <a:tab pos="457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8975" algn="l"/>
                <a:tab pos="1824038" algn="l"/>
                <a:tab pos="2735263" algn="l"/>
                <a:tab pos="457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8975" algn="l"/>
                <a:tab pos="1824038" algn="l"/>
                <a:tab pos="2735263" algn="l"/>
                <a:tab pos="457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8975" algn="l"/>
                <a:tab pos="1824038" algn="l"/>
                <a:tab pos="2735263" algn="l"/>
                <a:tab pos="457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8975" algn="l"/>
                <a:tab pos="1824038" algn="l"/>
                <a:tab pos="2735263" algn="l"/>
                <a:tab pos="457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8975" algn="l"/>
                <a:tab pos="1824038" algn="l"/>
                <a:tab pos="2735263" algn="l"/>
                <a:tab pos="457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8975" algn="l"/>
                <a:tab pos="1824038" algn="l"/>
                <a:tab pos="2735263" algn="l"/>
                <a:tab pos="4579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DELETE FROM  copy_emp;</a:t>
            </a:r>
          </a:p>
        </p:txBody>
      </p:sp>
    </p:spTree>
    <p:extLst>
      <p:ext uri="{BB962C8B-B14F-4D97-AF65-F5344CB8AC3E}">
        <p14:creationId xmlns:p14="http://schemas.microsoft.com/office/powerpoint/2010/main" val="3179044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Basic SELECT Statement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altLang="en-US" dirty="0">
                <a:latin typeface="Courier New" panose="02070309020205020404" pitchFamily="49" charset="0"/>
              </a:rPr>
              <a:t>SELECT</a:t>
            </a:r>
            <a:r>
              <a:rPr lang="en-US" altLang="en-US" dirty="0"/>
              <a:t> identifies the columns to be displayed.</a:t>
            </a:r>
          </a:p>
          <a:p>
            <a:pPr lvl="1"/>
            <a:r>
              <a:rPr lang="en-US" altLang="en-US" dirty="0"/>
              <a:t>give a single attribute, or a list</a:t>
            </a:r>
          </a:p>
          <a:p>
            <a:pPr lvl="1"/>
            <a:r>
              <a:rPr lang="en-US" altLang="en-US" dirty="0"/>
              <a:t>* for all attributes</a:t>
            </a:r>
          </a:p>
          <a:p>
            <a:pPr lvl="1"/>
            <a:r>
              <a:rPr lang="en-US" altLang="en-US" dirty="0"/>
              <a:t>DISTINCT will only report distinct tuples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FROM</a:t>
            </a:r>
            <a:r>
              <a:rPr lang="en-US" altLang="en-US" dirty="0"/>
              <a:t> identifies the table containing those columns.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816B66-9656-4F5F-898A-8CDE535E2F2D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52500" y="1828800"/>
            <a:ext cx="7772400" cy="7620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57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31445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77165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22885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68605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57250" marR="0" lvl="4" indent="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857250" marR="0" lvl="4" indent="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SELECT  *|{[DISTINCT]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alias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],...}</a:t>
            </a:r>
          </a:p>
          <a:p>
            <a:pPr marL="857250" marR="0" lvl="4" indent="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FROM   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98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Manipulation </a:t>
            </a:r>
            <a:r>
              <a:rPr lang="en-US" altLang="en-US" dirty="0" err="1"/>
              <a:t>laguage</a:t>
            </a:r>
            <a:endParaRPr lang="en-US" altLang="en-US" dirty="0"/>
          </a:p>
          <a:p>
            <a:r>
              <a:rPr lang="en-US" altLang="en-US" dirty="0"/>
              <a:t>SELECT Operations</a:t>
            </a:r>
          </a:p>
          <a:p>
            <a:r>
              <a:rPr lang="en-US" altLang="en-US" dirty="0"/>
              <a:t>GROUP BY clause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11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Limiting Rows by Using a Selection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1B792F8-621A-491D-838D-134EA64AB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86200"/>
            <a:ext cx="2589213" cy="114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“retrieve all</a:t>
            </a:r>
            <a:b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employees in department 90”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61A14F5-19B4-4B47-8B10-3327BEDB6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1741488"/>
            <a:ext cx="141968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EMPLOYEES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A3746248-1AC4-40B3-AE87-4A954B919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492500"/>
            <a:ext cx="366713" cy="39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6E2A2CB-76DD-40CB-9DD3-CC56A29214D6}"/>
              </a:ext>
            </a:extLst>
          </p:cNvPr>
          <p:cNvSpPr>
            <a:spLocks/>
          </p:cNvSpPr>
          <p:nvPr/>
        </p:nvSpPr>
        <p:spPr bwMode="auto">
          <a:xfrm>
            <a:off x="3825875" y="4529138"/>
            <a:ext cx="2422525" cy="3968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4" descr="C:\salome_official\projects\11gR2\screenshots\les2_s4_b.gif">
            <a:extLst>
              <a:ext uri="{FF2B5EF4-FFF2-40B4-BE49-F238E27FC236}">
                <a16:creationId xmlns:a16="http://schemas.microsoft.com/office/drawing/2014/main" id="{5DBFE188-C17A-46EE-B99A-3AF3D47AB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4953000"/>
            <a:ext cx="4721225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1631B3D2-5E79-48B5-A60D-6C7E17A7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40957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772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90600" y="762000"/>
            <a:ext cx="7696200" cy="838200"/>
          </a:xfrm>
        </p:spPr>
        <p:txBody>
          <a:bodyPr/>
          <a:lstStyle/>
          <a:p>
            <a:r>
              <a:rPr lang="en-US" altLang="en-US" sz="3600" dirty="0"/>
              <a:t>Limiting Rows That Are Selected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altLang="en-US" dirty="0"/>
              <a:t>Restrict the rows that are returned by using the </a:t>
            </a:r>
            <a:r>
              <a:rPr lang="en-US" altLang="en-US" dirty="0">
                <a:latin typeface="Courier New" panose="02070309020205020404" pitchFamily="49" charset="0"/>
              </a:rPr>
              <a:t>WHERE</a:t>
            </a:r>
            <a:r>
              <a:rPr lang="en-US" altLang="en-US" dirty="0"/>
              <a:t> clause:</a:t>
            </a:r>
          </a:p>
          <a:p>
            <a:pPr marL="514350" indent="-457200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WHERE</a:t>
            </a:r>
            <a:r>
              <a:rPr lang="en-US" altLang="en-US" dirty="0"/>
              <a:t> clause follows the </a:t>
            </a:r>
            <a:r>
              <a:rPr lang="en-US" altLang="en-US" dirty="0">
                <a:latin typeface="Courier New" panose="02070309020205020404" pitchFamily="49" charset="0"/>
              </a:rPr>
              <a:t>FROM</a:t>
            </a:r>
            <a:r>
              <a:rPr lang="en-US" altLang="en-US" dirty="0"/>
              <a:t> clause.</a:t>
            </a:r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D49433-28A4-4C2D-A25E-5CF787B94B69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092993" y="4038600"/>
            <a:ext cx="7262813" cy="92392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00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00050" marR="0" lvl="3" indent="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SELECT  *|{[DISTINCT]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alias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],...}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  FROM   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table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  [WHERE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logical expression(s)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99085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BETWEEN</a:t>
            </a:r>
            <a:r>
              <a:rPr lang="en-US" altLang="en-US" dirty="0"/>
              <a:t> Operator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</a:rPr>
              <a:t>BETWEEN</a:t>
            </a:r>
            <a:r>
              <a:rPr lang="en-US" altLang="en-US" dirty="0"/>
              <a:t> operator to display rows based on a range of values: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212C5C2D-F2AA-41E0-BAAC-A55D81D12D2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066800" y="2880282"/>
            <a:ext cx="7272338" cy="92392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</a:rPr>
              <a:t>SELECT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</a:rPr>
              <a:t>last_name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</a:rPr>
              <a:t>, salary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</a:rPr>
              <a:t>FROM   employees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</a:rPr>
              <a:t>WHERE  salary BETWEEN 25000 AND 35000 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FEE5B9-AA8D-417A-81D5-AF4E4BCE650A}"/>
              </a:ext>
            </a:extLst>
          </p:cNvPr>
          <p:cNvSpPr/>
          <p:nvPr/>
        </p:nvSpPr>
        <p:spPr>
          <a:xfrm>
            <a:off x="3011239" y="3470308"/>
            <a:ext cx="3335324" cy="333899"/>
          </a:xfrm>
          <a:prstGeom prst="rect">
            <a:avLst/>
          </a:prstGeom>
          <a:noFill/>
          <a:ln w="25400" cap="flat" cmpd="sng" algn="ctr">
            <a:solidFill>
              <a:srgbClr val="416A9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CD9DA4C7-AA0D-49F6-878D-165B2F6B6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512" y="3986580"/>
            <a:ext cx="1236172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457200" fontAlgn="auto">
              <a:spcBef>
                <a:spcPct val="60000"/>
              </a:spcBef>
              <a:spcAft>
                <a:spcPts val="0"/>
              </a:spcAft>
            </a:pPr>
            <a:r>
              <a:rPr lang="en-US" altLang="en-US" sz="1800" dirty="0">
                <a:solidFill>
                  <a:prstClr val="black"/>
                </a:solidFill>
                <a:latin typeface="Calibri"/>
              </a:rPr>
              <a:t>Lower limit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E3042070-6706-4C9B-AB8C-AE072047D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037" y="3986580"/>
            <a:ext cx="1245534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457200" fontAlgn="auto">
              <a:spcBef>
                <a:spcPct val="60000"/>
              </a:spcBef>
              <a:spcAft>
                <a:spcPts val="0"/>
              </a:spcAft>
            </a:pPr>
            <a:r>
              <a:rPr lang="en-US" altLang="en-US" sz="1800" dirty="0">
                <a:solidFill>
                  <a:prstClr val="black"/>
                </a:solidFill>
                <a:latin typeface="Calibri"/>
              </a:rPr>
              <a:t>Upper limit</a:t>
            </a:r>
          </a:p>
        </p:txBody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ABEF4BED-9180-48F7-AD8B-E6C430F3A310}"/>
              </a:ext>
            </a:extLst>
          </p:cNvPr>
          <p:cNvSpPr>
            <a:spLocks/>
          </p:cNvSpPr>
          <p:nvPr/>
        </p:nvSpPr>
        <p:spPr bwMode="auto">
          <a:xfrm>
            <a:off x="4365362" y="3757281"/>
            <a:ext cx="0" cy="365125"/>
          </a:xfrm>
          <a:custGeom>
            <a:avLst/>
            <a:gdLst>
              <a:gd name="T0" fmla="*/ 2147483647 h 277403"/>
              <a:gd name="T1" fmla="*/ 0 h 277403"/>
              <a:gd name="T2" fmla="*/ 0 60000 65536"/>
              <a:gd name="T3" fmla="*/ 0 60000 65536"/>
              <a:gd name="T4" fmla="*/ 0 h 277403"/>
              <a:gd name="T5" fmla="*/ 277403 h 277403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77403">
                <a:moveTo>
                  <a:pt x="0" y="277403"/>
                </a:move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rgbClr val="C0962B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6CBEEF71-34B9-457C-8214-549103040494}"/>
              </a:ext>
            </a:extLst>
          </p:cNvPr>
          <p:cNvSpPr>
            <a:spLocks/>
          </p:cNvSpPr>
          <p:nvPr/>
        </p:nvSpPr>
        <p:spPr bwMode="auto">
          <a:xfrm>
            <a:off x="5798481" y="3727570"/>
            <a:ext cx="0" cy="365125"/>
          </a:xfrm>
          <a:custGeom>
            <a:avLst/>
            <a:gdLst>
              <a:gd name="T0" fmla="*/ 2147483647 h 277403"/>
              <a:gd name="T1" fmla="*/ 0 h 277403"/>
              <a:gd name="T2" fmla="*/ 0 60000 65536"/>
              <a:gd name="T3" fmla="*/ 0 60000 65536"/>
              <a:gd name="T4" fmla="*/ 0 h 277403"/>
              <a:gd name="T5" fmla="*/ 277403 h 277403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77403">
                <a:moveTo>
                  <a:pt x="0" y="277403"/>
                </a:move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rgbClr val="C0962B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E0C7B42-3627-4163-B172-37411C906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51" y="4275068"/>
            <a:ext cx="8040222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98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Operator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</a:rPr>
              <a:t>IN</a:t>
            </a:r>
            <a:r>
              <a:rPr lang="en-US" altLang="en-US" dirty="0"/>
              <a:t> operator to test for values in a list: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4B14-27FC-4420-8BDD-53A76DDC3E8D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084873" y="2743200"/>
            <a:ext cx="7283450" cy="92392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select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ssn,fname,lname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from employee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WHERE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Dno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IN (1,4,5);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56F2E5-AC8B-4978-9CAE-B8EE35BACAD9}"/>
              </a:ext>
            </a:extLst>
          </p:cNvPr>
          <p:cNvSpPr/>
          <p:nvPr/>
        </p:nvSpPr>
        <p:spPr>
          <a:xfrm>
            <a:off x="1896799" y="3268211"/>
            <a:ext cx="2969703" cy="528506"/>
          </a:xfrm>
          <a:prstGeom prst="rect">
            <a:avLst/>
          </a:prstGeom>
          <a:noFill/>
          <a:ln w="25400" cap="flat" cmpd="sng" algn="ctr">
            <a:solidFill>
              <a:srgbClr val="416A9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64145E-5515-4BB1-AEF7-23970B83C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65" y="4192136"/>
            <a:ext cx="3238952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88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Operator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Use the </a:t>
            </a:r>
            <a:r>
              <a:rPr lang="en-US" altLang="en-US" sz="2800" dirty="0">
                <a:latin typeface="Courier New" panose="02070309020205020404" pitchFamily="49" charset="0"/>
              </a:rPr>
              <a:t>LIKE</a:t>
            </a:r>
            <a:r>
              <a:rPr lang="en-US" altLang="en-US" sz="2800" dirty="0"/>
              <a:t> operator to perform wildcard searches of valid search string values.</a:t>
            </a:r>
          </a:p>
          <a:p>
            <a:r>
              <a:rPr lang="en-US" altLang="en-US" sz="2800" dirty="0"/>
              <a:t>Search conditions can contain either literal characters or numbers:</a:t>
            </a:r>
          </a:p>
          <a:p>
            <a:pPr lvl="1"/>
            <a:r>
              <a:rPr lang="en-US" altLang="en-US" sz="2400" dirty="0">
                <a:latin typeface="Courier New" panose="02070309020205020404" pitchFamily="49" charset="0"/>
              </a:rPr>
              <a:t>%</a:t>
            </a:r>
            <a:r>
              <a:rPr lang="en-US" altLang="en-US" sz="2400" dirty="0"/>
              <a:t> denotes zero or more characters.</a:t>
            </a:r>
          </a:p>
          <a:p>
            <a:pPr lvl="1"/>
            <a:r>
              <a:rPr lang="en-US" altLang="en-US" sz="2400" dirty="0">
                <a:latin typeface="Courier New" panose="02070309020205020404" pitchFamily="49" charset="0"/>
              </a:rPr>
              <a:t>_</a:t>
            </a:r>
            <a:r>
              <a:rPr lang="en-US" altLang="en-US" sz="2400" dirty="0"/>
              <a:t> denotes one character.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78778E0-1EC2-40F1-A1AA-8C0D43DBA07C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234988" y="4446317"/>
            <a:ext cx="7451812" cy="119248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ssn,fname,lname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</a:t>
            </a:r>
          </a:p>
          <a:p>
            <a:pPr algn="l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LIKE 'J%';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4C7032-193F-4317-8082-BB59E03A7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5461383"/>
            <a:ext cx="2200582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42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Combining Wildcard Characters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can combine the two wildcard characters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en-US" dirty="0"/>
              <a:t>) with literal characters for pattern matching: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1D49EC9-B0F9-4A6C-A9E7-6D9A388948F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14400" y="3352800"/>
            <a:ext cx="7620000" cy="120359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ssn,fname,lname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</a:t>
            </a:r>
          </a:p>
          <a:p>
            <a:pPr algn="l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LIKE '_o%';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73398B-59AF-4EEB-B219-19E9D1B86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4694009"/>
            <a:ext cx="2743583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31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 Conditions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Test for nulls with the </a:t>
            </a:r>
            <a:r>
              <a:rPr lang="en-US" altLang="en-US" dirty="0">
                <a:latin typeface="Courier New" panose="02070309020205020404" pitchFamily="49" charset="0"/>
              </a:rPr>
              <a:t>IS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 operator.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6A12C82-EFB6-4D8C-9546-20CB4337EF2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143000" y="2489330"/>
            <a:ext cx="7348538" cy="13301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ssn,fname,lname,super_ssn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</a:t>
            </a:r>
          </a:p>
          <a:p>
            <a:pPr algn="l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super_SSN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is NULL;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A10CFE-0CBE-451B-BDFC-B8D3F1E7B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786" y="4021956"/>
            <a:ext cx="3343742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15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AND Operator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AND</a:t>
            </a:r>
            <a:r>
              <a:rPr lang="en-US" altLang="en-US" dirty="0"/>
              <a:t> requires both the component conditions to be true.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21591CE-5B71-4750-ABF8-22D93A33A14B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028781" y="3200400"/>
            <a:ext cx="7272338" cy="1271588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select *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from employee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WHERE salary &gt;= 10000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AND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Dno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= 4;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AE58A0-4850-476F-8C4B-0D8C36C8D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34" y="4751657"/>
            <a:ext cx="739243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19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AND Operator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Binary operator (2 inputs)</a:t>
            </a:r>
          </a:p>
          <a:p>
            <a:r>
              <a:rPr lang="en-US" altLang="en-US" dirty="0"/>
              <a:t>Condition1 AND Condition2</a:t>
            </a:r>
          </a:p>
          <a:p>
            <a:pPr lvl="1"/>
            <a:r>
              <a:rPr lang="en-US" altLang="en-US" dirty="0"/>
              <a:t>True if </a:t>
            </a:r>
            <a:r>
              <a:rPr lang="en-US" altLang="en-US" u="sng" dirty="0"/>
              <a:t>both</a:t>
            </a:r>
            <a:r>
              <a:rPr lang="en-US" altLang="en-US" dirty="0"/>
              <a:t> Condition1 and Condition2 are true</a:t>
            </a:r>
          </a:p>
          <a:p>
            <a:r>
              <a:rPr lang="en-US" altLang="en-US" dirty="0"/>
              <a:t>( ( Condition3 AND Condition4 ) AND Condition5 )</a:t>
            </a:r>
          </a:p>
          <a:p>
            <a:pPr lvl="1"/>
            <a:r>
              <a:rPr lang="en-US" altLang="en-US" dirty="0"/>
              <a:t>Condition3_and_4 AND Condition5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32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OR Operator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altLang="en-US" dirty="0"/>
              <a:t>OR requires either component condition to be true: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235301B-5A52-4D0D-B1F0-C7980A18FFC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95108" y="2977108"/>
            <a:ext cx="7272338" cy="1271588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select *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from employee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WHERE salary &gt;= 10000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OR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Dno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=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9AF38C-2BD4-4319-8DBE-7902E3FDA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03" y="4427489"/>
            <a:ext cx="7506748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0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SQL Statements - Categories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A771363-A4F0-4F60-830E-E5890BFB70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985092"/>
              </p:ext>
            </p:extLst>
          </p:nvPr>
        </p:nvGraphicFramePr>
        <p:xfrm>
          <a:off x="915798" y="1760574"/>
          <a:ext cx="7617204" cy="4484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5890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OR Operator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Binary operator </a:t>
            </a:r>
          </a:p>
          <a:p>
            <a:r>
              <a:rPr lang="en-US" altLang="en-US" dirty="0"/>
              <a:t>Condition1 OR Condition2</a:t>
            </a:r>
          </a:p>
          <a:p>
            <a:pPr lvl="1"/>
            <a:r>
              <a:rPr lang="en-US" altLang="en-US" dirty="0"/>
              <a:t>True if either Condition1 or Condition2 is true</a:t>
            </a:r>
          </a:p>
          <a:p>
            <a:r>
              <a:rPr lang="en-US" altLang="en-US" dirty="0"/>
              <a:t>( ( Condition3 OR Condition4 ) OR Condition5 )</a:t>
            </a:r>
          </a:p>
          <a:p>
            <a:pPr lvl="1"/>
            <a:r>
              <a:rPr lang="en-US" altLang="en-US" dirty="0"/>
              <a:t>Condition3_or_4 OR Condition5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55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NOT</a:t>
            </a:r>
            <a:r>
              <a:rPr lang="en-US" altLang="en-US" dirty="0"/>
              <a:t> Operator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CA1548C-FB27-478F-A4D8-3CC48FD8629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1812925"/>
            <a:ext cx="7272338" cy="1271588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select *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from employee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WHERE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Dno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NOT IN (1,4);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24F132-4EDD-4059-996E-9A935D28D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3428999"/>
            <a:ext cx="7497221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58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NOT</a:t>
            </a:r>
            <a:r>
              <a:rPr lang="en-US" altLang="en-US" dirty="0"/>
              <a:t> Operator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Unary operator</a:t>
            </a:r>
          </a:p>
          <a:p>
            <a:pPr lvl="1"/>
            <a:r>
              <a:rPr lang="en-US" altLang="en-US" dirty="0"/>
              <a:t>Applies to single condition only</a:t>
            </a:r>
          </a:p>
          <a:p>
            <a:r>
              <a:rPr lang="en-US" altLang="en-US" dirty="0"/>
              <a:t>NOT Condition1</a:t>
            </a:r>
          </a:p>
          <a:p>
            <a:pPr lvl="1"/>
            <a:r>
              <a:rPr lang="en-US" altLang="en-US" dirty="0"/>
              <a:t>True if either Condition1 is false</a:t>
            </a:r>
          </a:p>
          <a:p>
            <a:r>
              <a:rPr lang="en-US" altLang="en-US" dirty="0"/>
              <a:t>NOT (NOT Condition2)</a:t>
            </a:r>
          </a:p>
          <a:p>
            <a:pPr lvl="1"/>
            <a:r>
              <a:rPr lang="en-US" altLang="en-US" dirty="0"/>
              <a:t>Equivalent to Condition2</a:t>
            </a:r>
          </a:p>
          <a:p>
            <a:pPr lvl="1"/>
            <a:r>
              <a:rPr lang="en-US" altLang="en-US" dirty="0"/>
              <a:t>True if Condition2 is true</a:t>
            </a:r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01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Combining AND/OR/NOT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Condition grouping</a:t>
            </a:r>
          </a:p>
          <a:p>
            <a:pPr lvl="1"/>
            <a:r>
              <a:rPr lang="en-US" altLang="en-US" sz="2400" dirty="0"/>
              <a:t>(Cond1 OR Cond2) AND Cond3</a:t>
            </a:r>
          </a:p>
          <a:p>
            <a:pPr lvl="1"/>
            <a:r>
              <a:rPr lang="en-US" altLang="en-US" sz="2400" dirty="0"/>
              <a:t>Cond1 OR (Cond2 AND Cond3)</a:t>
            </a:r>
          </a:p>
          <a:p>
            <a:r>
              <a:rPr lang="en-US" altLang="en-US" sz="2800" dirty="0"/>
              <a:t>NOT is unary</a:t>
            </a:r>
          </a:p>
          <a:p>
            <a:pPr lvl="1"/>
            <a:r>
              <a:rPr lang="en-US" altLang="en-US" sz="2400" dirty="0"/>
              <a:t>Cond1 AND NOT Cond2</a:t>
            </a:r>
          </a:p>
          <a:p>
            <a:pPr lvl="1"/>
            <a:r>
              <a:rPr lang="en-US" altLang="en-US" sz="2400" dirty="0"/>
              <a:t>Cond1 AND (NOT Cond2)</a:t>
            </a:r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85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Rules of Precedence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cs typeface="Calibri" panose="020F0502020204030204" pitchFamily="34" charset="0"/>
            </a:endParaRPr>
          </a:p>
          <a:p>
            <a:endParaRPr lang="en-US" dirty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dirty="0"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34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6353028-9A38-4A84-A3B4-1992DEAD170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4019550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Not equal to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B155E7E-9AAC-4F53-BB04-2AE12E9CD6F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4019550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14300" marR="0" lvl="1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331AF3A-CC30-4D2D-BB4A-3B1672D481F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4384675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NOT logical operator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ED1FA52-B728-4368-B094-6DDB103278C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4384675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14300" marR="0" lvl="1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5888" algn="l"/>
              </a:tabLst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6E32B55E-788F-4D1D-9B9C-46741CB1896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4749800"/>
            <a:ext cx="423227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228600" eaLnBrk="0" fontAlgn="auto" latinLnBrk="0" hangingPunct="0">
              <a:lnSpc>
                <a:spcPct val="120000"/>
              </a:lnSpc>
              <a:spcBef>
                <a:spcPct val="6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AND logical operator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616451B1-19CC-4E14-9A11-13A05C43CCD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4749800"/>
            <a:ext cx="125412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14300" marR="0" lvl="1" indent="0" algn="l" defTabSz="228600" eaLnBrk="0" fontAlgn="auto" latinLnBrk="0" hangingPunct="0">
              <a:lnSpc>
                <a:spcPct val="120000"/>
              </a:lnSpc>
              <a:spcBef>
                <a:spcPct val="6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E05DEA0D-307F-43B3-9BDA-20959036A66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5170488"/>
            <a:ext cx="423227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228600" eaLnBrk="0" fontAlgn="auto" latinLnBrk="0" hangingPunct="0">
              <a:lnSpc>
                <a:spcPct val="120000"/>
              </a:lnSpc>
              <a:spcBef>
                <a:spcPct val="6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OR logical operator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9BD5977F-D994-4AB9-8894-F411C196BDE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5170488"/>
            <a:ext cx="125412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14300" marR="0" lvl="1" indent="0" algn="l" defTabSz="228600" eaLnBrk="0" fontAlgn="auto" latinLnBrk="0" hangingPunct="0">
              <a:lnSpc>
                <a:spcPct val="120000"/>
              </a:lnSpc>
              <a:spcBef>
                <a:spcPct val="6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EC6A290B-80D6-442A-98E1-EC3A64D6543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3289300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en-US" sz="160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[NOT] NULL, LIKE, [NOT] IN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FA6ED0F3-604A-4FBA-B3C6-C44354266D9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3289300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14300" marR="0" lvl="1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409C529E-CB15-43AE-AEAE-7DEDEACB28A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3654425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[NOT] BETWEEN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131A159D-71DC-404D-AFD4-1A79C223B99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3654425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14300" marR="0" lvl="1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017BD4A9-66F2-4B80-AD1E-E728C1DEE3F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2924175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228600" eaLnBrk="0" fontAlgn="auto" latinLnBrk="0" hangingPunct="0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Comparison conditions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52E32B9B-A172-455C-B1AE-86EDEBA69EF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2924175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14300" marR="0" lvl="1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45246A5A-006C-489C-8971-FD66ECA8A3E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2541588"/>
            <a:ext cx="4232275" cy="3825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228600" eaLnBrk="0" fontAlgn="auto" latinLnBrk="0" hangingPunct="0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Concatenation operator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6885381-C27B-4208-B758-9D99D92E7A3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2541588"/>
            <a:ext cx="1254125" cy="3825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14300" marR="0" lvl="1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F96E07ED-89ED-4964-BE03-666453A1B37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2166938"/>
            <a:ext cx="4232275" cy="3746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Arithmetic operators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4C9F96-61F7-47EC-9DEE-DD474C44307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57525" y="1801813"/>
            <a:ext cx="4232275" cy="365125"/>
          </a:xfrm>
          <a:prstGeom prst="rect">
            <a:avLst/>
          </a:prstGeom>
          <a:solidFill>
            <a:srgbClr val="C0962B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Meaning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73201A-51E1-468F-89BB-9BE6FA5F5B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03400" y="1801813"/>
            <a:ext cx="1254125" cy="365125"/>
          </a:xfrm>
          <a:prstGeom prst="rect">
            <a:avLst/>
          </a:prstGeom>
          <a:solidFill>
            <a:srgbClr val="C0962B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Operator</a:t>
            </a: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91388FEB-5CC3-47AB-9FA0-D9AF697153AB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2166938"/>
            <a:ext cx="5486400" cy="0"/>
          </a:xfrm>
          <a:prstGeom prst="line">
            <a:avLst/>
          </a:prstGeom>
          <a:noFill/>
          <a:ln w="57150">
            <a:solidFill>
              <a:sysClr val="windowText" lastClr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10B83BB5-5D85-40A4-AF86-6363C81CDDE6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2541588"/>
            <a:ext cx="5486400" cy="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22">
            <a:extLst>
              <a:ext uri="{FF2B5EF4-FFF2-40B4-BE49-F238E27FC236}">
                <a16:creationId xmlns:a16="http://schemas.microsoft.com/office/drawing/2014/main" id="{32F02B7F-DD56-4E1F-BBD9-5062DD623F0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2166938"/>
            <a:ext cx="1254125" cy="3746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/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8424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Rules of Precedence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9312337-AFC9-4915-A851-34EDFADE3329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003190" y="1719262"/>
            <a:ext cx="6796474" cy="132713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SELECT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last_name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department_id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, salary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FROM   employees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WHERE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department_id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= 60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OR   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department_id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= 80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AND    salary &gt; 10000;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6A29BC4-38B5-441B-ADFB-91457E13385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204526" y="4400980"/>
            <a:ext cx="6796474" cy="131402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SELECT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last_name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department_id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, salary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FROM   employees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WHERE 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962B"/>
                </a:solidFill>
                <a:effectLst/>
                <a:uLnTx/>
                <a:uFillTx/>
                <a:latin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department_id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= 60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OR   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department_id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= 80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962B"/>
                </a:solidFill>
                <a:effectLst/>
                <a:uLnTx/>
                <a:uFillTx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AND    salary &gt; 10000;</a:t>
            </a:r>
          </a:p>
        </p:txBody>
      </p:sp>
      <p:pic>
        <p:nvPicPr>
          <p:cNvPr id="9" name="Picture 17">
            <a:extLst>
              <a:ext uri="{FF2B5EF4-FFF2-40B4-BE49-F238E27FC236}">
                <a16:creationId xmlns:a16="http://schemas.microsoft.com/office/drawing/2014/main" id="{06AF4486-B573-45C7-BE58-EE4B27385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726" y="6001179"/>
            <a:ext cx="2863788" cy="570945"/>
          </a:xfrm>
          <a:prstGeom prst="rect">
            <a:avLst/>
          </a:prstGeom>
          <a:noFill/>
          <a:ln w="2857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>
            <a:extLst>
              <a:ext uri="{FF2B5EF4-FFF2-40B4-BE49-F238E27FC236}">
                <a16:creationId xmlns:a16="http://schemas.microsoft.com/office/drawing/2014/main" id="{2EC9D0B8-57F7-40A2-85B9-7C6FE0A4D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526" y="3105579"/>
            <a:ext cx="2881913" cy="1105639"/>
          </a:xfrm>
          <a:prstGeom prst="rect">
            <a:avLst/>
          </a:prstGeom>
          <a:noFill/>
          <a:ln w="2857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A654EC5C-58E9-4CFE-BA79-86B36EF55A2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75144" y="2450520"/>
            <a:ext cx="424055" cy="560067"/>
          </a:xfrm>
          <a:prstGeom prst="rect">
            <a:avLst/>
          </a:prstGeom>
          <a:noFill/>
          <a:ln w="28575">
            <a:solidFill>
              <a:srgbClr val="1F497D">
                <a:lumMod val="60000"/>
                <a:lumOff val="40000"/>
              </a:srgbClr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12" name="Group 17">
            <a:extLst>
              <a:ext uri="{FF2B5EF4-FFF2-40B4-BE49-F238E27FC236}">
                <a16:creationId xmlns:a16="http://schemas.microsoft.com/office/drawing/2014/main" id="{3F4DAB03-C44F-4632-ACB2-5579D4927E47}"/>
              </a:ext>
            </a:extLst>
          </p:cNvPr>
          <p:cNvGrpSpPr>
            <a:grpSpLocks/>
          </p:cNvGrpSpPr>
          <p:nvPr/>
        </p:nvGrpSpPr>
        <p:grpSpPr bwMode="auto">
          <a:xfrm>
            <a:off x="1489899" y="2634374"/>
            <a:ext cx="451888" cy="251697"/>
            <a:chOff x="912" y="1625"/>
            <a:chExt cx="290" cy="151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A8CFDED4-72B3-4763-B1ED-7209C9A1BC4F}"/>
                </a:ext>
              </a:extLst>
            </p:cNvPr>
            <p:cNvSpPr>
              <a:spLocks/>
            </p:cNvSpPr>
            <p:nvPr/>
          </p:nvSpPr>
          <p:spPr bwMode="gray">
            <a:xfrm>
              <a:off x="977" y="1625"/>
              <a:ext cx="225" cy="147"/>
            </a:xfrm>
            <a:custGeom>
              <a:avLst/>
              <a:gdLst>
                <a:gd name="T0" fmla="*/ 0 w 228"/>
                <a:gd name="T1" fmla="*/ 146 h 147"/>
                <a:gd name="T2" fmla="*/ 0 w 228"/>
                <a:gd name="T3" fmla="*/ 0 h 147"/>
                <a:gd name="T4" fmla="*/ 103 w 228"/>
                <a:gd name="T5" fmla="*/ 0 h 147"/>
                <a:gd name="T6" fmla="*/ 0 60000 65536"/>
                <a:gd name="T7" fmla="*/ 0 60000 65536"/>
                <a:gd name="T8" fmla="*/ 0 60000 65536"/>
                <a:gd name="T9" fmla="*/ 0 w 228"/>
                <a:gd name="T10" fmla="*/ 0 h 147"/>
                <a:gd name="T11" fmla="*/ 228 w 228"/>
                <a:gd name="T12" fmla="*/ 147 h 1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8575" cap="rnd" cmpd="sng">
              <a:solidFill>
                <a:srgbClr val="1F497D">
                  <a:lumMod val="60000"/>
                  <a:lumOff val="40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4" name="Line 6">
              <a:extLst>
                <a:ext uri="{FF2B5EF4-FFF2-40B4-BE49-F238E27FC236}">
                  <a16:creationId xmlns:a16="http://schemas.microsoft.com/office/drawing/2014/main" id="{3BD8BC0E-5839-4E53-9082-354778CE141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912" y="1776"/>
              <a:ext cx="282" cy="0"/>
            </a:xfrm>
            <a:prstGeom prst="line">
              <a:avLst/>
            </a:prstGeom>
            <a:noFill/>
            <a:ln w="28575">
              <a:solidFill>
                <a:srgbClr val="1F497D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8959E34B-5195-4FAC-AEA7-6C3DAA52953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45719" y="5117893"/>
            <a:ext cx="424055" cy="560067"/>
          </a:xfrm>
          <a:prstGeom prst="rect">
            <a:avLst/>
          </a:prstGeom>
          <a:noFill/>
          <a:ln w="28575">
            <a:solidFill>
              <a:srgbClr val="1F497D">
                <a:lumMod val="60000"/>
                <a:lumOff val="40000"/>
              </a:srgbClr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AB4C2E-ED70-4092-90B9-5F61ECECA1CA}"/>
              </a:ext>
            </a:extLst>
          </p:cNvPr>
          <p:cNvGrpSpPr>
            <a:grpSpLocks/>
          </p:cNvGrpSpPr>
          <p:nvPr/>
        </p:nvGrpSpPr>
        <p:grpSpPr bwMode="auto">
          <a:xfrm>
            <a:off x="1660474" y="5301747"/>
            <a:ext cx="451888" cy="251697"/>
            <a:chOff x="912" y="1625"/>
            <a:chExt cx="290" cy="151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EB28CE0F-6891-4EC0-A3DE-4776D34A9598}"/>
                </a:ext>
              </a:extLst>
            </p:cNvPr>
            <p:cNvSpPr>
              <a:spLocks/>
            </p:cNvSpPr>
            <p:nvPr/>
          </p:nvSpPr>
          <p:spPr bwMode="gray">
            <a:xfrm>
              <a:off x="977" y="1625"/>
              <a:ext cx="225" cy="147"/>
            </a:xfrm>
            <a:custGeom>
              <a:avLst/>
              <a:gdLst>
                <a:gd name="T0" fmla="*/ 0 w 228"/>
                <a:gd name="T1" fmla="*/ 146 h 147"/>
                <a:gd name="T2" fmla="*/ 0 w 228"/>
                <a:gd name="T3" fmla="*/ 0 h 147"/>
                <a:gd name="T4" fmla="*/ 103 w 228"/>
                <a:gd name="T5" fmla="*/ 0 h 147"/>
                <a:gd name="T6" fmla="*/ 0 60000 65536"/>
                <a:gd name="T7" fmla="*/ 0 60000 65536"/>
                <a:gd name="T8" fmla="*/ 0 60000 65536"/>
                <a:gd name="T9" fmla="*/ 0 w 228"/>
                <a:gd name="T10" fmla="*/ 0 h 147"/>
                <a:gd name="T11" fmla="*/ 228 w 228"/>
                <a:gd name="T12" fmla="*/ 147 h 1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8575" cap="rnd" cmpd="sng">
              <a:solidFill>
                <a:srgbClr val="1F497D">
                  <a:lumMod val="60000"/>
                  <a:lumOff val="40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F970EFE9-F65B-487B-B99B-7868EF0D8B5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912" y="1776"/>
              <a:ext cx="282" cy="0"/>
            </a:xfrm>
            <a:prstGeom prst="line">
              <a:avLst/>
            </a:prstGeom>
            <a:noFill/>
            <a:ln w="28575">
              <a:solidFill>
                <a:srgbClr val="1F497D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6071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ORDER BY Clause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Sort the retrieved rows with the </a:t>
            </a:r>
            <a:r>
              <a:rPr lang="en-US" altLang="en-US" dirty="0">
                <a:latin typeface="Courier New" panose="02070309020205020404" pitchFamily="49" charset="0"/>
              </a:rPr>
              <a:t>ORDER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BY</a:t>
            </a:r>
            <a:r>
              <a:rPr lang="en-US" altLang="en-US" dirty="0"/>
              <a:t> clause: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ASC</a:t>
            </a:r>
            <a:r>
              <a:rPr lang="en-US" altLang="en-US" dirty="0"/>
              <a:t>: Ascending order, default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DESC</a:t>
            </a:r>
            <a:r>
              <a:rPr lang="en-US" altLang="en-US" dirty="0"/>
              <a:t>: Descending order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A131C6F-3FB7-4CAA-BFBA-0544EF82170B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5949" y="3716975"/>
            <a:ext cx="7272338" cy="87947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SELECT 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last_name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job_id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department_id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hire_date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FROM     employees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ORDER BY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hire_date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;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2F14940A-B068-4604-8F17-46EDB0CC4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49" y="4748271"/>
            <a:ext cx="3943350" cy="1371600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852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ORDER BY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ORDER BY </a:t>
            </a:r>
            <a:r>
              <a:rPr lang="en-US" altLang="en-US" i="1" dirty="0"/>
              <a:t>list of ordering attributes</a:t>
            </a:r>
          </a:p>
          <a:p>
            <a:r>
              <a:rPr lang="en-US" altLang="en-US" dirty="0"/>
              <a:t>Tuples returned by the query are sorted by the first attribute in the list</a:t>
            </a:r>
          </a:p>
          <a:p>
            <a:r>
              <a:rPr lang="en-US" altLang="en-US" dirty="0"/>
              <a:t>Ties are broken by the second attribute, then the third, et cetera</a:t>
            </a:r>
          </a:p>
          <a:p>
            <a:r>
              <a:rPr lang="en-US" altLang="en-US" dirty="0"/>
              <a:t>Tuples are sorted in ascending order unless we put DESC after an attribute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&lt;column*&gt;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29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Group 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Group functions operate on sets of rows to give one result per group.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15" name="Picture 20" descr="C:\salome_official\projects\11gR2\screenshots\les5_4s_a.gif">
            <a:extLst>
              <a:ext uri="{FF2B5EF4-FFF2-40B4-BE49-F238E27FC236}">
                <a16:creationId xmlns:a16="http://schemas.microsoft.com/office/drawing/2014/main" id="{8D66F454-A9AB-404D-BC9B-6505F948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71800"/>
            <a:ext cx="2628900" cy="2525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C06C554-A52F-4ED9-9B3E-9230F6F91E2E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76962" y="4340225"/>
            <a:ext cx="1825625" cy="1012825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68CD79-F615-4DD1-ADBD-00A622550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981" y="2589212"/>
            <a:ext cx="166673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EMPLOYEES</a:t>
            </a:r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2E7C741E-6746-46B5-9457-C0824C920D01}"/>
              </a:ext>
            </a:extLst>
          </p:cNvPr>
          <p:cNvSpPr>
            <a:spLocks/>
          </p:cNvSpPr>
          <p:nvPr/>
        </p:nvSpPr>
        <p:spPr bwMode="gray">
          <a:xfrm>
            <a:off x="4017962" y="2955925"/>
            <a:ext cx="2157413" cy="3589338"/>
          </a:xfrm>
          <a:custGeom>
            <a:avLst/>
            <a:gdLst>
              <a:gd name="T0" fmla="*/ 0 w 1359"/>
              <a:gd name="T1" fmla="*/ 2147483647 h 2543"/>
              <a:gd name="T2" fmla="*/ 0 w 1359"/>
              <a:gd name="T3" fmla="*/ 0 h 2543"/>
              <a:gd name="T4" fmla="*/ 2147483647 w 1359"/>
              <a:gd name="T5" fmla="*/ 2147483647 h 2543"/>
              <a:gd name="T6" fmla="*/ 2147483647 w 1359"/>
              <a:gd name="T7" fmla="*/ 2147483647 h 2543"/>
              <a:gd name="T8" fmla="*/ 0 w 1359"/>
              <a:gd name="T9" fmla="*/ 2147483647 h 2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9"/>
              <a:gd name="T16" fmla="*/ 0 h 2543"/>
              <a:gd name="T17" fmla="*/ 1359 w 1359"/>
              <a:gd name="T18" fmla="*/ 2543 h 25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9" h="2543">
                <a:moveTo>
                  <a:pt x="0" y="2542"/>
                </a:moveTo>
                <a:lnTo>
                  <a:pt x="0" y="0"/>
                </a:lnTo>
                <a:lnTo>
                  <a:pt x="1358" y="962"/>
                </a:lnTo>
                <a:lnTo>
                  <a:pt x="1358" y="1702"/>
                </a:lnTo>
                <a:lnTo>
                  <a:pt x="0" y="2542"/>
                </a:lnTo>
              </a:path>
            </a:pathLst>
          </a:cu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AC2E59-C759-467A-824F-F401AAA9E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450" y="4460875"/>
            <a:ext cx="2278062" cy="103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Maximum salary in EMPLOYEES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C8100032-002A-4360-AD1B-A32234646C3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12862" y="5380038"/>
            <a:ext cx="366713" cy="39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pic>
        <p:nvPicPr>
          <p:cNvPr id="21" name="Picture 21" descr="C:\salome_official\projects\11gR2\screenshots\les5_4s_b.gif">
            <a:extLst>
              <a:ext uri="{FF2B5EF4-FFF2-40B4-BE49-F238E27FC236}">
                <a16:creationId xmlns:a16="http://schemas.microsoft.com/office/drawing/2014/main" id="{5D499F75-675D-46C6-9322-094DD2467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805488"/>
            <a:ext cx="26289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2" descr="C:\salome_official\projects\11gR2\screenshots\les5_4s_c.gif">
            <a:extLst>
              <a:ext uri="{FF2B5EF4-FFF2-40B4-BE49-F238E27FC236}">
                <a16:creationId xmlns:a16="http://schemas.microsoft.com/office/drawing/2014/main" id="{A1473AF1-0C5F-4E4F-B74B-D70ED834A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37" y="4608513"/>
            <a:ext cx="11652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136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Group 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AVG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COUNT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MAX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MIN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SUM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833BB60-006A-452F-8C76-EACE53713A3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559300" y="2401888"/>
            <a:ext cx="2263775" cy="950912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229B3413-F348-462F-9DC2-959F2908F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3825" y="287655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C9743A18-895B-41E8-A6C2-6771AF6628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4188" y="287655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E1AB8373-C340-4786-A51C-65BBA29000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3825" y="257175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EAC10A69-1AFE-453A-84C8-15D87D966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3825" y="3124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60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Manipulation Language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DML statement is executed when you:</a:t>
            </a:r>
          </a:p>
          <a:p>
            <a:pPr lvl="1"/>
            <a:r>
              <a:rPr lang="en-US" altLang="en-US" dirty="0"/>
              <a:t>Add new rows to a table</a:t>
            </a:r>
          </a:p>
          <a:p>
            <a:pPr lvl="1"/>
            <a:r>
              <a:rPr lang="en-US" altLang="en-US" dirty="0"/>
              <a:t>Modify existing rows in a table</a:t>
            </a:r>
          </a:p>
          <a:p>
            <a:pPr lvl="1"/>
            <a:r>
              <a:rPr lang="en-US" altLang="en-US" dirty="0"/>
              <a:t>Remove existing rows from a table</a:t>
            </a:r>
          </a:p>
          <a:p>
            <a:r>
              <a:rPr lang="en-US" altLang="en-US" dirty="0"/>
              <a:t>A </a:t>
            </a:r>
            <a:r>
              <a:rPr lang="en-US" altLang="en-US" i="1" dirty="0"/>
              <a:t>transaction</a:t>
            </a:r>
            <a:r>
              <a:rPr lang="en-US" altLang="en-US" dirty="0"/>
              <a:t> consists of a collection of DML statements that form a logical unit of work.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92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Group Functions: Syntax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7" name="Rectangle 2050">
            <a:extLst>
              <a:ext uri="{FF2B5EF4-FFF2-40B4-BE49-F238E27FC236}">
                <a16:creationId xmlns:a16="http://schemas.microsoft.com/office/drawing/2014/main" id="{43BB4D0B-EAD7-46BA-BA67-92260B9D9642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76300" y="1838325"/>
            <a:ext cx="7200900" cy="120967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SELECT     </a:t>
            </a:r>
            <a:r>
              <a:rPr kumimoji="0" lang="en-US" alt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group_function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(column), ...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FROM	 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table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[WHERE	 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condition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5614F3-2137-41C5-AACF-7014F412269D}"/>
              </a:ext>
            </a:extLst>
          </p:cNvPr>
          <p:cNvSpPr/>
          <p:nvPr/>
        </p:nvSpPr>
        <p:spPr>
          <a:xfrm>
            <a:off x="2258170" y="1908313"/>
            <a:ext cx="4309607" cy="439433"/>
          </a:xfrm>
          <a:prstGeom prst="rect">
            <a:avLst/>
          </a:prstGeom>
          <a:noFill/>
          <a:ln w="25400" cap="flat" cmpd="sng" algn="ctr">
            <a:solidFill>
              <a:srgbClr val="416A9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6636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AVG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SUM</a:t>
            </a:r>
            <a:r>
              <a:rPr lang="en-US" altLang="en-US" dirty="0"/>
              <a:t> 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altLang="en-US" dirty="0"/>
              <a:t>You can use </a:t>
            </a:r>
            <a:r>
              <a:rPr lang="en-US" altLang="en-US" dirty="0">
                <a:latin typeface="Courier New" panose="02070309020205020404" pitchFamily="49" charset="0"/>
              </a:rPr>
              <a:t>AVG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SUM</a:t>
            </a:r>
            <a:r>
              <a:rPr lang="en-US" altLang="en-US" dirty="0"/>
              <a:t> for numeric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7" name="Rectangle 2050">
            <a:extLst>
              <a:ext uri="{FF2B5EF4-FFF2-40B4-BE49-F238E27FC236}">
                <a16:creationId xmlns:a16="http://schemas.microsoft.com/office/drawing/2014/main" id="{C69687DA-D150-47F9-B0A5-F9449DB8C814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14400" y="2819400"/>
            <a:ext cx="7200900" cy="120967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select AVG(salary), MAX(salary),</a:t>
            </a:r>
          </a:p>
          <a:p>
            <a:pPr lvl="0"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MIN(salary), SUM(salary)</a:t>
            </a:r>
          </a:p>
          <a:p>
            <a:pPr lvl="0"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employee;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A371BE-D835-43F4-A336-A54F71C70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308744"/>
            <a:ext cx="6325483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24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MIN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MAX</a:t>
            </a:r>
            <a:r>
              <a:rPr lang="en-US" altLang="en-US" dirty="0"/>
              <a:t> 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altLang="en-US" dirty="0"/>
              <a:t>You can use </a:t>
            </a:r>
            <a:r>
              <a:rPr lang="en-US" altLang="en-US" dirty="0">
                <a:latin typeface="Courier New" panose="02070309020205020404" pitchFamily="49" charset="0"/>
              </a:rPr>
              <a:t>MIN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MAX</a:t>
            </a:r>
            <a:r>
              <a:rPr lang="en-US" altLang="en-US" dirty="0"/>
              <a:t> for numeric, character, and date data types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7" name="Rectangle 2050">
            <a:extLst>
              <a:ext uri="{FF2B5EF4-FFF2-40B4-BE49-F238E27FC236}">
                <a16:creationId xmlns:a16="http://schemas.microsoft.com/office/drawing/2014/main" id="{8E3C4C82-BF4A-4517-A838-936CC21D0391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447800" y="3124200"/>
            <a:ext cx="7353300" cy="128587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select MIN(</a:t>
            </a:r>
            <a:r>
              <a:rPr lang="en-US" altLang="en-US" sz="2000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Mgr_start_date</a:t>
            </a:r>
            <a:r>
              <a:rPr lang="en-US" altLang="en-US" sz="20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), MAX(</a:t>
            </a:r>
            <a:r>
              <a:rPr lang="en-US" altLang="en-US" sz="2000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Mgr_start_date</a:t>
            </a:r>
            <a:r>
              <a:rPr lang="en-US" altLang="en-US" sz="20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0"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FROM department;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E71CAD-3E0C-47E9-A702-2D56709D2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60" y="4400504"/>
            <a:ext cx="4242967" cy="195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Function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altLang="en-US" dirty="0">
                <a:latin typeface="Courier New" panose="02070309020205020404" pitchFamily="49" charset="0"/>
              </a:rPr>
              <a:t>COUNT(*)</a:t>
            </a:r>
            <a:r>
              <a:rPr lang="en-US" altLang="en-US" dirty="0"/>
              <a:t> returns the number of rows in a table.</a:t>
            </a:r>
          </a:p>
          <a:p>
            <a:pPr marL="514350" indent="-457200"/>
            <a:endParaRPr lang="en-US" altLang="en-US" dirty="0"/>
          </a:p>
          <a:p>
            <a:pPr marL="514350" indent="-457200"/>
            <a:endParaRPr lang="en-US" altLang="en-US" dirty="0"/>
          </a:p>
          <a:p>
            <a:r>
              <a:rPr lang="en-US" altLang="en-US" dirty="0">
                <a:latin typeface="Courier New" panose="02070309020205020404" pitchFamily="49" charset="0"/>
              </a:rPr>
              <a:t>COUNT(</a:t>
            </a:r>
            <a:r>
              <a:rPr lang="en-US" altLang="en-US" i="1" dirty="0">
                <a:latin typeface="Courier New" panose="02070309020205020404" pitchFamily="49" charset="0"/>
              </a:rPr>
              <a:t>expr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r>
              <a:rPr lang="en-US" altLang="en-US" dirty="0"/>
              <a:t> returns the number of rows with non-null values for </a:t>
            </a:r>
            <a:r>
              <a:rPr lang="en-US" altLang="en-US" i="1" dirty="0">
                <a:latin typeface="Courier New" panose="02070309020205020404" pitchFamily="49" charset="0"/>
              </a:rPr>
              <a:t>expr</a:t>
            </a:r>
            <a:r>
              <a:rPr lang="en-US" alt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7" name="Rectangle 2050">
            <a:extLst>
              <a:ext uri="{FF2B5EF4-FFF2-40B4-BE49-F238E27FC236}">
                <a16:creationId xmlns:a16="http://schemas.microsoft.com/office/drawing/2014/main" id="{67C77D48-D4BE-4F01-ACE8-F78012BA31C6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71550" y="2653506"/>
            <a:ext cx="7200900" cy="120967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select COUNT(*) from employee;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C04CC7-E629-4B79-AFDE-7C4CE627F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905" y="2634285"/>
            <a:ext cx="2457793" cy="1228896"/>
          </a:xfrm>
          <a:prstGeom prst="rect">
            <a:avLst/>
          </a:prstGeom>
        </p:spPr>
      </p:pic>
      <p:sp>
        <p:nvSpPr>
          <p:cNvPr id="9" name="Rectangle 2050">
            <a:extLst>
              <a:ext uri="{FF2B5EF4-FFF2-40B4-BE49-F238E27FC236}">
                <a16:creationId xmlns:a16="http://schemas.microsoft.com/office/drawing/2014/main" id="{E4B67442-27AE-49C9-AA8F-0CD445AD3D1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003355" y="4935709"/>
            <a:ext cx="7200900" cy="120967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select COUNT(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super_ssn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) from 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employee;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2B481B-8AB6-4D5E-BAAB-6519238E2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175" y="5037661"/>
            <a:ext cx="2383248" cy="77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36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With DISTINCT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COUNT(DISTINCT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expr)</a:t>
            </a:r>
            <a:r>
              <a:rPr lang="en-US" altLang="en-US" dirty="0"/>
              <a:t> returns the number of distinct non-null values of </a:t>
            </a:r>
            <a:r>
              <a:rPr lang="en-US" altLang="en-US" i="1" dirty="0">
                <a:latin typeface="Courier New" panose="02070309020205020404" pitchFamily="49" charset="0"/>
              </a:rPr>
              <a:t>expr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To display the number of distinct department values in the </a:t>
            </a:r>
            <a:r>
              <a:rPr lang="en-US" altLang="en-US" dirty="0">
                <a:latin typeface="Courier New" panose="02070309020205020404" pitchFamily="49" charset="0"/>
              </a:rPr>
              <a:t>EMPLOYEES</a:t>
            </a:r>
            <a:r>
              <a:rPr lang="en-US" altLang="en-US" dirty="0"/>
              <a:t> table: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7" name="Rectangle 2050">
            <a:extLst>
              <a:ext uri="{FF2B5EF4-FFF2-40B4-BE49-F238E27FC236}">
                <a16:creationId xmlns:a16="http://schemas.microsoft.com/office/drawing/2014/main" id="{8335BA72-0647-4C08-BB81-328328E60462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066800" y="4376194"/>
            <a:ext cx="7200900" cy="120967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select COUNT(DISTINCT DNO) from 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employee;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FC75F0-7ED9-44D0-8990-EB890423E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459" y="5168413"/>
            <a:ext cx="3172268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355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609600"/>
            <a:ext cx="7772400" cy="990600"/>
          </a:xfrm>
        </p:spPr>
        <p:txBody>
          <a:bodyPr/>
          <a:lstStyle/>
          <a:p>
            <a:r>
              <a:rPr lang="en-US" altLang="en-US" dirty="0"/>
              <a:t>Group Functions and Null Values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altLang="en-US" dirty="0"/>
              <a:t>Group functions ignore null values in the column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7" name="Rectangle 2050">
            <a:extLst>
              <a:ext uri="{FF2B5EF4-FFF2-40B4-BE49-F238E27FC236}">
                <a16:creationId xmlns:a16="http://schemas.microsoft.com/office/drawing/2014/main" id="{B90BC678-4CF7-4FDF-B7B4-FC84196E2D31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143000" y="3107775"/>
            <a:ext cx="7200900" cy="120967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select AVG(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super_ssn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) 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from employee;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659B2B-FE91-4A75-8540-C1731F1B3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634" y="3245822"/>
            <a:ext cx="2829320" cy="933580"/>
          </a:xfrm>
          <a:prstGeom prst="rect">
            <a:avLst/>
          </a:prstGeom>
        </p:spPr>
      </p:pic>
      <p:sp>
        <p:nvSpPr>
          <p:cNvPr id="9" name="Rectangle 2050">
            <a:extLst>
              <a:ext uri="{FF2B5EF4-FFF2-40B4-BE49-F238E27FC236}">
                <a16:creationId xmlns:a16="http://schemas.microsoft.com/office/drawing/2014/main" id="{BC291687-CF99-48F5-B9B5-9CC69E865D26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143000" y="4483043"/>
            <a:ext cx="7200900" cy="120967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select AVG(NVL(super_ssn,0)) 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from employee;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D36B53-6B60-4E14-B4D7-38580AB40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14" y="5087880"/>
            <a:ext cx="3334215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28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Groups of Data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7" name="Picture 27" descr="C:\salome_official\projects\11gR2\screenshots\les5_13s_a.gif">
            <a:extLst>
              <a:ext uri="{FF2B5EF4-FFF2-40B4-BE49-F238E27FC236}">
                <a16:creationId xmlns:a16="http://schemas.microsoft.com/office/drawing/2014/main" id="{39F880CB-78C1-4E45-A6A7-AF6901715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16" y="2142752"/>
            <a:ext cx="2632128" cy="32043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F68B7672-234C-40A5-AB55-3C746C595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802" y="1733177"/>
            <a:ext cx="142142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EMPLOYEES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6B40510A-1DA5-4302-B02A-93E3160B5DC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22928" y="5187577"/>
            <a:ext cx="367163" cy="39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square"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0" name="Rectangle 21">
            <a:extLst>
              <a:ext uri="{FF2B5EF4-FFF2-40B4-BE49-F238E27FC236}">
                <a16:creationId xmlns:a16="http://schemas.microsoft.com/office/drawing/2014/main" id="{BED9A9CE-9430-4464-BCEF-09B01EE49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9177" y="2198316"/>
            <a:ext cx="2593981" cy="101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salary in the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EMPLOYEES table for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department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8" descr="C:\salome_official\projects\11gR2\screenshots\les5_13_b.gif">
            <a:extLst>
              <a:ext uri="{FF2B5EF4-FFF2-40B4-BE49-F238E27FC236}">
                <a16:creationId xmlns:a16="http://schemas.microsoft.com/office/drawing/2014/main" id="{794C5801-171F-44C1-A385-580DFE2E1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91" y="5560640"/>
            <a:ext cx="2632128" cy="68664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0" descr="C:\salome_official\projects\11gR2\screenshots\les5_13_c.gif">
            <a:extLst>
              <a:ext uri="{FF2B5EF4-FFF2-40B4-BE49-F238E27FC236}">
                <a16:creationId xmlns:a16="http://schemas.microsoft.com/office/drawing/2014/main" id="{AB14C4EB-2066-49B6-984D-E087B6DA2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516" y="3152402"/>
            <a:ext cx="3422084" cy="207105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3">
            <a:extLst>
              <a:ext uri="{FF2B5EF4-FFF2-40B4-BE49-F238E27FC236}">
                <a16:creationId xmlns:a16="http://schemas.microsoft.com/office/drawing/2014/main" id="{0BE88020-A5D0-4450-9EB0-D460EFBB4946}"/>
              </a:ext>
            </a:extLst>
          </p:cNvPr>
          <p:cNvSpPr>
            <a:spLocks/>
          </p:cNvSpPr>
          <p:nvPr/>
        </p:nvSpPr>
        <p:spPr bwMode="gray">
          <a:xfrm>
            <a:off x="3808978" y="2122115"/>
            <a:ext cx="1573555" cy="4059952"/>
          </a:xfrm>
          <a:custGeom>
            <a:avLst/>
            <a:gdLst>
              <a:gd name="T0" fmla="*/ 0 w 1210"/>
              <a:gd name="T1" fmla="*/ 2147483647 h 2607"/>
              <a:gd name="T2" fmla="*/ 0 w 1210"/>
              <a:gd name="T3" fmla="*/ 0 h 2607"/>
              <a:gd name="T4" fmla="*/ 2147483647 w 1210"/>
              <a:gd name="T5" fmla="*/ 2147483647 h 2607"/>
              <a:gd name="T6" fmla="*/ 2147483647 w 1210"/>
              <a:gd name="T7" fmla="*/ 2147483647 h 2607"/>
              <a:gd name="T8" fmla="*/ 0 w 1210"/>
              <a:gd name="T9" fmla="*/ 2147483647 h 26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0"/>
              <a:gd name="T16" fmla="*/ 0 h 2607"/>
              <a:gd name="T17" fmla="*/ 1210 w 1210"/>
              <a:gd name="T18" fmla="*/ 2607 h 26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0" h="2607">
                <a:moveTo>
                  <a:pt x="0" y="2606"/>
                </a:moveTo>
                <a:lnTo>
                  <a:pt x="0" y="0"/>
                </a:lnTo>
                <a:lnTo>
                  <a:pt x="1209" y="741"/>
                </a:lnTo>
                <a:lnTo>
                  <a:pt x="1209" y="1849"/>
                </a:lnTo>
                <a:lnTo>
                  <a:pt x="0" y="2606"/>
                </a:lnTo>
              </a:path>
            </a:pathLst>
          </a:cu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B7414025-285D-4680-BF95-AEBCB6C27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228" y="2420144"/>
            <a:ext cx="5207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 sz="1200" dirty="0"/>
              <a:t>4400</a:t>
            </a: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715A9302-2F5D-4BC3-A432-4F7A5E932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228" y="2777332"/>
            <a:ext cx="5207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 sz="1200" dirty="0"/>
              <a:t>9500</a:t>
            </a: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30929526-3806-4F30-B1FD-F1CE5FFF7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228" y="3499644"/>
            <a:ext cx="5207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 sz="1200" dirty="0"/>
              <a:t>3500</a:t>
            </a: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52D0C45F-B9CF-4632-9E3A-7EC8DAB94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228" y="4306094"/>
            <a:ext cx="5207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 sz="1200" dirty="0"/>
              <a:t>6400</a:t>
            </a: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F7B608FF-E206-4170-95C5-87B1ED131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228" y="4995069"/>
            <a:ext cx="6048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 sz="1200" dirty="0"/>
              <a:t>10033</a:t>
            </a:r>
          </a:p>
        </p:txBody>
      </p:sp>
    </p:spTree>
    <p:extLst>
      <p:ext uri="{BB962C8B-B14F-4D97-AF65-F5344CB8AC3E}">
        <p14:creationId xmlns:p14="http://schemas.microsoft.com/office/powerpoint/2010/main" val="12453576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GROUP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BY</a:t>
            </a:r>
            <a:r>
              <a:rPr lang="en-US" altLang="en-US" dirty="0"/>
              <a:t> Clause Syntax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can divide rows in a table into smaller groups by using the </a:t>
            </a:r>
            <a:r>
              <a:rPr lang="en-US" altLang="en-US" dirty="0">
                <a:latin typeface="Courier New" panose="02070309020205020404" pitchFamily="49" charset="0"/>
              </a:rPr>
              <a:t>GROUP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BY</a:t>
            </a:r>
            <a:r>
              <a:rPr lang="en-US" altLang="en-US" dirty="0"/>
              <a:t> clause.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3F3A1-FCF5-45F6-840C-109BFEF7502B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33450" y="3025775"/>
            <a:ext cx="7372350" cy="23082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    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group_function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(column)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FROM      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[WHERE    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[GROUP BY 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group_by_expression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altLang="en-US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[ORDER BY 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2045931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GROUP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BY</a:t>
            </a:r>
            <a:r>
              <a:rPr lang="en-US" altLang="en-US" dirty="0"/>
              <a:t> Clause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 dirty="0"/>
              <a:t> All the columns in the </a:t>
            </a:r>
            <a:r>
              <a:rPr lang="en-US" altLang="en-US" dirty="0">
                <a:latin typeface="Courier New" panose="02070309020205020404" pitchFamily="49" charset="0"/>
              </a:rPr>
              <a:t>SELECT</a:t>
            </a:r>
            <a:r>
              <a:rPr lang="en-US" altLang="en-US" dirty="0"/>
              <a:t> list that are not in group functions must be in the </a:t>
            </a:r>
            <a:r>
              <a:rPr lang="en-US" altLang="en-US" dirty="0">
                <a:latin typeface="Courier New" panose="02070309020205020404" pitchFamily="49" charset="0"/>
              </a:rPr>
              <a:t>GROUP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BY</a:t>
            </a:r>
            <a:r>
              <a:rPr lang="en-US" altLang="en-US" dirty="0"/>
              <a:t> clause.</a:t>
            </a:r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0CF0D-FDCE-424A-A925-26765957C61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90600" y="3327472"/>
            <a:ext cx="7277100" cy="14065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dno,AVG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(salary)</a:t>
            </a:r>
          </a:p>
          <a:p>
            <a:pPr algn="l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</a:t>
            </a:r>
          </a:p>
          <a:p>
            <a:pPr algn="l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spcBef>
                <a:spcPct val="0"/>
              </a:spcBef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D56156-8A5A-4926-BF40-73EEC5D0F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3893290"/>
            <a:ext cx="3038899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384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GROUP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BY</a:t>
            </a:r>
            <a:r>
              <a:rPr lang="en-US" altLang="en-US" dirty="0"/>
              <a:t> Clause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 dirty="0"/>
              <a:t> All the columns in the </a:t>
            </a:r>
            <a:r>
              <a:rPr lang="en-US" altLang="en-US" dirty="0">
                <a:latin typeface="Courier New" panose="02070309020205020404" pitchFamily="49" charset="0"/>
              </a:rPr>
              <a:t>SELECT</a:t>
            </a:r>
            <a:r>
              <a:rPr lang="en-US" altLang="en-US" dirty="0"/>
              <a:t> list that are not in group functions must be in the </a:t>
            </a:r>
            <a:r>
              <a:rPr lang="en-US" altLang="en-US" dirty="0">
                <a:latin typeface="Courier New" panose="02070309020205020404" pitchFamily="49" charset="0"/>
              </a:rPr>
              <a:t>GROUP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BY</a:t>
            </a:r>
            <a:r>
              <a:rPr lang="en-US" altLang="en-US" dirty="0"/>
              <a:t> clause.</a:t>
            </a:r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0CF0D-FDCE-424A-A925-26765957C61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90600" y="3327472"/>
            <a:ext cx="7277100" cy="14065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 AVG(salary)</a:t>
            </a:r>
          </a:p>
          <a:p>
            <a:pPr algn="l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</a:t>
            </a:r>
          </a:p>
          <a:p>
            <a:pPr algn="l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spcBef>
                <a:spcPct val="0"/>
              </a:spcBef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326F1B-4F70-424B-8410-88CCC2D04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779" y="3697718"/>
            <a:ext cx="2486372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Adding a New Row to a 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4FF5F-48D7-4853-8FDD-7D31AB2CD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939" y="1719262"/>
            <a:ext cx="175026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DEPARTMENTS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FC5769-26E0-45F9-A05E-CE0736080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708" y="1609913"/>
            <a:ext cx="827087" cy="69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EC2C6F-F462-4F58-84B0-764DDC8DF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1003" y="2328861"/>
            <a:ext cx="2719258" cy="12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Insert new row</a:t>
            </a:r>
            <a:b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into the</a:t>
            </a:r>
            <a:b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DEPARTMENTS</a:t>
            </a: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table.</a:t>
            </a:r>
          </a:p>
        </p:txBody>
      </p:sp>
      <p:pic>
        <p:nvPicPr>
          <p:cNvPr id="10" name="Picture 16" descr="C:\salome_official\projects\11gR2_SQL 1\screenshots\les9_5s_a.gif">
            <a:extLst>
              <a:ext uri="{FF2B5EF4-FFF2-40B4-BE49-F238E27FC236}">
                <a16:creationId xmlns:a16="http://schemas.microsoft.com/office/drawing/2014/main" id="{38840D4B-F2A9-4A67-B8CA-2BB9349C4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40" y="2100261"/>
            <a:ext cx="3950516" cy="143140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7" descr="C:\salome_official\projects\11gR2_SQL 1\screenshots\les9_5s_b.gif">
            <a:extLst>
              <a:ext uri="{FF2B5EF4-FFF2-40B4-BE49-F238E27FC236}">
                <a16:creationId xmlns:a16="http://schemas.microsoft.com/office/drawing/2014/main" id="{45DF4B15-5884-4335-B8F6-FB32884A4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39" y="1719261"/>
            <a:ext cx="3599911" cy="1587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C:\salome_official\projects\11gR2_SQL 1\screenshots\les9_5s_c.gif">
            <a:extLst>
              <a:ext uri="{FF2B5EF4-FFF2-40B4-BE49-F238E27FC236}">
                <a16:creationId xmlns:a16="http://schemas.microsoft.com/office/drawing/2014/main" id="{B89B79F2-BDD5-40DA-9CBF-174469B34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40" y="4386261"/>
            <a:ext cx="3950516" cy="1587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9" descr="C:\salome_official\projects\11gR2_SQL 1\screenshots\les9_5s_d.gif">
            <a:extLst>
              <a:ext uri="{FF2B5EF4-FFF2-40B4-BE49-F238E27FC236}">
                <a16:creationId xmlns:a16="http://schemas.microsoft.com/office/drawing/2014/main" id="{EE1E0596-B181-444B-9657-E8978BA27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40" y="4691061"/>
            <a:ext cx="3950516" cy="1670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0" descr="C:\salome_official\projects\11gR2_SQL 1\screenshots\les9_5s_e.gif">
            <a:extLst>
              <a:ext uri="{FF2B5EF4-FFF2-40B4-BE49-F238E27FC236}">
                <a16:creationId xmlns:a16="http://schemas.microsoft.com/office/drawing/2014/main" id="{8F61D76F-B833-4AC5-B308-5DE7BFE45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40" y="5033962"/>
            <a:ext cx="3950516" cy="127957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 3">
            <a:extLst>
              <a:ext uri="{FF2B5EF4-FFF2-40B4-BE49-F238E27FC236}">
                <a16:creationId xmlns:a16="http://schemas.microsoft.com/office/drawing/2014/main" id="{F44D9988-37B5-45BA-8CDC-5CB03B188E79}"/>
              </a:ext>
            </a:extLst>
          </p:cNvPr>
          <p:cNvSpPr>
            <a:spLocks/>
          </p:cNvSpPr>
          <p:nvPr/>
        </p:nvSpPr>
        <p:spPr bwMode="auto">
          <a:xfrm>
            <a:off x="5027257" y="3257367"/>
            <a:ext cx="609600" cy="896938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9995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Grouping by More Than One Column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AF07386-9768-4AB6-94C7-D1BF076B1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850" y="1914525"/>
            <a:ext cx="166673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EMPLOYEES</a:t>
            </a: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1474F43-236B-41F0-882E-E647F9B2BEB8}"/>
              </a:ext>
            </a:extLst>
          </p:cNvPr>
          <p:cNvSpPr>
            <a:spLocks/>
          </p:cNvSpPr>
          <p:nvPr/>
        </p:nvSpPr>
        <p:spPr bwMode="gray">
          <a:xfrm>
            <a:off x="4634050" y="2371725"/>
            <a:ext cx="533400" cy="4191000"/>
          </a:xfrm>
          <a:custGeom>
            <a:avLst/>
            <a:gdLst>
              <a:gd name="T0" fmla="*/ 0 w 1090"/>
              <a:gd name="T1" fmla="*/ 2147483647 h 2752"/>
              <a:gd name="T2" fmla="*/ 0 w 1090"/>
              <a:gd name="T3" fmla="*/ 0 h 2752"/>
              <a:gd name="T4" fmla="*/ 2147483647 w 1090"/>
              <a:gd name="T5" fmla="*/ 2147483647 h 2752"/>
              <a:gd name="T6" fmla="*/ 2147483647 w 1090"/>
              <a:gd name="T7" fmla="*/ 2147483647 h 2752"/>
              <a:gd name="T8" fmla="*/ 0 w 1090"/>
              <a:gd name="T9" fmla="*/ 2147483647 h 27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0"/>
              <a:gd name="T16" fmla="*/ 0 h 2752"/>
              <a:gd name="T17" fmla="*/ 1090 w 1090"/>
              <a:gd name="T18" fmla="*/ 2752 h 27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0" h="2752">
                <a:moveTo>
                  <a:pt x="0" y="2751"/>
                </a:moveTo>
                <a:lnTo>
                  <a:pt x="0" y="0"/>
                </a:lnTo>
                <a:lnTo>
                  <a:pt x="1089" y="405"/>
                </a:lnTo>
                <a:lnTo>
                  <a:pt x="1089" y="2362"/>
                </a:lnTo>
                <a:lnTo>
                  <a:pt x="0" y="2751"/>
                </a:lnTo>
              </a:path>
            </a:pathLst>
          </a:cu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3B2DFA9-F741-4E7B-A1DA-880857229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450" y="1914525"/>
            <a:ext cx="3581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Add the salaries in the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table for each job, grouped by</a:t>
            </a:r>
            <a:b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department.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B59BF5D0-AF92-4525-A6AC-42CBE9F4E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13" y="5648325"/>
            <a:ext cx="366712" cy="39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pic>
        <p:nvPicPr>
          <p:cNvPr id="11" name="Picture 22" descr="C:\salome_official\projects\11gR2\screenshots\les5_17s_a.gif">
            <a:extLst>
              <a:ext uri="{FF2B5EF4-FFF2-40B4-BE49-F238E27FC236}">
                <a16:creationId xmlns:a16="http://schemas.microsoft.com/office/drawing/2014/main" id="{EE285656-41D6-4193-AA23-2B8429BD6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88" y="2362200"/>
            <a:ext cx="3578225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3" descr="C:\salome_official\projects\11gR2\screenshots\les5_17s_b.gif">
            <a:extLst>
              <a:ext uri="{FF2B5EF4-FFF2-40B4-BE49-F238E27FC236}">
                <a16:creationId xmlns:a16="http://schemas.microsoft.com/office/drawing/2014/main" id="{97C031F5-F730-4B1B-B8D6-4E8C1517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75" y="6070600"/>
            <a:ext cx="35782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94E162-7B33-44B4-BBB3-28692E6D3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450" y="2828925"/>
            <a:ext cx="3833813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9827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GROUP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BY</a:t>
            </a:r>
            <a:r>
              <a:rPr lang="en-US" altLang="en-US" dirty="0"/>
              <a:t> Clause on Multiple Columns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BCD1E8-6537-4894-A32C-9FB231EE4CF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143000" y="2362200"/>
            <a:ext cx="7277100" cy="140652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select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dno,sex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,SUM(salary) from employee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where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dno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&gt; 1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GROUP BY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dno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, sex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ORDER BY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dno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42BBCF-4A38-48B0-9BD3-076E023AF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636" y="3404037"/>
            <a:ext cx="3467584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402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Illegal Queries Using Group 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column or expression in the SELECT list is not an aggregate function must be in the GROUP BY clause:</a:t>
            </a:r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F3010B-6C4A-4036-8D7D-FC43DE6DBAEB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371600" y="3352800"/>
            <a:ext cx="7277100" cy="14065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AVG(salary)</a:t>
            </a:r>
          </a:p>
          <a:p>
            <a:pPr algn="l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E20FF8-0459-4E02-BBAF-00AB11857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73" y="4248464"/>
            <a:ext cx="3238952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056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Illegal Queries Using Group Functions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F06564-A5DA-48C5-A29F-35C46E2BC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41" y="1904868"/>
            <a:ext cx="734631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180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Illegal Queries Using Group Functions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You cannot use the </a:t>
            </a:r>
            <a:r>
              <a:rPr lang="en-US" altLang="en-US" sz="2800" dirty="0">
                <a:latin typeface="Courier New" panose="02070309020205020404" pitchFamily="49" charset="0"/>
              </a:rPr>
              <a:t>WHERE</a:t>
            </a:r>
            <a:r>
              <a:rPr lang="en-US" altLang="en-US" sz="2800" dirty="0"/>
              <a:t> clause to restrict groups.</a:t>
            </a:r>
          </a:p>
          <a:p>
            <a:r>
              <a:rPr lang="en-US" altLang="en-US" sz="2800" dirty="0"/>
              <a:t>You use the </a:t>
            </a:r>
            <a:r>
              <a:rPr lang="en-US" altLang="en-US" sz="2800" dirty="0">
                <a:latin typeface="Courier New" panose="02070309020205020404" pitchFamily="49" charset="0"/>
              </a:rPr>
              <a:t>HAVING</a:t>
            </a:r>
            <a:r>
              <a:rPr lang="en-US" altLang="en-US" sz="2800" dirty="0"/>
              <a:t> clause to restrict groups.</a:t>
            </a:r>
          </a:p>
          <a:p>
            <a:r>
              <a:rPr lang="en-US" altLang="en-US" sz="2800" dirty="0"/>
              <a:t>You cannot use group functions in the </a:t>
            </a:r>
            <a:r>
              <a:rPr lang="en-US" altLang="en-US" sz="2800" dirty="0">
                <a:latin typeface="Courier New" panose="02070309020205020404" pitchFamily="49" charset="0"/>
              </a:rPr>
              <a:t>WHERE</a:t>
            </a:r>
            <a:r>
              <a:rPr lang="en-US" altLang="en-US" sz="2800" dirty="0"/>
              <a:t> clause</a:t>
            </a:r>
          </a:p>
          <a:p>
            <a:endParaRPr lang="en-US" sz="2800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E2560E-44A4-481C-94C9-D98D0922C099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38254" y="4489111"/>
            <a:ext cx="7277100" cy="140652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select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dno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, AVG(salary)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from employee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WHERE AVG(salary) &gt; 20000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GROUP BY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dno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061BB0-3080-4946-8EF3-A176020FE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759" y="4263556"/>
            <a:ext cx="3067478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270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Restricting Group 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7" name="Picture 28" descr="C:\salome_official\projects\11gR2\screenshots\les5_13s_a.gif">
            <a:extLst>
              <a:ext uri="{FF2B5EF4-FFF2-40B4-BE49-F238E27FC236}">
                <a16:creationId xmlns:a16="http://schemas.microsoft.com/office/drawing/2014/main" id="{BD0CD439-8C49-43C3-B1D9-6E2DC5A26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855788"/>
            <a:ext cx="2628900" cy="3200400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1BEAE823-8A25-499B-A7E6-B82570F6C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95400"/>
            <a:ext cx="1412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457200" fontAlgn="auto">
              <a:spcAft>
                <a:spcPts val="0"/>
              </a:spcAft>
            </a:pPr>
            <a:r>
              <a:rPr lang="en-US" altLang="en-US" sz="1800" dirty="0">
                <a:solidFill>
                  <a:prstClr val="black"/>
                </a:solidFill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54134792-5AC5-4585-A50B-DB7167F46D23}"/>
              </a:ext>
            </a:extLst>
          </p:cNvPr>
          <p:cNvSpPr>
            <a:spLocks/>
          </p:cNvSpPr>
          <p:nvPr/>
        </p:nvSpPr>
        <p:spPr bwMode="gray">
          <a:xfrm>
            <a:off x="3713163" y="1839913"/>
            <a:ext cx="990600" cy="4232275"/>
          </a:xfrm>
          <a:custGeom>
            <a:avLst/>
            <a:gdLst>
              <a:gd name="T0" fmla="*/ 0 w 1687"/>
              <a:gd name="T1" fmla="*/ 2147483647 h 2722"/>
              <a:gd name="T2" fmla="*/ 0 w 1687"/>
              <a:gd name="T3" fmla="*/ 0 h 2722"/>
              <a:gd name="T4" fmla="*/ 2147483647 w 1687"/>
              <a:gd name="T5" fmla="*/ 2147483647 h 2722"/>
              <a:gd name="T6" fmla="*/ 2147483647 w 1687"/>
              <a:gd name="T7" fmla="*/ 2147483647 h 2722"/>
              <a:gd name="T8" fmla="*/ 0 w 1687"/>
              <a:gd name="T9" fmla="*/ 2147483647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7"/>
              <a:gd name="T16" fmla="*/ 0 h 2722"/>
              <a:gd name="T17" fmla="*/ 1687 w 1687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7" h="2722">
                <a:moveTo>
                  <a:pt x="0" y="2721"/>
                </a:moveTo>
                <a:lnTo>
                  <a:pt x="0" y="0"/>
                </a:lnTo>
                <a:lnTo>
                  <a:pt x="1686" y="1016"/>
                </a:lnTo>
                <a:lnTo>
                  <a:pt x="1686" y="1705"/>
                </a:lnTo>
                <a:lnTo>
                  <a:pt x="0" y="2721"/>
                </a:lnTo>
              </a:path>
            </a:pathLst>
          </a:cu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444F339D-B946-492D-9C82-B791B9E60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2227263"/>
            <a:ext cx="29718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The maximum salary per department when it is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greater than $20,000</a:t>
            </a:r>
          </a:p>
        </p:txBody>
      </p:sp>
      <p:pic>
        <p:nvPicPr>
          <p:cNvPr id="11" name="Picture 30" descr="C:\salome_official\projects\11gR2\screenshots\les5_21s_c.gif">
            <a:extLst>
              <a:ext uri="{FF2B5EF4-FFF2-40B4-BE49-F238E27FC236}">
                <a16:creationId xmlns:a16="http://schemas.microsoft.com/office/drawing/2014/main" id="{38457283-B303-4055-9F44-2C43D76E1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370263"/>
            <a:ext cx="2697163" cy="1154112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5153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Restricting Group Results with the </a:t>
            </a:r>
            <a:r>
              <a:rPr lang="en-US" altLang="en-US" dirty="0">
                <a:latin typeface="Courier New" panose="02070309020205020404" pitchFamily="49" charset="0"/>
              </a:rPr>
              <a:t>HAVING</a:t>
            </a:r>
            <a:r>
              <a:rPr lang="en-US" altLang="en-US" dirty="0"/>
              <a:t> Clause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600200"/>
            <a:ext cx="8077200" cy="4953000"/>
          </a:xfrm>
        </p:spPr>
        <p:txBody>
          <a:bodyPr/>
          <a:lstStyle/>
          <a:p>
            <a:pPr marL="0" indent="0"/>
            <a:r>
              <a:rPr lang="en-US" altLang="en-US" sz="2800" dirty="0"/>
              <a:t> When you use the </a:t>
            </a:r>
            <a:r>
              <a:rPr lang="en-US" altLang="en-US" sz="2800" dirty="0">
                <a:latin typeface="Courier New" panose="02070309020205020404" pitchFamily="49" charset="0"/>
              </a:rPr>
              <a:t>HAVING</a:t>
            </a:r>
            <a:r>
              <a:rPr lang="en-US" altLang="en-US" sz="2800" dirty="0"/>
              <a:t> clause, the Oracle server restricts groups as follows: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Rows are grouped.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The group function is applied.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Groups matching the </a:t>
            </a:r>
            <a:r>
              <a:rPr lang="en-US" altLang="en-US" sz="2400" dirty="0">
                <a:latin typeface="Courier New" panose="02070309020205020404" pitchFamily="49" charset="0"/>
              </a:rPr>
              <a:t>HAVING</a:t>
            </a:r>
            <a:r>
              <a:rPr lang="en-US" altLang="en-US" sz="2400" dirty="0"/>
              <a:t> clause are displayed.</a:t>
            </a:r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9A6A1-056B-4D5B-80E8-0872F73A414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001864" y="4206240"/>
            <a:ext cx="7563348" cy="1892693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SELECT   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column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group_function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FROM     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table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[WHERE   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condition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]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[GROUP BY </a:t>
            </a:r>
            <a:r>
              <a:rPr kumimoji="0" lang="en-US" alt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group_by_expression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]</a:t>
            </a:r>
            <a:endParaRPr kumimoji="0" lang="en-US" altLang="en-US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[HAVING   </a:t>
            </a:r>
            <a:r>
              <a:rPr kumimoji="0" lang="en-US" alt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group_condition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]</a:t>
            </a:r>
          </a:p>
          <a:p>
            <a:pPr marL="0" marR="0" lvl="0" indent="0" algn="l" defTabSz="4572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[ORDER BY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column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7903275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HAVING</a:t>
            </a:r>
            <a:r>
              <a:rPr lang="en-US" altLang="en-US" dirty="0"/>
              <a:t> Clause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22AE1-1253-4648-B88D-26E1E20E0066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124777" y="2133600"/>
            <a:ext cx="7563348" cy="18926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dno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 AVG(salary)</a:t>
            </a:r>
          </a:p>
          <a:p>
            <a:pPr algn="l">
              <a:spcBef>
                <a:spcPct val="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</a:t>
            </a:r>
          </a:p>
          <a:p>
            <a:pPr algn="l">
              <a:spcBef>
                <a:spcPct val="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dno</a:t>
            </a: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HAVING AVG(salary) &gt; 20000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F85DE8-1A16-448F-9D1E-DA78FEF08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489" y="3223021"/>
            <a:ext cx="2762636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627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HAVING</a:t>
            </a:r>
            <a:r>
              <a:rPr lang="en-US" altLang="en-US" dirty="0"/>
              <a:t> Clause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510E27-4CF3-40F8-B96D-057DA4C5ECC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38200" y="2107725"/>
            <a:ext cx="7563348" cy="18926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select sex, AVG(salary)</a:t>
            </a:r>
          </a:p>
          <a:p>
            <a:pPr algn="l">
              <a:spcBef>
                <a:spcPct val="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</a:t>
            </a:r>
          </a:p>
          <a:p>
            <a:pPr algn="l">
              <a:spcBef>
                <a:spcPct val="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GROUP BY sex</a:t>
            </a:r>
          </a:p>
          <a:p>
            <a:pPr algn="l">
              <a:spcBef>
                <a:spcPct val="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HAVING SUM(salary) &gt; 20000</a:t>
            </a:r>
          </a:p>
          <a:p>
            <a:pPr algn="l">
              <a:spcBef>
                <a:spcPct val="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ORDER BY SUM(salary);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F5B1E7-0F0E-422F-B0E2-BD449D9A9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146" y="4343400"/>
            <a:ext cx="2896004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690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Order of Operations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what order are these clauses applied?</a:t>
            </a:r>
          </a:p>
          <a:p>
            <a:pPr lvl="1"/>
            <a:r>
              <a:rPr lang="en-US" altLang="en-US" dirty="0"/>
              <a:t>FROM: Chooses a table</a:t>
            </a:r>
          </a:p>
          <a:p>
            <a:pPr lvl="1"/>
            <a:r>
              <a:rPr lang="en-US" altLang="en-US" dirty="0"/>
              <a:t>WHERE: Chooses a set of tuples</a:t>
            </a:r>
          </a:p>
          <a:p>
            <a:pPr lvl="1"/>
            <a:r>
              <a:rPr lang="en-US" altLang="en-US" dirty="0"/>
              <a:t>GROUP BY: Partitions them into groups</a:t>
            </a:r>
          </a:p>
          <a:p>
            <a:pPr lvl="1"/>
            <a:r>
              <a:rPr lang="en-US" altLang="en-US" dirty="0"/>
              <a:t>HAVING: Chooses some subset of the groups</a:t>
            </a:r>
          </a:p>
          <a:p>
            <a:pPr lvl="1"/>
            <a:r>
              <a:rPr lang="en-US" altLang="en-US" dirty="0"/>
              <a:t>SELECT: Chooses what columns to display</a:t>
            </a:r>
          </a:p>
          <a:p>
            <a:pPr lvl="1"/>
            <a:r>
              <a:rPr lang="en-US" altLang="en-US" dirty="0"/>
              <a:t>ORDER BY: Chooses the order to display them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7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INSERT Statement Syntax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Add new rows to a table by using the </a:t>
            </a:r>
            <a:r>
              <a:rPr lang="en-US" altLang="en-US" dirty="0">
                <a:latin typeface="Courier New" panose="02070309020205020404" pitchFamily="49" charset="0"/>
              </a:rPr>
              <a:t>INSERT</a:t>
            </a:r>
            <a:r>
              <a:rPr lang="en-US" altLang="en-US" dirty="0"/>
              <a:t> statement: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With this syntax, only one row is inserted at a time.</a:t>
            </a:r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3F59D2-97F1-4E0A-9908-F30F66E6762D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76300" y="2819400"/>
            <a:ext cx="81915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INSERT INTO	</a:t>
            </a:r>
            <a:r>
              <a:rPr lang="en-US" altLang="en-US" sz="2000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[(</a:t>
            </a:r>
            <a:r>
              <a:rPr lang="en-US" altLang="en-US" sz="2000" i="1" dirty="0">
                <a:solidFill>
                  <a:srgbClr val="000000"/>
                </a:solidFill>
                <a:latin typeface="Courier New" panose="02070309020205020404" pitchFamily="49" charset="0"/>
              </a:rPr>
              <a:t>column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2000" i="1" dirty="0">
                <a:solidFill>
                  <a:srgbClr val="000000"/>
                </a:solidFill>
                <a:latin typeface="Courier New" panose="02070309020205020404" pitchFamily="49" charset="0"/>
              </a:rPr>
              <a:t>, column...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])]</a:t>
            </a:r>
            <a:endParaRPr lang="en-US" altLang="en-US" sz="20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VALUES		</a:t>
            </a:r>
            <a:r>
              <a:rPr lang="en-US" altLang="en-US" sz="2000" i="1" dirty="0">
                <a:solidFill>
                  <a:srgbClr val="000000"/>
                </a:solidFill>
                <a:latin typeface="Courier New" panose="02070309020205020404" pitchFamily="49" charset="0"/>
              </a:rPr>
              <a:t>(value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2000" i="1" dirty="0">
                <a:solidFill>
                  <a:srgbClr val="000000"/>
                </a:solidFill>
                <a:latin typeface="Courier New" panose="02070309020205020404" pitchFamily="49" charset="0"/>
              </a:rPr>
              <a:t>, value...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9524295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Quiz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 sz="2800" dirty="0"/>
              <a:t>Identify the two guidelines for group functions and the </a:t>
            </a:r>
            <a:r>
              <a:rPr lang="en-US" altLang="en-US" sz="2800" dirty="0">
                <a:latin typeface="Courier New" panose="02070309020205020404" pitchFamily="49" charset="0"/>
              </a:rPr>
              <a:t>GROUP</a:t>
            </a:r>
            <a:r>
              <a:rPr lang="en-US" altLang="en-US" sz="2800" dirty="0"/>
              <a:t> </a:t>
            </a:r>
            <a:r>
              <a:rPr lang="en-US" altLang="en-US" sz="2800" dirty="0">
                <a:latin typeface="Courier New" panose="02070309020205020404" pitchFamily="49" charset="0"/>
              </a:rPr>
              <a:t>BY</a:t>
            </a:r>
            <a:r>
              <a:rPr lang="en-US" altLang="en-US" sz="2800" dirty="0"/>
              <a:t> clause.</a:t>
            </a:r>
          </a:p>
          <a:p>
            <a:pPr marL="571500" lvl="1" indent="-457200">
              <a:buFont typeface="Arial" panose="020B0604020202020204" pitchFamily="34" charset="0"/>
              <a:buAutoNum type="alphaLcPeriod"/>
            </a:pPr>
            <a:r>
              <a:rPr lang="en-US" altLang="en-US" sz="2400" dirty="0"/>
              <a:t>You cannot use a column alias in the </a:t>
            </a:r>
            <a:r>
              <a:rPr lang="en-US" altLang="en-US" sz="2400" dirty="0">
                <a:latin typeface="Courier New" panose="02070309020205020404" pitchFamily="49" charset="0"/>
              </a:rPr>
              <a:t>GROUP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BY</a:t>
            </a:r>
            <a:r>
              <a:rPr lang="en-US" altLang="en-US" sz="2400" dirty="0"/>
              <a:t> clause.</a:t>
            </a:r>
          </a:p>
          <a:p>
            <a:pPr marL="571500" lvl="1" indent="-457200">
              <a:buFont typeface="Arial" panose="020B0604020202020204" pitchFamily="34" charset="0"/>
              <a:buAutoNum type="alphaLcPeriod"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GROUP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BY</a:t>
            </a:r>
            <a:r>
              <a:rPr lang="en-US" altLang="en-US" sz="2400" dirty="0"/>
              <a:t> column must be in the </a:t>
            </a:r>
            <a:r>
              <a:rPr lang="en-US" altLang="en-US" sz="2400" dirty="0">
                <a:latin typeface="Courier New" panose="02070309020205020404" pitchFamily="49" charset="0"/>
              </a:rPr>
              <a:t>SELECT</a:t>
            </a:r>
            <a:r>
              <a:rPr lang="en-US" altLang="en-US" sz="2400" dirty="0"/>
              <a:t> clause.</a:t>
            </a:r>
          </a:p>
          <a:p>
            <a:pPr marL="571500" lvl="1" indent="-457200">
              <a:buFont typeface="Arial" panose="020B0604020202020204" pitchFamily="34" charset="0"/>
              <a:buAutoNum type="alphaLcPeriod"/>
            </a:pPr>
            <a:r>
              <a:rPr lang="en-US" altLang="en-US" sz="2400" dirty="0"/>
              <a:t>By using a </a:t>
            </a:r>
            <a:r>
              <a:rPr lang="en-US" altLang="en-US" sz="2400" dirty="0">
                <a:latin typeface="Courier New" panose="02070309020205020404" pitchFamily="49" charset="0"/>
              </a:rPr>
              <a:t>WHERE</a:t>
            </a:r>
            <a:r>
              <a:rPr lang="en-US" altLang="en-US" sz="2400" dirty="0"/>
              <a:t> clause, you can exclude rows before dividing them into groups.</a:t>
            </a:r>
          </a:p>
          <a:p>
            <a:pPr marL="571500" lvl="1" indent="-457200">
              <a:buFont typeface="Arial" panose="020B0604020202020204" pitchFamily="34" charset="0"/>
              <a:buAutoNum type="alphaLcPeriod"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GROUP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BY</a:t>
            </a:r>
            <a:r>
              <a:rPr lang="en-US" altLang="en-US" sz="2400" dirty="0"/>
              <a:t> clause groups rows and ensures order of the result set.</a:t>
            </a:r>
          </a:p>
          <a:p>
            <a:pPr marL="571500" lvl="1" indent="-457200">
              <a:buFont typeface="Arial" panose="020B0604020202020204" pitchFamily="34" charset="0"/>
              <a:buAutoNum type="alphaLcPeriod"/>
            </a:pPr>
            <a:r>
              <a:rPr lang="en-US" altLang="en-US" sz="2400" dirty="0"/>
              <a:t>If you include a group function in a </a:t>
            </a:r>
            <a:r>
              <a:rPr lang="en-US" altLang="en-US" sz="2400" dirty="0">
                <a:latin typeface="Courier New" panose="02070309020205020404" pitchFamily="49" charset="0"/>
              </a:rPr>
              <a:t>SELECT</a:t>
            </a:r>
            <a:r>
              <a:rPr lang="en-US" altLang="en-US" sz="2400" dirty="0"/>
              <a:t> clause, you must include a </a:t>
            </a:r>
            <a:r>
              <a:rPr lang="en-US" altLang="en-US" sz="2400" dirty="0">
                <a:latin typeface="Courier New" panose="02070309020205020404" pitchFamily="49" charset="0"/>
              </a:rPr>
              <a:t>GROUP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BY</a:t>
            </a:r>
            <a:r>
              <a:rPr lang="en-US" altLang="en-US" sz="2400" dirty="0"/>
              <a:t> clause.</a:t>
            </a:r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02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THANK YOU!!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7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Inserting New Rows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Insert a new row containing values for each column.</a:t>
            </a:r>
          </a:p>
          <a:p>
            <a:r>
              <a:rPr lang="en-US" altLang="en-US" dirty="0"/>
              <a:t>List values in the default order of the columns in the table.</a:t>
            </a:r>
          </a:p>
          <a:p>
            <a:r>
              <a:rPr lang="en-US" altLang="en-US" dirty="0"/>
              <a:t>Optionally, list the columns in the </a:t>
            </a:r>
            <a:r>
              <a:rPr lang="en-US" altLang="en-US" dirty="0">
                <a:latin typeface="Courier New" panose="02070309020205020404" pitchFamily="49" charset="0"/>
              </a:rPr>
              <a:t>INSERT</a:t>
            </a:r>
            <a:r>
              <a:rPr lang="en-US" altLang="en-US" dirty="0"/>
              <a:t> clause.</a:t>
            </a:r>
          </a:p>
          <a:p>
            <a:r>
              <a:rPr lang="en-US" altLang="en-US" dirty="0"/>
              <a:t>Enclose character and date values within single quotation marks.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B00844-FE59-42B2-87F3-D84151048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5562600"/>
            <a:ext cx="3200847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1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Inserting Rows with Null Values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Implicit method: Omit the column from the </a:t>
            </a:r>
            <a:br>
              <a:rPr lang="en-US" altLang="en-US" dirty="0"/>
            </a:br>
            <a:r>
              <a:rPr lang="en-US" altLang="en-US" dirty="0"/>
              <a:t>column list.</a:t>
            </a:r>
          </a:p>
          <a:p>
            <a:r>
              <a:rPr lang="en-US" altLang="en-US" dirty="0"/>
              <a:t>Explicit method: Specify the </a:t>
            </a:r>
            <a:r>
              <a:rPr lang="en-US" altLang="en-US" dirty="0"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 keyword in the </a:t>
            </a:r>
            <a:r>
              <a:rPr lang="en-US" altLang="en-US" dirty="0">
                <a:latin typeface="Courier New" panose="02070309020205020404" pitchFamily="49" charset="0"/>
              </a:rPr>
              <a:t>VALUES</a:t>
            </a:r>
            <a:r>
              <a:rPr lang="en-US" altLang="en-US" dirty="0"/>
              <a:t> clause.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1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Special Values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SYSDATE()</a:t>
            </a:r>
            <a:r>
              <a:rPr lang="en-US" altLang="en-US" dirty="0"/>
              <a:t> function records the current date and time.</a:t>
            </a:r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E4E8B39-EAD7-4187-9B19-5C6452A4518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5949" y="2643231"/>
            <a:ext cx="7668451" cy="337656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INSERT INTO employees (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email,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phone_number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salary,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commission_pct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VALUES		   (113,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'Louis', 'Popp',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'LPOPP', '515.124.4567',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CURRENT_DATE, 'AC_ACCOUNT', 6900,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NULL, 205, 110);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rgbClr val="FF33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668482"/>
      </p:ext>
    </p:extLst>
  </p:cSld>
  <p:clrMapOvr>
    <a:masterClrMapping/>
  </p:clrMapOvr>
</p:sld>
</file>

<file path=ppt/theme/theme1.xml><?xml version="1.0" encoding="utf-8"?>
<a:theme xmlns:a="http://schemas.openxmlformats.org/drawingml/2006/main" name="ITMtemplate">
  <a:themeElements>
    <a:clrScheme name="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TM478_08_1">
  <a:themeElements>
    <a:clrScheme name="1_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1_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ITMtemplate</Template>
  <TotalTime>33414</TotalTime>
  <Words>2140</Words>
  <Application>Microsoft Office PowerPoint</Application>
  <PresentationFormat>On-screen Show (4:3)</PresentationFormat>
  <Paragraphs>508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3" baseType="lpstr">
      <vt:lpstr>Arial</vt:lpstr>
      <vt:lpstr>Calibri</vt:lpstr>
      <vt:lpstr>Century Schoolbook</vt:lpstr>
      <vt:lpstr>Courier New</vt:lpstr>
      <vt:lpstr>Franklin Gothic Book</vt:lpstr>
      <vt:lpstr>Futura Bk BT</vt:lpstr>
      <vt:lpstr>Futura Md BT</vt:lpstr>
      <vt:lpstr>Helvetica</vt:lpstr>
      <vt:lpstr>Times New Roman</vt:lpstr>
      <vt:lpstr>Wingdings</vt:lpstr>
      <vt:lpstr>ITMtemplate</vt:lpstr>
      <vt:lpstr>1_ITM478_08_1</vt:lpstr>
      <vt:lpstr>ITMD 421 – Data Modeling and Applications</vt:lpstr>
      <vt:lpstr>Objectives</vt:lpstr>
      <vt:lpstr>SQL Statements - Categories</vt:lpstr>
      <vt:lpstr>Data Manipulation Language</vt:lpstr>
      <vt:lpstr>Adding a New Row to a Table</vt:lpstr>
      <vt:lpstr>INSERT Statement Syntax</vt:lpstr>
      <vt:lpstr>Inserting New Rows</vt:lpstr>
      <vt:lpstr>Inserting Rows with Null Values</vt:lpstr>
      <vt:lpstr>Inserting Special Values</vt:lpstr>
      <vt:lpstr>Inserting Specific Date and Time Values</vt:lpstr>
      <vt:lpstr>Changing Data in a Table</vt:lpstr>
      <vt:lpstr>UPDATE Statement Syntax</vt:lpstr>
      <vt:lpstr>Updating Rows in a Table</vt:lpstr>
      <vt:lpstr>Updating Rows in a Table</vt:lpstr>
      <vt:lpstr>Updating Rows in a Table</vt:lpstr>
      <vt:lpstr>Removing a Row from a Table </vt:lpstr>
      <vt:lpstr>DELETE Statement</vt:lpstr>
      <vt:lpstr>Deleting Rows from a Table</vt:lpstr>
      <vt:lpstr>Basic SELECT Statement</vt:lpstr>
      <vt:lpstr>Limiting Rows by Using a Selection</vt:lpstr>
      <vt:lpstr>Limiting Rows That Are Selected</vt:lpstr>
      <vt:lpstr>BETWEEN Operator</vt:lpstr>
      <vt:lpstr>IN Operator</vt:lpstr>
      <vt:lpstr>LIKE Operator</vt:lpstr>
      <vt:lpstr>Combining Wildcard Characters</vt:lpstr>
      <vt:lpstr>NULL Conditions</vt:lpstr>
      <vt:lpstr>AND Operator</vt:lpstr>
      <vt:lpstr>AND Operator</vt:lpstr>
      <vt:lpstr>OR Operator</vt:lpstr>
      <vt:lpstr>OR Operator</vt:lpstr>
      <vt:lpstr>NOT Operator</vt:lpstr>
      <vt:lpstr>NOT Operator</vt:lpstr>
      <vt:lpstr>Combining AND/OR/NOT</vt:lpstr>
      <vt:lpstr>Rules of Precedence</vt:lpstr>
      <vt:lpstr>Rules of Precedence</vt:lpstr>
      <vt:lpstr>ORDER BY Clause</vt:lpstr>
      <vt:lpstr>ORDER BY</vt:lpstr>
      <vt:lpstr>Group Functions</vt:lpstr>
      <vt:lpstr>Types of Group Functions</vt:lpstr>
      <vt:lpstr>Group Functions: Syntax</vt:lpstr>
      <vt:lpstr>AVG and SUM Functions</vt:lpstr>
      <vt:lpstr>MIN and MAX Functions</vt:lpstr>
      <vt:lpstr>COUNT Function</vt:lpstr>
      <vt:lpstr>COUNT With DISTINCT</vt:lpstr>
      <vt:lpstr>Group Functions and Null Values</vt:lpstr>
      <vt:lpstr>Creating Groups of Data </vt:lpstr>
      <vt:lpstr>GROUP BY Clause Syntax</vt:lpstr>
      <vt:lpstr>GROUP BY Clause</vt:lpstr>
      <vt:lpstr>GROUP BY Clause</vt:lpstr>
      <vt:lpstr>Grouping by More Than One Column</vt:lpstr>
      <vt:lpstr>GROUP BY Clause on Multiple Columns</vt:lpstr>
      <vt:lpstr>Illegal Queries Using Group Functions</vt:lpstr>
      <vt:lpstr>Illegal Queries Using Group Functions</vt:lpstr>
      <vt:lpstr>Illegal Queries Using Group Functions</vt:lpstr>
      <vt:lpstr>Restricting Group Results</vt:lpstr>
      <vt:lpstr>Restricting Group Results with the HAVING Clause</vt:lpstr>
      <vt:lpstr>HAVING Clause</vt:lpstr>
      <vt:lpstr>HAVING Clause</vt:lpstr>
      <vt:lpstr>Order of Operations</vt:lpstr>
      <vt:lpstr>Quiz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ITMD 421 – Data Modeling and Applications</dc:title>
  <dc:subject>Chapter Twelve</dc:subject>
  <dc:creator>Aastha Gupta</dc:creator>
  <cp:lastModifiedBy>Aastha</cp:lastModifiedBy>
  <cp:revision>236</cp:revision>
  <dcterms:created xsi:type="dcterms:W3CDTF">2017-08-04T02:08:59Z</dcterms:created>
  <dcterms:modified xsi:type="dcterms:W3CDTF">2017-10-13T15:02:50Z</dcterms:modified>
</cp:coreProperties>
</file>