
<file path=[Content_Types].xml><?xml version="1.0" encoding="utf-8"?>
<Types xmlns="http://schemas.openxmlformats.org/package/2006/content-types">
  <Default Extension="png" ContentType="image/png"/>
  <Default Extension="png&amp;ehk=LLdelt6eB" ContentType="image/png"/>
  <Default Extension="png&amp;ehk=xEWggMEQu" ContentType="image/png"/>
  <Default Extension="jpeg" ContentType="image/jpeg"/>
  <Default Extension="rels" ContentType="application/vnd.openxmlformats-package.relationships+xml"/>
  <Default Extension="xml" ContentType="application/xml"/>
  <Default Extension="png&amp;ehk=SmeowBP" ContentType="image/png"/>
  <Default Extension="png&amp;ehk=xStOhG10o4l01fii1RBKDg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61"/>
  </p:notesMasterIdLst>
  <p:handoutMasterIdLst>
    <p:handoutMasterId r:id="rId62"/>
  </p:handoutMasterIdLst>
  <p:sldIdLst>
    <p:sldId id="336" r:id="rId3"/>
    <p:sldId id="501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53" r:id="rId54"/>
    <p:sldId id="554" r:id="rId55"/>
    <p:sldId id="555" r:id="rId56"/>
    <p:sldId id="556" r:id="rId57"/>
    <p:sldId id="557" r:id="rId58"/>
    <p:sldId id="558" r:id="rId59"/>
    <p:sldId id="566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6392" autoAdjust="0"/>
  </p:normalViewPr>
  <p:slideViewPr>
    <p:cSldViewPr>
      <p:cViewPr varScale="1">
        <p:scale>
          <a:sx n="120" d="100"/>
          <a:sy n="120" d="100"/>
        </p:scale>
        <p:origin x="14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3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4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5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06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55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1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7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5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7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43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2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4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2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9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7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5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1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6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9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8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0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9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2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7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7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45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7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5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94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8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56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0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98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4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6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51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xEWggMEQu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8549/difference-between-inner-and-outer-join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&amp;ehk=LLdelt6eB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tags/left-join/inf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&amp;ehk=SmeowB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7946221/sql-join-and-different-types-of-join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&amp;ehk=xStOhG10o4l01fii1RBKDg&amp;r=0&amp;pid=OfficeInsert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8549/difference-between-inner-and-outer-joi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Lecture 6</a:t>
            </a:r>
          </a:p>
          <a:p>
            <a:r>
              <a:rPr lang="en-US" sz="2400" dirty="0"/>
              <a:t>October 2</a:t>
            </a:r>
            <a:r>
              <a:rPr lang="en-US" sz="2400" baseline="30000" dirty="0"/>
              <a:t>nd</a:t>
            </a:r>
            <a:r>
              <a:rPr lang="en-US" sz="2400" dirty="0"/>
              <a:t>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equi</a:t>
            </a:r>
            <a:r>
              <a:rPr lang="en-US" dirty="0"/>
              <a:t>-join uses the equal sign as the comparison operator. </a:t>
            </a: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AB24B-3E75-403C-AB4E-FD6729E4328F}"/>
              </a:ext>
            </a:extLst>
          </p:cNvPr>
          <p:cNvSpPr/>
          <p:nvPr/>
        </p:nvSpPr>
        <p:spPr>
          <a:xfrm>
            <a:off x="777240" y="2853366"/>
            <a:ext cx="7680960" cy="1624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LAST_NAME,DEPARTMENT_NAME, FIRST_NAME,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departments.DEPARTMENT_IDFROM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employees,departmentsWHERE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departments.MANAGER_ID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employees.MANAGER_ID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20BBF-287E-482A-B8FD-EEEA8AFC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4781260"/>
            <a:ext cx="345805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NATURAL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JOIN</a:t>
            </a:r>
            <a:r>
              <a:rPr lang="en-US" altLang="en-US" sz="2400" dirty="0"/>
              <a:t> clause is based on all the columns that have the same name in two tables.</a:t>
            </a:r>
          </a:p>
          <a:p>
            <a:r>
              <a:rPr lang="en-US" altLang="en-US" sz="2400" dirty="0"/>
              <a:t>It selects rows from the two tables that have equal values in all matched columns.</a:t>
            </a:r>
          </a:p>
          <a:p>
            <a:r>
              <a:rPr lang="en-US" altLang="en-US" sz="2400" dirty="0"/>
              <a:t>The same names columns of the associated table are returned only once</a:t>
            </a:r>
          </a:p>
          <a:p>
            <a:r>
              <a:rPr lang="en-US" altLang="en-US" sz="2400" dirty="0"/>
              <a:t>If the columns having the same names have different data types, an error is returned.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Natural Joins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4F00B8-8F25-4D14-99A1-3CF14EB2FC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8" y="5059363"/>
            <a:ext cx="6677851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table1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table2;</a:t>
            </a:r>
          </a:p>
        </p:txBody>
      </p:sp>
    </p:spTree>
    <p:extLst>
      <p:ext uri="{BB962C8B-B14F-4D97-AF65-F5344CB8AC3E}">
        <p14:creationId xmlns:p14="http://schemas.microsoft.com/office/powerpoint/2010/main" val="70664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519823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Natural Joins</a:t>
            </a:r>
            <a:endParaRPr 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B97EF-205D-4D4E-9A3D-F73C9FA3D5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560512"/>
            <a:ext cx="7286625" cy="13636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job_title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NATURAL JOIN jobs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311B-7262-4C22-BCEB-0876A61A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8114"/>
            <a:ext cx="627785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519823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Natural Joins</a:t>
            </a:r>
            <a:endParaRPr 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B97EF-205D-4D4E-9A3D-F73C9FA3D5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2209800"/>
            <a:ext cx="7286625" cy="13636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first_name,department_id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job_title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NATURAL JOIN jobs 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D41337-2B5E-4893-BD11-2B0B053C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8" y="4038600"/>
            <a:ext cx="538237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join of two tables returning only matched rows is called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The inner joins enables a maximum of 256 tables that can be joined at the same time.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B880B-D758-417F-B48D-EE1B5BCA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4483" y="3755838"/>
            <a:ext cx="3389065" cy="22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3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499"/>
            <a:ext cx="7286625" cy="21432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table1.column1,table1.column2,table1.column3,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table2.column1,table2.column2,table2.column3…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table 1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INNER JOIN table2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 = table2.column_name;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480271" cy="10443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employees e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INNER JOIN departments d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1AF37-3B99-4314-A24F-C6DFBEF6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9" y="3452384"/>
            <a:ext cx="7380496" cy="15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In SQL:1999, the join of two tables returning only matched rows is called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A join between two tables that returns the results of the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 as well as the unmatched rows from the left (or right) table is called a left (or right) </a:t>
            </a:r>
            <a:r>
              <a:rPr lang="en-US" altLang="en-US" dirty="0">
                <a:latin typeface="Courier New" panose="02070309020205020404" pitchFamily="49" charset="0"/>
              </a:rPr>
              <a:t>OUTER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A join between two tables that returns the results of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 as well as the results of a left and right join is a full </a:t>
            </a:r>
            <a:r>
              <a:rPr lang="en-US" altLang="en-US" dirty="0">
                <a:latin typeface="Courier New" panose="02070309020205020404" pitchFamily="49" charset="0"/>
              </a:rPr>
              <a:t>OUTER</a:t>
            </a:r>
            <a:r>
              <a:rPr lang="en-US" altLang="en-US" dirty="0"/>
              <a:t> join.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Versus OUTER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9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join of two tables returning all matched rows and non matching rows from one or both tables.</a:t>
            </a:r>
          </a:p>
          <a:p>
            <a:r>
              <a:rPr lang="en-US" altLang="en-US" dirty="0"/>
              <a:t>The outer join can be performed on only 2 tables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Three types of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Left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Full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Right Outer Join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4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Left joins include all rows from the first (left) table, even if there are no matching rows in the second (right)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138EF-4FEF-43FD-9CA6-0E74B1E33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44542" y="3420886"/>
            <a:ext cx="2894115" cy="18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SQL Joins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Non </a:t>
            </a:r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Cross-Joins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Sub 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76746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6" y="1841499"/>
            <a:ext cx="7136322" cy="16650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[ OUTER ] JOIN table2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A0EED2-E62E-4AD1-8541-A6EB5B0A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4" y="1841499"/>
            <a:ext cx="7446715" cy="12740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LEFT OUTER JOIN departments d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AA76F5F-3598-4D7C-84E0-44332577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86" y="45586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0" name="Picture 13" descr="C:\salome_official\projects\11gR2\screenshots\les6_28s_a.gif">
            <a:extLst>
              <a:ext uri="{FF2B5EF4-FFF2-40B4-BE49-F238E27FC236}">
                <a16:creationId xmlns:a16="http://schemas.microsoft.com/office/drawing/2014/main" id="{83A7B243-9960-4FA5-9CC3-23AD7FF6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8" y="3356876"/>
            <a:ext cx="443547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:\salome_official\projects\11gR2\screenshots\les6_28s_b.gif">
            <a:extLst>
              <a:ext uri="{FF2B5EF4-FFF2-40B4-BE49-F238E27FC236}">
                <a16:creationId xmlns:a16="http://schemas.microsoft.com/office/drawing/2014/main" id="{9793411B-6DF6-477B-818A-562FB078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4955488"/>
            <a:ext cx="44354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89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Right joins include all rows from the second (right) table, even if there are no matching rows in the first (left)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94984C-E957-400D-A774-D06C722A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06292" y="3263360"/>
            <a:ext cx="2998715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59EA03-58F1-4277-ADDB-A2EC71304C9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11542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[ OUTER ] JOIN table2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276684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59EA03-58F1-4277-ADDB-A2EC71304C9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11542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RIGHT OUTER JOIN departments d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</p:txBody>
      </p:sp>
      <p:pic>
        <p:nvPicPr>
          <p:cNvPr id="8" name="Picture 17" descr="C:\salome_official\projects\11gR2\screenshots\les6_29s_a.gif">
            <a:extLst>
              <a:ext uri="{FF2B5EF4-FFF2-40B4-BE49-F238E27FC236}">
                <a16:creationId xmlns:a16="http://schemas.microsoft.com/office/drawing/2014/main" id="{1D661B91-CEDF-40D5-9657-5104DCE9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" y="3114676"/>
            <a:ext cx="44354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71362EE3-2CFD-4D63-BCB5-4716981682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5624" y="5022851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1" name="Picture 18" descr="C:\salome_official\projects\11gR2\screenshots\les6_29s_b.gif">
            <a:extLst>
              <a:ext uri="{FF2B5EF4-FFF2-40B4-BE49-F238E27FC236}">
                <a16:creationId xmlns:a16="http://schemas.microsoft.com/office/drawing/2014/main" id="{96CDF5D2-6C65-4BDD-8F85-3E484B79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1" y="5440363"/>
            <a:ext cx="443547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3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all records from left (first) table and right (second) table, regardless of whether the join condition is met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No full join in MySQL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C7C17-AE49-4EF4-ABDA-FB2F6E38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73423" y="3330211"/>
            <a:ext cx="3582012" cy="23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FEE547-F1C7-47F2-A562-ACEDA6FE192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4"/>
            <a:ext cx="7277100" cy="13347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OUTER JOIN table2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354453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Use table prefixes to qualify column names that are in multiple tables.</a:t>
            </a:r>
          </a:p>
          <a:p>
            <a:r>
              <a:rPr lang="en-US" altLang="en-US" dirty="0"/>
              <a:t>Instead of full table name prefixes, use table aliases.</a:t>
            </a:r>
          </a:p>
          <a:p>
            <a:r>
              <a:rPr lang="en-US" altLang="en-US" dirty="0"/>
              <a:t>Table alias gives a table a shorter name:</a:t>
            </a:r>
          </a:p>
          <a:p>
            <a:pPr lvl="1"/>
            <a:r>
              <a:rPr lang="en-US" altLang="en-US" dirty="0"/>
              <a:t>Keeps SQL code smaller, uses less memory</a:t>
            </a:r>
          </a:p>
          <a:p>
            <a:r>
              <a:rPr lang="en-US" altLang="en-US" dirty="0"/>
              <a:t>Use column aliases to distinguish columns that have identical names, but reside in different tables.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Qualifying Ambiguous Column Names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329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clause 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to apply additional conditions: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Applying Additional Conditions to a Join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698B27-753D-41EC-86D1-C23B074343E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28687" y="2664349"/>
            <a:ext cx="7286625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238E623-94E9-4515-B2DB-967E0DC6E2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4495800"/>
            <a:ext cx="7286625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WHERE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BD60E38-FEC6-4F90-B191-19F50428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230" y="4007264"/>
            <a:ext cx="64405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05972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An </a:t>
            </a:r>
            <a:r>
              <a:rPr lang="en-US" altLang="en-US" dirty="0" err="1"/>
              <a:t>sql</a:t>
            </a:r>
            <a:r>
              <a:rPr lang="en-US" altLang="en-US" dirty="0"/>
              <a:t> join condition that uses some other comparison operator other than the equal sign like &gt;, &lt;, &gt;=, &lt;=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Non-</a:t>
            </a:r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Obtaining Data from Multiple Tables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113903-37FC-4DDD-A4CE-F9585172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41" y="1635865"/>
            <a:ext cx="14773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D05D8E-78AC-4074-A8E6-A97245E7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35865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JOBS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16CBDA84-6376-4631-8754-DD4E47B70FC2}"/>
              </a:ext>
            </a:extLst>
          </p:cNvPr>
          <p:cNvGrpSpPr>
            <a:grpSpLocks/>
          </p:cNvGrpSpPr>
          <p:nvPr/>
        </p:nvGrpSpPr>
        <p:grpSpPr bwMode="auto">
          <a:xfrm>
            <a:off x="4072535" y="4310782"/>
            <a:ext cx="606425" cy="473075"/>
            <a:chOff x="2480" y="2024"/>
            <a:chExt cx="609" cy="298"/>
          </a:xfrm>
        </p:grpSpPr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1BD79CF6-563C-4F7B-8017-29051111CCC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26D6F86-9ACF-4C95-B18D-0D80A0D009DE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 Box 17">
            <a:extLst>
              <a:ext uri="{FF2B5EF4-FFF2-40B4-BE49-F238E27FC236}">
                <a16:creationId xmlns:a16="http://schemas.microsoft.com/office/drawing/2014/main" id="{95C075FC-3F39-4977-B150-5B0E1920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38016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/>
              <a:t>…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A09FA9CE-37EB-4B39-8DAE-BD4C13CE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5915"/>
            <a:ext cx="34861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B38450A2-1FC2-4E90-888D-BC420B10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35" y="2101431"/>
            <a:ext cx="3402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C2493FB2-AE19-4E0D-985F-37745F97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876800"/>
            <a:ext cx="3952875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0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Nonequijoins</a:t>
            </a:r>
            <a:endParaRPr lang="en-US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id="{34D5B5E8-40D6-42E9-ABA0-D0CD13CE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C:\salome_official\projects\11gR2\screenshots\les6_23s_a.gif">
            <a:extLst>
              <a:ext uri="{FF2B5EF4-FFF2-40B4-BE49-F238E27FC236}">
                <a16:creationId xmlns:a16="http://schemas.microsoft.com/office/drawing/2014/main" id="{3CA95683-0A29-457C-B1DC-5640CCDA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7306472-2205-4395-B605-191E9383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4196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953118-7CC3-4F44-8C64-38357A9E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155401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j-lt"/>
              </a:rPr>
              <a:t>JOB_GRADES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2B981BD-CB3F-4D3B-B09A-8DBB0754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+mj-lt"/>
              </a:rPr>
              <a:t>…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907E7D03-946B-4EA1-A465-0A44770C6E32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8126DF5B-6D44-4343-A712-D30B7FBA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19600"/>
            <a:ext cx="441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+mj-lt"/>
              </a:rPr>
              <a:t>The JOB_GRADES table defines the LOWEST_SAL and HIGHEST_SAL range of values for each GRADE_LEVEL. Therefore, the GRADE_LEVEL column can be used to assign grades to each employee.</a:t>
            </a:r>
          </a:p>
        </p:txBody>
      </p:sp>
      <p:pic>
        <p:nvPicPr>
          <p:cNvPr id="12" name="Picture 21" descr="C:\salome_official\projects\11gR2\screenshots\les6_23s_c.gif">
            <a:extLst>
              <a:ext uri="{FF2B5EF4-FFF2-40B4-BE49-F238E27FC236}">
                <a16:creationId xmlns:a16="http://schemas.microsoft.com/office/drawing/2014/main" id="{5A9F4D44-F86E-4063-BC5D-2E66D258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7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333956"/>
            <a:ext cx="8495969" cy="962604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</a:t>
            </a:r>
            <a:r>
              <a:rPr lang="en-US" altLang="en-US" sz="3600" dirty="0" err="1"/>
              <a:t>Nonequijoins</a:t>
            </a:r>
            <a:endParaRPr 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39044-73AE-4087-9A24-DA1BF56E1D1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7286625" cy="12461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</a:rPr>
              <a:t>e.last_name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e.salary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j.grade_level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FROM   employees e JOIN </a:t>
            </a:r>
            <a:r>
              <a:rPr lang="en-US" altLang="en-US" sz="1800" dirty="0" err="1">
                <a:latin typeface="Courier New" panose="02070309020205020404" pitchFamily="49" charset="0"/>
              </a:rPr>
              <a:t>job_grades</a:t>
            </a:r>
            <a:r>
              <a:rPr lang="en-US" altLang="en-US" sz="1800" dirty="0">
                <a:latin typeface="Courier New" panose="02070309020205020404" pitchFamily="49" charset="0"/>
              </a:rPr>
              <a:t> j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ON     </a:t>
            </a:r>
            <a:r>
              <a:rPr lang="en-US" altLang="en-US" sz="1800" dirty="0" err="1">
                <a:latin typeface="Courier New" panose="02070309020205020404" pitchFamily="49" charset="0"/>
              </a:rPr>
              <a:t>e.salary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BETWEEN </a:t>
            </a:r>
            <a:r>
              <a:rPr lang="en-US" altLang="en-US" sz="1800" dirty="0" err="1">
                <a:latin typeface="Courier New" panose="02070309020205020404" pitchFamily="49" charset="0"/>
              </a:rPr>
              <a:t>j.lowest_sal</a:t>
            </a:r>
            <a:r>
              <a:rPr lang="en-US" altLang="en-US" sz="1800" dirty="0">
                <a:latin typeface="Courier New" panose="02070309020205020404" pitchFamily="49" charset="0"/>
              </a:rPr>
              <a:t> AND </a:t>
            </a:r>
            <a:r>
              <a:rPr lang="en-US" altLang="en-US" sz="1800" dirty="0" err="1">
                <a:latin typeface="Courier New" panose="02070309020205020404" pitchFamily="49" charset="0"/>
              </a:rPr>
              <a:t>j.highest_sal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B0DA531-FFE0-4491-BC55-D2B6B9F3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72452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C2FA18F-8D65-45C4-8DA6-3559813E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36550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981E343C-C216-43C8-BB9D-9AB955A5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1905000" cy="24384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6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5E5A7AE-9DE0-45C7-96F6-C7BB2DA89F07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04BF357-B186-4FCC-B882-8637A838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56628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 (WORKER)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CA334C9-E17D-42E9-8AF1-DCAEC001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27419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j-lt"/>
              </a:rPr>
              <a:t>EMPLOYEES (MANAGER)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351C0C7A-DC37-4AE8-99A4-2A35FE83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+mj-lt"/>
              </a:rPr>
              <a:t>…</a:t>
            </a:r>
          </a:p>
        </p:txBody>
      </p:sp>
      <p:pic>
        <p:nvPicPr>
          <p:cNvPr id="18" name="Picture 15" descr="C:\salome_official\projects\11gR2\screenshots\les6_20s_a.gif">
            <a:extLst>
              <a:ext uri="{FF2B5EF4-FFF2-40B4-BE49-F238E27FC236}">
                <a16:creationId xmlns:a16="http://schemas.microsoft.com/office/drawing/2014/main" id="{A6D91041-1AA7-4359-9E0E-244D2661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salome_official\projects\11gR2\screenshots\les6_20s_b.gif">
            <a:extLst>
              <a:ext uri="{FF2B5EF4-FFF2-40B4-BE49-F238E27FC236}">
                <a16:creationId xmlns:a16="http://schemas.microsoft.com/office/drawing/2014/main" id="{8B87F781-2D2C-45DF-9332-2D594690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03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Joins the table to itself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E2032-E465-4E5B-A76B-B7DFD2847AE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28687" y="2590800"/>
            <a:ext cx="7286625" cy="10318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algn="l"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TABLE1 as Alias1,  TABLE as Alias2</a:t>
            </a:r>
            <a:b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Alias1.AttributeA = Alias2.AttributeB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98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Joins the table to itself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E2032-E465-4E5B-A76B-B7DFD2847AE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43690" y="2461163"/>
            <a:ext cx="7286625" cy="10318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worker.last_name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manager.last_name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employees worker JOIN employees manager</a:t>
            </a:r>
          </a:p>
          <a:p>
            <a:pPr algn="l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   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worker.manager_id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manager.employee_id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2B9435-1DF9-4DDF-A579-3BB629D8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63181"/>
            <a:ext cx="2044700" cy="2079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Create the messaging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(use the script provided)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Add yourself to the Person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Alter the Person table by adding a new property of your choice with the data type of your choice.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Update your record in the Person table by setting some value to your new property.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Delete the Diana Taurasi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Alter the Contact List table and Add column for Favorite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Set Michael Phelps as everyone's favorite contact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Set every contact who is NOT Michael Phelps to "n" (</a:t>
            </a:r>
            <a:r>
              <a:rPr lang="en-US" altLang="en-US" dirty="0" err="1"/>
              <a:t>contact_id</a:t>
            </a:r>
            <a:r>
              <a:rPr lang="en-US" altLang="en-US" dirty="0"/>
              <a:t> &lt;&gt; 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22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Populate the Contact List table with new records. 	</a:t>
            </a:r>
          </a:p>
          <a:p>
            <a:pPr lvl="1"/>
            <a:r>
              <a:rPr lang="en-US" altLang="en-US" dirty="0"/>
              <a:t>Add at least 3 contacts to your contact list.</a:t>
            </a:r>
          </a:p>
          <a:p>
            <a:pPr lvl="1"/>
            <a:r>
              <a:rPr lang="en-US" altLang="en-US" dirty="0"/>
              <a:t>Add yourself as the contact for at least 3 people.</a:t>
            </a:r>
          </a:p>
          <a:p>
            <a:pPr lvl="1"/>
            <a:r>
              <a:rPr lang="en-US" altLang="en-US" dirty="0"/>
              <a:t>Make sure that you provide a value (y or n) for the new Favorite column.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7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62000" y="1600200"/>
            <a:ext cx="8153400" cy="4953000"/>
          </a:xfrm>
        </p:spPr>
        <p:txBody>
          <a:bodyPr/>
          <a:lstStyle/>
          <a:p>
            <a:r>
              <a:rPr lang="en-US" altLang="en-US" sz="2800" dirty="0"/>
              <a:t>Create the Image table. </a:t>
            </a:r>
          </a:p>
          <a:p>
            <a:pPr lvl="1"/>
            <a:r>
              <a:rPr lang="en-US" altLang="en-US" sz="2400" dirty="0"/>
              <a:t>(</a:t>
            </a:r>
            <a:r>
              <a:rPr lang="en-US" altLang="en-US" sz="2400" dirty="0" err="1"/>
              <a:t>image_id,image_name,image_location</a:t>
            </a:r>
            <a:r>
              <a:rPr lang="en-US" altLang="en-US" sz="2400" dirty="0"/>
              <a:t>)</a:t>
            </a:r>
          </a:p>
          <a:p>
            <a:r>
              <a:rPr lang="en-US" altLang="en-US" sz="2800" dirty="0"/>
              <a:t>Create the Message-Image intersection table. </a:t>
            </a:r>
          </a:p>
          <a:p>
            <a:r>
              <a:rPr lang="en-US" altLang="en-US" sz="2800" dirty="0"/>
              <a:t>Add 5 new records to the Image table. </a:t>
            </a:r>
          </a:p>
          <a:p>
            <a:r>
              <a:rPr lang="en-US" altLang="en-US" sz="2800" dirty="0"/>
              <a:t>Add 5 new records to the Message-Image intersection table. </a:t>
            </a:r>
          </a:p>
          <a:p>
            <a:pPr lvl="1"/>
            <a:r>
              <a:rPr lang="en-US" altLang="en-US" sz="2400" dirty="0"/>
              <a:t>Add 5 new records to the Message-Image intersection table. </a:t>
            </a:r>
          </a:p>
          <a:p>
            <a:pPr lvl="1"/>
            <a:r>
              <a:rPr lang="en-US" altLang="en-US" sz="2400" dirty="0"/>
              <a:t>Make sure that at least one message has multiple images.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62000" y="1600200"/>
            <a:ext cx="8153400" cy="4953000"/>
          </a:xfrm>
        </p:spPr>
        <p:txBody>
          <a:bodyPr/>
          <a:lstStyle/>
          <a:p>
            <a:r>
              <a:rPr lang="en-US" altLang="en-US" sz="2800" dirty="0"/>
              <a:t>Find all of the messages that Michael Phelps sent.</a:t>
            </a:r>
          </a:p>
          <a:p>
            <a:pPr lvl="1"/>
            <a:r>
              <a:rPr lang="en-US" altLang="en-US" sz="2400" dirty="0"/>
              <a:t>Display the following columns:</a:t>
            </a:r>
          </a:p>
          <a:p>
            <a:pPr lvl="1"/>
            <a:r>
              <a:rPr lang="en-US" altLang="en-US" sz="2400" dirty="0"/>
              <a:t>Sender's first name</a:t>
            </a:r>
          </a:p>
          <a:p>
            <a:pPr lvl="1"/>
            <a:r>
              <a:rPr lang="en-US" altLang="en-US" sz="2400" dirty="0"/>
              <a:t>Sender's last name</a:t>
            </a:r>
          </a:p>
          <a:p>
            <a:pPr lvl="1"/>
            <a:r>
              <a:rPr lang="en-US" altLang="en-US" sz="2400" dirty="0"/>
              <a:t>Receiver's first name</a:t>
            </a:r>
          </a:p>
          <a:p>
            <a:pPr lvl="1"/>
            <a:r>
              <a:rPr lang="en-US" altLang="en-US" sz="2400" dirty="0"/>
              <a:t>Receiver's last name</a:t>
            </a:r>
          </a:p>
          <a:p>
            <a:pPr lvl="1"/>
            <a:r>
              <a:rPr lang="en-US" altLang="en-US" sz="2400" dirty="0"/>
              <a:t>Message ID</a:t>
            </a:r>
          </a:p>
          <a:p>
            <a:pPr lvl="1"/>
            <a:r>
              <a:rPr lang="en-US" altLang="en-US" sz="2400" dirty="0"/>
              <a:t>Message</a:t>
            </a:r>
          </a:p>
          <a:p>
            <a:pPr lvl="1"/>
            <a:r>
              <a:rPr lang="en-US" altLang="en-US" sz="2400" dirty="0"/>
              <a:t> Message Timestamp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that is distributed among different tables can be combined into a single set of tuples using different types of </a:t>
            </a:r>
            <a:r>
              <a:rPr lang="en-US" altLang="en-US" i="1" dirty="0"/>
              <a:t>joins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  <a:p>
            <a:pPr lvl="1"/>
            <a:r>
              <a:rPr lang="en-US" altLang="en-US" dirty="0"/>
              <a:t>Natural join</a:t>
            </a:r>
          </a:p>
          <a:p>
            <a:pPr lvl="1"/>
            <a:r>
              <a:rPr lang="en-US" altLang="en-US" dirty="0"/>
              <a:t>Inner join</a:t>
            </a:r>
          </a:p>
          <a:p>
            <a:pPr lvl="1"/>
            <a:r>
              <a:rPr lang="en-US" altLang="en-US" dirty="0"/>
              <a:t>Outer join (left, right, full)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Obtaining 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9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62000" y="1600200"/>
            <a:ext cx="8153400" cy="4953000"/>
          </a:xfrm>
        </p:spPr>
        <p:txBody>
          <a:bodyPr/>
          <a:lstStyle/>
          <a:p>
            <a:r>
              <a:rPr lang="en-US" altLang="en-US" sz="2800" dirty="0"/>
              <a:t>Find the number of messages sent for every person.</a:t>
            </a:r>
          </a:p>
          <a:p>
            <a:pPr lvl="1"/>
            <a:r>
              <a:rPr lang="en-US" altLang="en-US" sz="2400" dirty="0"/>
              <a:t>Display the following columns:</a:t>
            </a:r>
          </a:p>
          <a:p>
            <a:pPr lvl="1"/>
            <a:r>
              <a:rPr lang="en-US" altLang="en-US" sz="2400" dirty="0"/>
              <a:t>Count of messages</a:t>
            </a:r>
          </a:p>
          <a:p>
            <a:pPr lvl="1"/>
            <a:r>
              <a:rPr lang="en-US" altLang="en-US" sz="2400" dirty="0"/>
              <a:t>Person ID</a:t>
            </a:r>
          </a:p>
          <a:p>
            <a:pPr lvl="1"/>
            <a:r>
              <a:rPr lang="en-US" altLang="en-US" sz="2400" dirty="0"/>
              <a:t>First Name</a:t>
            </a:r>
          </a:p>
          <a:p>
            <a:pPr lvl="1"/>
            <a:r>
              <a:rPr lang="en-US" altLang="en-US" sz="2400" dirty="0"/>
              <a:t>Last Name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49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62000" y="1600200"/>
            <a:ext cx="8153400" cy="4953000"/>
          </a:xfrm>
        </p:spPr>
        <p:txBody>
          <a:bodyPr/>
          <a:lstStyle/>
          <a:p>
            <a:r>
              <a:rPr lang="en-US" altLang="en-US" sz="2800" dirty="0"/>
              <a:t>Find all of the messages that have at least one image attached using INNER </a:t>
            </a:r>
            <a:r>
              <a:rPr lang="en-US" altLang="en-US" sz="2800" dirty="0" err="1"/>
              <a:t>JOINs.For</a:t>
            </a:r>
            <a:r>
              <a:rPr lang="en-US" altLang="en-US" sz="2800" dirty="0"/>
              <a:t> messages with multiple images, display only the first image for the message.</a:t>
            </a:r>
          </a:p>
          <a:p>
            <a:pPr lvl="1"/>
            <a:r>
              <a:rPr lang="en-US" altLang="en-US" sz="2400" dirty="0"/>
              <a:t>Display the following columns:</a:t>
            </a:r>
          </a:p>
          <a:p>
            <a:pPr lvl="1"/>
            <a:r>
              <a:rPr lang="en-US" altLang="en-US" sz="2400" dirty="0"/>
              <a:t>Message ID</a:t>
            </a:r>
          </a:p>
          <a:p>
            <a:pPr lvl="1"/>
            <a:r>
              <a:rPr lang="en-US" altLang="en-US" sz="2400" dirty="0"/>
              <a:t>Message</a:t>
            </a:r>
          </a:p>
          <a:p>
            <a:pPr lvl="1"/>
            <a:r>
              <a:rPr lang="en-US" altLang="en-US" sz="2400" dirty="0"/>
              <a:t>Message Timestamp</a:t>
            </a:r>
          </a:p>
          <a:p>
            <a:pPr lvl="1"/>
            <a:r>
              <a:rPr lang="en-US" altLang="en-US" sz="2400" dirty="0"/>
              <a:t>First Image Name</a:t>
            </a:r>
          </a:p>
          <a:p>
            <a:pPr lvl="1"/>
            <a:r>
              <a:rPr lang="en-US" altLang="en-US" sz="2400" dirty="0"/>
              <a:t>First Image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9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dirty="0"/>
              <a:t>Nested/Sub/Inner Query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B298421-E28E-4A6D-8666-10996431C4E5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176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atin typeface="+mj-lt"/>
              </a:rPr>
              <a:t>  Who is hired after Davies?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AFED4A87-1A39-4291-A8C5-6F9539167B7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13741" y="246435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>
              <a:latin typeface="+mj-lt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1471BD2-3731-4D67-8616-4AF74360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109788"/>
            <a:ext cx="1939634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  Main query: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64188B83-1158-4DD6-BBA9-0B458E6C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19400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+mj-lt"/>
              </a:rPr>
              <a:t>Determine the names of all employees who were hired after Davies?</a:t>
            </a:r>
          </a:p>
        </p:txBody>
      </p:sp>
      <p:pic>
        <p:nvPicPr>
          <p:cNvPr id="27" name="Picture 16" descr="C:\temp\peop038.gif">
            <a:extLst>
              <a:ext uri="{FF2B5EF4-FFF2-40B4-BE49-F238E27FC236}">
                <a16:creationId xmlns:a16="http://schemas.microsoft.com/office/drawing/2014/main" id="{02D7A68B-4EB8-487A-B4C8-42ACD4C5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735263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7" descr="C:\temp\symbo067.gif">
            <a:extLst>
              <a:ext uri="{FF2B5EF4-FFF2-40B4-BE49-F238E27FC236}">
                <a16:creationId xmlns:a16="http://schemas.microsoft.com/office/drawing/2014/main" id="{5461D1F4-DF36-4377-8F1B-1A0AED8E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016250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1">
            <a:extLst>
              <a:ext uri="{FF2B5EF4-FFF2-40B4-BE49-F238E27FC236}">
                <a16:creationId xmlns:a16="http://schemas.microsoft.com/office/drawing/2014/main" id="{CC07ED1A-F5A3-49CD-84A9-334395669A4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09800" y="3733800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+mj-lt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E1776FAD-44CC-4FBC-A9C5-C0D753BA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400208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When was Davies hired?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B34EE37C-5C46-471A-84BD-2424FE39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770313"/>
            <a:ext cx="114249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Subquery:</a:t>
            </a:r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3A6713CB-C4E7-4382-8028-46C64236BAF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67200"/>
            <a:ext cx="1117600" cy="1106488"/>
            <a:chOff x="2251075" y="4222750"/>
            <a:chExt cx="1117600" cy="1106488"/>
          </a:xfrm>
        </p:grpSpPr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DCA13399-5EEE-4628-A365-6BB87B8503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075" y="4222750"/>
              <a:ext cx="1117600" cy="110648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>
                <a:latin typeface="+mj-lt"/>
              </a:endParaRPr>
            </a:p>
          </p:txBody>
        </p:sp>
        <p:pic>
          <p:nvPicPr>
            <p:cNvPr id="34" name="Picture 20" descr="C:\temp\symbo067.gif">
              <a:extLst>
                <a:ext uri="{FF2B5EF4-FFF2-40B4-BE49-F238E27FC236}">
                  <a16:creationId xmlns:a16="http://schemas.microsoft.com/office/drawing/2014/main" id="{CFBBAEFE-4EE9-4195-83F2-33D1F043B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95613" y="4505325"/>
              <a:ext cx="29527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27" descr="cnt205401.gif">
            <a:extLst>
              <a:ext uri="{FF2B5EF4-FFF2-40B4-BE49-F238E27FC236}">
                <a16:creationId xmlns:a16="http://schemas.microsoft.com/office/drawing/2014/main" id="{9CA06063-0153-46B6-9745-F9CD92601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304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89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The subquery (inner query) executes </a:t>
            </a:r>
            <a:r>
              <a:rPr lang="en-US" altLang="en-US" i="1" dirty="0"/>
              <a:t>before</a:t>
            </a:r>
            <a:r>
              <a:rPr lang="en-US" altLang="en-US" dirty="0"/>
              <a:t> the main query (outer query).</a:t>
            </a:r>
          </a:p>
          <a:p>
            <a:r>
              <a:rPr lang="en-US" altLang="en-US" dirty="0"/>
              <a:t>The result of the subquery is used by the main query.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Nested Query Syntax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540C63-D07A-4B03-B6F3-EBB66CC6E0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3863181"/>
            <a:ext cx="7286625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en-US" sz="1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0813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Nested Query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540C63-D07A-4B03-B6F3-EBB66CC6E0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2165758"/>
            <a:ext cx="7286625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(SELECT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FROM   employees</a:t>
            </a:r>
          </a:p>
          <a:p>
            <a:pPr algn="l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WHERE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'Davies');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780FF-C046-407E-8545-546B63E4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0" y="4267200"/>
            <a:ext cx="248637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5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The result of one query may be needed by another to compute its result:</a:t>
            </a:r>
          </a:p>
          <a:p>
            <a:pPr lvl="1"/>
            <a:r>
              <a:rPr lang="en-US" altLang="en-US" dirty="0"/>
              <a:t>One query (the </a:t>
            </a:r>
            <a:r>
              <a:rPr lang="en-US" altLang="en-US" i="1" dirty="0"/>
              <a:t>nested</a:t>
            </a:r>
            <a:r>
              <a:rPr lang="en-US" altLang="en-US" dirty="0"/>
              <a:t> </a:t>
            </a:r>
            <a:r>
              <a:rPr lang="en-US" altLang="en-US" i="1" dirty="0"/>
              <a:t>query</a:t>
            </a:r>
            <a:r>
              <a:rPr lang="en-US" altLang="en-US" dirty="0"/>
              <a:t> or </a:t>
            </a:r>
            <a:r>
              <a:rPr lang="en-US" altLang="en-US" i="1" dirty="0"/>
              <a:t>subquery</a:t>
            </a:r>
            <a:r>
              <a:rPr lang="en-US" altLang="en-US" dirty="0"/>
              <a:t>) is nested within another (the </a:t>
            </a:r>
            <a:r>
              <a:rPr lang="en-US" altLang="en-US" i="1" dirty="0"/>
              <a:t>outer</a:t>
            </a:r>
            <a:r>
              <a:rPr lang="en-US" altLang="en-US" dirty="0"/>
              <a:t> </a:t>
            </a:r>
            <a:r>
              <a:rPr lang="en-US" altLang="en-US" i="1" dirty="0"/>
              <a:t>query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Outer query uses the result of the nested query, which can be either a table or a single value</a:t>
            </a:r>
          </a:p>
          <a:p>
            <a:r>
              <a:rPr lang="en-US" altLang="en-US" dirty="0"/>
              <a:t>Nested query usually appears in a WHERE or HAVING clause (rarely, a FROM)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dirty="0"/>
              <a:t>Nested/Sub/Inner Query</a:t>
            </a:r>
          </a:p>
        </p:txBody>
      </p:sp>
    </p:spTree>
    <p:extLst>
      <p:ext uri="{BB962C8B-B14F-4D97-AF65-F5344CB8AC3E}">
        <p14:creationId xmlns:p14="http://schemas.microsoft.com/office/powerpoint/2010/main" val="1711638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Enclose subqueries in parentheses.</a:t>
            </a:r>
          </a:p>
          <a:p>
            <a:r>
              <a:rPr lang="en-US" altLang="en-US" dirty="0"/>
              <a:t>Place subqueries on the right side of the comparison condition for readability. (However, the subquery can appear on either side of the comparison operator.)</a:t>
            </a:r>
          </a:p>
          <a:p>
            <a:r>
              <a:rPr lang="en-US" altLang="en-US" dirty="0"/>
              <a:t>Use single-row operators with single-row subqueries and multiple-row operators with multiple-row subqueries.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Guidelines for Using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4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Guidelines for Using Subqueries</a:t>
            </a:r>
            <a:endParaRPr lang="en-US" dirty="0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CAF545D8-20A9-473E-AA61-3CDBAECC8E4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latin typeface="+mj-lt"/>
              </a:rPr>
              <a:t>Single-row subquery</a:t>
            </a:r>
          </a:p>
          <a:p>
            <a:pPr marL="0" indent="0"/>
            <a:endParaRPr lang="en-US" altLang="en-US" dirty="0">
              <a:latin typeface="+mj-lt"/>
            </a:endParaRPr>
          </a:p>
          <a:p>
            <a:pPr marL="0" indent="0"/>
            <a:endParaRPr lang="en-US" altLang="en-US" dirty="0">
              <a:latin typeface="+mj-lt"/>
            </a:endParaRPr>
          </a:p>
          <a:p>
            <a:pPr lvl="1"/>
            <a:endParaRPr lang="en-US" altLang="en-US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Multiple-row subquery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4322F8-91B9-4612-97DB-E32C8D31B87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+mj-l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B048D-8C14-4F61-ABCF-A24C5753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26592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+mj-lt"/>
              </a:rPr>
              <a:t>Main query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0E563F-81F6-4B7D-B316-7451D58D18B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+mj-lt"/>
              </a:rPr>
              <a:t>Subquery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F1940E8-2D52-4990-A9D4-7C444EEEC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13511-4C7B-4777-BDDE-F739A90F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86780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409B8-BDBE-4548-9757-274E8BC8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09645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44367-00F8-42A0-9967-2063561F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09645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8C0AD-8D1E-4AF8-9A4A-82F310F1D9F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11362" y="4267200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+mj-lt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1C873778-3B9D-4FD9-A6EA-7FB66B363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783331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1603F76-1D3D-45E6-90AC-88E8F3A3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86780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returns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995769C-A633-4A07-80D0-8B3A486F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282" y="4190206"/>
            <a:ext cx="126592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+mj-lt"/>
              </a:rPr>
              <a:t>Main query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736C0CE-1217-4981-94C5-50FB22FD9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91569" y="4618832"/>
            <a:ext cx="1316831" cy="371542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+mj-lt"/>
              </a:rPr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3011734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Return only one row</a:t>
            </a:r>
          </a:p>
          <a:p>
            <a:r>
              <a:rPr lang="en-US" altLang="en-US" dirty="0"/>
              <a:t>Use single-row comparison operators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Single-Row Subqueries</a:t>
            </a:r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F5BFEB4-9429-4B44-9809-74B44C92EAA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4122737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Greater than or equal to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845B1C6-BEFF-4B05-B024-2ED48A21C1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4122737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E10FDCDC-A530-49D7-B3A6-58CA0588AC1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4543425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Less than 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B29FAD0-C014-4362-A1B9-3E79B867790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4543425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B033D8B-5EED-46E7-A857-45AEA449D3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4964112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Less than or equal to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FA2EC92-14F9-4507-A8B2-9361008C5D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4964112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C6091CD-E622-4D44-B65E-653DBFD429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3281362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Equal to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F0F85D02-6B40-42EA-8D0E-73C65C0B909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3281362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F815D451-91B6-44C6-A724-38BE3E18C7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5384800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Not equal to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5102FC0-6998-4530-B14A-A9873C5A66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5384800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&lt;&gt;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F42BBF7-DD97-4163-B039-9F7EF9DDB7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1405" y="3702050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Greater than 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F0E573B-FB47-4BFA-BE74-4A3EA40E467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93155" y="3702050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5BA68D01-F50A-4C8E-ABB0-199C4CABEE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1405" y="2916237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C4E45B44-9C9F-4EAF-8390-0874CD47CF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93155" y="2916237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1723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Display the employees whose job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/>
              <a:t> is the same as that of employee 141: 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Executing Single-Row Subqueries</a:t>
            </a:r>
            <a:endParaRPr 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FD8FBBA-81CD-42EE-9D9F-2D17BEEEE5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5415" y="2880221"/>
            <a:ext cx="7633169" cy="1763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employees</a:t>
            </a:r>
          </a:p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(SELECT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  employees</a:t>
            </a:r>
          </a:p>
          <a:p>
            <a:pPr marL="857250" lvl="4" algn="l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141);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51B8D-5BC8-4FED-BCC7-79FAD646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30" y="4733984"/>
            <a:ext cx="1871454" cy="13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 a table or a column temporarily by giving another name.</a:t>
            </a:r>
          </a:p>
          <a:p>
            <a:r>
              <a:rPr lang="en-US" dirty="0"/>
              <a:t>Table Aliases are used during SQL joins.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Table/Column Alias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328A8-E5A0-4E72-9472-FC704399526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3449" y="3631137"/>
            <a:ext cx="7354873" cy="11254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column1, column2....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alias_name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[condition];</a:t>
            </a:r>
          </a:p>
        </p:txBody>
      </p:sp>
    </p:spTree>
    <p:extLst>
      <p:ext uri="{BB962C8B-B14F-4D97-AF65-F5344CB8AC3E}">
        <p14:creationId xmlns:p14="http://schemas.microsoft.com/office/powerpoint/2010/main" val="1840691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Display the list of employees who have same job as ‘Taylor’ but earn more salary than him.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Executing Single-Row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2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Executing Single-Row Subqueries</a:t>
            </a:r>
            <a:endParaRPr 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FD8FBBA-81CD-42EE-9D9F-2D17BEEEE5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28687" y="1880544"/>
            <a:ext cx="7286625" cy="2870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job_id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salary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employees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job_id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(SELECT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job_id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 FROM   employees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 WHERE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Taylor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AND    salary &gt;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(SELECT salary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 FROM   employees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 WHERE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Taylor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5DEF3-2EAC-49BE-B554-1461ADD9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953000"/>
            <a:ext cx="293410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Return more than one row</a:t>
            </a:r>
          </a:p>
          <a:p>
            <a:r>
              <a:rPr lang="en-US" altLang="en-US" dirty="0"/>
              <a:t>Use multiple-row comparison operators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Multiple-Row Subqueries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7F5773-1613-4E5B-B118-D25F5D15FB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19077" y="4611688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t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Must be preceded by =, !=, &gt;, &lt;, &lt;=, &gt;=. Returns TRUE if the relation is TRUE for all elements in the result set of the subquery.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9C1C02-C260-4458-837E-BA82F6B5DE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95127" y="4610101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+mj-lt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87EE0A-8CC6-4108-A84F-AEEBB9B8A9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19077" y="3122613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Equal to any member in the list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086FD9-9C67-472D-93C1-4092477D7D7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95127" y="3122613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+mj-lt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EBF0385-8375-4521-9BB9-75078C70917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09552" y="3543301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t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Must be preceded by =, !=, &gt;, &lt;, &lt;=, &gt;=. Returns 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if at least one element exists in the result set of the subquery for which the relation is TRUE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98C01C-8150-431B-880C-E0FA325A0DD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95127" y="3543301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+mj-lt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9ABE603-AF3E-4575-BDDF-8AE2D37B96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7965" y="2757488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Meaning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C43AE7-4AED-4786-92E7-D0A15FD427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95127" y="2757488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217407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376699" cy="11345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ANY</a:t>
            </a:r>
            <a:r>
              <a:rPr lang="en-US" altLang="en-US" dirty="0"/>
              <a:t> Operator</a:t>
            </a:r>
            <a:br>
              <a:rPr lang="en-US" altLang="en-US" dirty="0"/>
            </a:br>
            <a:r>
              <a:rPr lang="en-US" altLang="en-US" dirty="0"/>
              <a:t>in Multiple-Row Subqueries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889A93-C6C4-4E30-952A-D55400E50B4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'IT_PROG')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'IT_PROG';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2F0CDAD-FF51-40DB-8C23-52D2062B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52578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7" name="Picture 14" descr="C:\salome_official\projects\11gR2_SQL 1\screenshots\les7_18s_a.gif">
            <a:extLst>
              <a:ext uri="{FF2B5EF4-FFF2-40B4-BE49-F238E27FC236}">
                <a16:creationId xmlns:a16="http://schemas.microsoft.com/office/drawing/2014/main" id="{453A9B53-6F4F-4790-B5A6-C5102C05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24313"/>
            <a:ext cx="442277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C:\salome_official\projects\11gR2_SQL 1\screenshots\les7_18s_b.gif">
            <a:extLst>
              <a:ext uri="{FF2B5EF4-FFF2-40B4-BE49-F238E27FC236}">
                <a16:creationId xmlns:a16="http://schemas.microsoft.com/office/drawing/2014/main" id="{2A94F036-7A07-4939-A6BA-A492BDE5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708650"/>
            <a:ext cx="44227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48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376699" cy="11345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ALL</a:t>
            </a:r>
            <a:r>
              <a:rPr lang="en-US" altLang="en-US" dirty="0"/>
              <a:t> Operator</a:t>
            </a:r>
            <a:br>
              <a:rPr lang="en-US" altLang="en-US" dirty="0"/>
            </a:br>
            <a:r>
              <a:rPr lang="en-US" altLang="en-US" dirty="0"/>
              <a:t>in Multiple-Row Subqueries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889A93-C6C4-4E30-952A-D55400E50B4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'IT_PROG')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'IT_PROG';</a:t>
            </a:r>
          </a:p>
        </p:txBody>
      </p:sp>
      <p:pic>
        <p:nvPicPr>
          <p:cNvPr id="9" name="Picture 11" descr="C:\salome_official\projects\11gR2_SQL 1\screenshots\les7_19s_a.gif">
            <a:extLst>
              <a:ext uri="{FF2B5EF4-FFF2-40B4-BE49-F238E27FC236}">
                <a16:creationId xmlns:a16="http://schemas.microsoft.com/office/drawing/2014/main" id="{FD1E435D-944A-4AC4-A413-7AD4B93C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125913"/>
            <a:ext cx="4183062" cy="113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8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A multiple-column subquery returns more than one column to the outer query.</a:t>
            </a:r>
          </a:p>
          <a:p>
            <a:r>
              <a:rPr lang="en-US" altLang="en-US" dirty="0"/>
              <a:t>Column comparisons in multiple column comparisons can be pairwise or </a:t>
            </a:r>
            <a:r>
              <a:rPr lang="en-US" altLang="en-US" dirty="0" err="1"/>
              <a:t>nonpairwise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multiple-column subquery can also be used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/>
              <a:t>clause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statement.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Multiple-Column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88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Display all the employees with the lowest salary in each department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Multiple-Column Subqueries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AE645-05E9-4483-9E36-8D8861BD404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7362" y="2659711"/>
            <a:ext cx="7277100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WHERE (salary,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(SELECT min(salary),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FROM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GROUP BY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669FF-3ECC-4BB7-91E2-3737A191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468" y="3970152"/>
            <a:ext cx="331516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4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Null Values in a Subquery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AE645-05E9-4483-9E36-8D8861BD404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85850" y="1847530"/>
            <a:ext cx="7277100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DEFA4-716F-4DDB-9FA0-D5971DC2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33959"/>
            <a:ext cx="24101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Cartesian product is a join of every row of one table to every row of another table.  </a:t>
            </a:r>
          </a:p>
          <a:p>
            <a:r>
              <a:rPr lang="en-US" altLang="en-US" dirty="0"/>
              <a:t>A Cartesian product generates a large number of rows and the result is rarely useful.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Cartesian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Generating a Cartesian Product</a:t>
            </a:r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3A599FA-D6F3-4A29-9EF7-9AFE4AFA7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63181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2018C-7E90-4550-B300-26884264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2230438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+mj-lt"/>
              </a:rPr>
              <a:t>Cartesian product: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20 x 8 = 160 rows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A66120-00F8-4DC2-B989-9ABB99BD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3" y="1557008"/>
            <a:ext cx="26305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+mj-lt"/>
              </a:rPr>
              <a:t>EMPLOYEES </a:t>
            </a:r>
            <a:r>
              <a:rPr lang="en-US" altLang="en-US" sz="2000" dirty="0">
                <a:latin typeface="+mj-lt"/>
              </a:rPr>
              <a:t>(20 rows)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9571EB6-1F4E-4979-BFC8-1AB33804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136" y="1632821"/>
            <a:ext cx="27699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+mj-lt"/>
              </a:rPr>
              <a:t>DEPARTMENTS </a:t>
            </a:r>
            <a:r>
              <a:rPr lang="en-US" altLang="en-US" sz="2000" dirty="0">
                <a:latin typeface="+mj-lt"/>
              </a:rPr>
              <a:t>(8 rows)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0B21A6C-66B2-4D2D-84CB-0D5C71C4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59" y="2808131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>
                <a:latin typeface="+mj-lt"/>
              </a:rPr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id="{2A9CF282-3285-4406-8BF8-1EDF3221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9" y="195776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id="{4EB79A35-A084-46D0-9870-A086D12D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" y="3335667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id="{FE5332D1-FACC-4E77-8C37-CEE07467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9584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id="{EBF56669-62D6-4C96-9CD5-00A1DFC192D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00868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id="{BA9825EC-4B74-4A72-A0EE-C10589ACD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id="{57DF0D81-BF0A-430E-9A7A-7F16C1CCC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id="{24A029FA-A2B0-4AA6-A3E0-AFF4F92C9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Line 4">
            <a:extLst>
              <a:ext uri="{FF2B5EF4-FFF2-40B4-BE49-F238E27FC236}">
                <a16:creationId xmlns:a16="http://schemas.microsoft.com/office/drawing/2014/main" id="{6F4C2EC7-9448-4083-8FEB-ED1D5D45E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863180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sz="2000" dirty="0">
                <a:latin typeface="+mj-lt"/>
              </a:rPr>
              <a:t>A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CROSS JOIN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+mj-lt"/>
              </a:rPr>
              <a:t>is a 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JOIN</a:t>
            </a:r>
            <a:r>
              <a:rPr lang="en-US" altLang="en-US" sz="2000" dirty="0">
                <a:latin typeface="+mj-lt"/>
              </a:rPr>
              <a:t> operation that produces the Cartesian product of two tables.</a:t>
            </a:r>
          </a:p>
          <a:p>
            <a:r>
              <a:rPr lang="en-US" altLang="en-US" sz="2000" dirty="0">
                <a:latin typeface="+mj-lt"/>
              </a:rPr>
              <a:t>To create a Cartesian product, specify the CROSS JOIN in your SELECT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+mj-lt"/>
              </a:rPr>
              <a:t>statement.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Creating Cross Joins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8F44FB-FFF2-450B-A0A7-CE550A3CDF2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001963"/>
            <a:ext cx="7277100" cy="8540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department_name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697245A-23B8-4EE6-BC9A-60730DBD9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2117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7" name="Picture 15" descr="C:\salome_official\projects\11gR2\screenshots\les6_34s_a.gif">
            <a:extLst>
              <a:ext uri="{FF2B5EF4-FFF2-40B4-BE49-F238E27FC236}">
                <a16:creationId xmlns:a16="http://schemas.microsoft.com/office/drawing/2014/main" id="{6C970D10-2468-4050-8C50-A09724D8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4016375"/>
            <a:ext cx="310832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:\salome_official\projects\11gR2\screenshots\les6_34s_b.gif">
            <a:extLst>
              <a:ext uri="{FF2B5EF4-FFF2-40B4-BE49-F238E27FC236}">
                <a16:creationId xmlns:a16="http://schemas.microsoft.com/office/drawing/2014/main" id="{E382B2E2-5474-4EC7-875A-97D9B95B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5605463"/>
            <a:ext cx="310832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7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equi</a:t>
            </a:r>
            <a:r>
              <a:rPr lang="en-US" altLang="en-US" dirty="0"/>
              <a:t>-join keeps only those rows where the two combined rows agree on the shared attribute(s):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AB24B-3E75-403C-AB4E-FD6729E4328F}"/>
              </a:ext>
            </a:extLst>
          </p:cNvPr>
          <p:cNvSpPr/>
          <p:nvPr/>
        </p:nvSpPr>
        <p:spPr>
          <a:xfrm>
            <a:off x="865949" y="3581400"/>
            <a:ext cx="8171953" cy="146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pPr algn="l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TABLE1, TABLE2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TABLE1.Attribute = TABLE2.Attribute;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94361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33620</TotalTime>
  <Words>2353</Words>
  <Application>Microsoft Office PowerPoint</Application>
  <PresentationFormat>On-screen Show (4:3)</PresentationFormat>
  <Paragraphs>569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Century Schoolbook</vt:lpstr>
      <vt:lpstr>Courier New</vt:lpstr>
      <vt:lpstr>Franklin Gothic Book</vt:lpstr>
      <vt:lpstr>Futura Bk BT</vt:lpstr>
      <vt:lpstr>Futura Md BT</vt:lpstr>
      <vt:lpstr>Helvetica</vt:lpstr>
      <vt:lpstr>Times New Roman</vt:lpstr>
      <vt:lpstr>Wingdings</vt:lpstr>
      <vt:lpstr>ITMtemplate</vt:lpstr>
      <vt:lpstr>1_ITM478_08_1</vt:lpstr>
      <vt:lpstr>ITMD 421 – Data Modeling and Applications</vt:lpstr>
      <vt:lpstr>Objectives</vt:lpstr>
      <vt:lpstr>Obtaining Data from Multiple Tables</vt:lpstr>
      <vt:lpstr>Obtaining Data from Multiple Tables</vt:lpstr>
      <vt:lpstr>Table/Column Alias</vt:lpstr>
      <vt:lpstr>Cartesian Products</vt:lpstr>
      <vt:lpstr>Generating a Cartesian Product</vt:lpstr>
      <vt:lpstr>Creating Cross Joins</vt:lpstr>
      <vt:lpstr>Equi-Join</vt:lpstr>
      <vt:lpstr>Equi-Join</vt:lpstr>
      <vt:lpstr>Natural Joins</vt:lpstr>
      <vt:lpstr>Retrieving Records with Natural Joins</vt:lpstr>
      <vt:lpstr>Retrieving Records with Natural Joins</vt:lpstr>
      <vt:lpstr>INNER Joins</vt:lpstr>
      <vt:lpstr>Inner Join Syntax</vt:lpstr>
      <vt:lpstr>Inner Join</vt:lpstr>
      <vt:lpstr>INNER Versus OUTER Joins</vt:lpstr>
      <vt:lpstr>OUTER Joins</vt:lpstr>
      <vt:lpstr>LEFT OUTER JOIN</vt:lpstr>
      <vt:lpstr>LEFT OUTER JOIN SYNTAX</vt:lpstr>
      <vt:lpstr>LEFT OUTER JOIN</vt:lpstr>
      <vt:lpstr>RIGHT OUTER JOIN</vt:lpstr>
      <vt:lpstr>RIGHT OUTER JOIN SYNTAX</vt:lpstr>
      <vt:lpstr>RIGHT OUTER JOIN</vt:lpstr>
      <vt:lpstr>FULL OUTER JOIN</vt:lpstr>
      <vt:lpstr>FULL OUTER JOIN SYNTAX</vt:lpstr>
      <vt:lpstr>Qualifying Ambiguous Column Names</vt:lpstr>
      <vt:lpstr>Applying Additional Conditions to a Join</vt:lpstr>
      <vt:lpstr>Non-Equi-Join</vt:lpstr>
      <vt:lpstr>Nonequijoins</vt:lpstr>
      <vt:lpstr>Retrieving Records with Nonequijoins</vt:lpstr>
      <vt:lpstr>Self-Joins</vt:lpstr>
      <vt:lpstr>Self-Joins</vt:lpstr>
      <vt:lpstr>Self-Joins</vt:lpstr>
      <vt:lpstr>Example</vt:lpstr>
      <vt:lpstr>Example</vt:lpstr>
      <vt:lpstr>Example</vt:lpstr>
      <vt:lpstr>Example</vt:lpstr>
      <vt:lpstr>Example</vt:lpstr>
      <vt:lpstr>Example</vt:lpstr>
      <vt:lpstr>Example</vt:lpstr>
      <vt:lpstr>Nested/Sub/Inner Query</vt:lpstr>
      <vt:lpstr>Nested Query Syntax</vt:lpstr>
      <vt:lpstr>Nested Query</vt:lpstr>
      <vt:lpstr>Nested/Sub/Inner Query</vt:lpstr>
      <vt:lpstr>Guidelines for Using Subqueries</vt:lpstr>
      <vt:lpstr>Guidelines for Using Subqueries</vt:lpstr>
      <vt:lpstr>Single-Row Subqueries</vt:lpstr>
      <vt:lpstr>Executing Single-Row Subqueries</vt:lpstr>
      <vt:lpstr>Executing Single-Row Subqueries</vt:lpstr>
      <vt:lpstr>Executing Single-Row Subqueries</vt:lpstr>
      <vt:lpstr>Multiple-Row Subqueries</vt:lpstr>
      <vt:lpstr>ANY Operator in Multiple-Row Subqueries</vt:lpstr>
      <vt:lpstr>ALL Operator in Multiple-Row Subqueries</vt:lpstr>
      <vt:lpstr>Multiple-Column Subqueries</vt:lpstr>
      <vt:lpstr>Multiple-Column Subqueries</vt:lpstr>
      <vt:lpstr>Null Values in a Subquery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</cp:lastModifiedBy>
  <cp:revision>245</cp:revision>
  <dcterms:created xsi:type="dcterms:W3CDTF">2017-08-04T02:08:59Z</dcterms:created>
  <dcterms:modified xsi:type="dcterms:W3CDTF">2017-10-23T03:34:50Z</dcterms:modified>
</cp:coreProperties>
</file>