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3" r:id="rId6"/>
    <p:sldId id="264" r:id="rId7"/>
    <p:sldId id="265" r:id="rId8"/>
    <p:sldId id="267" r:id="rId9"/>
    <p:sldId id="268" r:id="rId10"/>
    <p:sldId id="269" r:id="rId11"/>
    <p:sldId id="270" r:id="rId12"/>
    <p:sldId id="271"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4723" autoAdjust="0"/>
  </p:normalViewPr>
  <p:slideViewPr>
    <p:cSldViewPr snapToGrid="0">
      <p:cViewPr varScale="1">
        <p:scale>
          <a:sx n="79" d="100"/>
          <a:sy n="79" d="100"/>
        </p:scale>
        <p:origin x="120"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D058A-260C-4ACD-9B99-11EA45C539E2}"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2DC07-9D6D-4049-9F21-E5E776225DF6}" type="slidenum">
              <a:rPr lang="en-US" smtClean="0"/>
              <a:t>‹#›</a:t>
            </a:fld>
            <a:endParaRPr lang="en-US"/>
          </a:p>
        </p:txBody>
      </p:sp>
    </p:spTree>
    <p:extLst>
      <p:ext uri="{BB962C8B-B14F-4D97-AF65-F5344CB8AC3E}">
        <p14:creationId xmlns:p14="http://schemas.microsoft.com/office/powerpoint/2010/main" val="19304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for this reason that we should be scanning OSS for vulnerabilities: Bad actors could be doing this to any OSS, anywhere, at any time. This paper is a practical guide on how to poison OSS with vulnerabilities in a way that its maintainers may not notice.</a:t>
            </a:r>
          </a:p>
        </p:txBody>
      </p:sp>
      <p:sp>
        <p:nvSpPr>
          <p:cNvPr id="4" name="Slide Number Placeholder 3"/>
          <p:cNvSpPr>
            <a:spLocks noGrp="1"/>
          </p:cNvSpPr>
          <p:nvPr>
            <p:ph type="sldNum" sz="quarter" idx="5"/>
          </p:nvPr>
        </p:nvSpPr>
        <p:spPr/>
        <p:txBody>
          <a:bodyPr/>
          <a:lstStyle/>
          <a:p>
            <a:fld id="{3042DC07-9D6D-4049-9F21-E5E776225DF6}" type="slidenum">
              <a:rPr lang="en-US" smtClean="0"/>
              <a:t>4</a:t>
            </a:fld>
            <a:endParaRPr lang="en-US"/>
          </a:p>
        </p:txBody>
      </p:sp>
    </p:spTree>
    <p:extLst>
      <p:ext uri="{BB962C8B-B14F-4D97-AF65-F5344CB8AC3E}">
        <p14:creationId xmlns:p14="http://schemas.microsoft.com/office/powerpoint/2010/main" val="75068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there are a decent amount of Medium, High vulnerabilities across 9 projects from </a:t>
            </a:r>
            <a:r>
              <a:rPr lang="en-US" dirty="0" err="1"/>
              <a:t>Snyk’s</a:t>
            </a:r>
            <a:r>
              <a:rPr lang="en-US" dirty="0"/>
              <a:t> SAST scanner.</a:t>
            </a:r>
          </a:p>
        </p:txBody>
      </p:sp>
      <p:sp>
        <p:nvSpPr>
          <p:cNvPr id="4" name="Slide Number Placeholder 3"/>
          <p:cNvSpPr>
            <a:spLocks noGrp="1"/>
          </p:cNvSpPr>
          <p:nvPr>
            <p:ph type="sldNum" sz="quarter" idx="5"/>
          </p:nvPr>
        </p:nvSpPr>
        <p:spPr/>
        <p:txBody>
          <a:bodyPr/>
          <a:lstStyle/>
          <a:p>
            <a:fld id="{3042DC07-9D6D-4049-9F21-E5E776225DF6}" type="slidenum">
              <a:rPr lang="en-US" smtClean="0"/>
              <a:t>7</a:t>
            </a:fld>
            <a:endParaRPr lang="en-US"/>
          </a:p>
        </p:txBody>
      </p:sp>
    </p:spTree>
    <p:extLst>
      <p:ext uri="{BB962C8B-B14F-4D97-AF65-F5344CB8AC3E}">
        <p14:creationId xmlns:p14="http://schemas.microsoft.com/office/powerpoint/2010/main" val="100387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some SCA vulnerabilities from </a:t>
            </a:r>
            <a:r>
              <a:rPr lang="en-US" dirty="0" err="1"/>
              <a:t>Snyk</a:t>
            </a:r>
            <a:r>
              <a:rPr lang="en-US" dirty="0"/>
              <a:t>. There’s fewer, but there’s still a decent amount.</a:t>
            </a:r>
          </a:p>
        </p:txBody>
      </p:sp>
      <p:sp>
        <p:nvSpPr>
          <p:cNvPr id="4" name="Slide Number Placeholder 3"/>
          <p:cNvSpPr>
            <a:spLocks noGrp="1"/>
          </p:cNvSpPr>
          <p:nvPr>
            <p:ph type="sldNum" sz="quarter" idx="5"/>
          </p:nvPr>
        </p:nvSpPr>
        <p:spPr/>
        <p:txBody>
          <a:bodyPr/>
          <a:lstStyle/>
          <a:p>
            <a:fld id="{3042DC07-9D6D-4049-9F21-E5E776225DF6}" type="slidenum">
              <a:rPr lang="en-US" smtClean="0"/>
              <a:t>8</a:t>
            </a:fld>
            <a:endParaRPr lang="en-US"/>
          </a:p>
        </p:txBody>
      </p:sp>
    </p:spTree>
    <p:extLst>
      <p:ext uri="{BB962C8B-B14F-4D97-AF65-F5344CB8AC3E}">
        <p14:creationId xmlns:p14="http://schemas.microsoft.com/office/powerpoint/2010/main" val="57916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SAST vulnerabilities from SonarQube. There’s not a lot of them.</a:t>
            </a:r>
          </a:p>
        </p:txBody>
      </p:sp>
      <p:sp>
        <p:nvSpPr>
          <p:cNvPr id="4" name="Slide Number Placeholder 3"/>
          <p:cNvSpPr>
            <a:spLocks noGrp="1"/>
          </p:cNvSpPr>
          <p:nvPr>
            <p:ph type="sldNum" sz="quarter" idx="5"/>
          </p:nvPr>
        </p:nvSpPr>
        <p:spPr/>
        <p:txBody>
          <a:bodyPr/>
          <a:lstStyle/>
          <a:p>
            <a:fld id="{3042DC07-9D6D-4049-9F21-E5E776225DF6}" type="slidenum">
              <a:rPr lang="en-US" smtClean="0"/>
              <a:t>9</a:t>
            </a:fld>
            <a:endParaRPr lang="en-US"/>
          </a:p>
        </p:txBody>
      </p:sp>
    </p:spTree>
    <p:extLst>
      <p:ext uri="{BB962C8B-B14F-4D97-AF65-F5344CB8AC3E}">
        <p14:creationId xmlns:p14="http://schemas.microsoft.com/office/powerpoint/2010/main" val="390783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graphs, I manually went through each finding and determined if it was produced because of test code or scripts that got scanned.</a:t>
            </a:r>
          </a:p>
        </p:txBody>
      </p:sp>
      <p:sp>
        <p:nvSpPr>
          <p:cNvPr id="4" name="Slide Number Placeholder 3"/>
          <p:cNvSpPr>
            <a:spLocks noGrp="1"/>
          </p:cNvSpPr>
          <p:nvPr>
            <p:ph type="sldNum" sz="quarter" idx="5"/>
          </p:nvPr>
        </p:nvSpPr>
        <p:spPr/>
        <p:txBody>
          <a:bodyPr/>
          <a:lstStyle/>
          <a:p>
            <a:fld id="{3042DC07-9D6D-4049-9F21-E5E776225DF6}" type="slidenum">
              <a:rPr lang="en-US" smtClean="0"/>
              <a:t>10</a:t>
            </a:fld>
            <a:endParaRPr lang="en-US"/>
          </a:p>
        </p:txBody>
      </p:sp>
    </p:spTree>
    <p:extLst>
      <p:ext uri="{BB962C8B-B14F-4D97-AF65-F5344CB8AC3E}">
        <p14:creationId xmlns:p14="http://schemas.microsoft.com/office/powerpoint/2010/main" val="295470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graphs, I manually went through each finding and determined if it was produced because of test code or scripts that got scanned.</a:t>
            </a:r>
          </a:p>
        </p:txBody>
      </p:sp>
      <p:sp>
        <p:nvSpPr>
          <p:cNvPr id="4" name="Slide Number Placeholder 3"/>
          <p:cNvSpPr>
            <a:spLocks noGrp="1"/>
          </p:cNvSpPr>
          <p:nvPr>
            <p:ph type="sldNum" sz="quarter" idx="5"/>
          </p:nvPr>
        </p:nvSpPr>
        <p:spPr/>
        <p:txBody>
          <a:bodyPr/>
          <a:lstStyle/>
          <a:p>
            <a:fld id="{3042DC07-9D6D-4049-9F21-E5E776225DF6}" type="slidenum">
              <a:rPr lang="en-US" smtClean="0"/>
              <a:t>11</a:t>
            </a:fld>
            <a:endParaRPr lang="en-US"/>
          </a:p>
        </p:txBody>
      </p:sp>
    </p:spTree>
    <p:extLst>
      <p:ext uri="{BB962C8B-B14F-4D97-AF65-F5344CB8AC3E}">
        <p14:creationId xmlns:p14="http://schemas.microsoft.com/office/powerpoint/2010/main" val="104528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SAST vulnerabilities and 9 SCA vulnerabilities only showed up because test code got scanned. Out of the 142 SAST vulnerabilities and 77 SCA vulnerabilities, this represents a non-negligible “test code that got scanned but shouldn’t have been” metric: (16/142) or 11.2% for SAST, and (9/77) or 11.6% for SCA.</a:t>
            </a:r>
          </a:p>
          <a:p>
            <a:endParaRPr lang="en-US" dirty="0"/>
          </a:p>
          <a:p>
            <a:r>
              <a:rPr lang="en-US" dirty="0"/>
              <a:t>The metrics support my hypothesis. There are 9 projects with valid </a:t>
            </a:r>
            <a:r>
              <a:rPr lang="en-US" dirty="0" err="1"/>
              <a:t>Snyk</a:t>
            </a:r>
            <a:r>
              <a:rPr lang="en-US" dirty="0"/>
              <a:t> SAST vulnerabilities, 4 projects with valid </a:t>
            </a:r>
            <a:r>
              <a:rPr lang="en-US" dirty="0" err="1"/>
              <a:t>Snyk</a:t>
            </a:r>
            <a:r>
              <a:rPr lang="en-US" dirty="0"/>
              <a:t> SCA vulnerabilities, and 2 projects with valid SonarQube SAST vulnerabilities. Of these projects, 5 have at least 10 SAST vulnerabilities. These are non-negligible vulnerability reports, and it makes me feel that this method of testing open-source language servers should be automated in some way</a:t>
            </a:r>
          </a:p>
        </p:txBody>
      </p:sp>
      <p:sp>
        <p:nvSpPr>
          <p:cNvPr id="4" name="Slide Number Placeholder 3"/>
          <p:cNvSpPr>
            <a:spLocks noGrp="1"/>
          </p:cNvSpPr>
          <p:nvPr>
            <p:ph type="sldNum" sz="quarter" idx="5"/>
          </p:nvPr>
        </p:nvSpPr>
        <p:spPr/>
        <p:txBody>
          <a:bodyPr/>
          <a:lstStyle/>
          <a:p>
            <a:fld id="{3042DC07-9D6D-4049-9F21-E5E776225DF6}" type="slidenum">
              <a:rPr lang="en-US" smtClean="0"/>
              <a:t>12</a:t>
            </a:fld>
            <a:endParaRPr lang="en-US"/>
          </a:p>
        </p:txBody>
      </p:sp>
    </p:spTree>
    <p:extLst>
      <p:ext uri="{BB962C8B-B14F-4D97-AF65-F5344CB8AC3E}">
        <p14:creationId xmlns:p14="http://schemas.microsoft.com/office/powerpoint/2010/main" val="57002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6CE-B01C-D060-D4DF-D32192CF1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044244-F3ED-009E-EA89-5E16F765E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C783-E583-0C2A-E2E1-07FE327FD8F5}"/>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0F30F31E-E989-61D8-707D-3BA393864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9BCA6-0DF9-6282-C7D7-EB4E4AEA3869}"/>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4049411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DA9E-0269-2052-D46A-A4B6CED7AB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01867-74F4-F785-D89D-2DAE21DC5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66393-C78C-CDE2-5516-49CE416C380A}"/>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19A6D2AC-9305-B510-305E-331AF46EF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A217D-F3A6-C12F-BA7A-1FC771537E68}"/>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283528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A8132-FC64-852F-217C-207CEC4340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CF00D-CA1E-C4B6-9AE8-DEDBDD6E1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E5E87-A231-B445-35A7-25265A922DF1}"/>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88113559-9163-AB86-CA02-6C0F4F14C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184F1-D1E2-1715-09D3-F6AAB599734F}"/>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407330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42BC-3241-68A0-5732-3CD5D615E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8144B-37C0-10E4-FED6-9FD62F2DC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46705-6BC3-C8A8-61F1-D3557A4F9D2D}"/>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0B07E04E-0875-F0C3-3E64-92F1C5B88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1DAA5-3140-BB2D-D35C-1C4BB889719A}"/>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58729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ACA3-07E9-D9C7-B93F-0CFAD7E94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9AE06-1D02-623C-0FEB-0565F1128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353F2-2A99-D1DE-CF51-31061A97D76B}"/>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2CDD09F9-2B95-4C59-D50B-3DD8961D4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D689C-99D1-F8AD-717C-D56AE58379E6}"/>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417833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458C-1F0B-BF64-BCE8-B72F5DCE6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F10D7-D62C-B363-FDA8-CEC2FFF6C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B3DD04-51ED-7D86-0CAC-B7B37EDA0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03CC84-6723-AB6D-3323-F1E2578FA957}"/>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6" name="Footer Placeholder 5">
            <a:extLst>
              <a:ext uri="{FF2B5EF4-FFF2-40B4-BE49-F238E27FC236}">
                <a16:creationId xmlns:a16="http://schemas.microsoft.com/office/drawing/2014/main" id="{07CE2E81-2101-46F4-5173-DF7988CF7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3069D-8E54-1AE3-B0E3-B533A2D6E22A}"/>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212217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CE68-49E0-ECC0-59F1-91ED3CA323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4A75A-A7F1-EE1B-620D-85FD958A2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AC6E6-345F-5CB0-A47E-2B4737AAE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C537D-ED8C-3F11-86DC-E2477F00D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B669D0-BFE0-A79F-284A-9C46E8FF0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28817-EBA2-1D45-09C5-DC03A7BCB48C}"/>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8" name="Footer Placeholder 7">
            <a:extLst>
              <a:ext uri="{FF2B5EF4-FFF2-40B4-BE49-F238E27FC236}">
                <a16:creationId xmlns:a16="http://schemas.microsoft.com/office/drawing/2014/main" id="{CD44EF84-D631-B437-2CBE-E7B0375F6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49EFB-E0F5-F2DD-89CE-BA5B64B8019A}"/>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3159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9584-D95B-60D4-919F-BC4F31C24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AD9FA-5FB4-DDC8-C836-9172745A9ADE}"/>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4" name="Footer Placeholder 3">
            <a:extLst>
              <a:ext uri="{FF2B5EF4-FFF2-40B4-BE49-F238E27FC236}">
                <a16:creationId xmlns:a16="http://schemas.microsoft.com/office/drawing/2014/main" id="{E948732F-4413-A0EB-D3E6-F81171BA2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006FE-B72B-1DD1-E9C5-3BC4EE806653}"/>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409521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3EDB5-2E14-49E9-3B4E-1AA1445CC8D8}"/>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3" name="Footer Placeholder 2">
            <a:extLst>
              <a:ext uri="{FF2B5EF4-FFF2-40B4-BE49-F238E27FC236}">
                <a16:creationId xmlns:a16="http://schemas.microsoft.com/office/drawing/2014/main" id="{55C5FD2C-D45B-6D41-8337-C04C9962C4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F68AE-0E8D-272C-0885-80BD1CD070F9}"/>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1236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8496-2A0F-39D9-7B80-A4F64D5AD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90D98-3A4F-EAB0-2780-44C7322D5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E5684-4655-10A0-3130-B7F8FAFEA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B5A0B-D2AD-8E60-BE9C-1C8373100C40}"/>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6" name="Footer Placeholder 5">
            <a:extLst>
              <a:ext uri="{FF2B5EF4-FFF2-40B4-BE49-F238E27FC236}">
                <a16:creationId xmlns:a16="http://schemas.microsoft.com/office/drawing/2014/main" id="{8B454044-ABC2-E4F5-8EFC-1879AE1FD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EAD9A-C3F3-6E9F-D8E6-54044DD03B94}"/>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331111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3ADF-789C-7730-F92F-9317F5AB7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3800C-0D85-E9CE-CFDC-9461BECEA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23365-7BC5-4CE3-E77A-34A8A3793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9F9CB-D813-6965-FE5E-4E441DD8F08F}"/>
              </a:ext>
            </a:extLst>
          </p:cNvPr>
          <p:cNvSpPr>
            <a:spLocks noGrp="1"/>
          </p:cNvSpPr>
          <p:nvPr>
            <p:ph type="dt" sz="half" idx="10"/>
          </p:nvPr>
        </p:nvSpPr>
        <p:spPr/>
        <p:txBody>
          <a:bodyPr/>
          <a:lstStyle/>
          <a:p>
            <a:fld id="{0E24BFD6-0CEB-4CF7-9A92-F211D8E9ABB3}" type="datetimeFigureOut">
              <a:rPr lang="en-US" smtClean="0"/>
              <a:t>12/5/2023</a:t>
            </a:fld>
            <a:endParaRPr lang="en-US"/>
          </a:p>
        </p:txBody>
      </p:sp>
      <p:sp>
        <p:nvSpPr>
          <p:cNvPr id="6" name="Footer Placeholder 5">
            <a:extLst>
              <a:ext uri="{FF2B5EF4-FFF2-40B4-BE49-F238E27FC236}">
                <a16:creationId xmlns:a16="http://schemas.microsoft.com/office/drawing/2014/main" id="{B4B94D7D-425D-3264-1CFC-A5B2466F4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6107D-C76C-AC01-5575-10F6445ECDAF}"/>
              </a:ext>
            </a:extLst>
          </p:cNvPr>
          <p:cNvSpPr>
            <a:spLocks noGrp="1"/>
          </p:cNvSpPr>
          <p:nvPr>
            <p:ph type="sldNum" sz="quarter" idx="12"/>
          </p:nvPr>
        </p:nvSpPr>
        <p:spPr/>
        <p:txBody>
          <a:bodyPr/>
          <a:lstStyle/>
          <a:p>
            <a:fld id="{5B6F0139-E815-4199-A2B0-1E84E593F187}" type="slidenum">
              <a:rPr lang="en-US" smtClean="0"/>
              <a:t>‹#›</a:t>
            </a:fld>
            <a:endParaRPr lang="en-US"/>
          </a:p>
        </p:txBody>
      </p:sp>
    </p:spTree>
    <p:extLst>
      <p:ext uri="{BB962C8B-B14F-4D97-AF65-F5344CB8AC3E}">
        <p14:creationId xmlns:p14="http://schemas.microsoft.com/office/powerpoint/2010/main" val="119147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861E0-7313-2C61-096E-329F37B71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25DCC2-499D-3A86-15C9-ABBBEB8B1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79B81-4269-8C3A-30AA-7A0965BA4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4BFD6-0CEB-4CF7-9A92-F211D8E9ABB3}" type="datetimeFigureOut">
              <a:rPr lang="en-US" smtClean="0"/>
              <a:t>12/5/2023</a:t>
            </a:fld>
            <a:endParaRPr lang="en-US"/>
          </a:p>
        </p:txBody>
      </p:sp>
      <p:sp>
        <p:nvSpPr>
          <p:cNvPr id="5" name="Footer Placeholder 4">
            <a:extLst>
              <a:ext uri="{FF2B5EF4-FFF2-40B4-BE49-F238E27FC236}">
                <a16:creationId xmlns:a16="http://schemas.microsoft.com/office/drawing/2014/main" id="{64FBC024-89DC-6B2E-6A9F-EB6248D58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4A9B3-8C46-86C2-D0F0-1E3135E5A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F0139-E815-4199-A2B0-1E84E593F187}" type="slidenum">
              <a:rPr lang="en-US" smtClean="0"/>
              <a:t>‹#›</a:t>
            </a:fld>
            <a:endParaRPr lang="en-US"/>
          </a:p>
        </p:txBody>
      </p:sp>
    </p:spTree>
    <p:extLst>
      <p:ext uri="{BB962C8B-B14F-4D97-AF65-F5344CB8AC3E}">
        <p14:creationId xmlns:p14="http://schemas.microsoft.com/office/powerpoint/2010/main" val="196923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E505-C575-BF45-1A94-FA1743C25833}"/>
              </a:ext>
            </a:extLst>
          </p:cNvPr>
          <p:cNvSpPr>
            <a:spLocks noGrp="1"/>
          </p:cNvSpPr>
          <p:nvPr>
            <p:ph type="ctrTitle"/>
          </p:nvPr>
        </p:nvSpPr>
        <p:spPr/>
        <p:txBody>
          <a:bodyPr>
            <a:normAutofit/>
          </a:bodyPr>
          <a:lstStyle/>
          <a:p>
            <a:r>
              <a:rPr lang="en-US" dirty="0"/>
              <a:t>Vulnerabilities in Open-Source Language Servers </a:t>
            </a:r>
            <a:endParaRPr lang="en-US" dirty="0">
              <a:latin typeface="+mn-lt"/>
            </a:endParaRPr>
          </a:p>
        </p:txBody>
      </p:sp>
      <p:sp>
        <p:nvSpPr>
          <p:cNvPr id="3" name="Subtitle 2">
            <a:extLst>
              <a:ext uri="{FF2B5EF4-FFF2-40B4-BE49-F238E27FC236}">
                <a16:creationId xmlns:a16="http://schemas.microsoft.com/office/drawing/2014/main" id="{F393AFAD-DAE7-9705-4250-E74A00DFC2FC}"/>
              </a:ext>
            </a:extLst>
          </p:cNvPr>
          <p:cNvSpPr>
            <a:spLocks noGrp="1"/>
          </p:cNvSpPr>
          <p:nvPr>
            <p:ph type="subTitle" idx="1"/>
          </p:nvPr>
        </p:nvSpPr>
        <p:spPr/>
        <p:txBody>
          <a:bodyPr/>
          <a:lstStyle/>
          <a:p>
            <a:r>
              <a:rPr lang="en-US" sz="2400" dirty="0">
                <a:latin typeface="+mn-lt"/>
              </a:rPr>
              <a:t>Henry Post </a:t>
            </a:r>
            <a:br>
              <a:rPr lang="en-US" sz="2400" dirty="0">
                <a:latin typeface="+mn-lt"/>
              </a:rPr>
            </a:br>
            <a:r>
              <a:rPr lang="en-US" sz="2400" dirty="0">
                <a:latin typeface="+mn-lt"/>
              </a:rPr>
              <a:t>Intro to OS – New York University</a:t>
            </a:r>
          </a:p>
        </p:txBody>
      </p:sp>
    </p:spTree>
    <p:extLst>
      <p:ext uri="{BB962C8B-B14F-4D97-AF65-F5344CB8AC3E}">
        <p14:creationId xmlns:p14="http://schemas.microsoft.com/office/powerpoint/2010/main" val="83612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Test code that shouldn’t be scanned: </a:t>
            </a:r>
            <a:r>
              <a:rPr lang="en-US" dirty="0" err="1"/>
              <a:t>Snyk</a:t>
            </a:r>
            <a:r>
              <a:rPr lang="en-US" dirty="0"/>
              <a:t> SCA</a:t>
            </a:r>
          </a:p>
        </p:txBody>
      </p:sp>
      <p:pic>
        <p:nvPicPr>
          <p:cNvPr id="5" name="Picture 4">
            <a:extLst>
              <a:ext uri="{FF2B5EF4-FFF2-40B4-BE49-F238E27FC236}">
                <a16:creationId xmlns:a16="http://schemas.microsoft.com/office/drawing/2014/main" id="{5881D756-65CC-27DF-D71D-AB8A2BC4893D}"/>
              </a:ext>
            </a:extLst>
          </p:cNvPr>
          <p:cNvPicPr>
            <a:picLocks noChangeAspect="1"/>
          </p:cNvPicPr>
          <p:nvPr/>
        </p:nvPicPr>
        <p:blipFill>
          <a:blip r:embed="rId3"/>
          <a:stretch>
            <a:fillRect/>
          </a:stretch>
        </p:blipFill>
        <p:spPr>
          <a:xfrm>
            <a:off x="1895271" y="1690688"/>
            <a:ext cx="8401457" cy="5065585"/>
          </a:xfrm>
          <a:prstGeom prst="rect">
            <a:avLst/>
          </a:prstGeom>
        </p:spPr>
      </p:pic>
    </p:spTree>
    <p:extLst>
      <p:ext uri="{BB962C8B-B14F-4D97-AF65-F5344CB8AC3E}">
        <p14:creationId xmlns:p14="http://schemas.microsoft.com/office/powerpoint/2010/main" val="286585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Test code that shouldn’t be scanned: </a:t>
            </a:r>
            <a:r>
              <a:rPr lang="en-US" dirty="0" err="1"/>
              <a:t>Snyk</a:t>
            </a:r>
            <a:r>
              <a:rPr lang="en-US" dirty="0"/>
              <a:t> SAST</a:t>
            </a:r>
          </a:p>
        </p:txBody>
      </p:sp>
      <p:pic>
        <p:nvPicPr>
          <p:cNvPr id="4" name="Picture 3">
            <a:extLst>
              <a:ext uri="{FF2B5EF4-FFF2-40B4-BE49-F238E27FC236}">
                <a16:creationId xmlns:a16="http://schemas.microsoft.com/office/drawing/2014/main" id="{46824F34-C0CC-840E-44B0-E5FACCED162F}"/>
              </a:ext>
            </a:extLst>
          </p:cNvPr>
          <p:cNvPicPr>
            <a:picLocks noChangeAspect="1"/>
          </p:cNvPicPr>
          <p:nvPr/>
        </p:nvPicPr>
        <p:blipFill>
          <a:blip r:embed="rId3"/>
          <a:stretch>
            <a:fillRect/>
          </a:stretch>
        </p:blipFill>
        <p:spPr>
          <a:xfrm>
            <a:off x="1685485" y="1690688"/>
            <a:ext cx="8821030" cy="5008927"/>
          </a:xfrm>
          <a:prstGeom prst="rect">
            <a:avLst/>
          </a:prstGeom>
        </p:spPr>
      </p:pic>
    </p:spTree>
    <p:extLst>
      <p:ext uri="{BB962C8B-B14F-4D97-AF65-F5344CB8AC3E}">
        <p14:creationId xmlns:p14="http://schemas.microsoft.com/office/powerpoint/2010/main" val="204215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Conclusions</a:t>
            </a:r>
          </a:p>
        </p:txBody>
      </p:sp>
      <p:sp>
        <p:nvSpPr>
          <p:cNvPr id="3" name="Content Placeholder 2">
            <a:extLst>
              <a:ext uri="{FF2B5EF4-FFF2-40B4-BE49-F238E27FC236}">
                <a16:creationId xmlns:a16="http://schemas.microsoft.com/office/drawing/2014/main" id="{33247D37-A135-E470-BE34-A3DD3E580A32}"/>
              </a:ext>
            </a:extLst>
          </p:cNvPr>
          <p:cNvSpPr>
            <a:spLocks noGrp="1"/>
          </p:cNvSpPr>
          <p:nvPr>
            <p:ph idx="1"/>
          </p:nvPr>
        </p:nvSpPr>
        <p:spPr/>
        <p:txBody>
          <a:bodyPr/>
          <a:lstStyle/>
          <a:p>
            <a:r>
              <a:rPr lang="en-US" dirty="0"/>
              <a:t>Many open-source projects (not just language servers) might have numerous high-severity vulnerabilities that their authors have no idea about</a:t>
            </a:r>
          </a:p>
          <a:p>
            <a:pPr lvl="1"/>
            <a:r>
              <a:rPr lang="en-US" dirty="0"/>
              <a:t>9 projects have valid </a:t>
            </a:r>
            <a:r>
              <a:rPr lang="en-US" dirty="0" err="1"/>
              <a:t>Snyk</a:t>
            </a:r>
            <a:r>
              <a:rPr lang="en-US" dirty="0"/>
              <a:t> SAST vulnerabilities, 4 projects w/ valid </a:t>
            </a:r>
            <a:r>
              <a:rPr lang="en-US" dirty="0" err="1"/>
              <a:t>Snyk</a:t>
            </a:r>
            <a:r>
              <a:rPr lang="en-US" dirty="0"/>
              <a:t> SCA vulnerabilities, and 2 projects with SonarQube SAST vulnerabilities</a:t>
            </a:r>
          </a:p>
          <a:p>
            <a:r>
              <a:rPr lang="en-US" dirty="0"/>
              <a:t>Those “test code” findings waste time – We need to automate their removal!</a:t>
            </a:r>
          </a:p>
          <a:p>
            <a:pPr lvl="1"/>
            <a:r>
              <a:rPr lang="en-US" dirty="0"/>
              <a:t>11.2% SAST and 11.6% SCA findings only showed up because of test code getting scanned</a:t>
            </a:r>
          </a:p>
          <a:p>
            <a:endParaRPr lang="en-US" dirty="0"/>
          </a:p>
          <a:p>
            <a:endParaRPr lang="en-US" dirty="0"/>
          </a:p>
        </p:txBody>
      </p:sp>
    </p:spTree>
    <p:extLst>
      <p:ext uri="{BB962C8B-B14F-4D97-AF65-F5344CB8AC3E}">
        <p14:creationId xmlns:p14="http://schemas.microsoft.com/office/powerpoint/2010/main" val="424920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31BE-1937-1F3F-298C-059EAF649C8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7D548F5-6C40-46C9-A85A-F340AB1F11C3}"/>
              </a:ext>
            </a:extLst>
          </p:cNvPr>
          <p:cNvSpPr>
            <a:spLocks noGrp="1"/>
          </p:cNvSpPr>
          <p:nvPr>
            <p:ph idx="1"/>
          </p:nvPr>
        </p:nvSpPr>
        <p:spPr/>
        <p:txBody>
          <a:bodyPr>
            <a:normAutofit fontScale="85000" lnSpcReduction="10000"/>
          </a:bodyPr>
          <a:lstStyle/>
          <a:p>
            <a:r>
              <a:rPr lang="en-US" dirty="0"/>
              <a:t>Automate my work and expand this to 1000’s of repositories on GitHub?</a:t>
            </a:r>
          </a:p>
          <a:p>
            <a:pPr lvl="1"/>
            <a:r>
              <a:rPr lang="en-US" dirty="0"/>
              <a:t>Can be done easily with shell scripts and the </a:t>
            </a:r>
            <a:r>
              <a:rPr lang="en-US" dirty="0" err="1"/>
              <a:t>Snyk</a:t>
            </a:r>
            <a:r>
              <a:rPr lang="en-US" dirty="0"/>
              <a:t> REST API</a:t>
            </a:r>
          </a:p>
          <a:p>
            <a:r>
              <a:rPr lang="en-US" dirty="0"/>
              <a:t>An automated system for evaluating the security posture of any open-source software project</a:t>
            </a:r>
          </a:p>
          <a:p>
            <a:r>
              <a:rPr lang="en-US" dirty="0"/>
              <a:t>A “software security health” scorecard system that can be used to give a score to open-source software projects</a:t>
            </a:r>
          </a:p>
          <a:p>
            <a:r>
              <a:rPr lang="en-US" dirty="0"/>
              <a:t>An AI-powered system that can evaluate open-source software projects for potential security issues based on code patterns and open-source contributor behaviors</a:t>
            </a:r>
          </a:p>
          <a:p>
            <a:r>
              <a:rPr lang="en-US" dirty="0"/>
              <a:t>Examine how various projects use security checks within their CI/CD pipelines</a:t>
            </a:r>
          </a:p>
          <a:p>
            <a:r>
              <a:rPr lang="en-US" dirty="0"/>
              <a:t>A thorough review and comparison of various SAST and SCA tools, to determine which ones offer the most comprehensive and accurate results</a:t>
            </a:r>
          </a:p>
        </p:txBody>
      </p:sp>
    </p:spTree>
    <p:extLst>
      <p:ext uri="{BB962C8B-B14F-4D97-AF65-F5344CB8AC3E}">
        <p14:creationId xmlns:p14="http://schemas.microsoft.com/office/powerpoint/2010/main" val="24718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76BC-C1D2-72C1-552F-3B9EA0312AEB}"/>
              </a:ext>
            </a:extLst>
          </p:cNvPr>
          <p:cNvSpPr>
            <a:spLocks noGrp="1"/>
          </p:cNvSpPr>
          <p:nvPr>
            <p:ph type="title"/>
          </p:nvPr>
        </p:nvSpPr>
        <p:spPr/>
        <p:txBody>
          <a:bodyPr/>
          <a:lstStyle/>
          <a:p>
            <a:r>
              <a:rPr lang="en-US" dirty="0"/>
              <a:t>Problem and motivating example</a:t>
            </a:r>
          </a:p>
        </p:txBody>
      </p:sp>
      <p:sp>
        <p:nvSpPr>
          <p:cNvPr id="3" name="Content Placeholder 2">
            <a:extLst>
              <a:ext uri="{FF2B5EF4-FFF2-40B4-BE49-F238E27FC236}">
                <a16:creationId xmlns:a16="http://schemas.microsoft.com/office/drawing/2014/main" id="{CB30D3D9-2DCD-0390-4629-697DFB0CB8FC}"/>
              </a:ext>
            </a:extLst>
          </p:cNvPr>
          <p:cNvSpPr>
            <a:spLocks noGrp="1"/>
          </p:cNvSpPr>
          <p:nvPr>
            <p:ph idx="1"/>
          </p:nvPr>
        </p:nvSpPr>
        <p:spPr/>
        <p:txBody>
          <a:bodyPr/>
          <a:lstStyle/>
          <a:p>
            <a:r>
              <a:rPr lang="en-US" dirty="0"/>
              <a:t>Open-source software (OSS) is everywhere! We use it all the time without knowing</a:t>
            </a:r>
          </a:p>
          <a:p>
            <a:r>
              <a:rPr lang="en-US" dirty="0"/>
              <a:t>When performing software development, </a:t>
            </a:r>
            <a:r>
              <a:rPr lang="en-US" dirty="0" err="1"/>
              <a:t>devs</a:t>
            </a:r>
            <a:r>
              <a:rPr lang="en-US" dirty="0"/>
              <a:t> use IDEs (code editors)</a:t>
            </a:r>
          </a:p>
          <a:p>
            <a:pPr lvl="1"/>
            <a:r>
              <a:rPr lang="en-US" dirty="0"/>
              <a:t>These code editors use software called “Language Servers” to make coding easier</a:t>
            </a:r>
          </a:p>
          <a:p>
            <a:r>
              <a:rPr lang="en-US" dirty="0"/>
              <a:t>Automated code testing (SAST, DAST, SCA) is not always used on OSS</a:t>
            </a:r>
          </a:p>
          <a:p>
            <a:r>
              <a:rPr lang="en-US" dirty="0"/>
              <a:t>Because language servers are so critical to software development, they could be vulnerable, and any vulnerabilities would present in many developers’ workflows</a:t>
            </a:r>
          </a:p>
        </p:txBody>
      </p:sp>
    </p:spTree>
    <p:extLst>
      <p:ext uri="{BB962C8B-B14F-4D97-AF65-F5344CB8AC3E}">
        <p14:creationId xmlns:p14="http://schemas.microsoft.com/office/powerpoint/2010/main" val="66978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510-E27B-B098-6C45-85B2F305712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9BC1E475-B27F-C086-C22A-232E2EDF7109}"/>
              </a:ext>
            </a:extLst>
          </p:cNvPr>
          <p:cNvSpPr>
            <a:spLocks noGrp="1"/>
          </p:cNvSpPr>
          <p:nvPr>
            <p:ph idx="1"/>
          </p:nvPr>
        </p:nvSpPr>
        <p:spPr>
          <a:xfrm>
            <a:off x="838200" y="1825625"/>
            <a:ext cx="3831336" cy="4351338"/>
          </a:xfrm>
        </p:spPr>
        <p:txBody>
          <a:bodyPr/>
          <a:lstStyle/>
          <a:p>
            <a:r>
              <a:rPr lang="en-US" dirty="0"/>
              <a:t>Language servers are very widely used and contributed to</a:t>
            </a:r>
          </a:p>
          <a:p>
            <a:r>
              <a:rPr lang="en-US" dirty="0"/>
              <a:t>Because of this, they may have a large number of unknown security vulnerabilities</a:t>
            </a:r>
          </a:p>
        </p:txBody>
      </p:sp>
      <p:pic>
        <p:nvPicPr>
          <p:cNvPr id="5" name="Picture 4">
            <a:extLst>
              <a:ext uri="{FF2B5EF4-FFF2-40B4-BE49-F238E27FC236}">
                <a16:creationId xmlns:a16="http://schemas.microsoft.com/office/drawing/2014/main" id="{BC27AC1F-B7FA-783D-6E10-B65D93AFF22C}"/>
              </a:ext>
            </a:extLst>
          </p:cNvPr>
          <p:cNvPicPr>
            <a:picLocks noChangeAspect="1"/>
          </p:cNvPicPr>
          <p:nvPr/>
        </p:nvPicPr>
        <p:blipFill rotWithShape="1">
          <a:blip r:embed="rId2"/>
          <a:srcRect r="44201"/>
          <a:stretch/>
        </p:blipFill>
        <p:spPr>
          <a:xfrm>
            <a:off x="5212812" y="470028"/>
            <a:ext cx="6259860" cy="5917943"/>
          </a:xfrm>
          <a:prstGeom prst="rect">
            <a:avLst/>
          </a:prstGeom>
        </p:spPr>
      </p:pic>
    </p:spTree>
    <p:extLst>
      <p:ext uri="{BB962C8B-B14F-4D97-AF65-F5344CB8AC3E}">
        <p14:creationId xmlns:p14="http://schemas.microsoft.com/office/powerpoint/2010/main" val="365946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C52-ADFA-8A3B-5966-493019E6D229}"/>
              </a:ext>
            </a:extLst>
          </p:cNvPr>
          <p:cNvSpPr>
            <a:spLocks noGrp="1"/>
          </p:cNvSpPr>
          <p:nvPr>
            <p:ph type="title"/>
          </p:nvPr>
        </p:nvSpPr>
        <p:spPr/>
        <p:txBody>
          <a:bodyPr/>
          <a:lstStyle/>
          <a:p>
            <a:r>
              <a:rPr lang="en-US" dirty="0"/>
              <a:t>Related research: Stealthily adding flaws</a:t>
            </a:r>
          </a:p>
        </p:txBody>
      </p:sp>
      <p:sp>
        <p:nvSpPr>
          <p:cNvPr id="3" name="Content Placeholder 2">
            <a:extLst>
              <a:ext uri="{FF2B5EF4-FFF2-40B4-BE49-F238E27FC236}">
                <a16:creationId xmlns:a16="http://schemas.microsoft.com/office/drawing/2014/main" id="{1E9114A9-2176-9601-AF76-B11F084C6523}"/>
              </a:ext>
            </a:extLst>
          </p:cNvPr>
          <p:cNvSpPr>
            <a:spLocks noGrp="1"/>
          </p:cNvSpPr>
          <p:nvPr>
            <p:ph idx="1"/>
          </p:nvPr>
        </p:nvSpPr>
        <p:spPr/>
        <p:txBody>
          <a:bodyPr/>
          <a:lstStyle/>
          <a:p>
            <a:r>
              <a:rPr lang="en-US" dirty="0"/>
              <a:t>This paper outlines (and the author actually does this in a real OSS project) how an attacker could, over the course of multiple different commits, introduce a vulnerability into OSS</a:t>
            </a:r>
          </a:p>
          <a:p>
            <a:r>
              <a:rPr lang="en-US" dirty="0"/>
              <a:t>This shows how, while OSS ecosystems are extremely powerful and useful for different reasons, they can still be manipulated and exploited </a:t>
            </a:r>
          </a:p>
          <a:p>
            <a:r>
              <a:rPr lang="en-US" dirty="0"/>
              <a:t>[1] Wu, </a:t>
            </a:r>
            <a:r>
              <a:rPr lang="en-US" dirty="0" err="1"/>
              <a:t>Qiushi</a:t>
            </a:r>
            <a:r>
              <a:rPr lang="en-US" dirty="0"/>
              <a:t> and </a:t>
            </a:r>
            <a:r>
              <a:rPr lang="en-US" dirty="0" err="1"/>
              <a:t>Kangjie</a:t>
            </a:r>
            <a:r>
              <a:rPr lang="en-US" dirty="0"/>
              <a:t> Lu. “On the Feasibility of Stealthily Introducing Vulnerabilities in Open-Source Software via Hypocrite Commits.” (2021).</a:t>
            </a:r>
          </a:p>
        </p:txBody>
      </p:sp>
    </p:spTree>
    <p:extLst>
      <p:ext uri="{BB962C8B-B14F-4D97-AF65-F5344CB8AC3E}">
        <p14:creationId xmlns:p14="http://schemas.microsoft.com/office/powerpoint/2010/main" val="134592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C52-ADFA-8A3B-5966-493019E6D229}"/>
              </a:ext>
            </a:extLst>
          </p:cNvPr>
          <p:cNvSpPr>
            <a:spLocks noGrp="1"/>
          </p:cNvSpPr>
          <p:nvPr>
            <p:ph type="title"/>
          </p:nvPr>
        </p:nvSpPr>
        <p:spPr>
          <a:xfrm>
            <a:off x="838200" y="365125"/>
            <a:ext cx="10927080" cy="1325563"/>
          </a:xfrm>
        </p:spPr>
        <p:txBody>
          <a:bodyPr/>
          <a:lstStyle/>
          <a:p>
            <a:r>
              <a:rPr lang="en-US" dirty="0"/>
              <a:t>Related research: Vulnerability metadata</a:t>
            </a:r>
          </a:p>
        </p:txBody>
      </p:sp>
      <p:sp>
        <p:nvSpPr>
          <p:cNvPr id="3" name="Content Placeholder 2">
            <a:extLst>
              <a:ext uri="{FF2B5EF4-FFF2-40B4-BE49-F238E27FC236}">
                <a16:creationId xmlns:a16="http://schemas.microsoft.com/office/drawing/2014/main" id="{1E9114A9-2176-9601-AF76-B11F084C6523}"/>
              </a:ext>
            </a:extLst>
          </p:cNvPr>
          <p:cNvSpPr>
            <a:spLocks noGrp="1"/>
          </p:cNvSpPr>
          <p:nvPr>
            <p:ph idx="1"/>
          </p:nvPr>
        </p:nvSpPr>
        <p:spPr/>
        <p:txBody>
          <a:bodyPr>
            <a:normAutofit fontScale="92500" lnSpcReduction="20000"/>
          </a:bodyPr>
          <a:lstStyle/>
          <a:p>
            <a:r>
              <a:rPr lang="en-US" dirty="0"/>
              <a:t>This paper describes a system for attaching context to an identified vulnerability that affects an OSS component, in order to understand if it is actually exploitable, given the context in which the OSS component is used by a software application.</a:t>
            </a:r>
          </a:p>
          <a:p>
            <a:r>
              <a:rPr lang="en-US" dirty="0"/>
              <a:t>This is a useful paper because some vulnerabilities identified by SCA (Software Composition Analysis) tools are actually not exploitable depending on how the OSS components are used</a:t>
            </a:r>
          </a:p>
          <a:p>
            <a:r>
              <a:rPr lang="en-US" dirty="0"/>
              <a:t>I didn’t use this paper in my paper, but its methods and conclusions would be useful to reduce SCA noise.</a:t>
            </a:r>
          </a:p>
          <a:p>
            <a:r>
              <a:rPr lang="en-US" dirty="0"/>
              <a:t>[3] H. Plate, S. E. Ponta and A. </a:t>
            </a:r>
            <a:r>
              <a:rPr lang="en-US" dirty="0" err="1"/>
              <a:t>Sabetta</a:t>
            </a:r>
            <a:r>
              <a:rPr lang="en-US" dirty="0"/>
              <a:t>, "Impact assessment for vulnerabilities in open-source software libraries," 2015 IEEE International Conference on Software Maintenance and Evolution (ICSME), Bremen, Germany, 2015, pp. 411-420, </a:t>
            </a:r>
            <a:r>
              <a:rPr lang="en-US" dirty="0" err="1"/>
              <a:t>doi</a:t>
            </a:r>
            <a:r>
              <a:rPr lang="en-US" dirty="0"/>
              <a:t>: 10.1109/ICSM.2015.7332492.</a:t>
            </a:r>
          </a:p>
        </p:txBody>
      </p:sp>
    </p:spTree>
    <p:extLst>
      <p:ext uri="{BB962C8B-B14F-4D97-AF65-F5344CB8AC3E}">
        <p14:creationId xmlns:p14="http://schemas.microsoft.com/office/powerpoint/2010/main" val="73682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Overview</a:t>
            </a:r>
          </a:p>
        </p:txBody>
      </p:sp>
      <p:sp>
        <p:nvSpPr>
          <p:cNvPr id="3" name="Content Placeholder 2">
            <a:extLst>
              <a:ext uri="{FF2B5EF4-FFF2-40B4-BE49-F238E27FC236}">
                <a16:creationId xmlns:a16="http://schemas.microsoft.com/office/drawing/2014/main" id="{8AD811F1-7E69-51D7-9CF0-9B7466FE37E8}"/>
              </a:ext>
            </a:extLst>
          </p:cNvPr>
          <p:cNvSpPr>
            <a:spLocks noGrp="1"/>
          </p:cNvSpPr>
          <p:nvPr>
            <p:ph idx="1"/>
          </p:nvPr>
        </p:nvSpPr>
        <p:spPr/>
        <p:txBody>
          <a:bodyPr/>
          <a:lstStyle/>
          <a:p>
            <a:r>
              <a:rPr lang="en-US" dirty="0"/>
              <a:t>17 different language servers were chosen, all vary in star count, fork count, and language.</a:t>
            </a:r>
          </a:p>
          <a:p>
            <a:r>
              <a:rPr lang="en-US" dirty="0"/>
              <a:t>Almost all had some SAST and SCA vulnerabilities.</a:t>
            </a:r>
          </a:p>
          <a:p>
            <a:r>
              <a:rPr lang="en-US" dirty="0"/>
              <a:t>Some had invalid findings, since test code got scanned</a:t>
            </a:r>
          </a:p>
          <a:p>
            <a:r>
              <a:rPr lang="en-US" dirty="0"/>
              <a:t>Scanning tools used:</a:t>
            </a:r>
          </a:p>
          <a:p>
            <a:pPr lvl="1"/>
            <a:r>
              <a:rPr lang="en-US" dirty="0" err="1"/>
              <a:t>Snyk</a:t>
            </a:r>
            <a:r>
              <a:rPr lang="en-US" dirty="0"/>
              <a:t> SCA</a:t>
            </a:r>
          </a:p>
          <a:p>
            <a:pPr lvl="1"/>
            <a:r>
              <a:rPr lang="en-US" dirty="0" err="1"/>
              <a:t>Snyk</a:t>
            </a:r>
            <a:r>
              <a:rPr lang="en-US" dirty="0"/>
              <a:t> SAST</a:t>
            </a:r>
          </a:p>
          <a:p>
            <a:pPr lvl="1"/>
            <a:r>
              <a:rPr lang="en-US" dirty="0"/>
              <a:t>SonarQube SAST</a:t>
            </a:r>
          </a:p>
        </p:txBody>
      </p:sp>
    </p:spTree>
    <p:extLst>
      <p:ext uri="{BB962C8B-B14F-4D97-AF65-F5344CB8AC3E}">
        <p14:creationId xmlns:p14="http://schemas.microsoft.com/office/powerpoint/2010/main" val="226506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a:t>
            </a:r>
            <a:r>
              <a:rPr lang="en-US" dirty="0" err="1"/>
              <a:t>Snyk</a:t>
            </a:r>
            <a:r>
              <a:rPr lang="en-US" dirty="0"/>
              <a:t> SAST</a:t>
            </a:r>
          </a:p>
        </p:txBody>
      </p:sp>
      <p:pic>
        <p:nvPicPr>
          <p:cNvPr id="5" name="Content Placeholder 4">
            <a:extLst>
              <a:ext uri="{FF2B5EF4-FFF2-40B4-BE49-F238E27FC236}">
                <a16:creationId xmlns:a16="http://schemas.microsoft.com/office/drawing/2014/main" id="{43E61189-70AC-CB79-987C-AE0A78EDEBDD}"/>
              </a:ext>
            </a:extLst>
          </p:cNvPr>
          <p:cNvPicPr>
            <a:picLocks noGrp="1" noChangeAspect="1"/>
          </p:cNvPicPr>
          <p:nvPr>
            <p:ph idx="1"/>
          </p:nvPr>
        </p:nvPicPr>
        <p:blipFill rotWithShape="1">
          <a:blip r:embed="rId3"/>
          <a:srcRect t="2315"/>
          <a:stretch/>
        </p:blipFill>
        <p:spPr>
          <a:xfrm>
            <a:off x="1840991" y="1363982"/>
            <a:ext cx="8510018" cy="5277798"/>
          </a:xfrm>
        </p:spPr>
      </p:pic>
    </p:spTree>
    <p:extLst>
      <p:ext uri="{BB962C8B-B14F-4D97-AF65-F5344CB8AC3E}">
        <p14:creationId xmlns:p14="http://schemas.microsoft.com/office/powerpoint/2010/main" val="223213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a:t>
            </a:r>
            <a:r>
              <a:rPr lang="en-US" dirty="0" err="1"/>
              <a:t>Snyk</a:t>
            </a:r>
            <a:r>
              <a:rPr lang="en-US" dirty="0"/>
              <a:t> SCA</a:t>
            </a:r>
          </a:p>
        </p:txBody>
      </p:sp>
      <p:pic>
        <p:nvPicPr>
          <p:cNvPr id="7" name="Picture 6">
            <a:extLst>
              <a:ext uri="{FF2B5EF4-FFF2-40B4-BE49-F238E27FC236}">
                <a16:creationId xmlns:a16="http://schemas.microsoft.com/office/drawing/2014/main" id="{56698D81-5EE3-AEC3-A1D6-471A7ABFA131}"/>
              </a:ext>
            </a:extLst>
          </p:cNvPr>
          <p:cNvPicPr>
            <a:picLocks noChangeAspect="1"/>
          </p:cNvPicPr>
          <p:nvPr/>
        </p:nvPicPr>
        <p:blipFill rotWithShape="1">
          <a:blip r:embed="rId3"/>
          <a:srcRect t="9792" r="8307"/>
          <a:stretch/>
        </p:blipFill>
        <p:spPr>
          <a:xfrm>
            <a:off x="2022722" y="1516674"/>
            <a:ext cx="8146556" cy="4976201"/>
          </a:xfrm>
          <a:prstGeom prst="rect">
            <a:avLst/>
          </a:prstGeom>
        </p:spPr>
      </p:pic>
    </p:spTree>
    <p:extLst>
      <p:ext uri="{BB962C8B-B14F-4D97-AF65-F5344CB8AC3E}">
        <p14:creationId xmlns:p14="http://schemas.microsoft.com/office/powerpoint/2010/main" val="328906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709-A446-F4FD-7B95-F7425703E5CA}"/>
              </a:ext>
            </a:extLst>
          </p:cNvPr>
          <p:cNvSpPr>
            <a:spLocks noGrp="1"/>
          </p:cNvSpPr>
          <p:nvPr>
            <p:ph type="title"/>
          </p:nvPr>
        </p:nvSpPr>
        <p:spPr/>
        <p:txBody>
          <a:bodyPr/>
          <a:lstStyle/>
          <a:p>
            <a:r>
              <a:rPr lang="en-US" dirty="0"/>
              <a:t>Findings: SonarQube SAST Vulnerabilities</a:t>
            </a:r>
          </a:p>
        </p:txBody>
      </p:sp>
      <p:pic>
        <p:nvPicPr>
          <p:cNvPr id="4" name="Picture 3">
            <a:extLst>
              <a:ext uri="{FF2B5EF4-FFF2-40B4-BE49-F238E27FC236}">
                <a16:creationId xmlns:a16="http://schemas.microsoft.com/office/drawing/2014/main" id="{47C267F0-C87C-496B-3502-F6ABCFC86D91}"/>
              </a:ext>
            </a:extLst>
          </p:cNvPr>
          <p:cNvPicPr>
            <a:picLocks noChangeAspect="1"/>
          </p:cNvPicPr>
          <p:nvPr/>
        </p:nvPicPr>
        <p:blipFill rotWithShape="1">
          <a:blip r:embed="rId3"/>
          <a:srcRect t="8001"/>
          <a:stretch/>
        </p:blipFill>
        <p:spPr>
          <a:xfrm>
            <a:off x="1830400" y="1464264"/>
            <a:ext cx="8531199" cy="5028611"/>
          </a:xfrm>
          <a:prstGeom prst="rect">
            <a:avLst/>
          </a:prstGeom>
        </p:spPr>
      </p:pic>
    </p:spTree>
    <p:extLst>
      <p:ext uri="{BB962C8B-B14F-4D97-AF65-F5344CB8AC3E}">
        <p14:creationId xmlns:p14="http://schemas.microsoft.com/office/powerpoint/2010/main" val="249571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958</Words>
  <Application>Microsoft Office PowerPoint</Application>
  <PresentationFormat>Widescreen</PresentationFormat>
  <Paragraphs>62</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Vulnerabilities in Open-Source Language Servers </vt:lpstr>
      <vt:lpstr>Problem and motivating example</vt:lpstr>
      <vt:lpstr>Hypothesis</vt:lpstr>
      <vt:lpstr>Related research: Stealthily adding flaws</vt:lpstr>
      <vt:lpstr>Related research: Vulnerability metadata</vt:lpstr>
      <vt:lpstr>Findings: Overview</vt:lpstr>
      <vt:lpstr>Findings: Snyk SAST</vt:lpstr>
      <vt:lpstr>Findings: Snyk SCA</vt:lpstr>
      <vt:lpstr>Findings: SonarQube SAST Vulnerabilities</vt:lpstr>
      <vt:lpstr>Findings: Test code that shouldn’t be scanned: Snyk SCA</vt:lpstr>
      <vt:lpstr>Findings: Test code that shouldn’t be scanned: Snyk SAST</vt:lpstr>
      <vt:lpstr>Findings: 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Post</dc:creator>
  <cp:lastModifiedBy>Henry Post</cp:lastModifiedBy>
  <cp:revision>51</cp:revision>
  <dcterms:created xsi:type="dcterms:W3CDTF">2023-12-05T20:41:47Z</dcterms:created>
  <dcterms:modified xsi:type="dcterms:W3CDTF">2023-12-05T21:28:33Z</dcterms:modified>
</cp:coreProperties>
</file>