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59" r:id="rId6"/>
    <p:sldId id="272" r:id="rId7"/>
    <p:sldId id="273" r:id="rId8"/>
    <p:sldId id="274" r:id="rId9"/>
    <p:sldId id="260" r:id="rId10"/>
    <p:sldId id="263" r:id="rId11"/>
    <p:sldId id="264" r:id="rId12"/>
    <p:sldId id="268" r:id="rId13"/>
  </p:sldIdLst>
  <p:sldSz cx="9144000" cy="5143500" type="screen16x9"/>
  <p:notesSz cx="6858000" cy="9144000"/>
  <p:embeddedFontLst>
    <p:embeddedFont>
      <p:font typeface="Frank Ruhl Libre" pitchFamily="2" charset="-79"/>
      <p:regular r:id="rId15"/>
      <p:bold r:id="rId16"/>
    </p:embeddedFon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Montserrat SemiBold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9d6a636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9d6a636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6743487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6743487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9d6a636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9d6a636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52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37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37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59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490" b="749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96200" y="3103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2496200" y="4155404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550" y="480150"/>
            <a:ext cx="2462890" cy="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 descr=" "/>
          <p:cNvSpPr/>
          <p:nvPr/>
        </p:nvSpPr>
        <p:spPr>
          <a:xfrm>
            <a:off x="166025" y="147625"/>
            <a:ext cx="8830200" cy="48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5"/>
            <a:ext cx="1821726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2400" y="1329027"/>
            <a:ext cx="8239000" cy="1242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000" dirty="0"/>
              <a:t>DDoS attack and mitigation in web applications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2496200" y="3103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Rama Shah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ISP-Fall 2021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2496200" y="4155404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12.12.2021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49"/>
    </mc:Choice>
    <mc:Fallback>
      <p:transition spd="slow" advTm="173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527650" y="-39718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1824687" y="1754458"/>
            <a:ext cx="5194949" cy="2364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SMLI is an advanced firewall security system. </a:t>
            </a:r>
          </a:p>
          <a:p>
            <a:pPr marL="285750" indent="-285750" algn="l"/>
            <a:r>
              <a:rPr lang="en-US" dirty="0"/>
              <a:t>SMLI has a series of advanced firewall that work in tandem to work as a stateful and stateless packet filtering working on multi-layer such as network and transport layer which can be used to mitigate DDoS attack</a:t>
            </a:r>
            <a:endParaRPr dirty="0"/>
          </a:p>
        </p:txBody>
      </p:sp>
      <p:sp>
        <p:nvSpPr>
          <p:cNvPr id="148" name="Google Shape;148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sp>
        <p:nvSpPr>
          <p:cNvPr id="156" name="Google Shape;156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The only system which is truly secure is one which is switched off and unplugged locked in a titanium lined safe, buried in a concrete bunker, and is surrounded by nerve gas and very highly paid armed guards. Even then, I wouldn't stake my life on it.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i="1" dirty="0"/>
              <a:t>-</a:t>
            </a:r>
            <a:r>
              <a:rPr lang="en-US" sz="2000" i="1" dirty="0">
                <a:solidFill>
                  <a:schemeClr val="bg2"/>
                </a:solidFill>
              </a:rPr>
              <a:t>Gene Spafford, Director, Computer Operations, Audit, and Security Technology (COAST) Project, Purdue University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587974"/>
            <a:ext cx="6551100" cy="1083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DDoS Intro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2004290"/>
            <a:ext cx="6403136" cy="169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dirty="0"/>
              <a:t>DDoS compromised and connected online devices known as botnets are used to produce artificial traffic in mass to overwhelm a target website </a:t>
            </a:r>
          </a:p>
        </p:txBody>
      </p:sp>
      <p:sp>
        <p:nvSpPr>
          <p:cNvPr id="112" name="Google Shape;112;p2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699" y="587974"/>
            <a:ext cx="7834773" cy="1083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Metrics for DoS detection</a:t>
            </a:r>
            <a:endParaRPr dirty="0"/>
          </a:p>
        </p:txBody>
      </p:sp>
      <p:sp>
        <p:nvSpPr>
          <p:cNvPr id="112" name="Google Shape;112;p2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69831DE-3F10-5142-99DF-EE1B3E9D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6" y="1529355"/>
            <a:ext cx="5781963" cy="2432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6B318-55F7-2A4A-A3F6-5494CFD63781}"/>
              </a:ext>
            </a:extLst>
          </p:cNvPr>
          <p:cNvSpPr txBox="1"/>
          <p:nvPr/>
        </p:nvSpPr>
        <p:spPr>
          <a:xfrm>
            <a:off x="711200" y="4091709"/>
            <a:ext cx="797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1: Effects of server threshold on the detection rate of DDoS attack types of sample metrics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6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699" y="587974"/>
            <a:ext cx="7834773" cy="1083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Threat Model Diagram</a:t>
            </a:r>
            <a:endParaRPr dirty="0"/>
          </a:p>
        </p:txBody>
      </p:sp>
      <p:sp>
        <p:nvSpPr>
          <p:cNvPr id="112" name="Google Shape;112;p2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5B08F8-E686-6649-A24E-A6F915CE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6" y="1274365"/>
            <a:ext cx="3708949" cy="264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E2401-4BED-CA4C-B50B-A6726D033C52}"/>
              </a:ext>
            </a:extLst>
          </p:cNvPr>
          <p:cNvSpPr txBox="1"/>
          <p:nvPr/>
        </p:nvSpPr>
        <p:spPr>
          <a:xfrm>
            <a:off x="517236" y="3962400"/>
            <a:ext cx="331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 Threat Model for DDoS attack</a:t>
            </a:r>
          </a:p>
        </p:txBody>
      </p:sp>
    </p:spTree>
    <p:extLst>
      <p:ext uri="{BB962C8B-B14F-4D97-AF65-F5344CB8AC3E}">
        <p14:creationId xmlns:p14="http://schemas.microsoft.com/office/powerpoint/2010/main" val="3602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I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dirty="0"/>
              <a:t>Contract a DDOS mitigation services to scrub DDoS traffic and forward only legitimate traffic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dirty="0"/>
              <a:t>Discard traffic for specific prefixes at the IXP before reaching their target network by using so- called blackholing 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Mitigation method A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Mitigation method B</a:t>
            </a:r>
          </a:p>
        </p:txBody>
      </p:sp>
      <p:sp>
        <p:nvSpPr>
          <p:cNvPr id="122" name="Google Shape;122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II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38977" y="2190858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DDoS attack mitigation via Stateful multilayer inspection (SMLI) firewall </a:t>
            </a:r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311700" y="1546299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Mitigation method hypothesis</a:t>
            </a:r>
            <a:endParaRPr dirty="0"/>
          </a:p>
        </p:txBody>
      </p:sp>
      <p:sp>
        <p:nvSpPr>
          <p:cNvPr id="122" name="Google Shape;122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3545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66987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Motivating Example</a:t>
            </a:r>
            <a:endParaRPr dirty="0"/>
          </a:p>
        </p:txBody>
      </p:sp>
      <p:sp>
        <p:nvSpPr>
          <p:cNvPr id="122" name="Google Shape;122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55CC8-3B80-334E-90DA-A467797A99E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Crypto financial service, availability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AE8F8-3943-A34E-AF7E-094C7766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Confidentiality, Integrity and Availability (CIA) Principle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HTTP flood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66987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Empirical Evidence</a:t>
            </a:r>
            <a:endParaRPr dirty="0"/>
          </a:p>
        </p:txBody>
      </p:sp>
      <p:sp>
        <p:nvSpPr>
          <p:cNvPr id="122" name="Google Shape;122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55CC8-3B80-334E-90DA-A467797A99E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38977" y="1685009"/>
            <a:ext cx="3999900" cy="411600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AE8F8-3943-A34E-AF7E-094C7766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467949"/>
            <a:ext cx="6587864" cy="1807800"/>
          </a:xfrm>
        </p:spPr>
        <p:txBody>
          <a:bodyPr/>
          <a:lstStyle/>
          <a:p>
            <a:r>
              <a:rPr lang="en-US" dirty="0"/>
              <a:t>Fake traffic using network traffic generator (WAN Killer,   </a:t>
            </a:r>
            <a:r>
              <a:rPr lang="en-US" dirty="0" err="1"/>
              <a:t>NetScanTools</a:t>
            </a:r>
            <a:r>
              <a:rPr lang="en-US" dirty="0"/>
              <a:t> )</a:t>
            </a:r>
          </a:p>
          <a:p>
            <a:r>
              <a:rPr lang="en-US" dirty="0"/>
              <a:t>CAIDA’s  Data set </a:t>
            </a:r>
          </a:p>
          <a:p>
            <a:r>
              <a:rPr lang="en-US" dirty="0"/>
              <a:t>Firewall simulator </a:t>
            </a:r>
          </a:p>
        </p:txBody>
      </p:sp>
    </p:spTree>
    <p:extLst>
      <p:ext uri="{BB962C8B-B14F-4D97-AF65-F5344CB8AC3E}">
        <p14:creationId xmlns:p14="http://schemas.microsoft.com/office/powerpoint/2010/main" val="288678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DDoS Network Traffic Diagram</a:t>
            </a:r>
            <a:endParaRPr dirty="0"/>
          </a:p>
        </p:txBody>
      </p:sp>
      <p:sp>
        <p:nvSpPr>
          <p:cNvPr id="128" name="Google Shape;128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6C25BFD-5A61-5B4E-B314-D317EFF3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9" y="1377950"/>
            <a:ext cx="59690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04FB0-7A2D-F149-9FCE-367E1C6400CE}"/>
              </a:ext>
            </a:extLst>
          </p:cNvPr>
          <p:cNvSpPr txBox="1"/>
          <p:nvPr/>
        </p:nvSpPr>
        <p:spPr>
          <a:xfrm>
            <a:off x="517236" y="3886231"/>
            <a:ext cx="794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3. Time Series: Packet size vs Relative time which shows the time chart where the attack timeline was detected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6D6D6D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382</Words>
  <Application>Microsoft Macintosh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 Ruhl Libre</vt:lpstr>
      <vt:lpstr>Montserrat</vt:lpstr>
      <vt:lpstr>Montserrat SemiBold</vt:lpstr>
      <vt:lpstr>Arial</vt:lpstr>
      <vt:lpstr>NYU Elegant</vt:lpstr>
      <vt:lpstr>DDoS attack and mitigation in web applications</vt:lpstr>
      <vt:lpstr>DDoS Intro</vt:lpstr>
      <vt:lpstr>Metrics for DoS detection</vt:lpstr>
      <vt:lpstr>Threat Model Diagram</vt:lpstr>
      <vt:lpstr>Research I</vt:lpstr>
      <vt:lpstr>Research II</vt:lpstr>
      <vt:lpstr>Motivating Example</vt:lpstr>
      <vt:lpstr>Empirical Evidence</vt:lpstr>
      <vt:lpstr>DDoS Network Traffic Diagram</vt:lpstr>
      <vt:lpstr>Conclusion</vt:lpstr>
      <vt:lpstr>The End</vt:lpstr>
      <vt:lpstr>The only system which is truly secure is one which is switched off and unplugged locked in a titanium lined safe, buried in a concrete bunker, and is surrounded by nerve gas and very highly paid armed guards. Even then, I wouldn't stake my life on it.  -Gene Spafford, Director, Computer Operations, Audit, and Security Technology (COAST) Project, Purdue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and mitigation in web application</dc:title>
  <cp:lastModifiedBy>Rama Shah</cp:lastModifiedBy>
  <cp:revision>2</cp:revision>
  <dcterms:modified xsi:type="dcterms:W3CDTF">2021-12-13T04:14:26Z</dcterms:modified>
</cp:coreProperties>
</file>