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3"/>
  </p:handoutMasterIdLst>
  <p:sldIdLst>
    <p:sldId id="257" r:id="rId2"/>
    <p:sldId id="300" r:id="rId3"/>
    <p:sldId id="259" r:id="rId4"/>
    <p:sldId id="260" r:id="rId5"/>
    <p:sldId id="261" r:id="rId6"/>
    <p:sldId id="28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99" r:id="rId32"/>
    <p:sldId id="287" r:id="rId33"/>
    <p:sldId id="296" r:id="rId34"/>
    <p:sldId id="289" r:id="rId35"/>
    <p:sldId id="297" r:id="rId36"/>
    <p:sldId id="290" r:id="rId37"/>
    <p:sldId id="291" r:id="rId38"/>
    <p:sldId id="292" r:id="rId39"/>
    <p:sldId id="298" r:id="rId40"/>
    <p:sldId id="293" r:id="rId41"/>
    <p:sldId id="294"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4">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4E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1219" y="77"/>
      </p:cViewPr>
      <p:guideLst>
        <p:guide orient="horz" pos="1994"/>
        <p:guide pos="28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78164EF-E03D-4240-82AE-C08367FB1D06}" type="datetimeFigureOut">
              <a:rPr lang="en-US" smtClean="0"/>
              <a:t>7/20/2015</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9127596-18C8-FD4D-BF1F-CF074F79527E}" type="slidenum">
              <a:rPr lang="en-US" smtClean="0"/>
              <a:t>‹#›</a:t>
            </a:fld>
            <a:endParaRPr lang="en-US" dirty="0"/>
          </a:p>
        </p:txBody>
      </p:sp>
    </p:spTree>
    <p:extLst>
      <p:ext uri="{BB962C8B-B14F-4D97-AF65-F5344CB8AC3E}">
        <p14:creationId xmlns:p14="http://schemas.microsoft.com/office/powerpoint/2010/main" val="27966366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13274766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22682314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18653767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37774138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6167932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25958122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10817001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41229945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20106725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40564813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7821-4131-40D2-BB53-418CD4676A27}" type="datetimeFigureOut">
              <a:rPr lang="en-US" smtClean="0"/>
              <a:t>7/20/2015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D86B20-B8A0-48A0-817C-106BD483E1E0}" type="slidenum">
              <a:rPr lang="en-US" smtClean="0"/>
              <a:t>‹#›</a:t>
            </a:fld>
            <a:endParaRPr lang="en-US" dirty="0"/>
          </a:p>
        </p:txBody>
      </p:sp>
    </p:spTree>
    <p:extLst>
      <p:ext uri="{BB962C8B-B14F-4D97-AF65-F5344CB8AC3E}">
        <p14:creationId xmlns:p14="http://schemas.microsoft.com/office/powerpoint/2010/main" val="31696526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7821-4131-40D2-BB53-418CD4676A27}" type="datetimeFigureOut">
              <a:rPr lang="en-US" smtClean="0"/>
              <a:t>7/20/2015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86B20-B8A0-48A0-817C-106BD483E1E0}" type="slidenum">
              <a:rPr lang="en-US" smtClean="0"/>
              <a:t>‹#›</a:t>
            </a:fld>
            <a:endParaRPr lang="en-US" dirty="0"/>
          </a:p>
        </p:txBody>
      </p:sp>
    </p:spTree>
    <p:extLst>
      <p:ext uri="{BB962C8B-B14F-4D97-AF65-F5344CB8AC3E}">
        <p14:creationId xmlns:p14="http://schemas.microsoft.com/office/powerpoint/2010/main" val="3458382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9.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0.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13.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5.jpg"/><Relationship Id="rId7"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4.jpeg"/><Relationship Id="rId10" Type="http://schemas.microsoft.com/office/2007/relationships/hdphoto" Target="../media/hdphoto9.wdp"/><Relationship Id="rId4" Type="http://schemas.openxmlformats.org/officeDocument/2006/relationships/image" Target="../media/image6.jpeg"/><Relationship Id="rId9"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11.wdp"/><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8.jpeg"/><Relationship Id="rId5" Type="http://schemas.microsoft.com/office/2007/relationships/hdphoto" Target="../media/hdphoto10.wdp"/><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9.jpeg"/><Relationship Id="rId7"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13.wdp"/><Relationship Id="rId5" Type="http://schemas.openxmlformats.org/officeDocument/2006/relationships/image" Target="../media/image20.jpeg"/><Relationship Id="rId4" Type="http://schemas.microsoft.com/office/2007/relationships/hdphoto" Target="../media/hdphoto12.wdp"/><Relationship Id="rId9" Type="http://schemas.microsoft.com/office/2007/relationships/hdphoto" Target="../media/hdphoto14.wdp"/></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3.jpeg"/><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211" t="3592" r="8843" b="9068"/>
          <a:stretch/>
        </p:blipFill>
        <p:spPr>
          <a:xfrm>
            <a:off x="0" y="-11237"/>
            <a:ext cx="9181654" cy="6869237"/>
          </a:xfrm>
          <a:prstGeom prst="rect">
            <a:avLst/>
          </a:prstGeom>
        </p:spPr>
      </p:pic>
      <p:pic>
        <p:nvPicPr>
          <p:cNvPr id="2050" name="Picture 2" descr="http://www.cshema.org/assets/0/8722/8780/8783/ed732c69-f6f5-44a6-9342-223a7914b34d.jpg"/>
          <p:cNvPicPr>
            <a:picLocks noChangeAspect="1" noChangeArrowheads="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762597" y="856729"/>
            <a:ext cx="5656457" cy="321475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1130542" y="4551207"/>
            <a:ext cx="6939815" cy="584775"/>
          </a:xfrm>
          <a:prstGeom prst="rect">
            <a:avLst/>
          </a:prstGeom>
          <a:noFill/>
        </p:spPr>
        <p:txBody>
          <a:bodyPr wrap="square" rtlCol="0">
            <a:spAutoFit/>
          </a:bodyPr>
          <a:lstStyle/>
          <a:p>
            <a:pPr algn="ctr"/>
            <a:r>
              <a:rPr lang="en-US" sz="3200" dirty="0" smtClean="0"/>
              <a:t>Bloodborne Pathogens (BBP)</a:t>
            </a:r>
            <a:endParaRPr lang="en-US" sz="3200" dirty="0"/>
          </a:p>
        </p:txBody>
      </p:sp>
    </p:spTree>
    <p:extLst>
      <p:ext uri="{BB962C8B-B14F-4D97-AF65-F5344CB8AC3E}">
        <p14:creationId xmlns:p14="http://schemas.microsoft.com/office/powerpoint/2010/main" val="19072461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OPIM and Universal Precautions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437598"/>
            <a:ext cx="5288867" cy="2339102"/>
          </a:xfrm>
          <a:prstGeom prst="rect">
            <a:avLst/>
          </a:prstGeom>
          <a:noFill/>
        </p:spPr>
        <p:txBody>
          <a:bodyPr wrap="square" rtlCol="0">
            <a:spAutoFit/>
          </a:bodyPr>
          <a:lstStyle/>
          <a:p>
            <a:pPr marL="285750" indent="-285750">
              <a:spcAft>
                <a:spcPts val="1200"/>
              </a:spcAft>
              <a:buSzPct val="125000"/>
              <a:buBlip>
                <a:blip r:embed="rId3"/>
              </a:buBlip>
            </a:pPr>
            <a:r>
              <a:rPr lang="en-US" dirty="0"/>
              <a:t>OSHA Bloodborne Pathogen Standard requires Universal Precautions to be used when coming into contact with human blood, OPIM, and human body fluids that are visibly contaminated with blood.  </a:t>
            </a:r>
          </a:p>
          <a:p>
            <a:pPr lvl="1">
              <a:spcAft>
                <a:spcPts val="1200"/>
              </a:spcAft>
              <a:buSzPct val="125000"/>
            </a:pPr>
            <a:r>
              <a:rPr lang="en-US" sz="1600" dirty="0" smtClean="0"/>
              <a:t>- Example</a:t>
            </a:r>
            <a:r>
              <a:rPr lang="en-US" sz="1600" dirty="0"/>
              <a:t>: Vomit that has visible streaks of </a:t>
            </a:r>
            <a:r>
              <a:rPr lang="en-US" sz="1600" dirty="0" smtClean="0"/>
              <a:t>blood</a:t>
            </a:r>
          </a:p>
          <a:p>
            <a:pPr marL="285750" indent="-285750">
              <a:spcAft>
                <a:spcPts val="1200"/>
              </a:spcAft>
              <a:buSzPct val="125000"/>
              <a:buBlip>
                <a:blip r:embed="rId3"/>
              </a:buBlip>
            </a:pPr>
            <a:r>
              <a:rPr lang="en-US" dirty="0"/>
              <a:t>Keep in mind: </a:t>
            </a:r>
            <a:r>
              <a:rPr lang="en-US" dirty="0" smtClean="0"/>
              <a:t>It </a:t>
            </a:r>
            <a:r>
              <a:rPr lang="en-US" dirty="0"/>
              <a:t>is always  a good practice to wear gloves when handling substances of human origin. </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cs typeface="Times New Roman" pitchFamily="18" charset="0"/>
              </a:rPr>
              <a:t>Definition – Bloodborne Pathogens</a:t>
            </a:r>
            <a:endParaRPr lang="en-US" sz="2400" b="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14712" y="1884235"/>
            <a:ext cx="4563148" cy="3539430"/>
          </a:xfrm>
          <a:prstGeom prst="rect">
            <a:avLst/>
          </a:prstGeom>
          <a:noFill/>
        </p:spPr>
        <p:txBody>
          <a:bodyPr wrap="square" rtlCol="0">
            <a:spAutoFit/>
          </a:bodyPr>
          <a:lstStyle/>
          <a:p>
            <a:pPr marL="285750" indent="-285750">
              <a:spcAft>
                <a:spcPts val="1200"/>
              </a:spcAft>
              <a:buSzPct val="125000"/>
              <a:buBlip>
                <a:blip r:embed="rId3"/>
              </a:buBlip>
            </a:pPr>
            <a:r>
              <a:rPr lang="en-US" dirty="0"/>
              <a:t>Bloodborne Pathogens are pathogenic microorganisms that are present in human blood &amp; can cause disease in </a:t>
            </a:r>
            <a:r>
              <a:rPr lang="en-US" dirty="0" smtClean="0"/>
              <a:t>humans</a:t>
            </a:r>
          </a:p>
          <a:p>
            <a:pPr marL="285750" indent="-285750">
              <a:spcAft>
                <a:spcPts val="1200"/>
              </a:spcAft>
              <a:buSzPct val="125000"/>
              <a:buBlip>
                <a:blip r:embed="rId3"/>
              </a:buBlip>
            </a:pPr>
            <a:r>
              <a:rPr lang="en-US" dirty="0"/>
              <a:t>These pathogens include, but are not limited to:</a:t>
            </a:r>
          </a:p>
          <a:p>
            <a:pPr marL="742950" lvl="1" indent="-285750">
              <a:spcAft>
                <a:spcPts val="1200"/>
              </a:spcAft>
              <a:buSzPct val="125000"/>
              <a:buFontTx/>
              <a:buChar char="-"/>
            </a:pPr>
            <a:r>
              <a:rPr lang="en-US" sz="1600" dirty="0"/>
              <a:t>Human Immunodeficiency Virus (HIV</a:t>
            </a:r>
            <a:r>
              <a:rPr lang="en-US" sz="1600" dirty="0" smtClean="0"/>
              <a:t>)</a:t>
            </a:r>
            <a:endParaRPr lang="en-US" sz="1600" dirty="0"/>
          </a:p>
          <a:p>
            <a:pPr marL="742950" lvl="1" indent="-285750">
              <a:spcAft>
                <a:spcPts val="1200"/>
              </a:spcAft>
              <a:buSzPct val="125000"/>
              <a:buFontTx/>
              <a:buChar char="-"/>
            </a:pPr>
            <a:r>
              <a:rPr lang="en-US" sz="1600" dirty="0"/>
              <a:t>Hepatitis C Virus (HCV)</a:t>
            </a:r>
          </a:p>
          <a:p>
            <a:pPr marL="742950" lvl="1" indent="-285750">
              <a:spcAft>
                <a:spcPts val="1200"/>
              </a:spcAft>
              <a:buSzPct val="125000"/>
              <a:buFontTx/>
              <a:buChar char="-"/>
            </a:pPr>
            <a:r>
              <a:rPr lang="en-US" sz="1600" dirty="0"/>
              <a:t>Hepatitis C Virus (HCV</a:t>
            </a:r>
            <a:r>
              <a:rPr lang="en-US" sz="1600" dirty="0" smtClean="0"/>
              <a:t>)</a:t>
            </a:r>
          </a:p>
          <a:p>
            <a:pPr marL="285750" indent="-285750">
              <a:spcAft>
                <a:spcPts val="1200"/>
              </a:spcAft>
              <a:buSzPct val="125000"/>
              <a:buBlip>
                <a:blip r:embed="rId3"/>
              </a:buBlip>
            </a:pPr>
            <a:r>
              <a:rPr lang="en-US" dirty="0" smtClean="0"/>
              <a:t>Workers </a:t>
            </a:r>
            <a:r>
              <a:rPr lang="en-US" dirty="0"/>
              <a:t>exposed to these pathogens are at risk for serious illness or </a:t>
            </a:r>
            <a:r>
              <a:rPr lang="en-US" dirty="0" smtClean="0"/>
              <a:t>death</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iruses2"/>
          <p:cNvPicPr>
            <a:picLocks noChangeAspect="1" noChangeArrowheads="1"/>
          </p:cNvPicPr>
          <p:nvPr/>
        </p:nvPicPr>
        <p:blipFill>
          <a:blip r:embed="rId5" cstate="print"/>
          <a:srcRect/>
          <a:stretch>
            <a:fillRect/>
          </a:stretch>
        </p:blipFill>
        <p:spPr bwMode="auto">
          <a:xfrm>
            <a:off x="6105167" y="2124746"/>
            <a:ext cx="1421729" cy="16831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Control Measures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2954655"/>
          </a:xfrm>
          <a:prstGeom prst="rect">
            <a:avLst/>
          </a:prstGeom>
          <a:noFill/>
        </p:spPr>
        <p:txBody>
          <a:bodyPr wrap="square" rtlCol="0">
            <a:spAutoFit/>
          </a:bodyPr>
          <a:lstStyle/>
          <a:p>
            <a:pPr marL="285750" indent="-285750">
              <a:spcAft>
                <a:spcPts val="1200"/>
              </a:spcAft>
              <a:buSzPct val="125000"/>
              <a:buBlip>
                <a:blip r:embed="rId3"/>
              </a:buBlip>
            </a:pPr>
            <a:r>
              <a:rPr lang="en-US" dirty="0" smtClean="0"/>
              <a:t>Biological Safety</a:t>
            </a:r>
          </a:p>
          <a:p>
            <a:pPr marL="285750" indent="-285750">
              <a:spcAft>
                <a:spcPts val="1200"/>
              </a:spcAft>
              <a:buSzPct val="125000"/>
              <a:buBlip>
                <a:blip r:embed="rId3"/>
              </a:buBlip>
            </a:pPr>
            <a:r>
              <a:rPr lang="en-US" dirty="0" smtClean="0"/>
              <a:t>Universal Precautions</a:t>
            </a:r>
          </a:p>
          <a:p>
            <a:pPr marL="285750" indent="-285750">
              <a:spcAft>
                <a:spcPts val="1200"/>
              </a:spcAft>
              <a:buSzPct val="125000"/>
              <a:buBlip>
                <a:blip r:embed="rId3"/>
              </a:buBlip>
            </a:pPr>
            <a:r>
              <a:rPr lang="en-US" dirty="0" smtClean="0"/>
              <a:t>Work Practices</a:t>
            </a:r>
          </a:p>
          <a:p>
            <a:pPr marL="285750" indent="-285750">
              <a:spcAft>
                <a:spcPts val="1200"/>
              </a:spcAft>
              <a:buSzPct val="125000"/>
              <a:buBlip>
                <a:blip r:embed="rId3"/>
              </a:buBlip>
            </a:pPr>
            <a:r>
              <a:rPr lang="en-US" dirty="0" smtClean="0"/>
              <a:t>Engineering Controls</a:t>
            </a:r>
          </a:p>
          <a:p>
            <a:pPr marL="285750" indent="-285750">
              <a:spcAft>
                <a:spcPts val="1200"/>
              </a:spcAft>
              <a:buSzPct val="125000"/>
              <a:buBlip>
                <a:blip r:embed="rId3"/>
              </a:buBlip>
            </a:pPr>
            <a:r>
              <a:rPr lang="en-US" dirty="0" smtClean="0"/>
              <a:t>Sharps Safety</a:t>
            </a:r>
          </a:p>
          <a:p>
            <a:pPr marL="285750" indent="-285750">
              <a:spcAft>
                <a:spcPts val="1200"/>
              </a:spcAft>
              <a:buSzPct val="125000"/>
              <a:buBlip>
                <a:blip r:embed="rId3"/>
              </a:buBlip>
            </a:pPr>
            <a:r>
              <a:rPr lang="en-US" dirty="0" smtClean="0"/>
              <a:t>Administrative Controls</a:t>
            </a:r>
          </a:p>
          <a:p>
            <a:pPr marL="285750" indent="-285750">
              <a:spcAft>
                <a:spcPts val="1200"/>
              </a:spcAft>
              <a:buSzPct val="125000"/>
              <a:buBlip>
                <a:blip r:embed="rId3"/>
              </a:buBlip>
            </a:pPr>
            <a:r>
              <a:rPr lang="en-US" dirty="0" smtClean="0"/>
              <a:t>Personal Protective Equipment</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Biological Safety</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78204" y="2147337"/>
            <a:ext cx="3892269" cy="2954655"/>
          </a:xfrm>
          <a:prstGeom prst="rect">
            <a:avLst/>
          </a:prstGeom>
          <a:noFill/>
        </p:spPr>
        <p:txBody>
          <a:bodyPr wrap="square" rtlCol="0">
            <a:spAutoFit/>
          </a:bodyPr>
          <a:lstStyle/>
          <a:p>
            <a:pPr marL="285750" indent="-285750">
              <a:spcAft>
                <a:spcPts val="1200"/>
              </a:spcAft>
              <a:buSzPct val="125000"/>
              <a:buBlip>
                <a:blip r:embed="rId3"/>
              </a:buBlip>
            </a:pPr>
            <a:r>
              <a:rPr lang="en-US" dirty="0"/>
              <a:t>Biological safety is the control of the exposure to prevent or minimize health effects to the employee</a:t>
            </a:r>
          </a:p>
          <a:p>
            <a:pPr marL="285750" indent="-285750">
              <a:spcAft>
                <a:spcPts val="1200"/>
              </a:spcAft>
              <a:buSzPct val="125000"/>
              <a:buBlip>
                <a:blip r:embed="rId3"/>
              </a:buBlip>
            </a:pPr>
            <a:r>
              <a:rPr lang="en-US" dirty="0"/>
              <a:t>This is accomplished through:</a:t>
            </a:r>
          </a:p>
          <a:p>
            <a:pPr marL="742950" lvl="1" indent="-285750">
              <a:spcAft>
                <a:spcPts val="1200"/>
              </a:spcAft>
              <a:buSzPct val="125000"/>
              <a:buFontTx/>
              <a:buChar char="-"/>
            </a:pPr>
            <a:r>
              <a:rPr lang="en-US" sz="1600" dirty="0" smtClean="0"/>
              <a:t>Engineering Controls</a:t>
            </a:r>
          </a:p>
          <a:p>
            <a:pPr marL="742950" lvl="1" indent="-285750">
              <a:spcAft>
                <a:spcPts val="1200"/>
              </a:spcAft>
              <a:buSzPct val="125000"/>
              <a:buFontTx/>
              <a:buChar char="-"/>
            </a:pPr>
            <a:r>
              <a:rPr lang="en-US" sz="1600" dirty="0"/>
              <a:t>Administrative Controls</a:t>
            </a:r>
          </a:p>
          <a:p>
            <a:pPr marL="742950" lvl="1" indent="-285750">
              <a:spcAft>
                <a:spcPts val="1200"/>
              </a:spcAft>
              <a:buSzPct val="125000"/>
              <a:buFontTx/>
              <a:buChar char="-"/>
            </a:pPr>
            <a:r>
              <a:rPr lang="en-US" sz="1600" dirty="0"/>
              <a:t>Personal Protective Equipment</a:t>
            </a:r>
          </a:p>
          <a:p>
            <a:pPr marL="742950" lvl="1" indent="-285750">
              <a:spcAft>
                <a:spcPts val="1200"/>
              </a:spcAft>
              <a:buSzPct val="125000"/>
              <a:buFontTx/>
              <a:buChar char="-"/>
            </a:pPr>
            <a:r>
              <a:rPr lang="en-US" sz="1600" dirty="0"/>
              <a:t>Good Work </a:t>
            </a:r>
            <a:r>
              <a:rPr lang="en-US" sz="1600" dirty="0" smtClean="0"/>
              <a:t>Practices</a:t>
            </a: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ttp://www.hms.harvard.edu/orsp/coms/images/B_hazard.gif"/>
          <p:cNvPicPr>
            <a:picLocks noChangeAspect="1" noChangeArrowheads="1"/>
          </p:cNvPicPr>
          <p:nvPr/>
        </p:nvPicPr>
        <p:blipFill>
          <a:blip r:embed="rId5">
            <a:extLst>
              <a:ext uri="{BEBA8EAE-BF5A-486C-A8C5-ECC9F3942E4B}">
                <a14:imgProps xmlns:a14="http://schemas.microsoft.com/office/drawing/2010/main">
                  <a14:imgLayer r:embed="rId6">
                    <a14:imgEffect>
                      <a14:saturation sat="66000"/>
                    </a14:imgEffect>
                  </a14:imgLayer>
                </a14:imgProps>
              </a:ext>
            </a:extLst>
          </a:blip>
          <a:srcRect/>
          <a:stretch>
            <a:fillRect/>
          </a:stretch>
        </p:blipFill>
        <p:spPr bwMode="auto">
          <a:xfrm>
            <a:off x="5733486" y="2287815"/>
            <a:ext cx="1730485" cy="1667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Preventing Exposure to BBPs </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928154" cy="3016211"/>
          </a:xfrm>
          <a:prstGeom prst="rect">
            <a:avLst/>
          </a:prstGeom>
          <a:noFill/>
        </p:spPr>
        <p:txBody>
          <a:bodyPr wrap="square" rtlCol="0">
            <a:spAutoFit/>
          </a:bodyPr>
          <a:lstStyle/>
          <a:p>
            <a:pPr marL="285750" indent="-285750">
              <a:spcAft>
                <a:spcPts val="1200"/>
              </a:spcAft>
              <a:buSzPct val="125000"/>
              <a:buBlip>
                <a:blip r:embed="rId3"/>
              </a:buBlip>
            </a:pPr>
            <a:r>
              <a:rPr lang="en-US" dirty="0"/>
              <a:t>One way to prevent exposure to bloodborne pathogens is through the practice of universal </a:t>
            </a:r>
            <a:r>
              <a:rPr lang="en-US" dirty="0" smtClean="0"/>
              <a:t>precautions</a:t>
            </a:r>
            <a:endParaRPr lang="en-US" dirty="0"/>
          </a:p>
          <a:p>
            <a:pPr marL="285750" indent="-285750">
              <a:spcAft>
                <a:spcPts val="1200"/>
              </a:spcAft>
              <a:buSzPct val="125000"/>
              <a:buBlip>
                <a:blip r:embed="rId3"/>
              </a:buBlip>
            </a:pPr>
            <a:r>
              <a:rPr lang="en-US" dirty="0"/>
              <a:t>Universal precautions are an approach to infection control in which all human blood &amp; certain human body fluids are treated as if known to be potentially infectious for HIV, HBV, and other bloodborne pathogens</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MPj04093580000[1]"/>
          <p:cNvPicPr>
            <a:picLocks noChangeAspect="1" noChangeArrowheads="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5720767" y="2298695"/>
            <a:ext cx="1719613" cy="21825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Perspective on Universal Precautions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23776" y="2079803"/>
            <a:ext cx="4372653" cy="3200876"/>
          </a:xfrm>
          <a:prstGeom prst="rect">
            <a:avLst/>
          </a:prstGeom>
          <a:noFill/>
        </p:spPr>
        <p:txBody>
          <a:bodyPr wrap="square" rtlCol="0">
            <a:spAutoFit/>
          </a:bodyPr>
          <a:lstStyle/>
          <a:p>
            <a:pPr>
              <a:spcAft>
                <a:spcPts val="1200"/>
              </a:spcAft>
              <a:buSzPct val="125000"/>
            </a:pPr>
            <a:r>
              <a:rPr lang="en-US" dirty="0"/>
              <a:t>“We treat all blood in our laboratory as if it could kill us if we weren’t careful.  We follow the same practices for handling blood whether or not the sample is from a patient with a bloodborne disease – say, HIV or Hepatitis B – or from a normal uninfected donor.  Labs that don’t take the same precautions with all blood are just wrong.”</a:t>
            </a:r>
          </a:p>
          <a:p>
            <a:pPr marL="742950" lvl="1" indent="-285750">
              <a:spcAft>
                <a:spcPts val="1200"/>
              </a:spcAft>
              <a:buSzPct val="125000"/>
              <a:buFontTx/>
              <a:buChar char="-"/>
            </a:pPr>
            <a:r>
              <a:rPr lang="en-US" sz="1600" dirty="0" smtClean="0"/>
              <a:t>Phillip </a:t>
            </a:r>
            <a:r>
              <a:rPr lang="en-US" sz="1600" dirty="0"/>
              <a:t>J. Browning, M.D., Associate Professor of Medicine, Vanderbilt </a:t>
            </a:r>
            <a:r>
              <a:rPr lang="en-US" sz="1600" dirty="0" smtClean="0"/>
              <a:t>University</a:t>
            </a:r>
          </a:p>
        </p:txBody>
      </p:sp>
      <p:pic>
        <p:nvPicPr>
          <p:cNvPr id="8" name="Picture 2" descr="http://www.cshema.org/assets/0/8722/8780/8783/ed732c69-f6f5-44a6-9342-223a7914b34d.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r Phillip J Browning.jpg"/>
          <p:cNvPicPr>
            <a:picLocks noChangeAspect="1"/>
          </p:cNvPicPr>
          <p:nvPr/>
        </p:nvPicPr>
        <p:blipFill>
          <a:blip r:embed="rId4" cstate="print">
            <a:lum bright="10000"/>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6009669" y="2224568"/>
            <a:ext cx="1570415" cy="20934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Recognizing Exposure Potential</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60065" y="2183610"/>
            <a:ext cx="5570082" cy="3323987"/>
          </a:xfrm>
          <a:prstGeom prst="rect">
            <a:avLst/>
          </a:prstGeom>
          <a:noFill/>
        </p:spPr>
        <p:txBody>
          <a:bodyPr wrap="square" rtlCol="0">
            <a:spAutoFit/>
          </a:bodyPr>
          <a:lstStyle/>
          <a:p>
            <a:pPr marL="285750" indent="-285750">
              <a:spcAft>
                <a:spcPts val="1200"/>
              </a:spcAft>
              <a:buSzPct val="125000"/>
              <a:buBlip>
                <a:blip r:embed="rId3"/>
              </a:buBlip>
            </a:pPr>
            <a:r>
              <a:rPr lang="en-US" dirty="0"/>
              <a:t>To evaluate the effectiveness of engineering controls, work practices &amp; personal protective equipment, you need to assess the risk of the task being performed</a:t>
            </a:r>
          </a:p>
          <a:p>
            <a:pPr marL="285750" indent="-285750">
              <a:spcAft>
                <a:spcPts val="1200"/>
              </a:spcAft>
              <a:buSzPct val="125000"/>
              <a:buBlip>
                <a:blip r:embed="rId3"/>
              </a:buBlip>
            </a:pPr>
            <a:r>
              <a:rPr lang="en-US" dirty="0"/>
              <a:t>Look for the potential for exposure  in the task being performed</a:t>
            </a:r>
            <a:r>
              <a:rPr lang="en-US" dirty="0" smtClean="0"/>
              <a:t>:</a:t>
            </a:r>
            <a:endParaRPr lang="en-US" dirty="0"/>
          </a:p>
          <a:p>
            <a:pPr marL="742950" lvl="1" indent="-285750">
              <a:spcAft>
                <a:spcPts val="1200"/>
              </a:spcAft>
              <a:buSzPct val="125000"/>
              <a:buFontTx/>
              <a:buChar char="-"/>
            </a:pPr>
            <a:r>
              <a:rPr lang="en-US" sz="1600" dirty="0" smtClean="0"/>
              <a:t>Potential for needle stick?</a:t>
            </a:r>
            <a:br>
              <a:rPr lang="en-US" sz="1600" dirty="0" smtClean="0"/>
            </a:br>
            <a:r>
              <a:rPr lang="en-US" sz="1600" dirty="0" smtClean="0"/>
              <a:t>Example</a:t>
            </a:r>
            <a:r>
              <a:rPr lang="en-US" sz="1600" dirty="0"/>
              <a:t>: tail vein injections of tumor cells into rodents</a:t>
            </a:r>
          </a:p>
          <a:p>
            <a:pPr marL="742950" lvl="1" indent="-285750">
              <a:spcAft>
                <a:spcPts val="1200"/>
              </a:spcAft>
              <a:buSzPct val="125000"/>
              <a:buFontTx/>
              <a:buChar char="-"/>
            </a:pPr>
            <a:r>
              <a:rPr lang="en-US" sz="1600" dirty="0" smtClean="0"/>
              <a:t>Potential for splash?</a:t>
            </a:r>
            <a:br>
              <a:rPr lang="en-US" sz="1600" dirty="0" smtClean="0"/>
            </a:br>
            <a:r>
              <a:rPr lang="en-US" sz="1600" dirty="0"/>
              <a:t>Example: vortexing human cell lines</a:t>
            </a:r>
          </a:p>
          <a:p>
            <a:pPr marL="742950" lvl="1" indent="-285750">
              <a:spcAft>
                <a:spcPts val="1200"/>
              </a:spcAft>
              <a:buSzPct val="125000"/>
              <a:buFontTx/>
              <a:buChar char="-"/>
            </a:pP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smtClean="0"/>
              <a:t>Appropriate Work </a:t>
            </a:r>
            <a:r>
              <a:rPr lang="en-US" sz="2400" b="1" dirty="0"/>
              <a:t>Practices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336368" cy="2616101"/>
          </a:xfrm>
          <a:prstGeom prst="rect">
            <a:avLst/>
          </a:prstGeom>
          <a:noFill/>
        </p:spPr>
        <p:txBody>
          <a:bodyPr wrap="square" rtlCol="0">
            <a:spAutoFit/>
          </a:bodyPr>
          <a:lstStyle/>
          <a:p>
            <a:pPr marL="285750" indent="-285750">
              <a:spcAft>
                <a:spcPts val="1200"/>
              </a:spcAft>
              <a:buSzPct val="125000"/>
              <a:buBlip>
                <a:blip r:embed="rId3"/>
              </a:buBlip>
            </a:pPr>
            <a:r>
              <a:rPr lang="en-US" dirty="0"/>
              <a:t>Routine use of barriers (such as gloves and/or goggles) when anticipating contact with blood or body fluids </a:t>
            </a:r>
          </a:p>
          <a:p>
            <a:pPr marL="285750" indent="-285750">
              <a:spcAft>
                <a:spcPts val="1200"/>
              </a:spcAft>
              <a:buSzPct val="125000"/>
              <a:buBlip>
                <a:blip r:embed="rId3"/>
              </a:buBlip>
            </a:pPr>
            <a:r>
              <a:rPr lang="en-US" dirty="0"/>
              <a:t>Remembering to wash hands &amp; other skin surfaces immediately after contact with blood or body fluids</a:t>
            </a:r>
          </a:p>
          <a:p>
            <a:pPr marL="285750" indent="-285750">
              <a:spcAft>
                <a:spcPts val="1200"/>
              </a:spcAft>
              <a:buSzPct val="125000"/>
              <a:buBlip>
                <a:blip r:embed="rId3"/>
              </a:buBlip>
            </a:pPr>
            <a:r>
              <a:rPr lang="en-US" dirty="0"/>
              <a:t>Careful handling &amp; disposing of sharp instruments during and after use</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4" y="1391830"/>
            <a:ext cx="6080811" cy="461665"/>
          </a:xfrm>
          <a:prstGeom prst="rect">
            <a:avLst/>
          </a:prstGeom>
          <a:noFill/>
        </p:spPr>
        <p:txBody>
          <a:bodyPr wrap="square" rtlCol="0">
            <a:spAutoFit/>
          </a:bodyPr>
          <a:lstStyle/>
          <a:p>
            <a:r>
              <a:rPr lang="en-US" sz="2400" b="1" dirty="0"/>
              <a:t>Appropriate Work </a:t>
            </a:r>
            <a:r>
              <a:rPr lang="en-US" sz="2400" b="1" dirty="0" smtClean="0"/>
              <a:t>Practices </a:t>
            </a:r>
            <a:r>
              <a:rPr lang="en-US" sz="1400" b="1" i="1" dirty="0" smtClean="0"/>
              <a:t>(continued…)</a:t>
            </a:r>
            <a:endParaRPr lang="en-US" sz="1400" b="1"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236582" cy="2616101"/>
          </a:xfrm>
          <a:prstGeom prst="rect">
            <a:avLst/>
          </a:prstGeom>
          <a:noFill/>
        </p:spPr>
        <p:txBody>
          <a:bodyPr wrap="square" rtlCol="0">
            <a:spAutoFit/>
          </a:bodyPr>
          <a:lstStyle/>
          <a:p>
            <a:pPr marL="285750" indent="-285750">
              <a:spcAft>
                <a:spcPts val="1200"/>
              </a:spcAft>
              <a:buSzPct val="125000"/>
              <a:buBlip>
                <a:blip r:embed="rId3"/>
              </a:buBlip>
            </a:pPr>
            <a:r>
              <a:rPr lang="en-US" dirty="0"/>
              <a:t>Performing human cell culture in a Biological Safety Cabinet</a:t>
            </a:r>
          </a:p>
          <a:p>
            <a:pPr marL="285750" indent="-285750">
              <a:spcAft>
                <a:spcPts val="1200"/>
              </a:spcAft>
              <a:buSzPct val="125000"/>
              <a:buBlip>
                <a:blip r:embed="rId3"/>
              </a:buBlip>
            </a:pPr>
            <a:r>
              <a:rPr lang="en-US" dirty="0"/>
              <a:t>Discarding used needles in an approved sharps container without recapping the needle</a:t>
            </a:r>
          </a:p>
          <a:p>
            <a:pPr marL="285750" indent="-285750">
              <a:spcAft>
                <a:spcPts val="1200"/>
              </a:spcAft>
              <a:buSzPct val="125000"/>
              <a:buBlip>
                <a:blip r:embed="rId3"/>
              </a:buBlip>
            </a:pPr>
            <a:r>
              <a:rPr lang="en-US" dirty="0"/>
              <a:t>Performing procedures involving blood or OPIM in a manner which minimizes splashes and generation of aerosols</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Work Practices – Hand Washing </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481511" cy="2616101"/>
          </a:xfrm>
          <a:prstGeom prst="rect">
            <a:avLst/>
          </a:prstGeom>
          <a:noFill/>
        </p:spPr>
        <p:txBody>
          <a:bodyPr wrap="square" rtlCol="0">
            <a:spAutoFit/>
          </a:bodyPr>
          <a:lstStyle/>
          <a:p>
            <a:pPr marL="285750" indent="-285750">
              <a:spcAft>
                <a:spcPts val="1200"/>
              </a:spcAft>
              <a:buSzPct val="125000"/>
              <a:buBlip>
                <a:blip r:embed="rId3"/>
              </a:buBlip>
            </a:pPr>
            <a:r>
              <a:rPr lang="en-US" dirty="0"/>
              <a:t>Hand washing facilities must be readily available for employee use</a:t>
            </a:r>
          </a:p>
          <a:p>
            <a:pPr marL="285750" indent="-285750">
              <a:spcAft>
                <a:spcPts val="1200"/>
              </a:spcAft>
              <a:buSzPct val="125000"/>
              <a:buBlip>
                <a:blip r:embed="rId3"/>
              </a:buBlip>
            </a:pPr>
            <a:r>
              <a:rPr lang="en-US" dirty="0"/>
              <a:t>Hands must be washed after removing gloves &amp; after any exposure incident</a:t>
            </a:r>
          </a:p>
          <a:p>
            <a:pPr marL="285750" indent="-285750">
              <a:spcAft>
                <a:spcPts val="1200"/>
              </a:spcAft>
              <a:buSzPct val="125000"/>
              <a:buBlip>
                <a:blip r:embed="rId3"/>
              </a:buBlip>
            </a:pPr>
            <a:r>
              <a:rPr lang="en-US" dirty="0"/>
              <a:t>Waterless hand sanitizer may be utilized if hand washing facilities are not available but hands should be washed with soap &amp; water as soon as feasible</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neonhand1267_op_800x6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813" y="2920647"/>
            <a:ext cx="946" cy="7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l="458" t="5070" r="-888" b="6622"/>
          <a:stretch/>
        </p:blipFill>
        <p:spPr>
          <a:xfrm>
            <a:off x="996125" y="1246093"/>
            <a:ext cx="7230140" cy="4271577"/>
          </a:xfrm>
          <a:prstGeom prst="rect">
            <a:avLst/>
          </a:prstGeom>
          <a:ln>
            <a:noFill/>
          </a:ln>
          <a:effectLst>
            <a:softEdge rad="112500"/>
          </a:effectLst>
        </p:spPr>
      </p:pic>
    </p:spTree>
    <p:extLst>
      <p:ext uri="{BB962C8B-B14F-4D97-AF65-F5344CB8AC3E}">
        <p14:creationId xmlns:p14="http://schemas.microsoft.com/office/powerpoint/2010/main" val="39889935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808668" cy="461665"/>
          </a:xfrm>
          <a:prstGeom prst="rect">
            <a:avLst/>
          </a:prstGeom>
          <a:noFill/>
        </p:spPr>
        <p:txBody>
          <a:bodyPr wrap="square" rtlCol="0">
            <a:spAutoFit/>
          </a:bodyPr>
          <a:lstStyle/>
          <a:p>
            <a:r>
              <a:rPr lang="en-US" sz="2400" b="1" dirty="0"/>
              <a:t>Work Practices – Hand Washing </a:t>
            </a:r>
            <a:r>
              <a:rPr lang="en-US" sz="1400" b="1" i="1" dirty="0" smtClean="0"/>
              <a:t>(Continued…)</a:t>
            </a:r>
            <a:endParaRPr lang="en-US" sz="1400" b="1"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3077766"/>
          </a:xfrm>
          <a:prstGeom prst="rect">
            <a:avLst/>
          </a:prstGeom>
          <a:noFill/>
        </p:spPr>
        <p:txBody>
          <a:bodyPr wrap="square" rtlCol="0">
            <a:spAutoFit/>
          </a:bodyPr>
          <a:lstStyle/>
          <a:p>
            <a:pPr>
              <a:spcAft>
                <a:spcPts val="1200"/>
              </a:spcAft>
              <a:buSzPct val="125000"/>
            </a:pPr>
            <a:r>
              <a:rPr lang="en-US" dirty="0"/>
              <a:t>When washing your hands be sure to:</a:t>
            </a:r>
          </a:p>
          <a:p>
            <a:pPr marL="285750" indent="-285750">
              <a:spcAft>
                <a:spcPts val="1200"/>
              </a:spcAft>
              <a:buSzPct val="125000"/>
              <a:buBlip>
                <a:blip r:embed="rId3"/>
              </a:buBlip>
            </a:pPr>
            <a:r>
              <a:rPr lang="en-US" dirty="0"/>
              <a:t>Use warm water that is a comfortable temperature</a:t>
            </a:r>
          </a:p>
          <a:p>
            <a:pPr marL="285750" indent="-285750">
              <a:spcAft>
                <a:spcPts val="1200"/>
              </a:spcAft>
              <a:buSzPct val="125000"/>
              <a:buBlip>
                <a:blip r:embed="rId3"/>
              </a:buBlip>
            </a:pPr>
            <a:r>
              <a:rPr lang="en-US" dirty="0"/>
              <a:t>Use liquid soap</a:t>
            </a:r>
          </a:p>
          <a:p>
            <a:pPr marL="285750" indent="-285750">
              <a:spcAft>
                <a:spcPts val="1200"/>
              </a:spcAft>
              <a:buSzPct val="125000"/>
              <a:buBlip>
                <a:blip r:embed="rId3"/>
              </a:buBlip>
            </a:pPr>
            <a:r>
              <a:rPr lang="en-US" dirty="0"/>
              <a:t>Use friction by rubbing your hands together</a:t>
            </a:r>
          </a:p>
          <a:p>
            <a:pPr marL="285750" indent="-285750">
              <a:spcAft>
                <a:spcPts val="1200"/>
              </a:spcAft>
              <a:buSzPct val="125000"/>
              <a:buBlip>
                <a:blip r:embed="rId3"/>
              </a:buBlip>
            </a:pPr>
            <a:r>
              <a:rPr lang="en-US" dirty="0"/>
              <a:t>Rinse downward</a:t>
            </a:r>
          </a:p>
          <a:p>
            <a:pPr marL="285750" indent="-285750">
              <a:spcAft>
                <a:spcPts val="1200"/>
              </a:spcAft>
              <a:buSzPct val="125000"/>
              <a:buBlip>
                <a:blip r:embed="rId3"/>
              </a:buBlip>
            </a:pPr>
            <a:r>
              <a:rPr lang="en-US" dirty="0"/>
              <a:t>Dry </a:t>
            </a:r>
            <a:r>
              <a:rPr lang="en-US" dirty="0" smtClean="0"/>
              <a:t>thoroughly</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Work Practice Controls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581296" cy="3170099"/>
          </a:xfrm>
          <a:prstGeom prst="rect">
            <a:avLst/>
          </a:prstGeom>
          <a:noFill/>
        </p:spPr>
        <p:txBody>
          <a:bodyPr wrap="square" rtlCol="0">
            <a:spAutoFit/>
          </a:bodyPr>
          <a:lstStyle/>
          <a:p>
            <a:pPr marL="285750" indent="-285750">
              <a:spcAft>
                <a:spcPts val="1200"/>
              </a:spcAft>
              <a:buSzPct val="125000"/>
              <a:buBlip>
                <a:blip r:embed="rId3"/>
              </a:buBlip>
            </a:pPr>
            <a:r>
              <a:rPr lang="en-US" dirty="0"/>
              <a:t>Engineering </a:t>
            </a:r>
            <a:r>
              <a:rPr lang="en-US" dirty="0" smtClean="0"/>
              <a:t>Controls:</a:t>
            </a:r>
            <a:br>
              <a:rPr lang="en-US" dirty="0" smtClean="0"/>
            </a:br>
            <a:r>
              <a:rPr lang="en-US" dirty="0" smtClean="0"/>
              <a:t>The </a:t>
            </a:r>
            <a:r>
              <a:rPr lang="en-US" dirty="0"/>
              <a:t>equipment and devices that are used to minimize or eliminate employee exposure to bloodborne pathogens</a:t>
            </a:r>
          </a:p>
          <a:p>
            <a:pPr marL="285750" indent="-285750">
              <a:spcAft>
                <a:spcPts val="1200"/>
              </a:spcAft>
              <a:buSzPct val="125000"/>
              <a:buBlip>
                <a:blip r:embed="rId3"/>
              </a:buBlip>
            </a:pPr>
            <a:r>
              <a:rPr lang="en-US" dirty="0"/>
              <a:t>Personal Protective </a:t>
            </a:r>
            <a:r>
              <a:rPr lang="en-US" dirty="0" smtClean="0"/>
              <a:t>Equipment:</a:t>
            </a:r>
            <a:br>
              <a:rPr lang="en-US" dirty="0" smtClean="0"/>
            </a:br>
            <a:r>
              <a:rPr lang="en-US" dirty="0" smtClean="0"/>
              <a:t>Any </a:t>
            </a:r>
            <a:r>
              <a:rPr lang="en-US" dirty="0"/>
              <a:t>exposure risk remaining after the institution of engineering &amp; work practice controls shall be mitigated via the use of personal protective equipment (PPE)</a:t>
            </a:r>
          </a:p>
          <a:p>
            <a:pPr marL="285750" indent="-285750">
              <a:spcAft>
                <a:spcPts val="1200"/>
              </a:spcAft>
              <a:buSzPct val="125000"/>
              <a:buBlip>
                <a:blip r:embed="rId3"/>
              </a:buBlip>
            </a:pP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53382" cy="430887"/>
          </a:xfrm>
          <a:prstGeom prst="rect">
            <a:avLst/>
          </a:prstGeom>
          <a:noFill/>
        </p:spPr>
        <p:txBody>
          <a:bodyPr wrap="square" rtlCol="0">
            <a:spAutoFit/>
          </a:bodyPr>
          <a:lstStyle/>
          <a:p>
            <a:r>
              <a:rPr lang="en-US" sz="2200" b="1" dirty="0" smtClean="0"/>
              <a:t>Std. Microbiological Practices, Research </a:t>
            </a:r>
            <a:r>
              <a:rPr lang="en-US" sz="2200" b="1" dirty="0"/>
              <a:t>Labs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2769989"/>
          </a:xfrm>
          <a:prstGeom prst="rect">
            <a:avLst/>
          </a:prstGeom>
          <a:noFill/>
        </p:spPr>
        <p:txBody>
          <a:bodyPr wrap="square" rtlCol="0">
            <a:spAutoFit/>
          </a:bodyPr>
          <a:lstStyle/>
          <a:p>
            <a:pPr marL="285750" indent="-285750">
              <a:spcAft>
                <a:spcPts val="1200"/>
              </a:spcAft>
              <a:buSzPct val="125000"/>
              <a:buBlip>
                <a:blip r:embed="rId3"/>
              </a:buBlip>
            </a:pPr>
            <a:r>
              <a:rPr lang="en-US" dirty="0" smtClean="0"/>
              <a:t>Good Practices</a:t>
            </a:r>
          </a:p>
          <a:p>
            <a:pPr marL="742950" lvl="1" indent="-285750">
              <a:spcAft>
                <a:spcPts val="1200"/>
              </a:spcAft>
              <a:buSzPct val="125000"/>
              <a:buFontTx/>
              <a:buChar char="-"/>
            </a:pPr>
            <a:r>
              <a:rPr lang="en-US" sz="1600" dirty="0" smtClean="0"/>
              <a:t>Restricted access</a:t>
            </a:r>
          </a:p>
          <a:p>
            <a:pPr marL="742950" lvl="1" indent="-285750">
              <a:spcAft>
                <a:spcPts val="1200"/>
              </a:spcAft>
              <a:buSzPct val="125000"/>
              <a:buFontTx/>
              <a:buChar char="-"/>
            </a:pPr>
            <a:r>
              <a:rPr lang="en-US" sz="1600" dirty="0"/>
              <a:t>Good hygiene</a:t>
            </a:r>
          </a:p>
          <a:p>
            <a:pPr marL="742950" lvl="1" indent="-285750">
              <a:spcAft>
                <a:spcPts val="1200"/>
              </a:spcAft>
              <a:buSzPct val="125000"/>
              <a:buFontTx/>
              <a:buChar char="-"/>
            </a:pPr>
            <a:r>
              <a:rPr lang="en-US" sz="1600" dirty="0"/>
              <a:t>Use mechanical pipetting devices</a:t>
            </a:r>
          </a:p>
          <a:p>
            <a:pPr marL="742950" lvl="1" indent="-285750">
              <a:spcAft>
                <a:spcPts val="1200"/>
              </a:spcAft>
              <a:buSzPct val="125000"/>
              <a:buFontTx/>
              <a:buChar char="-"/>
            </a:pPr>
            <a:r>
              <a:rPr lang="en-US" sz="1600" dirty="0"/>
              <a:t>Minimize splashes and aerosol</a:t>
            </a:r>
          </a:p>
          <a:p>
            <a:pPr marL="742950" lvl="1" indent="-285750">
              <a:spcAft>
                <a:spcPts val="1200"/>
              </a:spcAft>
              <a:buSzPct val="125000"/>
              <a:buFontTx/>
              <a:buChar char="-"/>
            </a:pPr>
            <a:r>
              <a:rPr lang="en-US" sz="1600" dirty="0"/>
              <a:t>Appropriate decontamination</a:t>
            </a:r>
          </a:p>
          <a:p>
            <a:pPr marL="742950" lvl="1" indent="-285750">
              <a:spcAft>
                <a:spcPts val="1200"/>
              </a:spcAft>
              <a:buSzPct val="125000"/>
              <a:buFontTx/>
              <a:buChar char="-"/>
            </a:pPr>
            <a:r>
              <a:rPr lang="en-US" sz="1600" dirty="0"/>
              <a:t>Appropriate </a:t>
            </a:r>
            <a:r>
              <a:rPr lang="en-US" sz="1600" dirty="0" smtClean="0"/>
              <a:t>signage</a:t>
            </a: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17096" cy="400110"/>
          </a:xfrm>
          <a:prstGeom prst="rect">
            <a:avLst/>
          </a:prstGeom>
          <a:noFill/>
        </p:spPr>
        <p:txBody>
          <a:bodyPr wrap="square" rtlCol="0">
            <a:spAutoFit/>
          </a:bodyPr>
          <a:lstStyle/>
          <a:p>
            <a:r>
              <a:rPr lang="en-US" sz="2000" b="1" dirty="0"/>
              <a:t>Std. Microbiological Practices, Research </a:t>
            </a:r>
            <a:r>
              <a:rPr lang="en-US" sz="2000" b="1" dirty="0" smtClean="0"/>
              <a:t>Labs </a:t>
            </a:r>
            <a:r>
              <a:rPr lang="en-US" sz="1400" b="1" i="1" dirty="0" smtClean="0"/>
              <a:t>(Continued…)</a:t>
            </a:r>
            <a:endParaRPr lang="en-US" sz="1400" b="1"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2369880"/>
          </a:xfrm>
          <a:prstGeom prst="rect">
            <a:avLst/>
          </a:prstGeom>
          <a:noFill/>
        </p:spPr>
        <p:txBody>
          <a:bodyPr wrap="square" rtlCol="0">
            <a:spAutoFit/>
          </a:bodyPr>
          <a:lstStyle/>
          <a:p>
            <a:pPr marL="285750" indent="-285750">
              <a:spcAft>
                <a:spcPts val="1200"/>
              </a:spcAft>
              <a:buSzPct val="125000"/>
              <a:buBlip>
                <a:blip r:embed="rId3"/>
              </a:buBlip>
            </a:pPr>
            <a:r>
              <a:rPr lang="en-US" dirty="0" smtClean="0"/>
              <a:t>Bad Practices</a:t>
            </a:r>
          </a:p>
          <a:p>
            <a:pPr marL="742950" lvl="1" indent="-285750">
              <a:spcAft>
                <a:spcPts val="1200"/>
              </a:spcAft>
              <a:buSzPct val="125000"/>
              <a:buFontTx/>
              <a:buChar char="-"/>
            </a:pPr>
            <a:r>
              <a:rPr lang="en-US" sz="1600" dirty="0" smtClean="0"/>
              <a:t>Eating, Drinking Smoking</a:t>
            </a:r>
          </a:p>
          <a:p>
            <a:pPr marL="742950" lvl="1" indent="-285750">
              <a:spcAft>
                <a:spcPts val="1200"/>
              </a:spcAft>
              <a:buSzPct val="125000"/>
              <a:buFontTx/>
              <a:buChar char="-"/>
            </a:pPr>
            <a:r>
              <a:rPr lang="en-US" sz="1600" dirty="0" smtClean="0"/>
              <a:t>Application </a:t>
            </a:r>
            <a:r>
              <a:rPr lang="en-US" sz="1600" dirty="0"/>
              <a:t>of Cosmetics</a:t>
            </a:r>
          </a:p>
          <a:p>
            <a:pPr marL="742950" lvl="1" indent="-285750">
              <a:spcAft>
                <a:spcPts val="1200"/>
              </a:spcAft>
              <a:buSzPct val="125000"/>
              <a:buFontTx/>
              <a:buChar char="-"/>
            </a:pPr>
            <a:r>
              <a:rPr lang="en-US" sz="1600" dirty="0"/>
              <a:t>Handling of Contact Lenses</a:t>
            </a:r>
          </a:p>
          <a:p>
            <a:pPr marL="742950" lvl="1" indent="-285750">
              <a:spcAft>
                <a:spcPts val="1200"/>
              </a:spcAft>
              <a:buSzPct val="125000"/>
              <a:buFontTx/>
              <a:buChar char="-"/>
            </a:pPr>
            <a:r>
              <a:rPr lang="en-US" sz="1600" dirty="0"/>
              <a:t>Mouth Pipetting</a:t>
            </a:r>
          </a:p>
          <a:p>
            <a:pPr marL="742950" lvl="1" indent="-285750">
              <a:spcAft>
                <a:spcPts val="1200"/>
              </a:spcAft>
              <a:buSzPct val="125000"/>
              <a:buFontTx/>
              <a:buChar char="-"/>
            </a:pP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962882" cy="400110"/>
          </a:xfrm>
          <a:prstGeom prst="rect">
            <a:avLst/>
          </a:prstGeom>
          <a:noFill/>
        </p:spPr>
        <p:txBody>
          <a:bodyPr wrap="square" rtlCol="0">
            <a:spAutoFit/>
          </a:bodyPr>
          <a:lstStyle/>
          <a:p>
            <a:r>
              <a:rPr lang="en-US" sz="2000" b="1" dirty="0"/>
              <a:t>Std. Microbiological Practices, Research Labs </a:t>
            </a:r>
            <a:r>
              <a:rPr lang="en-US" sz="1400" b="1" dirty="0"/>
              <a:t>(Continued…)</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808082" cy="2893100"/>
          </a:xfrm>
          <a:prstGeom prst="rect">
            <a:avLst/>
          </a:prstGeom>
          <a:noFill/>
        </p:spPr>
        <p:txBody>
          <a:bodyPr wrap="square" rtlCol="0">
            <a:spAutoFit/>
          </a:bodyPr>
          <a:lstStyle/>
          <a:p>
            <a:pPr marL="285750" indent="-285750">
              <a:spcAft>
                <a:spcPts val="1200"/>
              </a:spcAft>
              <a:buSzPct val="125000"/>
              <a:buBlip>
                <a:blip r:embed="rId3"/>
              </a:buBlip>
            </a:pPr>
            <a:r>
              <a:rPr lang="en-US" dirty="0"/>
              <a:t>Workers must not consume food and drink in areas where work involving exposure or potential exposure to blood or other potentially infectious materials</a:t>
            </a:r>
          </a:p>
          <a:p>
            <a:pPr marL="285750" indent="-285750">
              <a:spcAft>
                <a:spcPts val="1200"/>
              </a:spcAft>
              <a:buSzPct val="125000"/>
              <a:buBlip>
                <a:blip r:embed="rId3"/>
              </a:buBlip>
            </a:pPr>
            <a:r>
              <a:rPr lang="en-US" dirty="0"/>
              <a:t>Food and beverages can become contaminated by work surfaces or by process that generate splashes, splatters, and aerosols</a:t>
            </a:r>
          </a:p>
          <a:p>
            <a:pPr marL="285750" indent="-285750">
              <a:spcAft>
                <a:spcPts val="1200"/>
              </a:spcAft>
              <a:buSzPct val="125000"/>
              <a:buBlip>
                <a:blip r:embed="rId3"/>
              </a:buBlip>
            </a:pPr>
            <a:r>
              <a:rPr lang="en-US" dirty="0"/>
              <a:t>Eating and drinking is only permitted in designated areas</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Administrative Controls – Signs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433071" y="2138255"/>
            <a:ext cx="4617582" cy="2492990"/>
          </a:xfrm>
          <a:prstGeom prst="rect">
            <a:avLst/>
          </a:prstGeom>
          <a:noFill/>
        </p:spPr>
        <p:txBody>
          <a:bodyPr wrap="square" rtlCol="0">
            <a:spAutoFit/>
          </a:bodyPr>
          <a:lstStyle/>
          <a:p>
            <a:pPr marL="285750" indent="-285750">
              <a:spcAft>
                <a:spcPts val="1200"/>
              </a:spcAft>
              <a:buSzPct val="125000"/>
              <a:buBlip>
                <a:blip r:embed="rId3"/>
              </a:buBlip>
            </a:pPr>
            <a:r>
              <a:rPr lang="en-US" dirty="0"/>
              <a:t>Biohazard Signs must be posted at the entrance of each HIV/HBV research laboratory</a:t>
            </a:r>
          </a:p>
          <a:p>
            <a:pPr marL="285750" indent="-285750">
              <a:spcAft>
                <a:spcPts val="1200"/>
              </a:spcAft>
              <a:buSzPct val="125000"/>
              <a:buBlip>
                <a:blip r:embed="rId3"/>
              </a:buBlip>
            </a:pPr>
            <a:r>
              <a:rPr lang="en-US" dirty="0"/>
              <a:t>Each sign must </a:t>
            </a:r>
            <a:r>
              <a:rPr lang="en-US" dirty="0" smtClean="0"/>
              <a:t>include:</a:t>
            </a:r>
          </a:p>
          <a:p>
            <a:pPr marL="742950" lvl="1" indent="-285750">
              <a:spcAft>
                <a:spcPts val="1200"/>
              </a:spcAft>
              <a:buSzPct val="125000"/>
              <a:buFontTx/>
              <a:buChar char="-"/>
            </a:pPr>
            <a:r>
              <a:rPr lang="en-US" sz="1600" dirty="0" smtClean="0"/>
              <a:t>Special </a:t>
            </a:r>
            <a:r>
              <a:rPr lang="en-US" sz="1600" dirty="0"/>
              <a:t>requirements to enter the </a:t>
            </a:r>
            <a:r>
              <a:rPr lang="en-US" sz="1600" dirty="0" smtClean="0"/>
              <a:t>area</a:t>
            </a:r>
          </a:p>
          <a:p>
            <a:pPr marL="742950" lvl="1" indent="-285750">
              <a:spcAft>
                <a:spcPts val="1200"/>
              </a:spcAft>
              <a:buSzPct val="125000"/>
              <a:buFontTx/>
              <a:buChar char="-"/>
            </a:pPr>
            <a:r>
              <a:rPr lang="en-US" sz="1600" dirty="0"/>
              <a:t>Name and telephone number of lab director or other responsible </a:t>
            </a:r>
            <a:r>
              <a:rPr lang="en-US" sz="1600" dirty="0" smtClean="0"/>
              <a:t>individual</a:t>
            </a: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Content Placeholder 8" descr="CSHEMA PHOTO of LAB SIGN.jpg"/>
          <p:cNvPicPr>
            <a:picLocks noGrp="1" noChangeAspect="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Lst>
          </a:blip>
          <a:srcRect l="16732" t="8149" r="11927" b="12080"/>
          <a:stretch/>
        </p:blipFill>
        <p:spPr>
          <a:xfrm>
            <a:off x="5870159" y="2177648"/>
            <a:ext cx="1690047" cy="14172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Administrative Controls - Labels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592511" cy="3170099"/>
          </a:xfrm>
          <a:prstGeom prst="rect">
            <a:avLst/>
          </a:prstGeom>
          <a:noFill/>
        </p:spPr>
        <p:txBody>
          <a:bodyPr wrap="square" rtlCol="0">
            <a:spAutoFit/>
          </a:bodyPr>
          <a:lstStyle/>
          <a:p>
            <a:pPr marL="285750" indent="-285750">
              <a:spcAft>
                <a:spcPts val="1200"/>
              </a:spcAft>
              <a:buSzPct val="125000"/>
              <a:buBlip>
                <a:blip r:embed="rId3"/>
              </a:buBlip>
            </a:pPr>
            <a:r>
              <a:rPr lang="en-US" dirty="0"/>
              <a:t>Biohazard Labels must be affixed to the container in a manner that prevents removal</a:t>
            </a:r>
          </a:p>
          <a:p>
            <a:pPr marL="285750" indent="-285750">
              <a:spcAft>
                <a:spcPts val="1200"/>
              </a:spcAft>
              <a:buSzPct val="125000"/>
              <a:buBlip>
                <a:blip r:embed="rId3"/>
              </a:buBlip>
            </a:pPr>
            <a:r>
              <a:rPr lang="en-US" dirty="0"/>
              <a:t>Biohazard labels must be predominantly red or orange red with a prominent biohazard symbol</a:t>
            </a:r>
          </a:p>
          <a:p>
            <a:pPr marL="285750" indent="-285750">
              <a:spcAft>
                <a:spcPts val="1200"/>
              </a:spcAft>
              <a:buSzPct val="125000"/>
              <a:buBlip>
                <a:blip r:embed="rId3"/>
              </a:buBlip>
            </a:pPr>
            <a:r>
              <a:rPr lang="en-US" dirty="0"/>
              <a:t>Red bags or red containers can also be used in lieu of biohazard labels</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Content Placeholder 6" descr="Biohazard label.jpg"/>
          <p:cNvPicPr>
            <a:picLocks noGrp="1" noChangeAspect="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Lst>
          </a:blip>
          <a:srcRect l="12627" t="3380" r="12284" b="31150"/>
          <a:stretch/>
        </p:blipFill>
        <p:spPr>
          <a:xfrm>
            <a:off x="5506357" y="2313214"/>
            <a:ext cx="1959430" cy="1324429"/>
          </a:xfrm>
          <a:prstGeom prst="rect">
            <a:avLst/>
          </a:prstGeom>
          <a:ln>
            <a:noFill/>
          </a:ln>
          <a:effectLst>
            <a:outerShdw blurRad="190500" algn="tl" rotWithShape="0">
              <a:srgbClr val="000000">
                <a:alpha val="70000"/>
              </a:srgbClr>
            </a:outerShdw>
          </a:effectLst>
        </p:spPr>
      </p:pic>
      <p:pic>
        <p:nvPicPr>
          <p:cNvPr id="9" name="Picture 8" descr="Biohazard_label_red.jpg"/>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6694720" y="3799433"/>
            <a:ext cx="589642" cy="589642"/>
          </a:xfrm>
          <a:prstGeom prst="rect">
            <a:avLst/>
          </a:prstGeom>
          <a:ln>
            <a:noFill/>
          </a:ln>
          <a:effectLst>
            <a:outerShdw blurRad="190500" algn="tl" rotWithShape="0">
              <a:srgbClr val="000000">
                <a:alpha val="70000"/>
              </a:srgbClr>
            </a:outerShdw>
          </a:effectLst>
        </p:spPr>
      </p:pic>
      <p:pic>
        <p:nvPicPr>
          <p:cNvPr id="10" name="Picture 9" descr="biohazard_label_orange.jpg"/>
          <p:cNvPicPr>
            <a:picLocks noChangeAspect="1"/>
          </p:cNvPicPr>
          <p:nvPr/>
        </p:nvPicPr>
        <p:blipFill>
          <a:blip r:embed="rId9">
            <a:extLst>
              <a:ext uri="{BEBA8EAE-BF5A-486C-A8C5-ECC9F3942E4B}">
                <a14:imgProps xmlns:a14="http://schemas.microsoft.com/office/drawing/2010/main">
                  <a14:imgLayer r:embed="rId10">
                    <a14:imgEffect>
                      <a14:saturation sat="66000"/>
                    </a14:imgEffect>
                  </a14:imgLayer>
                </a14:imgProps>
              </a:ext>
            </a:extLst>
          </a:blip>
          <a:stretch>
            <a:fillRect/>
          </a:stretch>
        </p:blipFill>
        <p:spPr>
          <a:xfrm>
            <a:off x="5696380" y="3797391"/>
            <a:ext cx="593746" cy="5916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089882" cy="461665"/>
          </a:xfrm>
          <a:prstGeom prst="rect">
            <a:avLst/>
          </a:prstGeom>
          <a:noFill/>
        </p:spPr>
        <p:txBody>
          <a:bodyPr wrap="square" rtlCol="0">
            <a:spAutoFit/>
          </a:bodyPr>
          <a:lstStyle/>
          <a:p>
            <a:r>
              <a:rPr lang="en-US" sz="2400" b="1" dirty="0"/>
              <a:t>Administrative Controls </a:t>
            </a:r>
            <a:r>
              <a:rPr lang="en-US" sz="2400" b="1" dirty="0" smtClean="0"/>
              <a:t>– Waste  </a:t>
            </a:r>
            <a:r>
              <a:rPr lang="en-US" sz="2400" b="1" dirty="0"/>
              <a:t>Disposal</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038474"/>
            <a:ext cx="3892269" cy="369332"/>
          </a:xfrm>
          <a:prstGeom prst="rect">
            <a:avLst/>
          </a:prstGeom>
          <a:noFill/>
        </p:spPr>
        <p:txBody>
          <a:bodyPr wrap="square" rtlCol="0">
            <a:spAutoFit/>
          </a:bodyPr>
          <a:lstStyle/>
          <a:p>
            <a:pPr algn="ctr">
              <a:spcAft>
                <a:spcPts val="1200"/>
              </a:spcAft>
              <a:buSzPct val="125000"/>
            </a:pPr>
            <a:r>
              <a:rPr lang="en-US" dirty="0"/>
              <a:t>What is wrong with these pictures?</a:t>
            </a:r>
          </a:p>
        </p:txBody>
      </p:sp>
      <p:pic>
        <p:nvPicPr>
          <p:cNvPr id="8" name="Picture 2" descr="http://www.cshema.org/assets/0/8722/8780/8783/ed732c69-f6f5-44a6-9342-223a7914b34d.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trash can 2 copy.jpg"/>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218508" y="2579033"/>
            <a:ext cx="1821542" cy="1821542"/>
          </a:xfrm>
          <a:prstGeom prst="rect">
            <a:avLst/>
          </a:prstGeom>
          <a:ln>
            <a:noFill/>
          </a:ln>
          <a:effectLst>
            <a:outerShdw blurRad="190500" algn="tl" rotWithShape="0">
              <a:srgbClr val="000000">
                <a:alpha val="70000"/>
              </a:srgbClr>
            </a:outerShdw>
          </a:effectLst>
        </p:spPr>
      </p:pic>
      <p:pic>
        <p:nvPicPr>
          <p:cNvPr id="12" name="Picture 11" descr="needle in bag copy.jpg"/>
          <p:cNvPicPr>
            <a:picLocks noChangeAspect="1"/>
          </p:cNvPicPr>
          <p:nvPr/>
        </p:nvPicPr>
        <p:blipFill>
          <a:blip r:embed="rId6">
            <a:duotone>
              <a:prstClr val="black"/>
              <a:srgbClr val="D9C3A5">
                <a:tint val="50000"/>
                <a:satMod val="180000"/>
              </a:srgb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091150" y="2579026"/>
            <a:ext cx="1824446" cy="18295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089882" cy="430887"/>
          </a:xfrm>
          <a:prstGeom prst="rect">
            <a:avLst/>
          </a:prstGeom>
          <a:noFill/>
        </p:spPr>
        <p:txBody>
          <a:bodyPr wrap="square" rtlCol="0">
            <a:spAutoFit/>
          </a:bodyPr>
          <a:lstStyle/>
          <a:p>
            <a:r>
              <a:rPr lang="en-US" sz="2200" b="1" dirty="0"/>
              <a:t>Administrative Controls – Waste  </a:t>
            </a:r>
            <a:r>
              <a:rPr lang="en-US" sz="2200" b="1" dirty="0" smtClean="0"/>
              <a:t>Disposal</a:t>
            </a:r>
            <a:r>
              <a:rPr lang="en-US" sz="2000" b="1" dirty="0" smtClean="0"/>
              <a:t> </a:t>
            </a:r>
            <a:r>
              <a:rPr lang="en-US" sz="1400" b="1" i="1" dirty="0" smtClean="0"/>
              <a:t>(Continued…)</a:t>
            </a:r>
            <a:endParaRPr lang="en-US" sz="1400" b="1"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1354217"/>
          </a:xfrm>
          <a:prstGeom prst="rect">
            <a:avLst/>
          </a:prstGeom>
          <a:noFill/>
        </p:spPr>
        <p:txBody>
          <a:bodyPr wrap="square" rtlCol="0">
            <a:spAutoFit/>
          </a:bodyPr>
          <a:lstStyle/>
          <a:p>
            <a:pPr marL="285750" indent="-285750">
              <a:spcAft>
                <a:spcPts val="1200"/>
              </a:spcAft>
              <a:buSzPct val="125000"/>
              <a:buBlip>
                <a:blip r:embed="rId3"/>
              </a:buBlip>
            </a:pPr>
            <a:r>
              <a:rPr lang="en-US" dirty="0"/>
              <a:t>Always discard into proper waste streams</a:t>
            </a:r>
          </a:p>
          <a:p>
            <a:pPr marL="285750" indent="-285750">
              <a:spcAft>
                <a:spcPts val="1200"/>
              </a:spcAft>
              <a:buSzPct val="125000"/>
              <a:buBlip>
                <a:blip r:embed="rId3"/>
              </a:buBlip>
            </a:pPr>
            <a:r>
              <a:rPr lang="en-US" dirty="0"/>
              <a:t>Inappropriate waste disposal can injure waste removal </a:t>
            </a:r>
            <a:r>
              <a:rPr lang="en-US" dirty="0" smtClean="0"/>
              <a:t>personnel</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416454" cy="430887"/>
          </a:xfrm>
          <a:prstGeom prst="rect">
            <a:avLst/>
          </a:prstGeom>
          <a:noFill/>
        </p:spPr>
        <p:txBody>
          <a:bodyPr wrap="square" rtlCol="0">
            <a:spAutoFit/>
          </a:bodyPr>
          <a:lstStyle/>
          <a:p>
            <a:r>
              <a:rPr lang="en-US" sz="2200" b="1" dirty="0"/>
              <a:t>Administrative Controls – Waste  Disposal </a:t>
            </a:r>
            <a:r>
              <a:rPr lang="en-US" sz="1400" b="1" i="1" dirty="0"/>
              <a:t>(Continued…)</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218439" cy="3323987"/>
          </a:xfrm>
          <a:prstGeom prst="rect">
            <a:avLst/>
          </a:prstGeom>
          <a:noFill/>
        </p:spPr>
        <p:txBody>
          <a:bodyPr wrap="square" rtlCol="0">
            <a:spAutoFit/>
          </a:bodyPr>
          <a:lstStyle/>
          <a:p>
            <a:pPr marL="285750" indent="-285750">
              <a:spcAft>
                <a:spcPts val="1200"/>
              </a:spcAft>
              <a:buSzPct val="125000"/>
              <a:buBlip>
                <a:blip r:embed="rId3"/>
              </a:buBlip>
            </a:pPr>
            <a:r>
              <a:rPr lang="en-US" dirty="0"/>
              <a:t>Human Blood, Human Body Fluids, and Other Potentially Infectious Materials must be disposed of through one of the following treatment methods</a:t>
            </a:r>
            <a:r>
              <a:rPr lang="en-US" dirty="0" smtClean="0"/>
              <a:t>:</a:t>
            </a:r>
          </a:p>
          <a:p>
            <a:pPr marL="742950" lvl="1" indent="-285750">
              <a:spcAft>
                <a:spcPts val="1200"/>
              </a:spcAft>
              <a:buSzPct val="125000"/>
              <a:buFontTx/>
              <a:buChar char="-"/>
            </a:pPr>
            <a:r>
              <a:rPr lang="en-US" sz="1600" dirty="0" smtClean="0"/>
              <a:t>Steam </a:t>
            </a:r>
            <a:r>
              <a:rPr lang="en-US" sz="1600" dirty="0"/>
              <a:t>sterilization </a:t>
            </a:r>
          </a:p>
          <a:p>
            <a:pPr marL="742950" lvl="1" indent="-285750">
              <a:spcAft>
                <a:spcPts val="1200"/>
              </a:spcAft>
              <a:buSzPct val="125000"/>
              <a:buFontTx/>
              <a:buChar char="-"/>
            </a:pPr>
            <a:r>
              <a:rPr lang="en-US" sz="1600" dirty="0"/>
              <a:t>Chemical disinfection </a:t>
            </a:r>
          </a:p>
          <a:p>
            <a:pPr marL="742950" lvl="1" indent="-285750">
              <a:spcAft>
                <a:spcPts val="1200"/>
              </a:spcAft>
              <a:buSzPct val="125000"/>
              <a:buFontTx/>
              <a:buChar char="-"/>
            </a:pPr>
            <a:r>
              <a:rPr lang="en-US" sz="1600" dirty="0"/>
              <a:t>Disposal by an approved infectious waste treatment and disposal facility (e.g Stericycle) </a:t>
            </a:r>
          </a:p>
          <a:p>
            <a:pPr marL="742950" lvl="1" indent="-285750">
              <a:spcAft>
                <a:spcPts val="1200"/>
              </a:spcAft>
              <a:buSzPct val="125000"/>
              <a:buFontTx/>
              <a:buChar char="-"/>
            </a:pP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cs typeface="Times New Roman" pitchFamily="18" charset="0"/>
              </a:rPr>
              <a:t>Objectives</a:t>
            </a:r>
            <a:endParaRPr lang="en-US" sz="2400" b="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3892269" cy="2092881"/>
          </a:xfrm>
          <a:prstGeom prst="rect">
            <a:avLst/>
          </a:prstGeom>
          <a:noFill/>
        </p:spPr>
        <p:txBody>
          <a:bodyPr wrap="square" rtlCol="0">
            <a:spAutoFit/>
          </a:bodyPr>
          <a:lstStyle/>
          <a:p>
            <a:pPr marL="285750" indent="-285750">
              <a:spcAft>
                <a:spcPts val="1200"/>
              </a:spcAft>
              <a:buSzPct val="125000"/>
              <a:buBlip>
                <a:blip r:embed="rId3"/>
              </a:buBlip>
            </a:pPr>
            <a:r>
              <a:rPr lang="en-US" dirty="0"/>
              <a:t>Applicable regulations</a:t>
            </a:r>
          </a:p>
          <a:p>
            <a:pPr marL="285750" indent="-285750">
              <a:spcAft>
                <a:spcPts val="1200"/>
              </a:spcAft>
              <a:buSzPct val="125000"/>
              <a:buBlip>
                <a:blip r:embed="rId3"/>
              </a:buBlip>
            </a:pPr>
            <a:r>
              <a:rPr lang="en-US" dirty="0"/>
              <a:t>Common BBP/OPIM</a:t>
            </a:r>
          </a:p>
          <a:p>
            <a:pPr marL="285750" indent="-285750">
              <a:spcAft>
                <a:spcPts val="1200"/>
              </a:spcAft>
              <a:buSzPct val="125000"/>
              <a:buBlip>
                <a:blip r:embed="rId3"/>
              </a:buBlip>
            </a:pPr>
            <a:r>
              <a:rPr lang="en-US" dirty="0"/>
              <a:t>Control Measures</a:t>
            </a:r>
          </a:p>
          <a:p>
            <a:pPr marL="285750" indent="-285750">
              <a:spcAft>
                <a:spcPts val="1200"/>
              </a:spcAft>
              <a:buSzPct val="125000"/>
              <a:buBlip>
                <a:blip r:embed="rId3"/>
              </a:buBlip>
            </a:pPr>
            <a:r>
              <a:rPr lang="en-US" dirty="0"/>
              <a:t>PPE </a:t>
            </a:r>
          </a:p>
          <a:p>
            <a:pPr marL="285750" indent="-285750">
              <a:spcAft>
                <a:spcPts val="1200"/>
              </a:spcAft>
              <a:buSzPct val="125000"/>
              <a:buBlip>
                <a:blip r:embed="rId3"/>
              </a:buBlip>
            </a:pPr>
            <a:r>
              <a:rPr lang="en-US" dirty="0"/>
              <a:t>Emergency Response</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85936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89668" cy="461665"/>
          </a:xfrm>
          <a:prstGeom prst="rect">
            <a:avLst/>
          </a:prstGeom>
          <a:noFill/>
        </p:spPr>
        <p:txBody>
          <a:bodyPr wrap="square" rtlCol="0">
            <a:spAutoFit/>
          </a:bodyPr>
          <a:lstStyle/>
          <a:p>
            <a:r>
              <a:rPr lang="en-US" sz="2200" b="1" dirty="0"/>
              <a:t>Administrative Controls – Waste  Disposal</a:t>
            </a:r>
            <a:r>
              <a:rPr lang="en-US" sz="2400" b="1" dirty="0"/>
              <a:t> </a:t>
            </a:r>
            <a:r>
              <a:rPr lang="en-US" sz="1400" b="1" i="1" dirty="0"/>
              <a:t>(Continued…)</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08425" y="2094486"/>
            <a:ext cx="4516740" cy="2646878"/>
          </a:xfrm>
          <a:prstGeom prst="rect">
            <a:avLst/>
          </a:prstGeom>
          <a:noFill/>
        </p:spPr>
        <p:txBody>
          <a:bodyPr wrap="square" rtlCol="0">
            <a:spAutoFit/>
          </a:bodyPr>
          <a:lstStyle/>
          <a:p>
            <a:pPr marL="285750" indent="-285750">
              <a:buSzPct val="125000"/>
              <a:buBlip>
                <a:blip r:embed="rId3"/>
              </a:buBlip>
            </a:pPr>
            <a:r>
              <a:rPr lang="en-US" dirty="0"/>
              <a:t>Human Cell and Tissue Culture </a:t>
            </a:r>
            <a:r>
              <a:rPr lang="en-US" dirty="0" smtClean="0"/>
              <a:t>Waste</a:t>
            </a:r>
          </a:p>
          <a:p>
            <a:pPr marL="742950" lvl="1" indent="-285750">
              <a:spcAft>
                <a:spcPts val="600"/>
              </a:spcAft>
              <a:buSzPct val="125000"/>
              <a:buFontTx/>
              <a:buChar char="-"/>
            </a:pPr>
            <a:r>
              <a:rPr lang="en-US" sz="1600" dirty="0" smtClean="0"/>
              <a:t>Disposable </a:t>
            </a:r>
            <a:r>
              <a:rPr lang="en-US" sz="1600" dirty="0"/>
              <a:t>tissue culture supplies and solid </a:t>
            </a:r>
            <a:r>
              <a:rPr lang="en-US" sz="1600" dirty="0" smtClean="0"/>
              <a:t>waste</a:t>
            </a:r>
          </a:p>
          <a:p>
            <a:pPr marL="742950" lvl="1" indent="-285750">
              <a:spcAft>
                <a:spcPts val="600"/>
              </a:spcAft>
              <a:buSzPct val="125000"/>
              <a:buFontTx/>
              <a:buChar char="-"/>
            </a:pPr>
            <a:r>
              <a:rPr lang="en-US" sz="1600" dirty="0"/>
              <a:t>Collect in an orange or clear autoclave bag labeled with biohazard symbol</a:t>
            </a:r>
          </a:p>
          <a:p>
            <a:pPr marL="742950" lvl="1" indent="-285750">
              <a:spcAft>
                <a:spcPts val="600"/>
              </a:spcAft>
              <a:buSzPct val="125000"/>
              <a:buFontTx/>
              <a:buChar char="-"/>
            </a:pPr>
            <a:r>
              <a:rPr lang="en-US" sz="1600" dirty="0"/>
              <a:t>Autoclave and dispose in regular trash</a:t>
            </a:r>
          </a:p>
          <a:p>
            <a:pPr marL="742950" lvl="1" indent="-285750">
              <a:spcAft>
                <a:spcPts val="600"/>
              </a:spcAft>
              <a:buSzPct val="125000"/>
              <a:buFontTx/>
              <a:buChar char="-"/>
            </a:pPr>
            <a:r>
              <a:rPr lang="en-US" sz="1600" dirty="0"/>
              <a:t>Examples: Serological Pipets, Pipet Tips, Petri </a:t>
            </a:r>
            <a:r>
              <a:rPr lang="en-US" sz="1600" dirty="0" smtClean="0"/>
              <a:t>Dishes</a:t>
            </a:r>
            <a:endParaRPr lang="en-US" sz="1600" dirty="0"/>
          </a:p>
          <a:p>
            <a:pPr lvl="1">
              <a:buSzPct val="125000"/>
            </a:pP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89668" cy="461665"/>
          </a:xfrm>
          <a:prstGeom prst="rect">
            <a:avLst/>
          </a:prstGeom>
          <a:noFill/>
        </p:spPr>
        <p:txBody>
          <a:bodyPr wrap="square" rtlCol="0">
            <a:spAutoFit/>
          </a:bodyPr>
          <a:lstStyle/>
          <a:p>
            <a:r>
              <a:rPr lang="en-US" sz="2200" b="1" dirty="0"/>
              <a:t>Administrative Controls – Waste  Disposal</a:t>
            </a:r>
            <a:r>
              <a:rPr lang="en-US" sz="2400" b="1" dirty="0"/>
              <a:t> </a:t>
            </a:r>
            <a:r>
              <a:rPr lang="en-US" sz="1400" b="1" i="1" dirty="0"/>
              <a:t>(Continued…)</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23424" y="2079486"/>
            <a:ext cx="4471739" cy="3016210"/>
          </a:xfrm>
          <a:prstGeom prst="rect">
            <a:avLst/>
          </a:prstGeom>
          <a:noFill/>
        </p:spPr>
        <p:txBody>
          <a:bodyPr wrap="square" rtlCol="0">
            <a:spAutoFit/>
          </a:bodyPr>
          <a:lstStyle/>
          <a:p>
            <a:pPr marL="285750" indent="-285750">
              <a:buSzPct val="125000"/>
              <a:buBlip>
                <a:blip r:embed="rId3"/>
              </a:buBlip>
            </a:pPr>
            <a:r>
              <a:rPr lang="en-US" dirty="0" smtClean="0"/>
              <a:t>Glassware</a:t>
            </a:r>
          </a:p>
          <a:p>
            <a:pPr marL="742950" lvl="1" indent="-285750">
              <a:spcAft>
                <a:spcPts val="600"/>
              </a:spcAft>
              <a:buSzPct val="125000"/>
              <a:buFontTx/>
              <a:buChar char="-"/>
            </a:pPr>
            <a:r>
              <a:rPr lang="en-US" sz="1600" dirty="0" smtClean="0"/>
              <a:t>Broken </a:t>
            </a:r>
            <a:r>
              <a:rPr lang="en-US" sz="1600" dirty="0"/>
              <a:t>Glassware – dispose of broken glass into the Glass </a:t>
            </a:r>
            <a:r>
              <a:rPr lang="en-US" sz="1600" dirty="0" smtClean="0"/>
              <a:t>Box</a:t>
            </a:r>
          </a:p>
          <a:p>
            <a:pPr marL="742950" lvl="1" indent="-285750">
              <a:spcAft>
                <a:spcPts val="600"/>
              </a:spcAft>
              <a:buSzPct val="125000"/>
              <a:buFontTx/>
              <a:buChar char="-"/>
            </a:pPr>
            <a:r>
              <a:rPr lang="en-US" sz="1600" dirty="0"/>
              <a:t>Contaminated Glassware – (e.g. pastuer pipettes used in human cell culture) dispose into sharps container</a:t>
            </a:r>
          </a:p>
          <a:p>
            <a:pPr marL="285750" indent="-285750">
              <a:buSzPct val="125000"/>
              <a:buBlip>
                <a:blip r:embed="rId3"/>
              </a:buBlip>
            </a:pPr>
            <a:r>
              <a:rPr lang="en-US" dirty="0" smtClean="0"/>
              <a:t>Liquid Waste</a:t>
            </a:r>
          </a:p>
          <a:p>
            <a:pPr marL="742950" lvl="1" indent="-285750">
              <a:buSzPct val="125000"/>
              <a:buFontTx/>
              <a:buChar char="-"/>
            </a:pPr>
            <a:r>
              <a:rPr lang="en-US" sz="1600" dirty="0" smtClean="0"/>
              <a:t>Autoclave </a:t>
            </a:r>
            <a:r>
              <a:rPr lang="en-US" sz="1600" dirty="0"/>
              <a:t>(steam sterilization) or treat with bleach (1:10 dilution) prior to disposal in sanitary </a:t>
            </a:r>
            <a:r>
              <a:rPr lang="en-US" sz="1600" dirty="0" smtClean="0"/>
              <a:t>sewer</a:t>
            </a:r>
            <a:endParaRPr lang="en-US" sz="1600" dirty="0"/>
          </a:p>
          <a:p>
            <a:pPr lvl="1">
              <a:buSzPct val="125000"/>
            </a:pP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70517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Personal Protective Equipment (PPE)</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5896654" cy="3108543"/>
          </a:xfrm>
          <a:prstGeom prst="rect">
            <a:avLst/>
          </a:prstGeom>
          <a:noFill/>
        </p:spPr>
        <p:txBody>
          <a:bodyPr wrap="square" rtlCol="0">
            <a:spAutoFit/>
          </a:bodyPr>
          <a:lstStyle/>
          <a:p>
            <a:pPr marL="285750" indent="-285750">
              <a:spcAft>
                <a:spcPts val="1200"/>
              </a:spcAft>
              <a:buSzPct val="125000"/>
              <a:buBlip>
                <a:blip r:embed="rId3"/>
              </a:buBlip>
            </a:pPr>
            <a:r>
              <a:rPr lang="en-US" dirty="0"/>
              <a:t>All employees should have access to PPE that is task appropriate &amp; the correct size</a:t>
            </a:r>
          </a:p>
          <a:p>
            <a:pPr marL="285750" indent="-285750">
              <a:spcAft>
                <a:spcPts val="1200"/>
              </a:spcAft>
              <a:buSzPct val="125000"/>
              <a:buBlip>
                <a:blip r:embed="rId3"/>
              </a:buBlip>
            </a:pPr>
            <a:r>
              <a:rPr lang="en-US" dirty="0"/>
              <a:t>PPE may include, but is not limited to</a:t>
            </a:r>
            <a:r>
              <a:rPr lang="en-US" dirty="0" smtClean="0"/>
              <a:t>: </a:t>
            </a:r>
          </a:p>
          <a:p>
            <a:pPr marL="742950" lvl="1" indent="-285750">
              <a:spcAft>
                <a:spcPts val="1200"/>
              </a:spcAft>
              <a:buSzPct val="125000"/>
              <a:buFontTx/>
              <a:buChar char="-"/>
            </a:pPr>
            <a:r>
              <a:rPr lang="en-US" sz="1600" dirty="0" smtClean="0"/>
              <a:t>Gloves, Gowns, Lab Coats, Face Shields and Goggles</a:t>
            </a:r>
          </a:p>
          <a:p>
            <a:pPr marL="285750" indent="-285750">
              <a:spcAft>
                <a:spcPts val="1200"/>
              </a:spcAft>
              <a:buSzPct val="125000"/>
              <a:buBlip>
                <a:blip r:embed="rId3"/>
              </a:buBlip>
            </a:pPr>
            <a:r>
              <a:rPr lang="en-US" dirty="0" smtClean="0"/>
              <a:t>Employee </a:t>
            </a:r>
            <a:r>
              <a:rPr lang="en-US" dirty="0"/>
              <a:t>training on PPE should include</a:t>
            </a:r>
            <a:r>
              <a:rPr lang="en-US" dirty="0" smtClean="0"/>
              <a:t>:</a:t>
            </a:r>
          </a:p>
          <a:p>
            <a:pPr marL="742950" lvl="1" indent="-285750">
              <a:spcAft>
                <a:spcPts val="1200"/>
              </a:spcAft>
              <a:buSzPct val="125000"/>
              <a:buFontTx/>
              <a:buChar char="-"/>
            </a:pPr>
            <a:r>
              <a:rPr lang="en-US" sz="1600" dirty="0" smtClean="0"/>
              <a:t>Location, Proper use and Proper Disposal</a:t>
            </a:r>
          </a:p>
          <a:p>
            <a:pPr marL="742950" lvl="1" indent="-285750">
              <a:spcAft>
                <a:spcPts val="1200"/>
              </a:spcAft>
              <a:buSzPct val="125000"/>
              <a:buFontTx/>
              <a:buChar char="-"/>
            </a:pPr>
            <a:r>
              <a:rPr lang="en-US" sz="1600" dirty="0"/>
              <a:t>Decontamination Procedures for Reusable Equipment</a:t>
            </a:r>
          </a:p>
          <a:p>
            <a:pPr marL="742950" lvl="1" indent="-285750">
              <a:spcAft>
                <a:spcPts val="1200"/>
              </a:spcAft>
              <a:buSzPct val="125000"/>
              <a:buFontTx/>
              <a:buChar char="-"/>
            </a:pPr>
            <a:r>
              <a:rPr lang="en-US" sz="1600" dirty="0"/>
              <a:t>Selection of Proper PPE for the </a:t>
            </a:r>
            <a:r>
              <a:rPr lang="en-US" sz="1600" dirty="0" smtClean="0"/>
              <a:t>Task</a:t>
            </a: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graphicFrame>
        <p:nvGraphicFramePr>
          <p:cNvPr id="11" name="Content Placeholder 3"/>
          <p:cNvGraphicFramePr>
            <a:graphicFrameLocks/>
          </p:cNvGraphicFramePr>
          <p:nvPr>
            <p:extLst>
              <p:ext uri="{D42A27DB-BD31-4B8C-83A1-F6EECF244321}">
                <p14:modId xmlns:p14="http://schemas.microsoft.com/office/powerpoint/2010/main" val="161436979"/>
              </p:ext>
            </p:extLst>
          </p:nvPr>
        </p:nvGraphicFramePr>
        <p:xfrm>
          <a:off x="988786" y="1201500"/>
          <a:ext cx="7202715" cy="4381500"/>
        </p:xfrm>
        <a:graphic>
          <a:graphicData uri="http://schemas.openxmlformats.org/drawingml/2006/table">
            <a:tbl>
              <a:tblPr firstRow="1" bandRow="1">
                <a:tableStyleId>{5C22544A-7EE6-4342-B048-85BDC9FD1C3A}</a:tableStyleId>
              </a:tblPr>
              <a:tblGrid>
                <a:gridCol w="1167570"/>
                <a:gridCol w="1232434"/>
                <a:gridCol w="3567573"/>
                <a:gridCol w="1235138"/>
              </a:tblGrid>
              <a:tr h="328076">
                <a:tc>
                  <a:txBody>
                    <a:bodyPr/>
                    <a:lstStyle/>
                    <a:p>
                      <a:pPr algn="ctr"/>
                      <a:r>
                        <a:rPr lang="en-US" sz="1400" b="1" i="1" dirty="0" smtClean="0">
                          <a:solidFill>
                            <a:schemeClr val="accent5">
                              <a:lumMod val="50000"/>
                            </a:schemeClr>
                          </a:solidFill>
                          <a:effectLst>
                            <a:outerShdw blurRad="38100" dist="38100" dir="2700000" algn="tl">
                              <a:srgbClr val="000000">
                                <a:alpha val="43137"/>
                              </a:srgbClr>
                            </a:outerShdw>
                          </a:effectLst>
                        </a:rPr>
                        <a:t>PPE</a:t>
                      </a:r>
                      <a:endParaRPr lang="en-US" sz="1400" b="1" i="1" dirty="0">
                        <a:solidFill>
                          <a:schemeClr val="accent5">
                            <a:lumMod val="50000"/>
                          </a:schemeClr>
                        </a:solidFill>
                        <a:effectLst>
                          <a:outerShdw blurRad="38100" dist="38100" dir="2700000" algn="tl">
                            <a:srgbClr val="000000">
                              <a:alpha val="43137"/>
                            </a:srgbClr>
                          </a:outerShdw>
                        </a:effectLst>
                      </a:endParaRPr>
                    </a:p>
                  </a:txBody>
                  <a:tcPr marT="45713" marB="45713">
                    <a:solidFill>
                      <a:schemeClr val="accent4">
                        <a:lumMod val="60000"/>
                        <a:lumOff val="40000"/>
                      </a:schemeClr>
                    </a:solidFill>
                  </a:tcPr>
                </a:tc>
                <a:tc>
                  <a:txBody>
                    <a:bodyPr/>
                    <a:lstStyle/>
                    <a:p>
                      <a:pPr algn="ctr"/>
                      <a:r>
                        <a:rPr lang="en-US" sz="1400" b="1" i="1" dirty="0" smtClean="0">
                          <a:solidFill>
                            <a:schemeClr val="accent5">
                              <a:lumMod val="50000"/>
                            </a:schemeClr>
                          </a:solidFill>
                          <a:effectLst>
                            <a:outerShdw blurRad="38100" dist="38100" dir="2700000" algn="tl">
                              <a:srgbClr val="000000">
                                <a:alpha val="43137"/>
                              </a:srgbClr>
                            </a:outerShdw>
                          </a:effectLst>
                        </a:rPr>
                        <a:t>Picture</a:t>
                      </a:r>
                      <a:endParaRPr lang="en-US" sz="1400" b="1" i="1" dirty="0">
                        <a:solidFill>
                          <a:schemeClr val="accent5">
                            <a:lumMod val="50000"/>
                          </a:schemeClr>
                        </a:solidFill>
                        <a:effectLst>
                          <a:outerShdw blurRad="38100" dist="38100" dir="2700000" algn="tl">
                            <a:srgbClr val="000000">
                              <a:alpha val="43137"/>
                            </a:srgbClr>
                          </a:outerShdw>
                        </a:effectLst>
                      </a:endParaRPr>
                    </a:p>
                  </a:txBody>
                  <a:tcPr marT="45713" marB="45713">
                    <a:solidFill>
                      <a:schemeClr val="accent4">
                        <a:lumMod val="60000"/>
                        <a:lumOff val="40000"/>
                      </a:schemeClr>
                    </a:solidFill>
                  </a:tcPr>
                </a:tc>
                <a:tc>
                  <a:txBody>
                    <a:bodyPr/>
                    <a:lstStyle/>
                    <a:p>
                      <a:pPr algn="ctr"/>
                      <a:r>
                        <a:rPr lang="en-US" sz="1400" b="1" i="1" dirty="0" smtClean="0">
                          <a:solidFill>
                            <a:schemeClr val="accent5">
                              <a:lumMod val="50000"/>
                            </a:schemeClr>
                          </a:solidFill>
                          <a:effectLst>
                            <a:outerShdw blurRad="38100" dist="38100" dir="2700000" algn="tl">
                              <a:srgbClr val="000000">
                                <a:alpha val="43137"/>
                              </a:srgbClr>
                            </a:outerShdw>
                          </a:effectLst>
                        </a:rPr>
                        <a:t>When to Wear</a:t>
                      </a:r>
                      <a:endParaRPr lang="en-US" sz="1400" b="1" i="1" dirty="0">
                        <a:solidFill>
                          <a:schemeClr val="accent5">
                            <a:lumMod val="50000"/>
                          </a:schemeClr>
                        </a:solidFill>
                        <a:effectLst>
                          <a:outerShdw blurRad="38100" dist="38100" dir="2700000" algn="tl">
                            <a:srgbClr val="000000">
                              <a:alpha val="43137"/>
                            </a:srgbClr>
                          </a:outerShdw>
                        </a:effectLst>
                      </a:endParaRPr>
                    </a:p>
                  </a:txBody>
                  <a:tcPr marT="45713" marB="45713">
                    <a:solidFill>
                      <a:schemeClr val="accent4">
                        <a:lumMod val="60000"/>
                        <a:lumOff val="40000"/>
                      </a:schemeClr>
                    </a:solidFill>
                  </a:tcPr>
                </a:tc>
                <a:tc>
                  <a:txBody>
                    <a:bodyPr/>
                    <a:lstStyle/>
                    <a:p>
                      <a:pPr algn="ctr"/>
                      <a:r>
                        <a:rPr lang="en-US" sz="1400" b="1" i="1" dirty="0" smtClean="0">
                          <a:solidFill>
                            <a:schemeClr val="accent5">
                              <a:lumMod val="50000"/>
                            </a:schemeClr>
                          </a:solidFill>
                          <a:effectLst>
                            <a:outerShdw blurRad="38100" dist="38100" dir="2700000" algn="tl">
                              <a:srgbClr val="000000">
                                <a:alpha val="43137"/>
                              </a:srgbClr>
                            </a:outerShdw>
                          </a:effectLst>
                        </a:rPr>
                        <a:t>Examples</a:t>
                      </a:r>
                      <a:endParaRPr lang="en-US" sz="1400" b="1" i="1" dirty="0">
                        <a:solidFill>
                          <a:schemeClr val="accent5">
                            <a:lumMod val="50000"/>
                          </a:schemeClr>
                        </a:solidFill>
                        <a:effectLst>
                          <a:outerShdw blurRad="38100" dist="38100" dir="2700000" algn="tl">
                            <a:srgbClr val="000000">
                              <a:alpha val="43137"/>
                            </a:srgbClr>
                          </a:outerShdw>
                        </a:effectLst>
                      </a:endParaRPr>
                    </a:p>
                  </a:txBody>
                  <a:tcPr marT="45713" marB="45713">
                    <a:solidFill>
                      <a:schemeClr val="accent4">
                        <a:lumMod val="60000"/>
                        <a:lumOff val="40000"/>
                      </a:schemeClr>
                    </a:solidFill>
                  </a:tcPr>
                </a:tc>
              </a:tr>
              <a:tr h="956910">
                <a:tc>
                  <a:txBody>
                    <a:bodyPr/>
                    <a:lstStyle/>
                    <a:p>
                      <a:pPr algn="ctr"/>
                      <a:r>
                        <a:rPr lang="en-US" sz="1400" b="1" dirty="0" smtClean="0"/>
                        <a:t>Eye</a:t>
                      </a:r>
                      <a:r>
                        <a:rPr lang="en-US" sz="1400" b="1" baseline="0" dirty="0" smtClean="0"/>
                        <a:t> Protection</a:t>
                      </a:r>
                      <a:endParaRPr lang="en-US" sz="1400" b="1" dirty="0"/>
                    </a:p>
                  </a:txBody>
                  <a:tcPr marT="45713" marB="45713"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T="45713" marB="45713">
                    <a:solidFill>
                      <a:schemeClr val="bg1">
                        <a:lumMod val="85000"/>
                      </a:schemeClr>
                    </a:solidFill>
                  </a:tcPr>
                </a:tc>
                <a:tc>
                  <a:txBody>
                    <a:bodyPr/>
                    <a:lstStyle/>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Worn when there is a potential for splashes/splatters of liquid</a:t>
                      </a:r>
                    </a:p>
                  </a:txBody>
                  <a:tcPr marT="45713" marB="45713">
                    <a:solidFill>
                      <a:schemeClr val="bg1">
                        <a:lumMod val="85000"/>
                      </a:schemeClr>
                    </a:solidFill>
                  </a:tcPr>
                </a:tc>
                <a:tc>
                  <a:txBody>
                    <a:bodyPr/>
                    <a:lstStyle/>
                    <a:p>
                      <a:pPr marL="117475" indent="-117475">
                        <a:buFont typeface="Arial" pitchFamily="34" charset="0"/>
                        <a:buChar char="•"/>
                      </a:pPr>
                      <a:r>
                        <a:rPr lang="en-US" sz="1400" dirty="0" smtClean="0"/>
                        <a:t>Safety Glasses</a:t>
                      </a:r>
                    </a:p>
                    <a:p>
                      <a:pPr marL="117475" indent="-117475">
                        <a:buFont typeface="Arial" pitchFamily="34" charset="0"/>
                        <a:buChar char="•"/>
                      </a:pPr>
                      <a:r>
                        <a:rPr lang="en-US" sz="1400" dirty="0" smtClean="0"/>
                        <a:t>Goggles </a:t>
                      </a:r>
                    </a:p>
                    <a:p>
                      <a:pPr marL="117475" indent="-117475">
                        <a:buFont typeface="Arial" pitchFamily="34" charset="0"/>
                        <a:buChar char="•"/>
                      </a:pPr>
                      <a:r>
                        <a:rPr lang="en-US" sz="1400" dirty="0" smtClean="0"/>
                        <a:t>Face Shields</a:t>
                      </a:r>
                      <a:endParaRPr lang="en-US" sz="1400" dirty="0"/>
                    </a:p>
                  </a:txBody>
                  <a:tcPr marT="45713" marB="45713">
                    <a:solidFill>
                      <a:schemeClr val="bg1">
                        <a:lumMod val="85000"/>
                      </a:schemeClr>
                    </a:solidFill>
                  </a:tcPr>
                </a:tc>
              </a:tr>
              <a:tr h="745244">
                <a:tc>
                  <a:txBody>
                    <a:bodyPr/>
                    <a:lstStyle/>
                    <a:p>
                      <a:pPr algn="ctr"/>
                      <a:r>
                        <a:rPr lang="en-US" sz="1400" b="1" dirty="0" smtClean="0"/>
                        <a:t>Gloves</a:t>
                      </a:r>
                      <a:endParaRPr lang="en-US" sz="1400" b="1" dirty="0"/>
                    </a:p>
                  </a:txBody>
                  <a:tcPr marT="45713" marB="45713" anchor="ctr">
                    <a:solidFill>
                      <a:schemeClr val="bg1">
                        <a:lumMod val="75000"/>
                      </a:schemeClr>
                    </a:solidFill>
                  </a:tcPr>
                </a:tc>
                <a:tc>
                  <a:txBody>
                    <a:bodyPr/>
                    <a:lstStyle/>
                    <a:p>
                      <a:endParaRPr lang="en-US" sz="1400" dirty="0"/>
                    </a:p>
                  </a:txBody>
                  <a:tcPr marT="45713" marB="45713">
                    <a:solidFill>
                      <a:schemeClr val="bg1">
                        <a:lumMod val="75000"/>
                      </a:schemeClr>
                    </a:solidFill>
                  </a:tcPr>
                </a:tc>
                <a:tc>
                  <a:txBody>
                    <a:bodyPr/>
                    <a:lstStyle/>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Worn to protect hands</a:t>
                      </a:r>
                    </a:p>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May be single</a:t>
                      </a:r>
                      <a:r>
                        <a:rPr lang="en-US" sz="1400" baseline="0" dirty="0" smtClean="0"/>
                        <a:t> use or reusable</a:t>
                      </a:r>
                    </a:p>
                    <a:p>
                      <a:pPr marL="117475" marR="0" lvl="0" indent="-117475"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400" dirty="0" smtClean="0"/>
                    </a:p>
                  </a:txBody>
                  <a:tcPr marT="45713" marB="45713">
                    <a:solidFill>
                      <a:schemeClr val="bg1">
                        <a:lumMod val="75000"/>
                      </a:schemeClr>
                    </a:solidFill>
                  </a:tcPr>
                </a:tc>
                <a:tc>
                  <a:txBody>
                    <a:bodyPr/>
                    <a:lstStyle/>
                    <a:p>
                      <a:pPr marL="117475" lvl="0" indent="-117475">
                        <a:buFont typeface="Arial" pitchFamily="34" charset="0"/>
                        <a:buChar char="•"/>
                      </a:pPr>
                      <a:r>
                        <a:rPr lang="en-US" sz="1400" dirty="0" smtClean="0"/>
                        <a:t>Vinyl</a:t>
                      </a:r>
                    </a:p>
                    <a:p>
                      <a:pPr marL="117475" lvl="0" indent="-117475">
                        <a:buFont typeface="Arial" pitchFamily="34" charset="0"/>
                        <a:buChar char="•"/>
                      </a:pPr>
                      <a:r>
                        <a:rPr lang="en-US" sz="1400" dirty="0" smtClean="0"/>
                        <a:t>Latex</a:t>
                      </a:r>
                    </a:p>
                    <a:p>
                      <a:pPr marL="117475" lvl="0" indent="-117475">
                        <a:buFont typeface="Arial" pitchFamily="34" charset="0"/>
                        <a:buChar char="•"/>
                      </a:pPr>
                      <a:r>
                        <a:rPr lang="en-US" sz="1400" dirty="0" smtClean="0"/>
                        <a:t>Nitrile</a:t>
                      </a:r>
                    </a:p>
                  </a:txBody>
                  <a:tcPr marT="45713" marB="45713">
                    <a:solidFill>
                      <a:schemeClr val="bg1">
                        <a:lumMod val="75000"/>
                      </a:schemeClr>
                    </a:solidFill>
                  </a:tcPr>
                </a:tc>
              </a:tr>
              <a:tr h="956910">
                <a:tc>
                  <a:txBody>
                    <a:bodyPr/>
                    <a:lstStyle/>
                    <a:p>
                      <a:pPr algn="ctr"/>
                      <a:r>
                        <a:rPr lang="en-US" sz="1400" b="1" dirty="0" smtClean="0"/>
                        <a:t>Protective Clothing</a:t>
                      </a:r>
                      <a:endParaRPr lang="en-US" sz="1400" b="1" dirty="0"/>
                    </a:p>
                  </a:txBody>
                  <a:tcPr marT="45713" marB="45713" anchor="ctr">
                    <a:solidFill>
                      <a:schemeClr val="bg1">
                        <a:lumMod val="85000"/>
                      </a:schemeClr>
                    </a:solidFill>
                  </a:tcPr>
                </a:tc>
                <a:tc>
                  <a:txBody>
                    <a:bodyPr/>
                    <a:lstStyle/>
                    <a:p>
                      <a:endParaRPr lang="en-US" sz="1400" dirty="0"/>
                    </a:p>
                  </a:txBody>
                  <a:tcPr marT="45713" marB="45713">
                    <a:solidFill>
                      <a:schemeClr val="bg1">
                        <a:lumMod val="85000"/>
                      </a:schemeClr>
                    </a:solidFill>
                  </a:tcPr>
                </a:tc>
                <a:tc>
                  <a:txBody>
                    <a:bodyPr/>
                    <a:lstStyle/>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Worn to protect skin &amp; clothing from hazards</a:t>
                      </a:r>
                    </a:p>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400" dirty="0" smtClean="0"/>
                    </a:p>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400" dirty="0" smtClean="0"/>
                    </a:p>
                  </a:txBody>
                  <a:tcPr marT="45713" marB="45713">
                    <a:solidFill>
                      <a:schemeClr val="bg1">
                        <a:lumMod val="85000"/>
                      </a:schemeClr>
                    </a:solidFill>
                  </a:tcPr>
                </a:tc>
                <a:tc>
                  <a:txBody>
                    <a:bodyPr/>
                    <a:lstStyle/>
                    <a:p>
                      <a:pPr marL="117475" indent="-117475">
                        <a:buFont typeface="Arial" pitchFamily="34" charset="0"/>
                        <a:buChar char="•"/>
                      </a:pPr>
                      <a:r>
                        <a:rPr lang="en-US" sz="1400" dirty="0" smtClean="0"/>
                        <a:t>Lab Coat</a:t>
                      </a:r>
                    </a:p>
                    <a:p>
                      <a:pPr marL="117475" indent="-117475">
                        <a:buFont typeface="Arial" pitchFamily="34" charset="0"/>
                        <a:buChar char="•"/>
                      </a:pPr>
                      <a:r>
                        <a:rPr lang="en-US" sz="1400" dirty="0" smtClean="0"/>
                        <a:t>Lab Apron</a:t>
                      </a:r>
                    </a:p>
                  </a:txBody>
                  <a:tcPr marT="45713" marB="45713">
                    <a:solidFill>
                      <a:schemeClr val="bg1">
                        <a:lumMod val="85000"/>
                      </a:schemeClr>
                    </a:solidFill>
                  </a:tcPr>
                </a:tc>
              </a:tr>
              <a:tr h="1394360">
                <a:tc>
                  <a:txBody>
                    <a:bodyPr/>
                    <a:lstStyle/>
                    <a:p>
                      <a:pPr algn="ctr"/>
                      <a:r>
                        <a:rPr lang="en-US" sz="1400" b="1" dirty="0" smtClean="0"/>
                        <a:t>Respiratory Protection</a:t>
                      </a:r>
                      <a:endParaRPr lang="en-US" sz="1400" b="1" dirty="0"/>
                    </a:p>
                  </a:txBody>
                  <a:tcPr marT="45713" marB="45713" anchor="ctr">
                    <a:solidFill>
                      <a:schemeClr val="bg1">
                        <a:lumMod val="75000"/>
                      </a:schemeClr>
                    </a:solidFill>
                  </a:tcPr>
                </a:tc>
                <a:tc>
                  <a:txBody>
                    <a:bodyPr/>
                    <a:lstStyle/>
                    <a:p>
                      <a:endParaRPr lang="en-US" sz="1400" dirty="0"/>
                    </a:p>
                  </a:txBody>
                  <a:tcPr marT="45713" marB="45713">
                    <a:solidFill>
                      <a:schemeClr val="bg1">
                        <a:lumMod val="75000"/>
                      </a:schemeClr>
                    </a:solidFill>
                  </a:tcPr>
                </a:tc>
                <a:tc>
                  <a:txBody>
                    <a:bodyPr/>
                    <a:lstStyle/>
                    <a:p>
                      <a:pPr marL="117475" marR="0" lvl="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Worn to prevent inhalation of airborne microorganisms, dust, mists, &amp; chemical fumes</a:t>
                      </a:r>
                    </a:p>
                    <a:p>
                      <a:pPr marL="117475" lvl="0" indent="-117475">
                        <a:buFont typeface="Arial" pitchFamily="34" charset="0"/>
                        <a:buChar char="•"/>
                      </a:pPr>
                      <a:r>
                        <a:rPr lang="en-US" sz="1400" dirty="0" smtClean="0"/>
                        <a:t>Prior to wearing employees must obtain:</a:t>
                      </a:r>
                      <a:r>
                        <a:rPr lang="en-US" sz="1400" baseline="0" dirty="0" smtClean="0"/>
                        <a:t> medical clearance &amp; training, then fit test</a:t>
                      </a:r>
                    </a:p>
                    <a:p>
                      <a:pPr marL="114300" lvl="1" indent="-114300">
                        <a:buFont typeface="Arial" pitchFamily="34" charset="0"/>
                        <a:buChar char="•"/>
                      </a:pPr>
                      <a:r>
                        <a:rPr lang="en-US" sz="1400" baseline="0" dirty="0" smtClean="0"/>
                        <a:t>This must occur annually</a:t>
                      </a:r>
                    </a:p>
                  </a:txBody>
                  <a:tcPr marT="45713" marB="45713">
                    <a:solidFill>
                      <a:schemeClr val="bg1">
                        <a:lumMod val="75000"/>
                      </a:schemeClr>
                    </a:solidFill>
                  </a:tcPr>
                </a:tc>
                <a:tc>
                  <a:txBody>
                    <a:bodyPr/>
                    <a:lstStyle/>
                    <a:p>
                      <a:pPr marL="117475" indent="-117475">
                        <a:buFont typeface="Arial" pitchFamily="34" charset="0"/>
                        <a:buChar char="•"/>
                      </a:pPr>
                      <a:r>
                        <a:rPr lang="en-US" sz="1400" dirty="0" smtClean="0"/>
                        <a:t>N95 </a:t>
                      </a:r>
                    </a:p>
                    <a:p>
                      <a:pPr marL="117475" indent="-117475">
                        <a:buFont typeface="Arial" pitchFamily="34" charset="0"/>
                        <a:buChar char="•"/>
                      </a:pPr>
                      <a:r>
                        <a:rPr lang="en-US" sz="1400" dirty="0" smtClean="0"/>
                        <a:t>Full</a:t>
                      </a:r>
                      <a:r>
                        <a:rPr lang="en-US" sz="1400" baseline="0" dirty="0" smtClean="0"/>
                        <a:t> Face</a:t>
                      </a:r>
                      <a:endParaRPr lang="en-US" sz="1400" dirty="0" smtClean="0"/>
                    </a:p>
                    <a:p>
                      <a:endParaRPr lang="en-US" sz="1400" dirty="0"/>
                    </a:p>
                  </a:txBody>
                  <a:tcPr marT="45713" marB="45713">
                    <a:solidFill>
                      <a:schemeClr val="bg1">
                        <a:lumMod val="75000"/>
                      </a:schemeClr>
                    </a:solidFill>
                  </a:tcPr>
                </a:tc>
              </a:tr>
            </a:tbl>
          </a:graphicData>
        </a:graphic>
      </p:graphicFrame>
      <p:pic>
        <p:nvPicPr>
          <p:cNvPr id="12" name="Picture 2" descr="http://web.gccaz.edu/~mvillarb/chm150/goggles.jpg"/>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t="21333" b="6619"/>
          <a:stretch>
            <a:fillRect/>
          </a:stretch>
        </p:blipFill>
        <p:spPr bwMode="auto">
          <a:xfrm>
            <a:off x="2197097" y="1610996"/>
            <a:ext cx="1146585" cy="82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descr="http://www.mountainside-medical.com/product_images/uploaded_images/NITRILE-GLOVES-ONLINE.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t="-1" b="17281"/>
          <a:stretch/>
        </p:blipFill>
        <p:spPr bwMode="auto">
          <a:xfrm>
            <a:off x="2258792" y="2520911"/>
            <a:ext cx="1011036" cy="69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descr="http://www.esdproducts.biz/ESD_Grounding/Garment_Table/Lab_Coat/Labcoat.jpg"/>
          <p:cNvPicPr>
            <a:picLocks noChangeAspect="1" noChangeArrowheads="1"/>
          </p:cNvPicPr>
          <p:nvPr/>
        </p:nvPicPr>
        <p:blipFill>
          <a:blip r:embed="rId7" cstate="print">
            <a:extLst>
              <a:ext uri="{28A0092B-C50C-407E-A947-70E740481C1C}">
                <a14:useLocalDpi xmlns:a14="http://schemas.microsoft.com/office/drawing/2010/main" val="0"/>
              </a:ext>
            </a:extLst>
          </a:blip>
          <a:srcRect t="6105" b="25668"/>
          <a:stretch>
            <a:fillRect/>
          </a:stretch>
        </p:blipFill>
        <p:spPr bwMode="auto">
          <a:xfrm>
            <a:off x="2191764" y="3298776"/>
            <a:ext cx="1151921" cy="85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0" descr="http://www.quakekare.com/ProductImages/sp3_detailed_image.jpg"/>
          <p:cNvPicPr>
            <a:picLocks noChangeAspect="1" noChangeArrowheads="1"/>
          </p:cNvPicPr>
          <p:nvPr/>
        </p:nvPicPr>
        <p:blipFill>
          <a:blip r:embed="rId8" cstate="print">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l="4724" t="10883" r="5511" b="9204"/>
          <a:stretch>
            <a:fillRect/>
          </a:stretch>
        </p:blipFill>
        <p:spPr bwMode="auto">
          <a:xfrm>
            <a:off x="2191764" y="4250079"/>
            <a:ext cx="1151921" cy="1287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346453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PPE – Working with Blood/OPIM</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759628" y="2111042"/>
            <a:ext cx="4554086" cy="3170099"/>
          </a:xfrm>
          <a:prstGeom prst="rect">
            <a:avLst/>
          </a:prstGeom>
          <a:noFill/>
        </p:spPr>
        <p:txBody>
          <a:bodyPr wrap="square" rtlCol="0">
            <a:spAutoFit/>
          </a:bodyPr>
          <a:lstStyle/>
          <a:p>
            <a:pPr marL="285750" indent="-285750">
              <a:spcAft>
                <a:spcPts val="1200"/>
              </a:spcAft>
              <a:buSzPct val="125000"/>
              <a:buBlip>
                <a:blip r:embed="rId3"/>
              </a:buBlip>
            </a:pPr>
            <a:r>
              <a:rPr lang="en-US" dirty="0"/>
              <a:t>Always wear protective gloves to prevent them from becoming soiled with blood or OPIM.</a:t>
            </a:r>
          </a:p>
          <a:p>
            <a:pPr marL="285750" indent="-285750">
              <a:spcAft>
                <a:spcPts val="1200"/>
              </a:spcAft>
              <a:buSzPct val="125000"/>
              <a:buBlip>
                <a:blip r:embed="rId3"/>
              </a:buBlip>
            </a:pPr>
            <a:r>
              <a:rPr lang="en-US" dirty="0"/>
              <a:t>Wear laboratory coat or gown, eye protection, and a surgical mask when conducting procedures that may cause splattering.</a:t>
            </a:r>
          </a:p>
          <a:p>
            <a:pPr marL="285750" indent="-285750">
              <a:spcAft>
                <a:spcPts val="1200"/>
              </a:spcAft>
              <a:buSzPct val="125000"/>
              <a:buBlip>
                <a:blip r:embed="rId3"/>
              </a:buBlip>
            </a:pPr>
            <a:r>
              <a:rPr lang="en-US" dirty="0"/>
              <a:t>When pipetting, you should always use a mechanical pipetting device. Never mouth pipet</a:t>
            </a:r>
            <a:r>
              <a:rPr lang="en-US" dirty="0" smtClean="0"/>
              <a:t>.</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26168" cy="461665"/>
          </a:xfrm>
          <a:prstGeom prst="rect">
            <a:avLst/>
          </a:prstGeom>
          <a:noFill/>
        </p:spPr>
        <p:txBody>
          <a:bodyPr wrap="square" rtlCol="0">
            <a:spAutoFit/>
          </a:bodyPr>
          <a:lstStyle/>
          <a:p>
            <a:r>
              <a:rPr lang="en-US" sz="2400" b="1" dirty="0"/>
              <a:t>PPE – Working with Blood/</a:t>
            </a:r>
            <a:r>
              <a:rPr lang="en-US" sz="2400" b="1" dirty="0" smtClean="0"/>
              <a:t>OPIM</a:t>
            </a:r>
            <a:r>
              <a:rPr lang="en-US" sz="2400" dirty="0" smtClean="0"/>
              <a:t> </a:t>
            </a:r>
            <a:r>
              <a:rPr lang="en-US" sz="1400" i="1" dirty="0" smtClean="0"/>
              <a:t>(Continued…)</a:t>
            </a:r>
            <a:endParaRPr lang="en-US" sz="1400"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759627" y="2111042"/>
            <a:ext cx="4617588" cy="1908215"/>
          </a:xfrm>
          <a:prstGeom prst="rect">
            <a:avLst/>
          </a:prstGeom>
          <a:noFill/>
        </p:spPr>
        <p:txBody>
          <a:bodyPr wrap="square" rtlCol="0">
            <a:spAutoFit/>
          </a:bodyPr>
          <a:lstStyle/>
          <a:p>
            <a:pPr marL="285750" indent="-285750">
              <a:spcAft>
                <a:spcPts val="1200"/>
              </a:spcAft>
              <a:buSzPct val="125000"/>
              <a:buBlip>
                <a:blip r:embed="rId3"/>
              </a:buBlip>
            </a:pPr>
            <a:r>
              <a:rPr lang="en-US" dirty="0" smtClean="0"/>
              <a:t>Use </a:t>
            </a:r>
            <a:r>
              <a:rPr lang="en-US" dirty="0"/>
              <a:t>a Biological Safety Cabinet to contain procedures that generate aerosols (i.e. vortexing samples).</a:t>
            </a:r>
          </a:p>
          <a:p>
            <a:pPr marL="285750" indent="-285750">
              <a:spcAft>
                <a:spcPts val="1200"/>
              </a:spcAft>
              <a:buSzPct val="125000"/>
              <a:buBlip>
                <a:blip r:embed="rId3"/>
              </a:buBlip>
            </a:pPr>
            <a:r>
              <a:rPr lang="en-US" dirty="0"/>
              <a:t>Wash your hands as soon as the procedure is complete and always before leaving the laboratory</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55653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242788" y="1391830"/>
            <a:ext cx="6694715" cy="446276"/>
          </a:xfrm>
          <a:prstGeom prst="rect">
            <a:avLst/>
          </a:prstGeom>
          <a:noFill/>
        </p:spPr>
        <p:txBody>
          <a:bodyPr wrap="square" rtlCol="0">
            <a:spAutoFit/>
          </a:bodyPr>
          <a:lstStyle/>
          <a:p>
            <a:r>
              <a:rPr lang="en-US" sz="2300" b="1" dirty="0"/>
              <a:t>Contaminated </a:t>
            </a:r>
            <a:r>
              <a:rPr lang="en-US" sz="2300" b="1" dirty="0" smtClean="0"/>
              <a:t>Laundry – Handling Recommendations</a:t>
            </a:r>
            <a:endParaRPr lang="en-US" sz="2300" b="1" dirty="0"/>
          </a:p>
        </p:txBody>
      </p:sp>
      <p:cxnSp>
        <p:nvCxnSpPr>
          <p:cNvPr id="5" name="Straight Connector 4"/>
          <p:cNvCxnSpPr/>
          <p:nvPr/>
        </p:nvCxnSpPr>
        <p:spPr>
          <a:xfrm>
            <a:off x="1334728" y="1828800"/>
            <a:ext cx="6493922" cy="3629"/>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372654" cy="2893100"/>
          </a:xfrm>
          <a:prstGeom prst="rect">
            <a:avLst/>
          </a:prstGeom>
          <a:noFill/>
        </p:spPr>
        <p:txBody>
          <a:bodyPr wrap="square" rtlCol="0">
            <a:spAutoFit/>
          </a:bodyPr>
          <a:lstStyle/>
          <a:p>
            <a:pPr marL="285750" indent="-285750">
              <a:spcAft>
                <a:spcPts val="1200"/>
              </a:spcAft>
              <a:buSzPct val="125000"/>
              <a:buBlip>
                <a:blip r:embed="rId3"/>
              </a:buBlip>
            </a:pPr>
            <a:r>
              <a:rPr lang="en-US" dirty="0"/>
              <a:t>Reusable lab coats should never be taken home to be laundered</a:t>
            </a:r>
          </a:p>
          <a:p>
            <a:pPr marL="285750" indent="-285750">
              <a:spcAft>
                <a:spcPts val="1200"/>
              </a:spcAft>
              <a:buSzPct val="125000"/>
              <a:buBlip>
                <a:blip r:embed="rId3"/>
              </a:buBlip>
            </a:pPr>
            <a:r>
              <a:rPr lang="en-US" dirty="0"/>
              <a:t>Lab coats worn during the manipulation of blood or OPIM should be bagged &amp; appropriately labeled with the universal biohazard symbol prior to pick-up or drop-off for laundry </a:t>
            </a:r>
            <a:r>
              <a:rPr lang="en-US" dirty="0" smtClean="0"/>
              <a:t>service</a:t>
            </a:r>
            <a:endParaRPr lang="en-US" dirty="0"/>
          </a:p>
          <a:p>
            <a:pPr marL="285750" indent="-285750">
              <a:spcAft>
                <a:spcPts val="1200"/>
              </a:spcAft>
              <a:buSzPct val="125000"/>
              <a:buBlip>
                <a:blip r:embed="rId3"/>
              </a:buBlip>
            </a:pPr>
            <a:r>
              <a:rPr lang="en-US" dirty="0"/>
              <a:t>Attempts should be made to limit contact with contaminated laundry</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How to Clean Up Simple Spills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05639" y="2120113"/>
            <a:ext cx="3892269" cy="2369880"/>
          </a:xfrm>
          <a:prstGeom prst="rect">
            <a:avLst/>
          </a:prstGeom>
          <a:noFill/>
        </p:spPr>
        <p:txBody>
          <a:bodyPr wrap="square" rtlCol="0">
            <a:spAutoFit/>
          </a:bodyPr>
          <a:lstStyle/>
          <a:p>
            <a:pPr marL="285750" indent="-285750">
              <a:spcAft>
                <a:spcPts val="1200"/>
              </a:spcAft>
              <a:buSzPct val="125000"/>
              <a:buBlip>
                <a:blip r:embed="rId3"/>
              </a:buBlip>
            </a:pPr>
            <a:r>
              <a:rPr lang="en-US" dirty="0"/>
              <a:t>Wear appropriate PPE</a:t>
            </a:r>
          </a:p>
          <a:p>
            <a:pPr marL="285750" indent="-285750">
              <a:spcAft>
                <a:spcPts val="1200"/>
              </a:spcAft>
              <a:buSzPct val="125000"/>
              <a:buBlip>
                <a:blip r:embed="rId3"/>
              </a:buBlip>
            </a:pPr>
            <a:r>
              <a:rPr lang="en-US" dirty="0"/>
              <a:t>Prevent/control spreading with absorbent materials</a:t>
            </a:r>
          </a:p>
          <a:p>
            <a:pPr marL="285750" indent="-285750">
              <a:spcAft>
                <a:spcPts val="1200"/>
              </a:spcAft>
              <a:buSzPct val="125000"/>
              <a:buBlip>
                <a:blip r:embed="rId3"/>
              </a:buBlip>
            </a:pPr>
            <a:r>
              <a:rPr lang="en-US" dirty="0"/>
              <a:t>Collect </a:t>
            </a:r>
            <a:r>
              <a:rPr lang="en-US" dirty="0" smtClean="0"/>
              <a:t>residues</a:t>
            </a:r>
          </a:p>
          <a:p>
            <a:pPr marL="285750" indent="-285750">
              <a:spcAft>
                <a:spcPts val="1200"/>
              </a:spcAft>
              <a:buSzPct val="125000"/>
              <a:buBlip>
                <a:blip r:embed="rId3"/>
              </a:buBlip>
            </a:pPr>
            <a:r>
              <a:rPr lang="en-US" dirty="0"/>
              <a:t>Decontaminate area / equipment</a:t>
            </a:r>
          </a:p>
          <a:p>
            <a:pPr marL="285750" indent="-285750">
              <a:spcAft>
                <a:spcPts val="1200"/>
              </a:spcAft>
              <a:buSzPct val="125000"/>
              <a:buBlip>
                <a:blip r:embed="rId3"/>
              </a:buBlip>
            </a:pPr>
            <a:r>
              <a:rPr lang="en-US" dirty="0"/>
              <a:t>Complete incident report </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p:nvPr/>
        </p:nvPicPr>
        <p:blipFill rotWithShape="1">
          <a:blip r:embed="rId5" cstate="print">
            <a:extLst>
              <a:ext uri="{BEBA8EAE-BF5A-486C-A8C5-ECC9F3942E4B}">
                <a14:imgProps xmlns:a14="http://schemas.microsoft.com/office/drawing/2010/main">
                  <a14:imgLayer r:embed="rId6">
                    <a14:imgEffect>
                      <a14:saturation sat="33000"/>
                    </a14:imgEffect>
                  </a14:imgLayer>
                </a14:imgProps>
              </a:ext>
            </a:extLst>
          </a:blip>
          <a:srcRect l="10867" t="26453" r="46861" b="16032"/>
          <a:stretch/>
        </p:blipFill>
        <p:spPr bwMode="auto">
          <a:xfrm>
            <a:off x="5234215" y="2172830"/>
            <a:ext cx="2322286" cy="2317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smtClean="0"/>
              <a:t>Biological / Blood </a:t>
            </a:r>
            <a:r>
              <a:rPr lang="en-US" sz="2400" b="1" dirty="0"/>
              <a:t>Spills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5470296" cy="2062103"/>
          </a:xfrm>
          <a:prstGeom prst="rect">
            <a:avLst/>
          </a:prstGeom>
          <a:noFill/>
        </p:spPr>
        <p:txBody>
          <a:bodyPr wrap="square" rtlCol="0">
            <a:spAutoFit/>
          </a:bodyPr>
          <a:lstStyle/>
          <a:p>
            <a:pPr marL="285750" indent="-285750">
              <a:spcAft>
                <a:spcPts val="1200"/>
              </a:spcAft>
              <a:buSzPct val="125000"/>
              <a:buBlip>
                <a:blip r:embed="rId3"/>
              </a:buBlip>
            </a:pPr>
            <a:r>
              <a:rPr lang="en-US" dirty="0"/>
              <a:t>Disinfect human blood or OPIM spills with a freshly prepared one-in-ten dilution of household bleach.</a:t>
            </a:r>
          </a:p>
          <a:p>
            <a:pPr marL="285750" indent="-285750">
              <a:spcAft>
                <a:spcPts val="1200"/>
              </a:spcAft>
              <a:buSzPct val="125000"/>
              <a:buBlip>
                <a:blip r:embed="rId3"/>
              </a:buBlip>
            </a:pPr>
            <a:r>
              <a:rPr lang="en-US" dirty="0" smtClean="0"/>
              <a:t>Be aware that bleach </a:t>
            </a:r>
            <a:r>
              <a:rPr lang="en-US" dirty="0"/>
              <a:t>degrades overtime due contact with organic material and sunlight</a:t>
            </a:r>
            <a:r>
              <a:rPr lang="en-US" dirty="0" smtClean="0"/>
              <a:t>.</a:t>
            </a:r>
          </a:p>
          <a:p>
            <a:pPr marL="285750" indent="-285750">
              <a:spcAft>
                <a:spcPts val="1200"/>
              </a:spcAft>
              <a:buSzPct val="125000"/>
              <a:buBlip>
                <a:blip r:embed="rId3"/>
              </a:buBlip>
            </a:pPr>
            <a:r>
              <a:rPr lang="en-US" dirty="0"/>
              <a:t>Clean all work surfaces with 70% isopropyl alcohol when procedures are complete</a:t>
            </a:r>
            <a:r>
              <a:rPr lang="en-US" dirty="0" smtClean="0"/>
              <a:t>.</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smtClean="0"/>
              <a:t>Biological / Blood Spills </a:t>
            </a:r>
            <a:r>
              <a:rPr lang="en-US" sz="1400" b="1" i="1" dirty="0" smtClean="0"/>
              <a:t>(Continued…)</a:t>
            </a:r>
            <a:endParaRPr lang="en-US" sz="1400" b="1" i="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5470296" cy="2616101"/>
          </a:xfrm>
          <a:prstGeom prst="rect">
            <a:avLst/>
          </a:prstGeom>
          <a:noFill/>
        </p:spPr>
        <p:txBody>
          <a:bodyPr wrap="square" rtlCol="0">
            <a:spAutoFit/>
          </a:bodyPr>
          <a:lstStyle/>
          <a:p>
            <a:pPr marL="285750" indent="-285750">
              <a:spcAft>
                <a:spcPts val="1200"/>
              </a:spcAft>
              <a:buSzPct val="125000"/>
              <a:buBlip>
                <a:blip r:embed="rId3"/>
              </a:buBlip>
            </a:pPr>
            <a:r>
              <a:rPr lang="en-US" dirty="0" smtClean="0"/>
              <a:t>Remember </a:t>
            </a:r>
            <a:r>
              <a:rPr lang="en-US" dirty="0"/>
              <a:t>that if you are exposed to blood that you must wash the exposed area or wound with soap and water.  Then, you must proceed directly to medical attention</a:t>
            </a:r>
            <a:r>
              <a:rPr lang="en-US" dirty="0" smtClean="0"/>
              <a:t>.</a:t>
            </a:r>
          </a:p>
          <a:p>
            <a:pPr marL="285750" indent="-285750">
              <a:spcAft>
                <a:spcPts val="1200"/>
              </a:spcAft>
              <a:buSzPct val="125000"/>
              <a:buBlip>
                <a:blip r:embed="rId3"/>
              </a:buBlip>
            </a:pPr>
            <a:r>
              <a:rPr lang="en-US" dirty="0"/>
              <a:t>All incidents must be reported to your supervisor and others by following the procedures outlined by your institution.</a:t>
            </a:r>
          </a:p>
          <a:p>
            <a:pPr marL="285750" indent="-285750">
              <a:spcAft>
                <a:spcPts val="1200"/>
              </a:spcAft>
              <a:buSzPct val="125000"/>
              <a:buBlip>
                <a:blip r:embed="rId3"/>
              </a:buBlip>
            </a:pP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016882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Bloodborne Pathogen Standard</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6072393" cy="3200877"/>
          </a:xfrm>
          <a:prstGeom prst="rect">
            <a:avLst/>
          </a:prstGeom>
          <a:noFill/>
        </p:spPr>
        <p:txBody>
          <a:bodyPr wrap="square" rtlCol="0">
            <a:spAutoFit/>
          </a:bodyPr>
          <a:lstStyle/>
          <a:p>
            <a:pPr marL="285750" indent="-285750">
              <a:spcAft>
                <a:spcPts val="1200"/>
              </a:spcAft>
              <a:buSzPct val="125000"/>
              <a:buBlip>
                <a:blip r:embed="rId3"/>
              </a:buBlip>
            </a:pPr>
            <a:r>
              <a:rPr lang="en-US" dirty="0"/>
              <a:t>The Occupational Health and Safety Administration (OSHA) developed the Bloodborne Pathogen (BBP) Standard  to protect workers from human BBP exposures</a:t>
            </a:r>
          </a:p>
          <a:p>
            <a:pPr marL="285750" indent="-285750">
              <a:spcAft>
                <a:spcPts val="1200"/>
              </a:spcAft>
              <a:buSzPct val="125000"/>
              <a:buBlip>
                <a:blip r:embed="rId3"/>
              </a:buBlip>
            </a:pPr>
            <a:endParaRPr lang="en-US" dirty="0"/>
          </a:p>
          <a:p>
            <a:pPr marL="285750" indent="-285750">
              <a:spcAft>
                <a:spcPts val="1200"/>
              </a:spcAft>
              <a:buSzPct val="125000"/>
              <a:buBlip>
                <a:blip r:embed="rId3"/>
              </a:buBlip>
            </a:pPr>
            <a:r>
              <a:rPr lang="en-US" dirty="0"/>
              <a:t>The BBP Standard covers all occupational exposures to blood or other potentially infectious materials and serves to provide methods to protect workers from exposure to BBPs</a:t>
            </a:r>
          </a:p>
          <a:p>
            <a:pPr marL="285750" indent="-285750">
              <a:spcAft>
                <a:spcPts val="1200"/>
              </a:spcAft>
              <a:buSzPct val="125000"/>
              <a:buBlip>
                <a:blip r:embed="rId3"/>
              </a:buBlip>
            </a:pPr>
            <a:endParaRPr lang="en-US" dirty="0"/>
          </a:p>
          <a:p>
            <a:pPr marL="285750" indent="-285750">
              <a:spcAft>
                <a:spcPts val="1200"/>
              </a:spcAft>
              <a:buSzPct val="125000"/>
              <a:buBlip>
                <a:blip r:embed="rId3"/>
              </a:buBlip>
            </a:pPr>
            <a:r>
              <a:rPr lang="en-US" dirty="0"/>
              <a:t>Regulatory Citation:  29 CFR 1910.1030</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Inhalation Pathogen </a:t>
            </a:r>
            <a:r>
              <a:rPr lang="en-US" sz="2400" b="1" dirty="0" smtClean="0"/>
              <a:t>Spill Guidelines</a:t>
            </a:r>
            <a:endParaRPr lang="en-US" sz="2400" b="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96349" y="1974977"/>
            <a:ext cx="5533796" cy="3503524"/>
          </a:xfrm>
          <a:prstGeom prst="rect">
            <a:avLst/>
          </a:prstGeom>
          <a:noFill/>
        </p:spPr>
        <p:txBody>
          <a:bodyPr wrap="square" rtlCol="0">
            <a:spAutoFit/>
          </a:bodyPr>
          <a:lstStyle/>
          <a:p>
            <a:pPr marL="285750" indent="-285750">
              <a:spcAft>
                <a:spcPts val="1000"/>
              </a:spcAft>
              <a:buSzPct val="125000"/>
              <a:buBlip>
                <a:blip r:embed="rId3"/>
              </a:buBlip>
            </a:pPr>
            <a:r>
              <a:rPr lang="en-US" dirty="0" smtClean="0"/>
              <a:t>Applicable when handling cell culture that contains pathogens transmitted through inhalation or aerosol</a:t>
            </a:r>
            <a:endParaRPr lang="en-US" dirty="0"/>
          </a:p>
          <a:p>
            <a:pPr marL="285750" indent="-285750">
              <a:spcAft>
                <a:spcPts val="1000"/>
              </a:spcAft>
              <a:buSzPct val="125000"/>
              <a:buBlip>
                <a:blip r:embed="rId3"/>
              </a:buBlip>
            </a:pPr>
            <a:r>
              <a:rPr lang="en-US" dirty="0"/>
              <a:t>Hold your breath and leave the laboratory immediately</a:t>
            </a:r>
          </a:p>
          <a:p>
            <a:pPr marL="285750" indent="-285750">
              <a:spcAft>
                <a:spcPts val="1000"/>
              </a:spcAft>
              <a:buSzPct val="125000"/>
              <a:buBlip>
                <a:blip r:embed="rId3"/>
              </a:buBlip>
            </a:pPr>
            <a:r>
              <a:rPr lang="en-US" dirty="0"/>
              <a:t>Alert everyone else in the lab (i.e. post a warning sign that can be used as a signal to others )</a:t>
            </a:r>
          </a:p>
          <a:p>
            <a:pPr marL="285750" indent="-285750">
              <a:spcAft>
                <a:spcPts val="1000"/>
              </a:spcAft>
              <a:buSzPct val="125000"/>
              <a:buBlip>
                <a:blip r:embed="rId3"/>
              </a:buBlip>
            </a:pPr>
            <a:r>
              <a:rPr lang="en-US" dirty="0"/>
              <a:t>Close the door and do not re-enter the space</a:t>
            </a:r>
          </a:p>
          <a:p>
            <a:pPr marL="285750" indent="-285750">
              <a:spcAft>
                <a:spcPts val="1000"/>
              </a:spcAft>
              <a:buSzPct val="125000"/>
              <a:buBlip>
                <a:blip r:embed="rId3"/>
              </a:buBlip>
            </a:pPr>
            <a:r>
              <a:rPr lang="en-US" dirty="0"/>
              <a:t>Post a warning sign on the outside of the door</a:t>
            </a:r>
          </a:p>
          <a:p>
            <a:pPr marL="285750" indent="-285750">
              <a:spcAft>
                <a:spcPts val="1000"/>
              </a:spcAft>
              <a:buSzPct val="125000"/>
              <a:buBlip>
                <a:blip r:embed="rId3"/>
              </a:buBlip>
            </a:pPr>
            <a:r>
              <a:rPr lang="en-US" dirty="0"/>
              <a:t>Contact your institution’s designated Emergency Response </a:t>
            </a:r>
            <a:r>
              <a:rPr lang="en-US" dirty="0" smtClean="0"/>
              <a:t>Personnel</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t>Emergency Response Procedures</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20113"/>
            <a:ext cx="4517796" cy="2769989"/>
          </a:xfrm>
          <a:prstGeom prst="rect">
            <a:avLst/>
          </a:prstGeom>
          <a:noFill/>
        </p:spPr>
        <p:txBody>
          <a:bodyPr wrap="square" rtlCol="0">
            <a:spAutoFit/>
          </a:bodyPr>
          <a:lstStyle/>
          <a:p>
            <a:pPr marL="285750" indent="-285750">
              <a:spcAft>
                <a:spcPts val="1200"/>
              </a:spcAft>
              <a:buSzPct val="125000"/>
              <a:buBlip>
                <a:blip r:embed="rId3"/>
              </a:buBlip>
            </a:pPr>
            <a:r>
              <a:rPr lang="en-US" dirty="0" smtClean="0"/>
              <a:t>Immediately utilize eyewash, shower, soap, water and/or other incident protocol</a:t>
            </a:r>
            <a:endParaRPr lang="en-US" dirty="0"/>
          </a:p>
          <a:p>
            <a:pPr marL="285750" indent="-285750">
              <a:spcAft>
                <a:spcPts val="1200"/>
              </a:spcAft>
              <a:buSzPct val="125000"/>
              <a:buBlip>
                <a:blip r:embed="rId3"/>
              </a:buBlip>
            </a:pPr>
            <a:r>
              <a:rPr lang="en-US" dirty="0" smtClean="0"/>
              <a:t>Seek medical attention through employee </a:t>
            </a:r>
            <a:r>
              <a:rPr lang="en-US" dirty="0"/>
              <a:t>h</a:t>
            </a:r>
            <a:r>
              <a:rPr lang="en-US" dirty="0" smtClean="0"/>
              <a:t>ealth services or the emergency room</a:t>
            </a:r>
            <a:endParaRPr lang="en-US" dirty="0"/>
          </a:p>
          <a:p>
            <a:pPr marL="285750" indent="-285750">
              <a:spcAft>
                <a:spcPts val="1200"/>
              </a:spcAft>
              <a:buSzPct val="125000"/>
              <a:buBlip>
                <a:blip r:embed="rId3"/>
              </a:buBlip>
            </a:pPr>
            <a:r>
              <a:rPr lang="en-US" dirty="0" smtClean="0"/>
              <a:t>Report incident to your supervisor</a:t>
            </a:r>
          </a:p>
          <a:p>
            <a:pPr marL="285750" indent="-285750">
              <a:spcAft>
                <a:spcPts val="1200"/>
              </a:spcAft>
              <a:buSzPct val="125000"/>
              <a:buBlip>
                <a:blip r:embed="rId3"/>
              </a:buBlip>
            </a:pPr>
            <a:r>
              <a:rPr lang="en-US" dirty="0"/>
              <a:t>Follow </a:t>
            </a:r>
            <a:r>
              <a:rPr lang="en-US" dirty="0" smtClean="0"/>
              <a:t>up with healthcare professional to receive a written opinion and instructions for additional testing requirements.</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463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5130350" cy="461665"/>
          </a:xfrm>
          <a:prstGeom prst="rect">
            <a:avLst/>
          </a:prstGeom>
          <a:noFill/>
        </p:spPr>
        <p:txBody>
          <a:bodyPr wrap="square" rtlCol="0">
            <a:spAutoFit/>
          </a:bodyPr>
          <a:lstStyle/>
          <a:p>
            <a:r>
              <a:rPr lang="en-US" sz="2400" b="1" dirty="0">
                <a:cs typeface="Times New Roman" pitchFamily="18" charset="0"/>
              </a:rPr>
              <a:t>BBP Modes of Transmission</a:t>
            </a:r>
            <a:endParaRPr lang="en-US" sz="2400" b="1" dirty="0"/>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927566" y="2131038"/>
            <a:ext cx="5579154" cy="3416320"/>
          </a:xfrm>
          <a:prstGeom prst="rect">
            <a:avLst/>
          </a:prstGeom>
          <a:noFill/>
        </p:spPr>
        <p:txBody>
          <a:bodyPr wrap="square" rtlCol="0">
            <a:spAutoFit/>
          </a:bodyPr>
          <a:lstStyle/>
          <a:p>
            <a:pPr marL="285750" indent="-285750">
              <a:spcAft>
                <a:spcPts val="1200"/>
              </a:spcAft>
              <a:buSzPct val="125000"/>
              <a:buBlip>
                <a:blip r:embed="rId3"/>
              </a:buBlip>
            </a:pPr>
            <a:r>
              <a:rPr lang="en-US" dirty="0" smtClean="0"/>
              <a:t>Sexual contact</a:t>
            </a:r>
          </a:p>
          <a:p>
            <a:pPr marL="285750" indent="-285750">
              <a:spcAft>
                <a:spcPts val="1200"/>
              </a:spcAft>
              <a:buSzPct val="125000"/>
              <a:buBlip>
                <a:blip r:embed="rId3"/>
              </a:buBlip>
            </a:pPr>
            <a:r>
              <a:rPr lang="en-US" dirty="0" smtClean="0"/>
              <a:t>Sharing needles</a:t>
            </a:r>
          </a:p>
          <a:p>
            <a:pPr marL="285750" indent="-285750">
              <a:spcAft>
                <a:spcPts val="1200"/>
              </a:spcAft>
              <a:buSzPct val="125000"/>
              <a:buBlip>
                <a:blip r:embed="rId3"/>
              </a:buBlip>
            </a:pPr>
            <a:r>
              <a:rPr lang="en-US" dirty="0" smtClean="0"/>
              <a:t>Form mothers to babies</a:t>
            </a:r>
            <a:br>
              <a:rPr lang="en-US" dirty="0" smtClean="0"/>
            </a:br>
            <a:r>
              <a:rPr lang="en-US" dirty="0" smtClean="0"/>
              <a:t>at / before birth</a:t>
            </a:r>
          </a:p>
          <a:p>
            <a:pPr marL="285750" indent="-285750">
              <a:spcAft>
                <a:spcPts val="1200"/>
              </a:spcAft>
              <a:buSzPct val="125000"/>
              <a:buBlip>
                <a:blip r:embed="rId3"/>
              </a:buBlip>
            </a:pPr>
            <a:r>
              <a:rPr lang="en-US" dirty="0" smtClean="0"/>
              <a:t>Contact with broken skin or parenteral</a:t>
            </a:r>
          </a:p>
          <a:p>
            <a:pPr lvl="1">
              <a:spcAft>
                <a:spcPts val="1200"/>
              </a:spcAft>
              <a:buSzPct val="125000"/>
            </a:pPr>
            <a:r>
              <a:rPr lang="en-US" sz="1600" dirty="0"/>
              <a:t>- Rashes, cuts, punctures, abrasions</a:t>
            </a:r>
            <a:r>
              <a:rPr lang="en-US" sz="1600" dirty="0" smtClean="0"/>
              <a:t>,</a:t>
            </a:r>
            <a:br>
              <a:rPr lang="en-US" sz="1600" dirty="0" smtClean="0"/>
            </a:br>
            <a:r>
              <a:rPr lang="en-US" sz="1600" dirty="0" smtClean="0"/>
              <a:t>   acne</a:t>
            </a:r>
            <a:r>
              <a:rPr lang="en-US" sz="1600" dirty="0"/>
              <a:t>, sores, </a:t>
            </a:r>
            <a:r>
              <a:rPr lang="en-US" sz="1600" dirty="0" smtClean="0"/>
              <a:t>abrasions</a:t>
            </a:r>
            <a:endParaRPr lang="en-US" dirty="0" smtClean="0"/>
          </a:p>
          <a:p>
            <a:pPr marL="285750" indent="-285750">
              <a:spcAft>
                <a:spcPts val="1200"/>
              </a:spcAft>
              <a:buSzPct val="125000"/>
              <a:buBlip>
                <a:blip r:embed="rId3"/>
              </a:buBlip>
            </a:pPr>
            <a:r>
              <a:rPr lang="en-US" dirty="0"/>
              <a:t>Contact with mucous membranes (splashes</a:t>
            </a:r>
            <a:r>
              <a:rPr lang="en-US" dirty="0" smtClean="0"/>
              <a:t>)</a:t>
            </a:r>
          </a:p>
          <a:p>
            <a:pPr lvl="1">
              <a:spcAft>
                <a:spcPts val="1200"/>
              </a:spcAft>
              <a:buSzPct val="125000"/>
            </a:pPr>
            <a:r>
              <a:rPr lang="en-US" sz="1600" dirty="0" smtClean="0"/>
              <a:t>- Eyes, nose, mouth</a:t>
            </a:r>
            <a:endParaRPr lang="en-US" sz="1600"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ttp://www.fi.edu/learn/heart/blood/images/red-blood-cells.jpg"/>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66000"/>
                    </a14:imgEffect>
                  </a14:imgLayer>
                </a14:imgProps>
              </a:ext>
            </a:extLst>
          </a:blip>
          <a:srcRect l="10147" r="8009"/>
          <a:stretch/>
        </p:blipFill>
        <p:spPr bwMode="auto">
          <a:xfrm>
            <a:off x="5497278" y="2011420"/>
            <a:ext cx="1968500" cy="16228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2010908" y="3133536"/>
            <a:ext cx="5130350" cy="461665"/>
          </a:xfrm>
          <a:prstGeom prst="rect">
            <a:avLst/>
          </a:prstGeom>
          <a:noFill/>
        </p:spPr>
        <p:txBody>
          <a:bodyPr wrap="square" rtlCol="0">
            <a:spAutoFit/>
          </a:bodyPr>
          <a:lstStyle/>
          <a:p>
            <a:pPr algn="ctr"/>
            <a:r>
              <a:rPr lang="en-US" sz="2400" b="1" dirty="0" smtClean="0"/>
              <a:t>Sources of Transmission</a:t>
            </a:r>
            <a:endParaRPr lang="en-US" sz="2400" b="1" dirty="0"/>
          </a:p>
        </p:txBody>
      </p:sp>
      <p:pic>
        <p:nvPicPr>
          <p:cNvPr id="8" name="Picture 2" descr="http://www.cshema.org/assets/0/8722/8780/8783/ed732c69-f6f5-44a6-9342-223a7914b34d.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06485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4" y="1391830"/>
            <a:ext cx="6071739" cy="461665"/>
          </a:xfrm>
          <a:prstGeom prst="rect">
            <a:avLst/>
          </a:prstGeom>
          <a:noFill/>
        </p:spPr>
        <p:txBody>
          <a:bodyPr wrap="square" rtlCol="0">
            <a:spAutoFit/>
          </a:bodyPr>
          <a:lstStyle/>
          <a:p>
            <a:r>
              <a:rPr lang="en-US" sz="2400" b="1" dirty="0" smtClean="0"/>
              <a:t>Other Potential Infectious Materials </a:t>
            </a:r>
            <a:r>
              <a:rPr lang="en-US" sz="2400" b="1" dirty="0"/>
              <a:t>(OPIM)</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6" y="2040770"/>
            <a:ext cx="2624342" cy="2092881"/>
          </a:xfrm>
          <a:prstGeom prst="rect">
            <a:avLst/>
          </a:prstGeom>
          <a:noFill/>
        </p:spPr>
        <p:txBody>
          <a:bodyPr wrap="square" rtlCol="0">
            <a:spAutoFit/>
          </a:bodyPr>
          <a:lstStyle/>
          <a:p>
            <a:pPr marL="285750" indent="-285750">
              <a:spcAft>
                <a:spcPts val="1200"/>
              </a:spcAft>
              <a:buSzPct val="125000"/>
              <a:buBlip>
                <a:blip r:embed="rId3"/>
              </a:buBlip>
            </a:pPr>
            <a:r>
              <a:rPr lang="en-US" dirty="0"/>
              <a:t>Semen</a:t>
            </a:r>
          </a:p>
          <a:p>
            <a:pPr marL="285750" indent="-285750">
              <a:spcAft>
                <a:spcPts val="1200"/>
              </a:spcAft>
              <a:buSzPct val="125000"/>
              <a:buBlip>
                <a:blip r:embed="rId3"/>
              </a:buBlip>
            </a:pPr>
            <a:r>
              <a:rPr lang="en-US" dirty="0"/>
              <a:t>Vaginal secretions</a:t>
            </a:r>
          </a:p>
          <a:p>
            <a:pPr marL="285750" indent="-285750">
              <a:spcAft>
                <a:spcPts val="1200"/>
              </a:spcAft>
              <a:buSzPct val="125000"/>
              <a:buBlip>
                <a:blip r:embed="rId3"/>
              </a:buBlip>
            </a:pPr>
            <a:r>
              <a:rPr lang="en-US" dirty="0"/>
              <a:t>Cerebrospinal fluid</a:t>
            </a:r>
          </a:p>
          <a:p>
            <a:pPr marL="285750" indent="-285750">
              <a:spcAft>
                <a:spcPts val="1200"/>
              </a:spcAft>
              <a:buSzPct val="125000"/>
              <a:buBlip>
                <a:blip r:embed="rId3"/>
              </a:buBlip>
            </a:pPr>
            <a:r>
              <a:rPr lang="en-US" dirty="0"/>
              <a:t>Synovial fluid</a:t>
            </a:r>
          </a:p>
          <a:p>
            <a:pPr marL="285750" indent="-285750">
              <a:spcAft>
                <a:spcPts val="1200"/>
              </a:spcAft>
              <a:buSzPct val="125000"/>
              <a:buBlip>
                <a:blip r:embed="rId3"/>
              </a:buBlip>
            </a:pPr>
            <a:r>
              <a:rPr lang="en-US" dirty="0"/>
              <a:t>Pleural </a:t>
            </a:r>
            <a:r>
              <a:rPr lang="en-US" dirty="0" smtClean="0"/>
              <a:t>fluid</a:t>
            </a:r>
            <a:endParaRPr lang="en-US" dirty="0"/>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562475" y="2043173"/>
            <a:ext cx="2624342" cy="2492990"/>
          </a:xfrm>
          <a:prstGeom prst="rect">
            <a:avLst/>
          </a:prstGeom>
          <a:noFill/>
        </p:spPr>
        <p:txBody>
          <a:bodyPr wrap="square" rtlCol="0">
            <a:spAutoFit/>
          </a:bodyPr>
          <a:lstStyle/>
          <a:p>
            <a:pPr marL="285750" indent="-285750">
              <a:spcAft>
                <a:spcPts val="1200"/>
              </a:spcAft>
              <a:buSzPct val="125000"/>
              <a:buBlip>
                <a:blip r:embed="rId3"/>
              </a:buBlip>
            </a:pPr>
            <a:r>
              <a:rPr lang="en-US" dirty="0" smtClean="0"/>
              <a:t>Pericardial </a:t>
            </a:r>
            <a:r>
              <a:rPr lang="en-US" dirty="0"/>
              <a:t>fluid</a:t>
            </a:r>
          </a:p>
          <a:p>
            <a:pPr marL="285750" indent="-285750">
              <a:spcAft>
                <a:spcPts val="1200"/>
              </a:spcAft>
              <a:buSzPct val="125000"/>
              <a:buBlip>
                <a:blip r:embed="rId3"/>
              </a:buBlip>
            </a:pPr>
            <a:r>
              <a:rPr lang="en-US" dirty="0"/>
              <a:t>Amniotic fluid</a:t>
            </a:r>
          </a:p>
          <a:p>
            <a:pPr marL="285750" indent="-285750">
              <a:spcAft>
                <a:spcPts val="1200"/>
              </a:spcAft>
              <a:buSzPct val="125000"/>
              <a:buBlip>
                <a:blip r:embed="rId3"/>
              </a:buBlip>
            </a:pPr>
            <a:r>
              <a:rPr lang="en-US" dirty="0"/>
              <a:t>Saliva in dental procedures</a:t>
            </a:r>
          </a:p>
          <a:p>
            <a:pPr marL="285750" indent="-285750">
              <a:spcAft>
                <a:spcPts val="1200"/>
              </a:spcAft>
              <a:buSzPct val="125000"/>
              <a:buBlip>
                <a:blip r:embed="rId3"/>
              </a:buBlip>
            </a:pPr>
            <a:r>
              <a:rPr lang="en-US" dirty="0"/>
              <a:t>Any other body fluid contaminated with blood</a:t>
            </a:r>
          </a:p>
        </p:txBody>
      </p:sp>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4" y="1391830"/>
            <a:ext cx="6325739" cy="461665"/>
          </a:xfrm>
          <a:prstGeom prst="rect">
            <a:avLst/>
          </a:prstGeom>
          <a:noFill/>
        </p:spPr>
        <p:txBody>
          <a:bodyPr wrap="square" rtlCol="0">
            <a:spAutoFit/>
          </a:bodyPr>
          <a:lstStyle/>
          <a:p>
            <a:r>
              <a:rPr lang="en-US" sz="2400" b="1" dirty="0"/>
              <a:t>Other </a:t>
            </a:r>
            <a:r>
              <a:rPr lang="en-US" sz="2400" b="1" dirty="0" smtClean="0"/>
              <a:t>Potential Infectious Materials </a:t>
            </a:r>
            <a:r>
              <a:rPr lang="en-US" sz="2400" b="1" dirty="0"/>
              <a:t>(OPIM)</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5" y="2174539"/>
            <a:ext cx="4526868" cy="3046988"/>
          </a:xfrm>
          <a:prstGeom prst="rect">
            <a:avLst/>
          </a:prstGeom>
          <a:noFill/>
        </p:spPr>
        <p:txBody>
          <a:bodyPr wrap="square" rtlCol="0">
            <a:spAutoFit/>
          </a:bodyPr>
          <a:lstStyle/>
          <a:p>
            <a:pPr marL="285750" indent="-285750">
              <a:spcAft>
                <a:spcPts val="1200"/>
              </a:spcAft>
              <a:buSzPct val="125000"/>
              <a:buBlip>
                <a:blip r:embed="rId3"/>
              </a:buBlip>
            </a:pPr>
            <a:r>
              <a:rPr lang="en-US" dirty="0"/>
              <a:t>Any unfixed cells, tissue or organs (other than skin) from a human or primate </a:t>
            </a:r>
          </a:p>
          <a:p>
            <a:pPr marL="285750" indent="-285750">
              <a:spcAft>
                <a:spcPts val="1200"/>
              </a:spcAft>
              <a:buSzPct val="125000"/>
              <a:buBlip>
                <a:blip r:embed="rId3"/>
              </a:buBlip>
            </a:pPr>
            <a:r>
              <a:rPr lang="en-US" dirty="0"/>
              <a:t>HIV-containing cell or tissue cultures, organ cultures</a:t>
            </a:r>
          </a:p>
          <a:p>
            <a:pPr marL="285750" indent="-285750">
              <a:spcAft>
                <a:spcPts val="1200"/>
              </a:spcAft>
              <a:buSzPct val="125000"/>
              <a:buBlip>
                <a:blip r:embed="rId3"/>
              </a:buBlip>
            </a:pPr>
            <a:r>
              <a:rPr lang="en-US" dirty="0"/>
              <a:t>HIV- or HBV-containing culture medium or solutions</a:t>
            </a:r>
          </a:p>
          <a:p>
            <a:pPr marL="285750" indent="-285750">
              <a:spcAft>
                <a:spcPts val="1200"/>
              </a:spcAft>
              <a:buSzPct val="125000"/>
              <a:buBlip>
                <a:blip r:embed="rId3"/>
              </a:buBlip>
            </a:pPr>
            <a:r>
              <a:rPr lang="en-US" dirty="0"/>
              <a:t>Blood, organs or other tissues from experimental animals infected with HIV or HBV</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941" t="9129" r="11013" b="9910"/>
          <a:stretch/>
        </p:blipFill>
        <p:spPr>
          <a:xfrm>
            <a:off x="0" y="0"/>
            <a:ext cx="9144000" cy="6858000"/>
          </a:xfrm>
          <a:prstGeom prst="rect">
            <a:avLst/>
          </a:prstGeom>
        </p:spPr>
      </p:pic>
      <p:sp>
        <p:nvSpPr>
          <p:cNvPr id="2" name="TextBox 1"/>
          <p:cNvSpPr txBox="1"/>
          <p:nvPr/>
        </p:nvSpPr>
        <p:spPr>
          <a:xfrm>
            <a:off x="1448475" y="1391830"/>
            <a:ext cx="6117096" cy="461665"/>
          </a:xfrm>
          <a:prstGeom prst="rect">
            <a:avLst/>
          </a:prstGeom>
          <a:noFill/>
        </p:spPr>
        <p:txBody>
          <a:bodyPr wrap="square" rtlCol="0">
            <a:spAutoFit/>
          </a:bodyPr>
          <a:lstStyle/>
          <a:p>
            <a:r>
              <a:rPr lang="en-US" sz="2400" b="1" dirty="0"/>
              <a:t>Other Potential Infectious Materials (OPIM)</a:t>
            </a:r>
          </a:p>
        </p:txBody>
      </p:sp>
      <p:cxnSp>
        <p:nvCxnSpPr>
          <p:cNvPr id="5" name="Straight Connector 4"/>
          <p:cNvCxnSpPr/>
          <p:nvPr/>
        </p:nvCxnSpPr>
        <p:spPr>
          <a:xfrm>
            <a:off x="1488935" y="1828800"/>
            <a:ext cx="60690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650776" y="1974977"/>
            <a:ext cx="5415868" cy="3477876"/>
          </a:xfrm>
          <a:prstGeom prst="rect">
            <a:avLst/>
          </a:prstGeom>
          <a:noFill/>
        </p:spPr>
        <p:txBody>
          <a:bodyPr wrap="square" rtlCol="0">
            <a:spAutoFit/>
          </a:bodyPr>
          <a:lstStyle/>
          <a:p>
            <a:pPr>
              <a:spcAft>
                <a:spcPts val="1200"/>
              </a:spcAft>
              <a:buSzPct val="125000"/>
            </a:pPr>
            <a:r>
              <a:rPr lang="en-US" dirty="0"/>
              <a:t>If visibly contaminated with blood, practice Universal </a:t>
            </a:r>
            <a:r>
              <a:rPr lang="en-US" dirty="0" smtClean="0"/>
              <a:t>Precautions. The </a:t>
            </a:r>
            <a:r>
              <a:rPr lang="en-US" dirty="0"/>
              <a:t>following are not expected to be infectious unless visibly contaminated with blood:</a:t>
            </a:r>
          </a:p>
          <a:p>
            <a:pPr marL="285750" indent="-285750">
              <a:spcAft>
                <a:spcPts val="600"/>
              </a:spcAft>
              <a:buSzPct val="125000"/>
              <a:buBlip>
                <a:blip r:embed="rId3"/>
              </a:buBlip>
            </a:pPr>
            <a:r>
              <a:rPr lang="en-US" dirty="0"/>
              <a:t>Urine</a:t>
            </a:r>
          </a:p>
          <a:p>
            <a:pPr marL="285750" indent="-285750">
              <a:spcAft>
                <a:spcPts val="600"/>
              </a:spcAft>
              <a:buSzPct val="125000"/>
              <a:buBlip>
                <a:blip r:embed="rId3"/>
              </a:buBlip>
            </a:pPr>
            <a:r>
              <a:rPr lang="en-US" dirty="0"/>
              <a:t>Sweat</a:t>
            </a:r>
          </a:p>
          <a:p>
            <a:pPr marL="285750" indent="-285750">
              <a:spcAft>
                <a:spcPts val="600"/>
              </a:spcAft>
              <a:buSzPct val="125000"/>
              <a:buBlip>
                <a:blip r:embed="rId3"/>
              </a:buBlip>
            </a:pPr>
            <a:r>
              <a:rPr lang="en-US" dirty="0"/>
              <a:t>Feces</a:t>
            </a:r>
          </a:p>
          <a:p>
            <a:pPr marL="285750" indent="-285750">
              <a:spcAft>
                <a:spcPts val="600"/>
              </a:spcAft>
              <a:buSzPct val="125000"/>
              <a:buBlip>
                <a:blip r:embed="rId3"/>
              </a:buBlip>
            </a:pPr>
            <a:r>
              <a:rPr lang="en-US" dirty="0"/>
              <a:t>Sputum </a:t>
            </a:r>
          </a:p>
          <a:p>
            <a:pPr marL="285750" indent="-285750">
              <a:spcAft>
                <a:spcPts val="600"/>
              </a:spcAft>
              <a:buSzPct val="125000"/>
              <a:buBlip>
                <a:blip r:embed="rId3"/>
              </a:buBlip>
            </a:pPr>
            <a:r>
              <a:rPr lang="en-US" dirty="0"/>
              <a:t>Vomit</a:t>
            </a:r>
          </a:p>
          <a:p>
            <a:pPr marL="285750" indent="-285750">
              <a:spcAft>
                <a:spcPts val="600"/>
              </a:spcAft>
              <a:buSzPct val="125000"/>
              <a:buBlip>
                <a:blip r:embed="rId3"/>
              </a:buBlip>
            </a:pPr>
            <a:r>
              <a:rPr lang="en-US" dirty="0"/>
              <a:t>Tears </a:t>
            </a:r>
          </a:p>
          <a:p>
            <a:pPr marL="285750" indent="-285750">
              <a:spcAft>
                <a:spcPts val="600"/>
              </a:spcAft>
              <a:buSzPct val="125000"/>
              <a:buBlip>
                <a:blip r:embed="rId3"/>
              </a:buBlip>
            </a:pPr>
            <a:r>
              <a:rPr lang="en-US" dirty="0"/>
              <a:t>Nasal Secretions</a:t>
            </a:r>
          </a:p>
        </p:txBody>
      </p:sp>
      <p:pic>
        <p:nvPicPr>
          <p:cNvPr id="8" name="Picture 2" descr="http://www.cshema.org/assets/0/8722/8780/8783/ed732c69-f6f5-44a6-9342-223a7914b34d.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8752" y="4989762"/>
            <a:ext cx="887414" cy="50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10552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481</TotalTime>
  <Words>1719</Words>
  <Application>Microsoft Office PowerPoint</Application>
  <PresentationFormat>On-screen Show (4:3)</PresentationFormat>
  <Paragraphs>223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Kaufman</dc:creator>
  <cp:lastModifiedBy>Cindy Chaffee</cp:lastModifiedBy>
  <cp:revision>59</cp:revision>
  <cp:lastPrinted>2014-03-18T16:17:50Z</cp:lastPrinted>
  <dcterms:created xsi:type="dcterms:W3CDTF">2014-02-19T12:24:50Z</dcterms:created>
  <dcterms:modified xsi:type="dcterms:W3CDTF">2015-07-20T17:12:46Z</dcterms:modified>
</cp:coreProperties>
</file>