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839" r:id="rId1"/>
  </p:sldMasterIdLst>
  <p:notesMasterIdLst>
    <p:notesMasterId r:id="rId13"/>
  </p:notesMasterIdLst>
  <p:handoutMasterIdLst>
    <p:handoutMasterId r:id="rId14"/>
  </p:handoutMasterIdLst>
  <p:sldIdLst>
    <p:sldId id="728" r:id="rId2"/>
    <p:sldId id="1122" r:id="rId3"/>
    <p:sldId id="1124" r:id="rId4"/>
    <p:sldId id="1125" r:id="rId5"/>
    <p:sldId id="1126" r:id="rId6"/>
    <p:sldId id="1127" r:id="rId7"/>
    <p:sldId id="1123" r:id="rId8"/>
    <p:sldId id="1128" r:id="rId9"/>
    <p:sldId id="1129" r:id="rId10"/>
    <p:sldId id="1130" r:id="rId11"/>
    <p:sldId id="1131" r:id="rId12"/>
  </p:sldIdLst>
  <p:sldSz cx="9144000" cy="6858000" type="screen4x3"/>
  <p:notesSz cx="7315200" cy="9601200"/>
  <p:defaultTextStyle>
    <a:defPPr>
      <a:defRPr lang="en-US"/>
    </a:defPPr>
    <a:lvl1pPr algn="ctr" rtl="0" fontAlgn="base">
      <a:spcBef>
        <a:spcPct val="0"/>
      </a:spcBef>
      <a:spcAft>
        <a:spcPct val="0"/>
      </a:spcAft>
      <a:defRPr sz="1900" kern="1200">
        <a:solidFill>
          <a:schemeClr val="tx1"/>
        </a:solidFill>
        <a:latin typeface="Arial" pitchFamily="34" charset="0"/>
        <a:ea typeface="+mn-ea"/>
        <a:cs typeface="+mn-cs"/>
      </a:defRPr>
    </a:lvl1pPr>
    <a:lvl2pPr marL="706793" algn="ctr" rtl="0" fontAlgn="base">
      <a:spcBef>
        <a:spcPct val="0"/>
      </a:spcBef>
      <a:spcAft>
        <a:spcPct val="0"/>
      </a:spcAft>
      <a:defRPr sz="1900" kern="1200">
        <a:solidFill>
          <a:schemeClr val="tx1"/>
        </a:solidFill>
        <a:latin typeface="Arial" pitchFamily="34" charset="0"/>
        <a:ea typeface="+mn-ea"/>
        <a:cs typeface="+mn-cs"/>
      </a:defRPr>
    </a:lvl2pPr>
    <a:lvl3pPr marL="1413585" algn="ctr" rtl="0" fontAlgn="base">
      <a:spcBef>
        <a:spcPct val="0"/>
      </a:spcBef>
      <a:spcAft>
        <a:spcPct val="0"/>
      </a:spcAft>
      <a:defRPr sz="1900" kern="1200">
        <a:solidFill>
          <a:schemeClr val="tx1"/>
        </a:solidFill>
        <a:latin typeface="Arial" pitchFamily="34" charset="0"/>
        <a:ea typeface="+mn-ea"/>
        <a:cs typeface="+mn-cs"/>
      </a:defRPr>
    </a:lvl3pPr>
    <a:lvl4pPr marL="2120378" algn="ctr" rtl="0" fontAlgn="base">
      <a:spcBef>
        <a:spcPct val="0"/>
      </a:spcBef>
      <a:spcAft>
        <a:spcPct val="0"/>
      </a:spcAft>
      <a:defRPr sz="1900" kern="1200">
        <a:solidFill>
          <a:schemeClr val="tx1"/>
        </a:solidFill>
        <a:latin typeface="Arial" pitchFamily="34" charset="0"/>
        <a:ea typeface="+mn-ea"/>
        <a:cs typeface="+mn-cs"/>
      </a:defRPr>
    </a:lvl4pPr>
    <a:lvl5pPr marL="2827171" algn="ctr" rtl="0" fontAlgn="base">
      <a:spcBef>
        <a:spcPct val="0"/>
      </a:spcBef>
      <a:spcAft>
        <a:spcPct val="0"/>
      </a:spcAft>
      <a:defRPr sz="1900" kern="1200">
        <a:solidFill>
          <a:schemeClr val="tx1"/>
        </a:solidFill>
        <a:latin typeface="Arial" pitchFamily="34" charset="0"/>
        <a:ea typeface="+mn-ea"/>
        <a:cs typeface="+mn-cs"/>
      </a:defRPr>
    </a:lvl5pPr>
    <a:lvl6pPr marL="3533965" algn="l" defTabSz="1413585" rtl="0" eaLnBrk="1" latinLnBrk="0" hangingPunct="1">
      <a:defRPr sz="1900" kern="1200">
        <a:solidFill>
          <a:schemeClr val="tx1"/>
        </a:solidFill>
        <a:latin typeface="Arial" pitchFamily="34" charset="0"/>
        <a:ea typeface="+mn-ea"/>
        <a:cs typeface="+mn-cs"/>
      </a:defRPr>
    </a:lvl6pPr>
    <a:lvl7pPr marL="4240759" algn="l" defTabSz="1413585" rtl="0" eaLnBrk="1" latinLnBrk="0" hangingPunct="1">
      <a:defRPr sz="1900" kern="1200">
        <a:solidFill>
          <a:schemeClr val="tx1"/>
        </a:solidFill>
        <a:latin typeface="Arial" pitchFamily="34" charset="0"/>
        <a:ea typeface="+mn-ea"/>
        <a:cs typeface="+mn-cs"/>
      </a:defRPr>
    </a:lvl7pPr>
    <a:lvl8pPr marL="4947553" algn="l" defTabSz="1413585" rtl="0" eaLnBrk="1" latinLnBrk="0" hangingPunct="1">
      <a:defRPr sz="1900" kern="1200">
        <a:solidFill>
          <a:schemeClr val="tx1"/>
        </a:solidFill>
        <a:latin typeface="Arial" pitchFamily="34" charset="0"/>
        <a:ea typeface="+mn-ea"/>
        <a:cs typeface="+mn-cs"/>
      </a:defRPr>
    </a:lvl8pPr>
    <a:lvl9pPr marL="5654343" algn="l" defTabSz="1413585" rtl="0" eaLnBrk="1" latinLnBrk="0" hangingPunct="1">
      <a:defRPr sz="19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F2F"/>
    <a:srgbClr val="F0EFEF"/>
    <a:srgbClr val="E8714C"/>
    <a:srgbClr val="F5F5F5"/>
    <a:srgbClr val="EAEAEA"/>
    <a:srgbClr val="6767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7" autoAdjust="0"/>
    <p:restoredTop sz="94660" autoAdjust="0"/>
  </p:normalViewPr>
  <p:slideViewPr>
    <p:cSldViewPr snapToGrid="0">
      <p:cViewPr varScale="1">
        <p:scale>
          <a:sx n="92" d="100"/>
          <a:sy n="92" d="100"/>
        </p:scale>
        <p:origin x="1380" y="108"/>
      </p:cViewPr>
      <p:guideLst>
        <p:guide orient="horz" pos="2160"/>
        <p:guide pos="2879"/>
      </p:guideLst>
    </p:cSldViewPr>
  </p:slideViewPr>
  <p:outlineViewPr>
    <p:cViewPr>
      <p:scale>
        <a:sx n="33" d="100"/>
        <a:sy n="33" d="100"/>
      </p:scale>
      <p:origin x="0" y="58656"/>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3" d="2"/>
        <a:sy n="3" d="2"/>
      </p:scale>
      <p:origin x="0" y="0"/>
    </p:cViewPr>
  </p:notesTextViewPr>
  <p:sorterViewPr>
    <p:cViewPr>
      <p:scale>
        <a:sx n="66" d="100"/>
        <a:sy n="66" d="100"/>
      </p:scale>
      <p:origin x="0" y="10488"/>
    </p:cViewPr>
  </p:sorterViewPr>
  <p:notesViewPr>
    <p:cSldViewPr snapToGrid="0">
      <p:cViewPr varScale="1">
        <p:scale>
          <a:sx n="57" d="100"/>
          <a:sy n="57" d="100"/>
        </p:scale>
        <p:origin x="-212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890356" cy="481013"/>
          </a:xfrm>
          <a:prstGeom prst="rect">
            <a:avLst/>
          </a:prstGeom>
          <a:noFill/>
          <a:ln w="9525">
            <a:noFill/>
            <a:miter lim="800000"/>
            <a:headEnd/>
            <a:tailEnd/>
          </a:ln>
          <a:effectLst/>
        </p:spPr>
        <p:txBody>
          <a:bodyPr vert="horz" wrap="square" lIns="97311" tIns="48656" rIns="97311" bIns="48656" numCol="1" anchor="t" anchorCtr="0" compatLnSpc="1">
            <a:prstTxWarp prst="textNoShape">
              <a:avLst/>
            </a:prstTxWarp>
          </a:bodyPr>
          <a:lstStyle>
            <a:lvl1pPr algn="l" defTabSz="966788" eaLnBrk="0" hangingPunct="0">
              <a:defRPr>
                <a:latin typeface="Times New Roman" pitchFamily="18" charset="0"/>
              </a:defRPr>
            </a:lvl1pPr>
          </a:lstStyle>
          <a:p>
            <a:pPr>
              <a:defRPr/>
            </a:pPr>
            <a:r>
              <a:rPr lang="en-US" sz="1200" dirty="0"/>
              <a:t>IIT ITM 301 – Computer Hardware and Software</a:t>
            </a:r>
          </a:p>
        </p:txBody>
      </p:sp>
      <p:sp>
        <p:nvSpPr>
          <p:cNvPr id="3075" name="Rectangle 3"/>
          <p:cNvSpPr>
            <a:spLocks noGrp="1" noChangeArrowheads="1"/>
          </p:cNvSpPr>
          <p:nvPr>
            <p:ph type="dt" sz="quarter" idx="1"/>
          </p:nvPr>
        </p:nvSpPr>
        <p:spPr bwMode="auto">
          <a:xfrm>
            <a:off x="4143375" y="0"/>
            <a:ext cx="3171825" cy="481013"/>
          </a:xfrm>
          <a:prstGeom prst="rect">
            <a:avLst/>
          </a:prstGeom>
          <a:noFill/>
          <a:ln w="9525">
            <a:noFill/>
            <a:miter lim="800000"/>
            <a:headEnd/>
            <a:tailEnd/>
          </a:ln>
          <a:effectLst/>
        </p:spPr>
        <p:txBody>
          <a:bodyPr vert="horz" wrap="square" lIns="97311" tIns="48656" rIns="97311" bIns="48656" numCol="1" anchor="t" anchorCtr="0" compatLnSpc="1">
            <a:prstTxWarp prst="textNoShape">
              <a:avLst/>
            </a:prstTxWarp>
          </a:bodyPr>
          <a:lstStyle>
            <a:lvl1pPr algn="r" defTabSz="966788" eaLnBrk="0" hangingPunct="0">
              <a:defRPr>
                <a:latin typeface="Times New Roman" pitchFamily="18" charset="0"/>
              </a:defRPr>
            </a:lvl1pPr>
          </a:lstStyle>
          <a:p>
            <a:r>
              <a:rPr lang="en-US" sz="1200" dirty="0"/>
              <a:t>Spring 2012</a:t>
            </a:r>
          </a:p>
        </p:txBody>
      </p:sp>
      <p:sp>
        <p:nvSpPr>
          <p:cNvPr id="3076" name="Rectangle 4"/>
          <p:cNvSpPr>
            <a:spLocks noGrp="1" noChangeArrowheads="1"/>
          </p:cNvSpPr>
          <p:nvPr>
            <p:ph type="ftr" sz="quarter" idx="2"/>
          </p:nvPr>
        </p:nvSpPr>
        <p:spPr bwMode="auto">
          <a:xfrm>
            <a:off x="0" y="9120188"/>
            <a:ext cx="4056611" cy="481012"/>
          </a:xfrm>
          <a:prstGeom prst="rect">
            <a:avLst/>
          </a:prstGeom>
          <a:noFill/>
          <a:ln w="9525">
            <a:noFill/>
            <a:miter lim="800000"/>
            <a:headEnd/>
            <a:tailEnd/>
          </a:ln>
          <a:effectLst/>
        </p:spPr>
        <p:txBody>
          <a:bodyPr vert="horz" wrap="square" lIns="97311" tIns="48656" rIns="97311" bIns="48656" numCol="1" anchor="b" anchorCtr="0" compatLnSpc="1">
            <a:prstTxWarp prst="textNoShape">
              <a:avLst/>
            </a:prstTxWarp>
          </a:bodyPr>
          <a:lstStyle>
            <a:lvl1pPr algn="l" defTabSz="966788" eaLnBrk="0" hangingPunct="0">
              <a:defRPr>
                <a:latin typeface="Times New Roman" pitchFamily="18" charset="0"/>
              </a:defRPr>
            </a:lvl1pPr>
          </a:lstStyle>
          <a:p>
            <a:r>
              <a:rPr lang="en-US" sz="1200" dirty="0"/>
              <a:t>Copyright  by Illinois Institute of Technology, 2012</a:t>
            </a:r>
          </a:p>
        </p:txBody>
      </p:sp>
      <p:sp>
        <p:nvSpPr>
          <p:cNvPr id="3077" name="Rectangle 5"/>
          <p:cNvSpPr>
            <a:spLocks noGrp="1" noChangeArrowheads="1"/>
          </p:cNvSpPr>
          <p:nvPr>
            <p:ph type="sldNum" sz="quarter" idx="3"/>
          </p:nvPr>
        </p:nvSpPr>
        <p:spPr bwMode="auto">
          <a:xfrm>
            <a:off x="4143375" y="9120188"/>
            <a:ext cx="3171825" cy="481012"/>
          </a:xfrm>
          <a:prstGeom prst="rect">
            <a:avLst/>
          </a:prstGeom>
          <a:noFill/>
          <a:ln w="9525">
            <a:noFill/>
            <a:miter lim="800000"/>
            <a:headEnd/>
            <a:tailEnd/>
          </a:ln>
          <a:effectLst/>
        </p:spPr>
        <p:txBody>
          <a:bodyPr vert="horz" wrap="square" lIns="97311" tIns="48656" rIns="97311" bIns="48656" numCol="1" anchor="b" anchorCtr="0" compatLnSpc="1">
            <a:prstTxWarp prst="textNoShape">
              <a:avLst/>
            </a:prstTxWarp>
          </a:bodyPr>
          <a:lstStyle>
            <a:lvl1pPr algn="r" defTabSz="966788" eaLnBrk="0" hangingPunct="0">
              <a:defRPr>
                <a:latin typeface="Times New Roman" pitchFamily="18" charset="0"/>
              </a:defRPr>
            </a:lvl1pPr>
          </a:lstStyle>
          <a:p>
            <a:fld id="{6416CFCF-9310-4963-A4D2-8EE9A8DB3B51}" type="slidenum">
              <a:rPr lang="en-US" sz="1200"/>
              <a:pPr/>
              <a:t>‹#›</a:t>
            </a:fld>
            <a:endParaRPr lang="en-US" sz="1200" dirty="0"/>
          </a:p>
        </p:txBody>
      </p:sp>
      <p:pic>
        <p:nvPicPr>
          <p:cNvPr id="6" name="il_fi" descr="IIT_logo"/>
          <p:cNvPicPr>
            <a:picLocks noChangeAspect="1" noChangeArrowheads="1"/>
          </p:cNvPicPr>
          <p:nvPr/>
        </p:nvPicPr>
        <p:blipFill>
          <a:blip r:embed="rId2" cstate="print"/>
          <a:srcRect r="5263"/>
          <a:stretch>
            <a:fillRect/>
          </a:stretch>
        </p:blipFill>
        <p:spPr bwMode="auto">
          <a:xfrm>
            <a:off x="5038725" y="8721725"/>
            <a:ext cx="2032000" cy="473075"/>
          </a:xfrm>
          <a:prstGeom prst="rect">
            <a:avLst/>
          </a:prstGeom>
          <a:noFill/>
          <a:ln w="9525">
            <a:noFill/>
            <a:miter lim="800000"/>
            <a:headEnd/>
            <a:tailEnd/>
          </a:ln>
        </p:spPr>
      </p:pic>
      <p:cxnSp>
        <p:nvCxnSpPr>
          <p:cNvPr id="7" name="Straight Connector 6"/>
          <p:cNvCxnSpPr/>
          <p:nvPr/>
        </p:nvCxnSpPr>
        <p:spPr>
          <a:xfrm>
            <a:off x="0" y="9280525"/>
            <a:ext cx="73152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62557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81013"/>
          </a:xfrm>
          <a:prstGeom prst="rect">
            <a:avLst/>
          </a:prstGeom>
          <a:noFill/>
          <a:ln w="9525">
            <a:noFill/>
            <a:miter lim="800000"/>
            <a:headEnd/>
            <a:tailEnd/>
          </a:ln>
          <a:effectLst/>
        </p:spPr>
        <p:txBody>
          <a:bodyPr vert="horz" wrap="square" lIns="97311" tIns="48656" rIns="97311" bIns="48656" numCol="1" anchor="t" anchorCtr="0" compatLnSpc="1">
            <a:prstTxWarp prst="textNoShape">
              <a:avLst/>
            </a:prstTxWarp>
          </a:bodyPr>
          <a:lstStyle>
            <a:lvl1pPr algn="l" defTabSz="966788" eaLnBrk="0" hangingPunct="0">
              <a:defRPr>
                <a:latin typeface="Times New Roman" pitchFamily="18" charset="0"/>
              </a:defRPr>
            </a:lvl1pPr>
          </a:lstStyle>
          <a:p>
            <a:endParaRPr lang="en-US" dirty="0"/>
          </a:p>
        </p:txBody>
      </p:sp>
      <p:sp>
        <p:nvSpPr>
          <p:cNvPr id="2051" name="Rectangle 3"/>
          <p:cNvSpPr>
            <a:spLocks noGrp="1" noChangeArrowheads="1"/>
          </p:cNvSpPr>
          <p:nvPr>
            <p:ph type="dt" idx="1"/>
          </p:nvPr>
        </p:nvSpPr>
        <p:spPr bwMode="auto">
          <a:xfrm>
            <a:off x="4143375" y="0"/>
            <a:ext cx="3171825" cy="481013"/>
          </a:xfrm>
          <a:prstGeom prst="rect">
            <a:avLst/>
          </a:prstGeom>
          <a:noFill/>
          <a:ln w="9525">
            <a:noFill/>
            <a:miter lim="800000"/>
            <a:headEnd/>
            <a:tailEnd/>
          </a:ln>
          <a:effectLst/>
        </p:spPr>
        <p:txBody>
          <a:bodyPr vert="horz" wrap="square" lIns="97311" tIns="48656" rIns="97311" bIns="48656" numCol="1" anchor="t" anchorCtr="0" compatLnSpc="1">
            <a:prstTxWarp prst="textNoShape">
              <a:avLst/>
            </a:prstTxWarp>
          </a:bodyPr>
          <a:lstStyle>
            <a:lvl1pPr algn="r" defTabSz="966788" eaLnBrk="0" hangingPunct="0">
              <a:defRPr>
                <a:latin typeface="Times New Roman" pitchFamily="18" charset="0"/>
              </a:defRPr>
            </a:lvl1pPr>
          </a:lstStyle>
          <a:p>
            <a:endParaRPr lang="en-US" dirty="0"/>
          </a:p>
        </p:txBody>
      </p:sp>
      <p:sp>
        <p:nvSpPr>
          <p:cNvPr id="56324" name="Rectangle 4"/>
          <p:cNvSpPr>
            <a:spLocks noGrp="1" noRot="1" noChangeAspect="1" noChangeArrowheads="1" noTextEdit="1"/>
          </p:cNvSpPr>
          <p:nvPr>
            <p:ph type="sldImg" idx="2"/>
          </p:nvPr>
        </p:nvSpPr>
        <p:spPr bwMode="auto">
          <a:xfrm>
            <a:off x="1262063" y="722313"/>
            <a:ext cx="4794250" cy="3595687"/>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977900" y="4560888"/>
            <a:ext cx="5359400" cy="4319587"/>
          </a:xfrm>
          <a:prstGeom prst="rect">
            <a:avLst/>
          </a:prstGeom>
          <a:noFill/>
          <a:ln w="9525">
            <a:noFill/>
            <a:miter lim="800000"/>
            <a:headEnd/>
            <a:tailEnd/>
          </a:ln>
          <a:effectLst/>
        </p:spPr>
        <p:txBody>
          <a:bodyPr vert="horz" wrap="square" lIns="97311" tIns="48656" rIns="97311" bIns="4865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2054" name="Rectangle 6"/>
          <p:cNvSpPr>
            <a:spLocks noGrp="1" noChangeArrowheads="1"/>
          </p:cNvSpPr>
          <p:nvPr>
            <p:ph type="ftr" sz="quarter" idx="4"/>
          </p:nvPr>
        </p:nvSpPr>
        <p:spPr bwMode="auto">
          <a:xfrm>
            <a:off x="0" y="9120188"/>
            <a:ext cx="3171825" cy="481012"/>
          </a:xfrm>
          <a:prstGeom prst="rect">
            <a:avLst/>
          </a:prstGeom>
          <a:noFill/>
          <a:ln w="9525">
            <a:noFill/>
            <a:miter lim="800000"/>
            <a:headEnd/>
            <a:tailEnd/>
          </a:ln>
          <a:effectLst/>
        </p:spPr>
        <p:txBody>
          <a:bodyPr vert="horz" wrap="square" lIns="97311" tIns="48656" rIns="97311" bIns="48656" numCol="1" anchor="b" anchorCtr="0" compatLnSpc="1">
            <a:prstTxWarp prst="textNoShape">
              <a:avLst/>
            </a:prstTxWarp>
          </a:bodyPr>
          <a:lstStyle>
            <a:lvl1pPr algn="l" defTabSz="966788" eaLnBrk="0" hangingPunct="0">
              <a:defRPr>
                <a:latin typeface="Times New Roman" pitchFamily="18" charset="0"/>
              </a:defRPr>
            </a:lvl1pPr>
          </a:lstStyle>
          <a:p>
            <a:endParaRPr lang="en-US" dirty="0"/>
          </a:p>
        </p:txBody>
      </p:sp>
      <p:sp>
        <p:nvSpPr>
          <p:cNvPr id="2055" name="Rectangle 7"/>
          <p:cNvSpPr>
            <a:spLocks noGrp="1" noChangeArrowheads="1"/>
          </p:cNvSpPr>
          <p:nvPr>
            <p:ph type="sldNum" sz="quarter" idx="5"/>
          </p:nvPr>
        </p:nvSpPr>
        <p:spPr bwMode="auto">
          <a:xfrm>
            <a:off x="4143375" y="9120188"/>
            <a:ext cx="3171825" cy="481012"/>
          </a:xfrm>
          <a:prstGeom prst="rect">
            <a:avLst/>
          </a:prstGeom>
          <a:noFill/>
          <a:ln w="9525">
            <a:noFill/>
            <a:miter lim="800000"/>
            <a:headEnd/>
            <a:tailEnd/>
          </a:ln>
          <a:effectLst/>
        </p:spPr>
        <p:txBody>
          <a:bodyPr vert="horz" wrap="square" lIns="97311" tIns="48656" rIns="97311" bIns="48656" numCol="1" anchor="b" anchorCtr="0" compatLnSpc="1">
            <a:prstTxWarp prst="textNoShape">
              <a:avLst/>
            </a:prstTxWarp>
          </a:bodyPr>
          <a:lstStyle>
            <a:lvl1pPr algn="r" defTabSz="966788" eaLnBrk="0" hangingPunct="0">
              <a:defRPr>
                <a:latin typeface="Times New Roman" pitchFamily="18" charset="0"/>
              </a:defRPr>
            </a:lvl1pPr>
          </a:lstStyle>
          <a:p>
            <a:fld id="{52939A6F-A669-48C1-A1E2-4DC6D10FB850}" type="slidenum">
              <a:rPr lang="en-US"/>
              <a:pPr/>
              <a:t>‹#›</a:t>
            </a:fld>
            <a:endParaRPr lang="en-US" dirty="0"/>
          </a:p>
        </p:txBody>
      </p:sp>
    </p:spTree>
    <p:extLst>
      <p:ext uri="{BB962C8B-B14F-4D97-AF65-F5344CB8AC3E}">
        <p14:creationId xmlns:p14="http://schemas.microsoft.com/office/powerpoint/2010/main" val="282074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900" kern="1200">
        <a:solidFill>
          <a:schemeClr val="tx1"/>
        </a:solidFill>
        <a:latin typeface="Arial" pitchFamily="34" charset="0"/>
        <a:ea typeface="+mn-ea"/>
        <a:cs typeface="+mn-cs"/>
      </a:defRPr>
    </a:lvl1pPr>
    <a:lvl2pPr marL="1148541" indent="-441748" algn="l" rtl="0" eaLnBrk="0" fontAlgn="base" hangingPunct="0">
      <a:spcBef>
        <a:spcPct val="30000"/>
      </a:spcBef>
      <a:spcAft>
        <a:spcPct val="0"/>
      </a:spcAft>
      <a:defRPr sz="1900" kern="1200">
        <a:solidFill>
          <a:schemeClr val="tx1"/>
        </a:solidFill>
        <a:latin typeface="Arial" pitchFamily="34" charset="0"/>
        <a:ea typeface="+mn-ea"/>
        <a:cs typeface="+mn-cs"/>
      </a:defRPr>
    </a:lvl2pPr>
    <a:lvl3pPr marL="1766982" indent="-353396" algn="l" rtl="0" eaLnBrk="0" fontAlgn="base" hangingPunct="0">
      <a:spcBef>
        <a:spcPct val="30000"/>
      </a:spcBef>
      <a:spcAft>
        <a:spcPct val="0"/>
      </a:spcAft>
      <a:defRPr sz="1900" kern="1200">
        <a:solidFill>
          <a:schemeClr val="tx1"/>
        </a:solidFill>
        <a:latin typeface="Arial" pitchFamily="34" charset="0"/>
        <a:ea typeface="+mn-ea"/>
        <a:cs typeface="+mn-cs"/>
      </a:defRPr>
    </a:lvl3pPr>
    <a:lvl4pPr marL="2473774" indent="-353396" algn="l" rtl="0" eaLnBrk="0" fontAlgn="base" hangingPunct="0">
      <a:spcBef>
        <a:spcPct val="30000"/>
      </a:spcBef>
      <a:spcAft>
        <a:spcPct val="0"/>
      </a:spcAft>
      <a:defRPr sz="1900" kern="1200">
        <a:solidFill>
          <a:schemeClr val="tx1"/>
        </a:solidFill>
        <a:latin typeface="Arial" pitchFamily="34" charset="0"/>
        <a:ea typeface="+mn-ea"/>
        <a:cs typeface="+mn-cs"/>
      </a:defRPr>
    </a:lvl4pPr>
    <a:lvl5pPr marL="3180567" indent="-353396" algn="l" rtl="0" eaLnBrk="0" fontAlgn="base" hangingPunct="0">
      <a:spcBef>
        <a:spcPct val="30000"/>
      </a:spcBef>
      <a:spcAft>
        <a:spcPct val="0"/>
      </a:spcAft>
      <a:defRPr sz="1900" kern="1200">
        <a:solidFill>
          <a:schemeClr val="tx1"/>
        </a:solidFill>
        <a:latin typeface="Arial" pitchFamily="34" charset="0"/>
        <a:ea typeface="+mn-ea"/>
        <a:cs typeface="+mn-cs"/>
      </a:defRPr>
    </a:lvl5pPr>
    <a:lvl6pPr marL="3533965" algn="l" defTabSz="1413585" rtl="0" eaLnBrk="1" latinLnBrk="0" hangingPunct="1">
      <a:defRPr sz="1900" kern="1200">
        <a:solidFill>
          <a:schemeClr val="tx1"/>
        </a:solidFill>
        <a:latin typeface="+mn-lt"/>
        <a:ea typeface="+mn-ea"/>
        <a:cs typeface="+mn-cs"/>
      </a:defRPr>
    </a:lvl6pPr>
    <a:lvl7pPr marL="4240759" algn="l" defTabSz="1413585" rtl="0" eaLnBrk="1" latinLnBrk="0" hangingPunct="1">
      <a:defRPr sz="1900" kern="1200">
        <a:solidFill>
          <a:schemeClr val="tx1"/>
        </a:solidFill>
        <a:latin typeface="+mn-lt"/>
        <a:ea typeface="+mn-ea"/>
        <a:cs typeface="+mn-cs"/>
      </a:defRPr>
    </a:lvl7pPr>
    <a:lvl8pPr marL="4947553" algn="l" defTabSz="1413585" rtl="0" eaLnBrk="1" latinLnBrk="0" hangingPunct="1">
      <a:defRPr sz="1900" kern="1200">
        <a:solidFill>
          <a:schemeClr val="tx1"/>
        </a:solidFill>
        <a:latin typeface="+mn-lt"/>
        <a:ea typeface="+mn-ea"/>
        <a:cs typeface="+mn-cs"/>
      </a:defRPr>
    </a:lvl8pPr>
    <a:lvl9pPr marL="5654343" algn="l" defTabSz="1413585"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FB4C8DAD-59DD-4F9E-91BE-F6C90FD7CD38}" type="slidenum">
              <a:rPr lang="en-US" smtClean="0"/>
              <a:pPr/>
              <a:t>1</a:t>
            </a:fld>
            <a:endParaRPr lang="en-US" dirty="0"/>
          </a:p>
        </p:txBody>
      </p:sp>
      <p:sp>
        <p:nvSpPr>
          <p:cNvPr id="16386" name="Rectangle 2"/>
          <p:cNvSpPr>
            <a:spLocks noGrp="1" noRot="1" noChangeAspect="1" noChangeArrowheads="1" noTextEdit="1"/>
          </p:cNvSpPr>
          <p:nvPr>
            <p:ph type="sldImg"/>
          </p:nvPr>
        </p:nvSpPr>
        <p:spPr>
          <a:xfrm>
            <a:off x="1262063" y="722313"/>
            <a:ext cx="4794250" cy="3595687"/>
          </a:xfrm>
          <a:ln/>
        </p:spPr>
      </p:sp>
      <p:sp>
        <p:nvSpPr>
          <p:cNvPr id="16387" name="Rectangle 3"/>
          <p:cNvSpPr>
            <a:spLocks noGrp="1" noChangeArrowheads="1"/>
          </p:cNvSpPr>
          <p:nvPr>
            <p:ph type="body" idx="1"/>
          </p:nvPr>
        </p:nvSpPr>
        <p:spPr>
          <a:noFill/>
          <a:ln/>
        </p:spPr>
        <p:txBody>
          <a:bodyPr/>
          <a:lstStyle/>
          <a:p>
            <a:pPr eaLnBrk="1" hangingPunct="1"/>
            <a:endParaRPr lang="en-US"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FB4C8DAD-59DD-4F9E-91BE-F6C90FD7CD38}" type="slidenum">
              <a:rPr lang="en-US" smtClean="0"/>
              <a:pPr/>
              <a:t>10</a:t>
            </a:fld>
            <a:endParaRPr lang="en-US" dirty="0"/>
          </a:p>
        </p:txBody>
      </p:sp>
      <p:sp>
        <p:nvSpPr>
          <p:cNvPr id="16386" name="Rectangle 2"/>
          <p:cNvSpPr>
            <a:spLocks noGrp="1" noRot="1" noChangeAspect="1" noChangeArrowheads="1" noTextEdit="1"/>
          </p:cNvSpPr>
          <p:nvPr>
            <p:ph type="sldImg"/>
          </p:nvPr>
        </p:nvSpPr>
        <p:spPr>
          <a:xfrm>
            <a:off x="1262063" y="722313"/>
            <a:ext cx="4794250" cy="3595687"/>
          </a:xfrm>
          <a:ln/>
        </p:spPr>
      </p:sp>
      <p:sp>
        <p:nvSpPr>
          <p:cNvPr id="16387" name="Rectangle 3"/>
          <p:cNvSpPr>
            <a:spLocks noGrp="1" noChangeArrowheads="1"/>
          </p:cNvSpPr>
          <p:nvPr>
            <p:ph type="body" idx="1"/>
          </p:nvPr>
        </p:nvSpPr>
        <p:spPr>
          <a:noFill/>
          <a:ln/>
        </p:spPr>
        <p:txBody>
          <a:bodyPr/>
          <a:lstStyle/>
          <a:p>
            <a:pPr eaLnBrk="1" hangingPunct="1"/>
            <a:endParaRPr lang="en-US" dirty="0">
              <a:latin typeface="Arial" charset="0"/>
            </a:endParaRPr>
          </a:p>
        </p:txBody>
      </p:sp>
    </p:spTree>
    <p:extLst>
      <p:ext uri="{BB962C8B-B14F-4D97-AF65-F5344CB8AC3E}">
        <p14:creationId xmlns:p14="http://schemas.microsoft.com/office/powerpoint/2010/main" val="650602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FB4C8DAD-59DD-4F9E-91BE-F6C90FD7CD38}" type="slidenum">
              <a:rPr lang="en-US" smtClean="0"/>
              <a:pPr/>
              <a:t>11</a:t>
            </a:fld>
            <a:endParaRPr lang="en-US" dirty="0"/>
          </a:p>
        </p:txBody>
      </p:sp>
      <p:sp>
        <p:nvSpPr>
          <p:cNvPr id="16386" name="Rectangle 2"/>
          <p:cNvSpPr>
            <a:spLocks noGrp="1" noRot="1" noChangeAspect="1" noChangeArrowheads="1" noTextEdit="1"/>
          </p:cNvSpPr>
          <p:nvPr>
            <p:ph type="sldImg"/>
          </p:nvPr>
        </p:nvSpPr>
        <p:spPr>
          <a:xfrm>
            <a:off x="1262063" y="722313"/>
            <a:ext cx="4794250" cy="3595687"/>
          </a:xfrm>
          <a:ln/>
        </p:spPr>
      </p:sp>
      <p:sp>
        <p:nvSpPr>
          <p:cNvPr id="16387" name="Rectangle 3"/>
          <p:cNvSpPr>
            <a:spLocks noGrp="1" noChangeArrowheads="1"/>
          </p:cNvSpPr>
          <p:nvPr>
            <p:ph type="body" idx="1"/>
          </p:nvPr>
        </p:nvSpPr>
        <p:spPr>
          <a:noFill/>
          <a:ln/>
        </p:spPr>
        <p:txBody>
          <a:bodyPr/>
          <a:lstStyle/>
          <a:p>
            <a:pPr eaLnBrk="1" hangingPunct="1"/>
            <a:endParaRPr lang="en-US" dirty="0">
              <a:latin typeface="Arial" charset="0"/>
            </a:endParaRPr>
          </a:p>
        </p:txBody>
      </p:sp>
    </p:spTree>
    <p:extLst>
      <p:ext uri="{BB962C8B-B14F-4D97-AF65-F5344CB8AC3E}">
        <p14:creationId xmlns:p14="http://schemas.microsoft.com/office/powerpoint/2010/main" val="405770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FB4C8DAD-59DD-4F9E-91BE-F6C90FD7CD38}" type="slidenum">
              <a:rPr lang="en-US" smtClean="0"/>
              <a:pPr/>
              <a:t>2</a:t>
            </a:fld>
            <a:endParaRPr lang="en-US" dirty="0"/>
          </a:p>
        </p:txBody>
      </p:sp>
      <p:sp>
        <p:nvSpPr>
          <p:cNvPr id="16386" name="Rectangle 2"/>
          <p:cNvSpPr>
            <a:spLocks noGrp="1" noRot="1" noChangeAspect="1" noChangeArrowheads="1" noTextEdit="1"/>
          </p:cNvSpPr>
          <p:nvPr>
            <p:ph type="sldImg"/>
          </p:nvPr>
        </p:nvSpPr>
        <p:spPr>
          <a:xfrm>
            <a:off x="1262063" y="722313"/>
            <a:ext cx="4794250" cy="3595687"/>
          </a:xfrm>
          <a:ln/>
        </p:spPr>
      </p:sp>
      <p:sp>
        <p:nvSpPr>
          <p:cNvPr id="16387" name="Rectangle 3"/>
          <p:cNvSpPr>
            <a:spLocks noGrp="1" noChangeArrowheads="1"/>
          </p:cNvSpPr>
          <p:nvPr>
            <p:ph type="body" idx="1"/>
          </p:nvPr>
        </p:nvSpPr>
        <p:spPr>
          <a:noFill/>
          <a:ln/>
        </p:spPr>
        <p:txBody>
          <a:bodyPr/>
          <a:lstStyle/>
          <a:p>
            <a:pPr eaLnBrk="1" hangingPunct="1"/>
            <a:endParaRPr lang="en-US" dirty="0">
              <a:latin typeface="Arial" charset="0"/>
            </a:endParaRPr>
          </a:p>
        </p:txBody>
      </p:sp>
    </p:spTree>
    <p:extLst>
      <p:ext uri="{BB962C8B-B14F-4D97-AF65-F5344CB8AC3E}">
        <p14:creationId xmlns:p14="http://schemas.microsoft.com/office/powerpoint/2010/main" val="607523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FB4C8DAD-59DD-4F9E-91BE-F6C90FD7CD38}" type="slidenum">
              <a:rPr lang="en-US" smtClean="0"/>
              <a:pPr/>
              <a:t>3</a:t>
            </a:fld>
            <a:endParaRPr lang="en-US" dirty="0"/>
          </a:p>
        </p:txBody>
      </p:sp>
      <p:sp>
        <p:nvSpPr>
          <p:cNvPr id="16386" name="Rectangle 2"/>
          <p:cNvSpPr>
            <a:spLocks noGrp="1" noRot="1" noChangeAspect="1" noChangeArrowheads="1" noTextEdit="1"/>
          </p:cNvSpPr>
          <p:nvPr>
            <p:ph type="sldImg"/>
          </p:nvPr>
        </p:nvSpPr>
        <p:spPr>
          <a:xfrm>
            <a:off x="1262063" y="722313"/>
            <a:ext cx="4794250" cy="3595687"/>
          </a:xfrm>
          <a:ln/>
        </p:spPr>
      </p:sp>
      <p:sp>
        <p:nvSpPr>
          <p:cNvPr id="16387" name="Rectangle 3"/>
          <p:cNvSpPr>
            <a:spLocks noGrp="1" noChangeArrowheads="1"/>
          </p:cNvSpPr>
          <p:nvPr>
            <p:ph type="body" idx="1"/>
          </p:nvPr>
        </p:nvSpPr>
        <p:spPr>
          <a:noFill/>
          <a:ln/>
        </p:spPr>
        <p:txBody>
          <a:bodyPr/>
          <a:lstStyle/>
          <a:p>
            <a:pPr eaLnBrk="1" hangingPunct="1"/>
            <a:endParaRPr lang="en-US" dirty="0">
              <a:latin typeface="Arial" charset="0"/>
            </a:endParaRPr>
          </a:p>
        </p:txBody>
      </p:sp>
    </p:spTree>
    <p:extLst>
      <p:ext uri="{BB962C8B-B14F-4D97-AF65-F5344CB8AC3E}">
        <p14:creationId xmlns:p14="http://schemas.microsoft.com/office/powerpoint/2010/main" val="632014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FB4C8DAD-59DD-4F9E-91BE-F6C90FD7CD38}" type="slidenum">
              <a:rPr lang="en-US" smtClean="0"/>
              <a:pPr/>
              <a:t>4</a:t>
            </a:fld>
            <a:endParaRPr lang="en-US" dirty="0"/>
          </a:p>
        </p:txBody>
      </p:sp>
      <p:sp>
        <p:nvSpPr>
          <p:cNvPr id="16386" name="Rectangle 2"/>
          <p:cNvSpPr>
            <a:spLocks noGrp="1" noRot="1" noChangeAspect="1" noChangeArrowheads="1" noTextEdit="1"/>
          </p:cNvSpPr>
          <p:nvPr>
            <p:ph type="sldImg"/>
          </p:nvPr>
        </p:nvSpPr>
        <p:spPr>
          <a:xfrm>
            <a:off x="1262063" y="722313"/>
            <a:ext cx="4794250" cy="3595687"/>
          </a:xfrm>
          <a:ln/>
        </p:spPr>
      </p:sp>
      <p:sp>
        <p:nvSpPr>
          <p:cNvPr id="16387" name="Rectangle 3"/>
          <p:cNvSpPr>
            <a:spLocks noGrp="1" noChangeArrowheads="1"/>
          </p:cNvSpPr>
          <p:nvPr>
            <p:ph type="body" idx="1"/>
          </p:nvPr>
        </p:nvSpPr>
        <p:spPr>
          <a:noFill/>
          <a:ln/>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443425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FB4C8DAD-59DD-4F9E-91BE-F6C90FD7CD38}" type="slidenum">
              <a:rPr lang="en-US" smtClean="0"/>
              <a:pPr/>
              <a:t>5</a:t>
            </a:fld>
            <a:endParaRPr lang="en-US" dirty="0"/>
          </a:p>
        </p:txBody>
      </p:sp>
      <p:sp>
        <p:nvSpPr>
          <p:cNvPr id="16386" name="Rectangle 2"/>
          <p:cNvSpPr>
            <a:spLocks noGrp="1" noRot="1" noChangeAspect="1" noChangeArrowheads="1" noTextEdit="1"/>
          </p:cNvSpPr>
          <p:nvPr>
            <p:ph type="sldImg"/>
          </p:nvPr>
        </p:nvSpPr>
        <p:spPr>
          <a:xfrm>
            <a:off x="1262063" y="722313"/>
            <a:ext cx="4794250" cy="3595687"/>
          </a:xfrm>
          <a:ln/>
        </p:spPr>
      </p:sp>
      <p:sp>
        <p:nvSpPr>
          <p:cNvPr id="16387" name="Rectangle 3"/>
          <p:cNvSpPr>
            <a:spLocks noGrp="1" noChangeArrowheads="1"/>
          </p:cNvSpPr>
          <p:nvPr>
            <p:ph type="body" idx="1"/>
          </p:nvPr>
        </p:nvSpPr>
        <p:spPr>
          <a:noFill/>
          <a:ln/>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325547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FB4C8DAD-59DD-4F9E-91BE-F6C90FD7CD38}" type="slidenum">
              <a:rPr lang="en-US" smtClean="0"/>
              <a:pPr/>
              <a:t>6</a:t>
            </a:fld>
            <a:endParaRPr lang="en-US" dirty="0"/>
          </a:p>
        </p:txBody>
      </p:sp>
      <p:sp>
        <p:nvSpPr>
          <p:cNvPr id="16386" name="Rectangle 2"/>
          <p:cNvSpPr>
            <a:spLocks noGrp="1" noRot="1" noChangeAspect="1" noChangeArrowheads="1" noTextEdit="1"/>
          </p:cNvSpPr>
          <p:nvPr>
            <p:ph type="sldImg"/>
          </p:nvPr>
        </p:nvSpPr>
        <p:spPr>
          <a:xfrm>
            <a:off x="1262063" y="722313"/>
            <a:ext cx="4794250" cy="3595687"/>
          </a:xfrm>
          <a:ln/>
        </p:spPr>
      </p:sp>
      <p:sp>
        <p:nvSpPr>
          <p:cNvPr id="16387" name="Rectangle 3"/>
          <p:cNvSpPr>
            <a:spLocks noGrp="1" noChangeArrowheads="1"/>
          </p:cNvSpPr>
          <p:nvPr>
            <p:ph type="body" idx="1"/>
          </p:nvPr>
        </p:nvSpPr>
        <p:spPr>
          <a:noFill/>
          <a:ln/>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539780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FB4C8DAD-59DD-4F9E-91BE-F6C90FD7CD38}" type="slidenum">
              <a:rPr lang="en-US" smtClean="0"/>
              <a:pPr/>
              <a:t>7</a:t>
            </a:fld>
            <a:endParaRPr lang="en-US" dirty="0"/>
          </a:p>
        </p:txBody>
      </p:sp>
      <p:sp>
        <p:nvSpPr>
          <p:cNvPr id="16386" name="Rectangle 2"/>
          <p:cNvSpPr>
            <a:spLocks noGrp="1" noRot="1" noChangeAspect="1" noChangeArrowheads="1" noTextEdit="1"/>
          </p:cNvSpPr>
          <p:nvPr>
            <p:ph type="sldImg"/>
          </p:nvPr>
        </p:nvSpPr>
        <p:spPr>
          <a:xfrm>
            <a:off x="1262063" y="722313"/>
            <a:ext cx="4794250" cy="3595687"/>
          </a:xfrm>
          <a:ln/>
        </p:spPr>
      </p:sp>
      <p:sp>
        <p:nvSpPr>
          <p:cNvPr id="16387" name="Rectangle 3"/>
          <p:cNvSpPr>
            <a:spLocks noGrp="1" noChangeArrowheads="1"/>
          </p:cNvSpPr>
          <p:nvPr>
            <p:ph type="body" idx="1"/>
          </p:nvPr>
        </p:nvSpPr>
        <p:spPr>
          <a:noFill/>
          <a:ln/>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278856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FB4C8DAD-59DD-4F9E-91BE-F6C90FD7CD38}" type="slidenum">
              <a:rPr lang="en-US" smtClean="0"/>
              <a:pPr/>
              <a:t>8</a:t>
            </a:fld>
            <a:endParaRPr lang="en-US" dirty="0"/>
          </a:p>
        </p:txBody>
      </p:sp>
      <p:sp>
        <p:nvSpPr>
          <p:cNvPr id="16386" name="Rectangle 2"/>
          <p:cNvSpPr>
            <a:spLocks noGrp="1" noRot="1" noChangeAspect="1" noChangeArrowheads="1" noTextEdit="1"/>
          </p:cNvSpPr>
          <p:nvPr>
            <p:ph type="sldImg"/>
          </p:nvPr>
        </p:nvSpPr>
        <p:spPr>
          <a:xfrm>
            <a:off x="1262063" y="722313"/>
            <a:ext cx="4794250" cy="3595687"/>
          </a:xfrm>
          <a:ln/>
        </p:spPr>
      </p:sp>
      <p:sp>
        <p:nvSpPr>
          <p:cNvPr id="16387" name="Rectangle 3"/>
          <p:cNvSpPr>
            <a:spLocks noGrp="1" noChangeArrowheads="1"/>
          </p:cNvSpPr>
          <p:nvPr>
            <p:ph type="body" idx="1"/>
          </p:nvPr>
        </p:nvSpPr>
        <p:spPr>
          <a:noFill/>
          <a:ln/>
        </p:spPr>
        <p:txBody>
          <a:bodyPr/>
          <a:lstStyle/>
          <a:p>
            <a:pPr eaLnBrk="1" hangingPunct="1"/>
            <a:endParaRPr lang="en-US" dirty="0">
              <a:latin typeface="Arial" charset="0"/>
            </a:endParaRPr>
          </a:p>
        </p:txBody>
      </p:sp>
    </p:spTree>
    <p:extLst>
      <p:ext uri="{BB962C8B-B14F-4D97-AF65-F5344CB8AC3E}">
        <p14:creationId xmlns:p14="http://schemas.microsoft.com/office/powerpoint/2010/main" val="923042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FB4C8DAD-59DD-4F9E-91BE-F6C90FD7CD38}" type="slidenum">
              <a:rPr lang="en-US" smtClean="0"/>
              <a:pPr/>
              <a:t>9</a:t>
            </a:fld>
            <a:endParaRPr lang="en-US" dirty="0"/>
          </a:p>
        </p:txBody>
      </p:sp>
      <p:sp>
        <p:nvSpPr>
          <p:cNvPr id="16386" name="Rectangle 2"/>
          <p:cNvSpPr>
            <a:spLocks noGrp="1" noRot="1" noChangeAspect="1" noChangeArrowheads="1" noTextEdit="1"/>
          </p:cNvSpPr>
          <p:nvPr>
            <p:ph type="sldImg"/>
          </p:nvPr>
        </p:nvSpPr>
        <p:spPr>
          <a:xfrm>
            <a:off x="1262063" y="722313"/>
            <a:ext cx="4794250" cy="3595687"/>
          </a:xfrm>
          <a:ln/>
        </p:spPr>
      </p:sp>
      <p:sp>
        <p:nvSpPr>
          <p:cNvPr id="16387" name="Rectangle 3"/>
          <p:cNvSpPr>
            <a:spLocks noGrp="1" noChangeArrowheads="1"/>
          </p:cNvSpPr>
          <p:nvPr>
            <p:ph type="body" idx="1"/>
          </p:nvPr>
        </p:nvSpPr>
        <p:spPr>
          <a:noFill/>
          <a:ln/>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56538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r>
              <a:rPr lang="en-US"/>
              <a:t>February 20, 2013</a:t>
            </a:r>
            <a:endParaRPr lang="en-US" dirty="0"/>
          </a:p>
        </p:txBody>
      </p:sp>
      <p:sp>
        <p:nvSpPr>
          <p:cNvPr id="5" name="Footer Placeholder 4"/>
          <p:cNvSpPr>
            <a:spLocks noGrp="1"/>
          </p:cNvSpPr>
          <p:nvPr>
            <p:ph type="ftr" sz="quarter" idx="11"/>
          </p:nvPr>
        </p:nvSpPr>
        <p:spPr/>
        <p:txBody>
          <a:bodyPr/>
          <a:lstStyle/>
          <a:p>
            <a:r>
              <a:rPr lang="en-US"/>
              <a:t>ITM 301 - Spring 2013 -  Illinois Institute of Technology</a:t>
            </a:r>
            <a:endParaRPr lang="en-US" dirty="0"/>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February 20, 2013</a:t>
            </a:r>
            <a:endParaRPr lang="en-US" dirty="0"/>
          </a:p>
        </p:txBody>
      </p:sp>
      <p:sp>
        <p:nvSpPr>
          <p:cNvPr id="5" name="Footer Placeholder 4"/>
          <p:cNvSpPr>
            <a:spLocks noGrp="1"/>
          </p:cNvSpPr>
          <p:nvPr>
            <p:ph type="ftr" sz="quarter" idx="11"/>
          </p:nvPr>
        </p:nvSpPr>
        <p:spPr/>
        <p:txBody>
          <a:bodyPr/>
          <a:lstStyle/>
          <a:p>
            <a:r>
              <a:rPr lang="en-US"/>
              <a:t>ITM 301 - Spring 2013 -  Illinois Institute of Technology</a:t>
            </a:r>
            <a:endParaRPr lang="en-US" dirty="0"/>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February 20, 2013</a:t>
            </a:r>
            <a:endParaRPr lang="en-US" dirty="0"/>
          </a:p>
        </p:txBody>
      </p:sp>
      <p:sp>
        <p:nvSpPr>
          <p:cNvPr id="5" name="Footer Placeholder 4"/>
          <p:cNvSpPr>
            <a:spLocks noGrp="1"/>
          </p:cNvSpPr>
          <p:nvPr>
            <p:ph type="ftr" sz="quarter" idx="11"/>
          </p:nvPr>
        </p:nvSpPr>
        <p:spPr/>
        <p:txBody>
          <a:bodyPr/>
          <a:lstStyle/>
          <a:p>
            <a:r>
              <a:rPr lang="en-US"/>
              <a:t>ITM 301 - Spring 2013 -  Illinois Institute of Technology</a:t>
            </a:r>
            <a:endParaRPr lang="en-US" dirty="0"/>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February 20, 2013</a:t>
            </a:r>
            <a:endParaRPr lang="en-US" dirty="0"/>
          </a:p>
        </p:txBody>
      </p:sp>
      <p:sp>
        <p:nvSpPr>
          <p:cNvPr id="5" name="Footer Placeholder 4"/>
          <p:cNvSpPr>
            <a:spLocks noGrp="1"/>
          </p:cNvSpPr>
          <p:nvPr>
            <p:ph type="ftr" sz="quarter" idx="11"/>
          </p:nvPr>
        </p:nvSpPr>
        <p:spPr/>
        <p:txBody>
          <a:bodyPr/>
          <a:lstStyle/>
          <a:p>
            <a:r>
              <a:rPr lang="en-US"/>
              <a:t>ITM 301 - Spring 2013 -  Illinois Institute of Technology</a:t>
            </a:r>
            <a:endParaRPr lang="en-US" dirty="0"/>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February 20, 2013</a:t>
            </a:r>
            <a:endParaRPr lang="en-US" dirty="0"/>
          </a:p>
        </p:txBody>
      </p:sp>
      <p:sp>
        <p:nvSpPr>
          <p:cNvPr id="5" name="Footer Placeholder 4"/>
          <p:cNvSpPr>
            <a:spLocks noGrp="1"/>
          </p:cNvSpPr>
          <p:nvPr>
            <p:ph type="ftr" sz="quarter" idx="11"/>
          </p:nvPr>
        </p:nvSpPr>
        <p:spPr/>
        <p:txBody>
          <a:bodyPr/>
          <a:lstStyle/>
          <a:p>
            <a:r>
              <a:rPr lang="en-US"/>
              <a:t>ITM 301 - Spring 2013 -  Illinois Institute of Technology</a:t>
            </a:r>
            <a:endParaRPr lang="en-US" dirty="0"/>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February 20, 2013</a:t>
            </a:r>
            <a:endParaRPr lang="en-US" dirty="0"/>
          </a:p>
        </p:txBody>
      </p:sp>
      <p:sp>
        <p:nvSpPr>
          <p:cNvPr id="6" name="Footer Placeholder 5"/>
          <p:cNvSpPr>
            <a:spLocks noGrp="1"/>
          </p:cNvSpPr>
          <p:nvPr>
            <p:ph type="ftr" sz="quarter" idx="11"/>
          </p:nvPr>
        </p:nvSpPr>
        <p:spPr/>
        <p:txBody>
          <a:bodyPr/>
          <a:lstStyle/>
          <a:p>
            <a:r>
              <a:rPr lang="en-US"/>
              <a:t>ITM 301 - Spring 2013 -  Illinois Institute of Technology</a:t>
            </a:r>
            <a:endParaRPr lang="en-US" dirty="0"/>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February 20, 2013</a:t>
            </a:r>
            <a:endParaRPr lang="en-US" dirty="0"/>
          </a:p>
        </p:txBody>
      </p:sp>
      <p:sp>
        <p:nvSpPr>
          <p:cNvPr id="8" name="Footer Placeholder 7"/>
          <p:cNvSpPr>
            <a:spLocks noGrp="1"/>
          </p:cNvSpPr>
          <p:nvPr>
            <p:ph type="ftr" sz="quarter" idx="11"/>
          </p:nvPr>
        </p:nvSpPr>
        <p:spPr/>
        <p:txBody>
          <a:bodyPr/>
          <a:lstStyle/>
          <a:p>
            <a:r>
              <a:rPr lang="en-US"/>
              <a:t>ITM 301 - Spring 2013 -  Illinois Institute of Technology</a:t>
            </a:r>
            <a:endParaRPr lang="en-US" dirty="0"/>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February 20, 2013</a:t>
            </a:r>
            <a:endParaRPr lang="en-US" dirty="0"/>
          </a:p>
        </p:txBody>
      </p:sp>
      <p:sp>
        <p:nvSpPr>
          <p:cNvPr id="4" name="Footer Placeholder 3"/>
          <p:cNvSpPr>
            <a:spLocks noGrp="1"/>
          </p:cNvSpPr>
          <p:nvPr>
            <p:ph type="ftr" sz="quarter" idx="11"/>
          </p:nvPr>
        </p:nvSpPr>
        <p:spPr/>
        <p:txBody>
          <a:bodyPr/>
          <a:lstStyle/>
          <a:p>
            <a:r>
              <a:rPr lang="en-US"/>
              <a:t>ITM 301 - Spring 2013 -  Illinois Institute of Technology</a:t>
            </a:r>
            <a:endParaRPr lang="en-US" dirty="0"/>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February 20, 2013</a:t>
            </a:r>
            <a:endParaRPr lang="en-US" dirty="0"/>
          </a:p>
        </p:txBody>
      </p:sp>
      <p:sp>
        <p:nvSpPr>
          <p:cNvPr id="3" name="Footer Placeholder 2"/>
          <p:cNvSpPr>
            <a:spLocks noGrp="1"/>
          </p:cNvSpPr>
          <p:nvPr>
            <p:ph type="ftr" sz="quarter" idx="11"/>
          </p:nvPr>
        </p:nvSpPr>
        <p:spPr/>
        <p:txBody>
          <a:bodyPr/>
          <a:lstStyle/>
          <a:p>
            <a:r>
              <a:rPr lang="en-US"/>
              <a:t>ITM 301 - Spring 2013 -  Illinois Institute of Technology</a:t>
            </a:r>
            <a:endParaRPr lang="en-US"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February 20, 2013</a:t>
            </a:r>
            <a:endParaRPr lang="en-US" dirty="0"/>
          </a:p>
        </p:txBody>
      </p:sp>
      <p:sp>
        <p:nvSpPr>
          <p:cNvPr id="6" name="Footer Placeholder 5"/>
          <p:cNvSpPr>
            <a:spLocks noGrp="1"/>
          </p:cNvSpPr>
          <p:nvPr>
            <p:ph type="ftr" sz="quarter" idx="11"/>
          </p:nvPr>
        </p:nvSpPr>
        <p:spPr/>
        <p:txBody>
          <a:bodyPr/>
          <a:lstStyle/>
          <a:p>
            <a:r>
              <a:rPr lang="en-US"/>
              <a:t>ITM 301 - Spring 2013 -  Illinois Institute of Technology</a:t>
            </a:r>
            <a:endParaRPr lang="en-US" dirty="0"/>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February 20, 2013</a:t>
            </a:r>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February 20, 2013</a:t>
            </a:r>
            <a:endParaRPr lang="en-US" dirty="0">
              <a:solidFill>
                <a:schemeClr val="tx1">
                  <a:shade val="50000"/>
                </a:scheme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ITM 301 - Spring 2013 -  Illinois Institute of Technology</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E29E33-B620-47F9-BB04-8846C2A5AFCC}" type="slidenum">
              <a:rPr kumimoji="0" lang="en-US" smtClean="0"/>
              <a:pPr/>
              <a:t>‹#›</a:t>
            </a:fld>
            <a:endParaRPr kumimoji="0" lang="en-US" dirty="0">
              <a:solidFill>
                <a:schemeClr val="tx1">
                  <a:shade val="50000"/>
                </a:schemeClr>
              </a:solidFill>
            </a:endParaRPr>
          </a:p>
        </p:txBody>
      </p:sp>
    </p:spTree>
    <p:extLst>
      <p:ext uri="{BB962C8B-B14F-4D97-AF65-F5344CB8AC3E}">
        <p14:creationId xmlns:p14="http://schemas.microsoft.com/office/powerpoint/2010/main" val="1299007335"/>
      </p:ext>
    </p:extLst>
  </p:cSld>
  <p:clrMap bg1="lt1" tx1="dk1" bg2="lt2" tx2="dk2" accent1="accent1" accent2="accent2" accent3="accent3" accent4="accent4" accent5="accent5" accent6="accent6" hlink="hlink" folHlink="folHlink"/>
  <p:sldLayoutIdLst>
    <p:sldLayoutId id="2147484840" r:id="rId1"/>
    <p:sldLayoutId id="2147484841" r:id="rId2"/>
    <p:sldLayoutId id="2147484842" r:id="rId3"/>
    <p:sldLayoutId id="2147484843" r:id="rId4"/>
    <p:sldLayoutId id="2147484844" r:id="rId5"/>
    <p:sldLayoutId id="2147484845" r:id="rId6"/>
    <p:sldLayoutId id="2147484846" r:id="rId7"/>
    <p:sldLayoutId id="2147484847" r:id="rId8"/>
    <p:sldLayoutId id="2147484848" r:id="rId9"/>
    <p:sldLayoutId id="2147484849" r:id="rId10"/>
    <p:sldLayoutId id="2147484850"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s://docs.python.org/3/whatsnew/3.6.html" TargetMode="External"/><Relationship Id="rId7" Type="http://schemas.openxmlformats.org/officeDocument/2006/relationships/hyperlink" Target="https://www.tutorialspoint.com/sqlite/sqlite_python.ht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hyperlink" Target="http://www.pythontutor.com/visualize.html#mode=display" TargetMode="Externa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tif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531640"/>
            <a:ext cx="9144000" cy="532636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lIns="141420" tIns="70710" rIns="141420" bIns="70710" anchor="ctr"/>
          <a:lstStyle/>
          <a:p>
            <a:pPr algn="ctr">
              <a:defRPr/>
            </a:pPr>
            <a:endParaRPr lang="en-US" dirty="0"/>
          </a:p>
        </p:txBody>
      </p:sp>
      <p:pic>
        <p:nvPicPr>
          <p:cNvPr id="15362" name="Picture 20" descr="tridarklighter2"/>
          <p:cNvPicPr>
            <a:picLocks noChangeAspect="1" noChangeArrowheads="1"/>
          </p:cNvPicPr>
          <p:nvPr/>
        </p:nvPicPr>
        <p:blipFill>
          <a:blip r:embed="rId3" cstate="print"/>
          <a:srcRect/>
          <a:stretch>
            <a:fillRect/>
          </a:stretch>
        </p:blipFill>
        <p:spPr bwMode="auto">
          <a:xfrm>
            <a:off x="4639578" y="1561091"/>
            <a:ext cx="4504422" cy="4126092"/>
          </a:xfrm>
          <a:prstGeom prst="rect">
            <a:avLst/>
          </a:prstGeom>
          <a:noFill/>
          <a:ln w="9525">
            <a:noFill/>
            <a:miter lim="800000"/>
            <a:headEnd/>
            <a:tailEnd/>
          </a:ln>
        </p:spPr>
      </p:pic>
      <p:pic>
        <p:nvPicPr>
          <p:cNvPr id="15363" name="Picture 18" descr="darkerlighter"/>
          <p:cNvPicPr>
            <a:picLocks noChangeAspect="1" noChangeArrowheads="1"/>
          </p:cNvPicPr>
          <p:nvPr/>
        </p:nvPicPr>
        <p:blipFill>
          <a:blip r:embed="rId4" cstate="print"/>
          <a:srcRect/>
          <a:stretch>
            <a:fillRect/>
          </a:stretch>
        </p:blipFill>
        <p:spPr bwMode="auto">
          <a:xfrm>
            <a:off x="2418089" y="4968002"/>
            <a:ext cx="4349605" cy="1283728"/>
          </a:xfrm>
          <a:prstGeom prst="rect">
            <a:avLst/>
          </a:prstGeom>
          <a:noFill/>
          <a:ln w="9525">
            <a:noFill/>
            <a:miter lim="800000"/>
            <a:headEnd/>
            <a:tailEnd/>
          </a:ln>
        </p:spPr>
      </p:pic>
      <p:sp>
        <p:nvSpPr>
          <p:cNvPr id="15364" name="Rectangle 3"/>
          <p:cNvSpPr>
            <a:spLocks noGrp="1" noChangeArrowheads="1"/>
          </p:cNvSpPr>
          <p:nvPr>
            <p:ph idx="1"/>
          </p:nvPr>
        </p:nvSpPr>
        <p:spPr>
          <a:xfrm>
            <a:off x="0" y="1325454"/>
            <a:ext cx="9144000" cy="2739273"/>
          </a:xfrm>
        </p:spPr>
        <p:txBody>
          <a:bodyPr>
            <a:normAutofit fontScale="77500" lnSpcReduction="20000"/>
          </a:bodyPr>
          <a:lstStyle/>
          <a:p>
            <a:pPr algn="ctr"/>
            <a:endParaRPr lang="en-US" sz="3600" b="1" dirty="0"/>
          </a:p>
          <a:p>
            <a:pPr algn="ctr"/>
            <a:endParaRPr lang="en-US" sz="3600" b="1" dirty="0"/>
          </a:p>
          <a:p>
            <a:pPr algn="ctr">
              <a:lnSpc>
                <a:spcPct val="120000"/>
              </a:lnSpc>
              <a:buFont typeface="Wingdings" pitchFamily="2" charset="2"/>
              <a:buNone/>
            </a:pPr>
            <a:r>
              <a:rPr lang="en-US" sz="5300" b="1" dirty="0">
                <a:solidFill>
                  <a:srgbClr val="A32F2F"/>
                </a:solidFill>
                <a:latin typeface=" Arial"/>
              </a:rPr>
              <a:t>Week 1 </a:t>
            </a:r>
          </a:p>
          <a:p>
            <a:pPr algn="ctr">
              <a:lnSpc>
                <a:spcPct val="120000"/>
              </a:lnSpc>
              <a:buFont typeface="Wingdings" pitchFamily="2" charset="2"/>
              <a:buNone/>
            </a:pPr>
            <a:r>
              <a:rPr lang="en-US" sz="5300" b="1" dirty="0">
                <a:solidFill>
                  <a:srgbClr val="A32F2F"/>
                </a:solidFill>
                <a:latin typeface=" Arial"/>
              </a:rPr>
              <a:t>(Course Formalities)</a:t>
            </a:r>
            <a:endParaRPr lang="en-US" sz="2800" dirty="0"/>
          </a:p>
          <a:p>
            <a:pPr algn="ctr">
              <a:buFont typeface="Wingdings" pitchFamily="2" charset="2"/>
              <a:buNone/>
            </a:pPr>
            <a:r>
              <a:rPr lang="en-US" sz="2800" dirty="0"/>
              <a:t>- By Professor James </a:t>
            </a:r>
            <a:r>
              <a:rPr lang="en-US" sz="2800" dirty="0" err="1"/>
              <a:t>Papademas</a:t>
            </a:r>
            <a:endParaRPr lang="en-US" sz="2800" dirty="0"/>
          </a:p>
          <a:p>
            <a:pPr algn="ctr">
              <a:buFont typeface="Wingdings" pitchFamily="2" charset="2"/>
              <a:buNone/>
            </a:pPr>
            <a:endParaRPr lang="en-US" sz="3900" dirty="0"/>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1</a:t>
            </a:fld>
            <a:endParaRPr kumimoji="0"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IDE’s</a:t>
            </a:r>
          </a:p>
        </p:txBody>
      </p:sp>
      <p:sp>
        <p:nvSpPr>
          <p:cNvPr id="3" name="Content Placeholder 2"/>
          <p:cNvSpPr>
            <a:spLocks noGrp="1"/>
          </p:cNvSpPr>
          <p:nvPr>
            <p:ph idx="1"/>
          </p:nvPr>
        </p:nvSpPr>
        <p:spPr/>
        <p:txBody>
          <a:bodyPr/>
          <a:lstStyle/>
          <a:p>
            <a:r>
              <a:rPr lang="en-US" dirty="0"/>
              <a:t>IDLE</a:t>
            </a:r>
          </a:p>
          <a:p>
            <a:r>
              <a:rPr lang="en-US" dirty="0" err="1"/>
              <a:t>Pycharm</a:t>
            </a:r>
            <a:endParaRPr lang="en-US" dirty="0"/>
          </a:p>
          <a:p>
            <a:r>
              <a:rPr lang="en-US" dirty="0"/>
              <a:t>Vis Studio</a:t>
            </a: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10</a:t>
            </a:fld>
            <a:endParaRPr kumimoji="0" lang="en-US" dirty="0"/>
          </a:p>
        </p:txBody>
      </p:sp>
    </p:spTree>
    <p:extLst>
      <p:ext uri="{BB962C8B-B14F-4D97-AF65-F5344CB8AC3E}">
        <p14:creationId xmlns:p14="http://schemas.microsoft.com/office/powerpoint/2010/main" val="29954609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568" y="410875"/>
            <a:ext cx="7886700" cy="1325563"/>
          </a:xfrm>
        </p:spPr>
        <p:txBody>
          <a:bodyPr/>
          <a:lstStyle/>
          <a:p>
            <a:r>
              <a:rPr lang="en-US" dirty="0"/>
              <a:t>Links </a:t>
            </a:r>
          </a:p>
        </p:txBody>
      </p:sp>
      <p:sp>
        <p:nvSpPr>
          <p:cNvPr id="3" name="Content Placeholder 2"/>
          <p:cNvSpPr>
            <a:spLocks noGrp="1"/>
          </p:cNvSpPr>
          <p:nvPr>
            <p:ph idx="1"/>
          </p:nvPr>
        </p:nvSpPr>
        <p:spPr/>
        <p:txBody>
          <a:bodyPr/>
          <a:lstStyle/>
          <a:p>
            <a:r>
              <a:rPr lang="en-US" dirty="0"/>
              <a:t>Docs</a:t>
            </a:r>
          </a:p>
          <a:p>
            <a:r>
              <a:rPr lang="en-US" dirty="0"/>
              <a:t>Online Interpreter</a:t>
            </a:r>
          </a:p>
          <a:p>
            <a:r>
              <a:rPr lang="en-US" dirty="0" err="1"/>
              <a:t>Tutspoint</a:t>
            </a:r>
            <a:endParaRPr lang="en-US" dirty="0"/>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11</a:t>
            </a:fld>
            <a:endParaRPr kumimoji="0" lang="en-US" dirty="0"/>
          </a:p>
        </p:txBody>
      </p:sp>
      <p:pic>
        <p:nvPicPr>
          <p:cNvPr id="1026" name="Picture 2" descr="http://btckstorage.blob.core.windows.net/site7811/links.jpg">
            <a:hlinkClick r:id="rId3"/>
            <a:extLst>
              <a:ext uri="{FF2B5EF4-FFF2-40B4-BE49-F238E27FC236}">
                <a16:creationId xmlns:a16="http://schemas.microsoft.com/office/drawing/2014/main" id="{47F57F49-2EAB-4446-A05B-CBDA0A83C4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536394"/>
            <a:ext cx="4162858" cy="24352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hlinkClick r:id="rId5"/>
            <a:extLst>
              <a:ext uri="{FF2B5EF4-FFF2-40B4-BE49-F238E27FC236}">
                <a16:creationId xmlns:a16="http://schemas.microsoft.com/office/drawing/2014/main" id="{551656BC-8787-4C93-8884-6A262FB104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8339" y="4429843"/>
            <a:ext cx="3246969" cy="24352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links">
            <a:hlinkClick r:id="rId7"/>
            <a:extLst>
              <a:ext uri="{FF2B5EF4-FFF2-40B4-BE49-F238E27FC236}">
                <a16:creationId xmlns:a16="http://schemas.microsoft.com/office/drawing/2014/main" id="{DA531106-5934-4577-B5E8-BE48273D941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92" y="4625612"/>
            <a:ext cx="2967113" cy="2226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9863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a:t>
            </a:r>
          </a:p>
        </p:txBody>
      </p:sp>
      <p:sp>
        <p:nvSpPr>
          <p:cNvPr id="3" name="Content Placeholder 2"/>
          <p:cNvSpPr>
            <a:spLocks noGrp="1"/>
          </p:cNvSpPr>
          <p:nvPr>
            <p:ph idx="1"/>
          </p:nvPr>
        </p:nvSpPr>
        <p:spPr/>
        <p:txBody>
          <a:bodyPr/>
          <a:lstStyle/>
          <a:p>
            <a:r>
              <a:rPr lang="en-US" dirty="0"/>
              <a:t>About me</a:t>
            </a:r>
          </a:p>
          <a:p>
            <a:r>
              <a:rPr lang="en-US" dirty="0"/>
              <a:t>Course offerings </a:t>
            </a:r>
          </a:p>
          <a:p>
            <a:r>
              <a:rPr lang="en-US" dirty="0"/>
              <a:t>Best practices </a:t>
            </a:r>
          </a:p>
          <a:p>
            <a:r>
              <a:rPr lang="en-US" dirty="0"/>
              <a:t>Worst practices</a:t>
            </a:r>
          </a:p>
          <a:p>
            <a:r>
              <a:rPr lang="en-US" dirty="0"/>
              <a:t>Course syllabus / Topics rundown!</a:t>
            </a:r>
          </a:p>
          <a:p>
            <a:r>
              <a:rPr lang="en-US" dirty="0"/>
              <a:t>Intro to Python – Chaps 1 &amp; 2!</a:t>
            </a:r>
          </a:p>
          <a:p>
            <a:r>
              <a:rPr lang="en-US" dirty="0"/>
              <a:t>Intro to various IDE’s (IDLE shell &amp; module)</a:t>
            </a:r>
          </a:p>
          <a:p>
            <a:r>
              <a:rPr lang="en-US" dirty="0"/>
              <a:t>Spec. Links- Docs/Online interpreters…</a:t>
            </a:r>
          </a:p>
          <a:p>
            <a:endParaRPr lang="en-US" dirty="0"/>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2</a:t>
            </a:fld>
            <a:endParaRPr kumimoji="0" lang="en-US" dirty="0"/>
          </a:p>
        </p:txBody>
      </p:sp>
    </p:spTree>
    <p:extLst>
      <p:ext uri="{BB962C8B-B14F-4D97-AF65-F5344CB8AC3E}">
        <p14:creationId xmlns:p14="http://schemas.microsoft.com/office/powerpoint/2010/main" val="1400755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offerings</a:t>
            </a:r>
          </a:p>
        </p:txBody>
      </p:sp>
      <p:sp>
        <p:nvSpPr>
          <p:cNvPr id="3" name="Content Placeholder 2"/>
          <p:cNvSpPr>
            <a:spLocks noGrp="1"/>
          </p:cNvSpPr>
          <p:nvPr>
            <p:ph idx="1"/>
          </p:nvPr>
        </p:nvSpPr>
        <p:spPr/>
        <p:txBody>
          <a:bodyPr/>
          <a:lstStyle/>
          <a:p>
            <a:r>
              <a:rPr lang="en-US"/>
              <a:t>Programming applications</a:t>
            </a:r>
          </a:p>
          <a:p>
            <a:r>
              <a:rPr lang="en-US"/>
              <a:t>Benefits </a:t>
            </a:r>
          </a:p>
          <a:p>
            <a:pPr marL="0" indent="0">
              <a:buNone/>
            </a:pPr>
            <a:r>
              <a:rPr lang="en-US"/>
              <a:t>Information technology (IT) benefits the business world by allowing organizations to work more </a:t>
            </a:r>
            <a:r>
              <a:rPr lang="en-US" u="sng"/>
              <a:t>efficiently</a:t>
            </a:r>
            <a:r>
              <a:rPr lang="en-US"/>
              <a:t> and to </a:t>
            </a:r>
            <a:r>
              <a:rPr lang="en-US" i="1" u="sng"/>
              <a:t>maximize</a:t>
            </a:r>
            <a:r>
              <a:rPr lang="en-US"/>
              <a:t> </a:t>
            </a:r>
            <a:r>
              <a:rPr lang="en-US" u="sng"/>
              <a:t>productivity</a:t>
            </a:r>
            <a:r>
              <a:rPr lang="en-US"/>
              <a:t>. </a:t>
            </a:r>
          </a:p>
          <a:p>
            <a:pPr marL="0" indent="0">
              <a:buNone/>
            </a:pPr>
            <a:r>
              <a:rPr lang="en-US"/>
              <a:t>Faster communication, electronic storage and the protection of records are advantages that IT can have on your enterprise. </a:t>
            </a:r>
          </a:p>
          <a:p>
            <a:pPr marL="0" indent="0">
              <a:buNone/>
            </a:pPr>
            <a:r>
              <a:rPr lang="en-US"/>
              <a:t>Information technology has to do with computer applications, on which nearly every work environment is dependent. Since computerized systems are so widely used, it is advantageous to incorporate information technology into your organization.</a:t>
            </a:r>
          </a:p>
          <a:p>
            <a:endParaRPr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3</a:t>
            </a:fld>
            <a:endParaRPr kumimoji="0" lang="en-US" dirty="0"/>
          </a:p>
        </p:txBody>
      </p:sp>
    </p:spTree>
    <p:extLst>
      <p:ext uri="{BB962C8B-B14F-4D97-AF65-F5344CB8AC3E}">
        <p14:creationId xmlns:p14="http://schemas.microsoft.com/office/powerpoint/2010/main" val="478420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Best practices</a:t>
            </a:r>
          </a:p>
        </p:txBody>
      </p:sp>
      <p:sp>
        <p:nvSpPr>
          <p:cNvPr id="3" name="Content Placeholder 2"/>
          <p:cNvSpPr>
            <a:spLocks noGrp="1"/>
          </p:cNvSpPr>
          <p:nvPr>
            <p:ph idx="1"/>
          </p:nvPr>
        </p:nvSpPr>
        <p:spPr/>
        <p:txBody>
          <a:bodyPr/>
          <a:lstStyle/>
          <a:p>
            <a:r>
              <a:rPr lang="en-US"/>
              <a:t>Time management</a:t>
            </a:r>
          </a:p>
          <a:p>
            <a:r>
              <a:rPr lang="en-US"/>
              <a:t>Following specifications / attention to details</a:t>
            </a:r>
          </a:p>
          <a:p>
            <a:r>
              <a:rPr lang="en-US"/>
              <a:t>Respecting due dates</a:t>
            </a:r>
          </a:p>
          <a:p>
            <a:r>
              <a:rPr lang="en-US"/>
              <a:t>Attendance &amp; participation</a:t>
            </a:r>
          </a:p>
          <a:p>
            <a:r>
              <a:rPr lang="en-US"/>
              <a:t>Take good notes</a:t>
            </a:r>
          </a:p>
          <a:p>
            <a:r>
              <a:rPr lang="en-US"/>
              <a:t>Emailing </a:t>
            </a:r>
            <a:r>
              <a:rPr lang="mr-IN"/>
              <a:t>–</a:t>
            </a:r>
            <a:r>
              <a:rPr lang="en-US"/>
              <a:t> make sure to include COURSE NUMBER!</a:t>
            </a:r>
          </a:p>
          <a:p>
            <a:r>
              <a:rPr lang="en-US"/>
              <a:t>Make use of TA’s for tutoring &amp; any needed support issues!! </a:t>
            </a: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4</a:t>
            </a:fld>
            <a:endParaRPr kumimoji="0" lang="en-US" dirty="0"/>
          </a:p>
        </p:txBody>
      </p:sp>
    </p:spTree>
    <p:extLst>
      <p:ext uri="{BB962C8B-B14F-4D97-AF65-F5344CB8AC3E}">
        <p14:creationId xmlns:p14="http://schemas.microsoft.com/office/powerpoint/2010/main" val="15354082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offerings / programming concepts</a:t>
            </a:r>
          </a:p>
        </p:txBody>
      </p:sp>
      <p:sp>
        <p:nvSpPr>
          <p:cNvPr id="3" name="Content Placeholder 2"/>
          <p:cNvSpPr>
            <a:spLocks noGrp="1"/>
          </p:cNvSpPr>
          <p:nvPr>
            <p:ph idx="1"/>
          </p:nvPr>
        </p:nvSpPr>
        <p:spPr/>
        <p:txBody>
          <a:bodyPr>
            <a:normAutofit/>
          </a:bodyPr>
          <a:lstStyle/>
          <a:p>
            <a:pPr marL="0" indent="0">
              <a:buNone/>
            </a:pPr>
            <a:r>
              <a:rPr lang="en-US" dirty="0"/>
              <a:t>Focus on Being a bit “Pythonic”</a:t>
            </a:r>
          </a:p>
          <a:p>
            <a:endParaRPr lang="en-US" dirty="0"/>
          </a:p>
          <a:p>
            <a:r>
              <a:rPr lang="en-US" dirty="0"/>
              <a:t>    Beautiful is better than ugly.</a:t>
            </a:r>
          </a:p>
          <a:p>
            <a:r>
              <a:rPr lang="en-US" dirty="0"/>
              <a:t>    </a:t>
            </a:r>
            <a:r>
              <a:rPr lang="en-US" dirty="0">
                <a:solidFill>
                  <a:schemeClr val="tx2">
                    <a:lumMod val="75000"/>
                  </a:schemeClr>
                </a:solidFill>
              </a:rPr>
              <a:t>Explicit is better than implicit.</a:t>
            </a:r>
          </a:p>
          <a:p>
            <a:r>
              <a:rPr lang="en-US" dirty="0"/>
              <a:t>    Simple is better than complex.</a:t>
            </a:r>
          </a:p>
          <a:p>
            <a:r>
              <a:rPr lang="en-US" dirty="0"/>
              <a:t>    </a:t>
            </a:r>
            <a:r>
              <a:rPr lang="en-US" dirty="0">
                <a:solidFill>
                  <a:schemeClr val="tx2">
                    <a:lumMod val="75000"/>
                  </a:schemeClr>
                </a:solidFill>
              </a:rPr>
              <a:t>Complex is better than complicated.</a:t>
            </a:r>
          </a:p>
          <a:p>
            <a:r>
              <a:rPr lang="en-US" dirty="0"/>
              <a:t>    Flat is better than nested.</a:t>
            </a:r>
          </a:p>
          <a:p>
            <a:r>
              <a:rPr lang="en-US" dirty="0"/>
              <a:t>    </a:t>
            </a:r>
            <a:r>
              <a:rPr lang="en-US" dirty="0">
                <a:solidFill>
                  <a:schemeClr val="tx2">
                    <a:lumMod val="75000"/>
                  </a:schemeClr>
                </a:solidFill>
              </a:rPr>
              <a:t>Sparse is better than dense</a:t>
            </a:r>
            <a:r>
              <a:rPr lang="en-US" dirty="0"/>
              <a:t>.</a:t>
            </a:r>
          </a:p>
          <a:p>
            <a:r>
              <a:rPr lang="en-US" dirty="0"/>
              <a:t>    Readability counts.</a:t>
            </a:r>
          </a:p>
          <a:p>
            <a:endParaRPr lang="en-US" dirty="0"/>
          </a:p>
          <a:p>
            <a:endParaRPr lang="en-US" dirty="0"/>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5</a:t>
            </a:fld>
            <a:endParaRPr kumimoji="0" lang="en-US" dirty="0"/>
          </a:p>
        </p:txBody>
      </p:sp>
    </p:spTree>
    <p:extLst>
      <p:ext uri="{BB962C8B-B14F-4D97-AF65-F5344CB8AC3E}">
        <p14:creationId xmlns:p14="http://schemas.microsoft.com/office/powerpoint/2010/main" val="5394094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offerings / Keys to success!</a:t>
            </a:r>
          </a:p>
        </p:txBody>
      </p:sp>
      <p:sp>
        <p:nvSpPr>
          <p:cNvPr id="3" name="Content Placeholder 2"/>
          <p:cNvSpPr>
            <a:spLocks noGrp="1"/>
          </p:cNvSpPr>
          <p:nvPr>
            <p:ph idx="1"/>
          </p:nvPr>
        </p:nvSpPr>
        <p:spPr/>
        <p:txBody>
          <a:bodyPr/>
          <a:lstStyle/>
          <a:p>
            <a:r>
              <a:rPr lang="en-US"/>
              <a:t>Jot down algorithms (pseudo code) / ideas for final proj</a:t>
            </a:r>
          </a:p>
          <a:p>
            <a:r>
              <a:rPr lang="en-US"/>
              <a:t>Divide and conquer approach to algorithms</a:t>
            </a:r>
          </a:p>
          <a:p>
            <a:r>
              <a:rPr lang="en-US"/>
              <a:t>Keep thoughts simple =&gt; thinking clearly</a:t>
            </a:r>
          </a:p>
          <a:p>
            <a:endParaRPr lang="en-US"/>
          </a:p>
          <a:p>
            <a:endParaRPr lang="en-US"/>
          </a:p>
          <a:p>
            <a:endParaRPr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6</a:t>
            </a:fld>
            <a:endParaRPr kumimoji="0" lang="en-US" dirty="0"/>
          </a:p>
        </p:txBody>
      </p:sp>
    </p:spTree>
    <p:extLst>
      <p:ext uri="{BB962C8B-B14F-4D97-AF65-F5344CB8AC3E}">
        <p14:creationId xmlns:p14="http://schemas.microsoft.com/office/powerpoint/2010/main" val="18958621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Worst practices</a:t>
            </a:r>
          </a:p>
        </p:txBody>
      </p:sp>
      <p:sp>
        <p:nvSpPr>
          <p:cNvPr id="3" name="Content Placeholder 2"/>
          <p:cNvSpPr>
            <a:spLocks noGrp="1"/>
          </p:cNvSpPr>
          <p:nvPr>
            <p:ph idx="1"/>
          </p:nvPr>
        </p:nvSpPr>
        <p:spPr/>
        <p:txBody>
          <a:bodyPr/>
          <a:lstStyle/>
          <a:p>
            <a:r>
              <a:rPr lang="en-US" dirty="0"/>
              <a:t>Late turning in of assignments! Penalties will apply!</a:t>
            </a: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7</a:t>
            </a:fld>
            <a:endParaRPr kumimoji="0" lang="en-US" dirty="0"/>
          </a:p>
        </p:txBody>
      </p:sp>
    </p:spTree>
    <p:extLst>
      <p:ext uri="{BB962C8B-B14F-4D97-AF65-F5344CB8AC3E}">
        <p14:creationId xmlns:p14="http://schemas.microsoft.com/office/powerpoint/2010/main" val="2857768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Worst practice!</a:t>
            </a:r>
          </a:p>
        </p:txBody>
      </p:sp>
      <p:sp>
        <p:nvSpPr>
          <p:cNvPr id="3" name="Content Placeholder 2"/>
          <p:cNvSpPr>
            <a:spLocks noGrp="1"/>
          </p:cNvSpPr>
          <p:nvPr>
            <p:ph idx="1"/>
          </p:nvPr>
        </p:nvSpPr>
        <p:spPr/>
        <p:txBody>
          <a:bodyPr/>
          <a:lstStyle/>
          <a:p>
            <a:endParaRPr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8</a:t>
            </a:fld>
            <a:endParaRPr kumimoji="0" lang="en-US" dirty="0"/>
          </a:p>
        </p:txBody>
      </p:sp>
      <p:pic>
        <p:nvPicPr>
          <p:cNvPr id="5" name="Picture 4"/>
          <p:cNvPicPr>
            <a:picLocks noChangeAspect="1"/>
          </p:cNvPicPr>
          <p:nvPr/>
        </p:nvPicPr>
        <p:blipFill>
          <a:blip r:embed="rId3"/>
          <a:stretch>
            <a:fillRect/>
          </a:stretch>
        </p:blipFill>
        <p:spPr>
          <a:xfrm>
            <a:off x="413665" y="1690689"/>
            <a:ext cx="5334000" cy="2971800"/>
          </a:xfrm>
          <a:prstGeom prst="rect">
            <a:avLst/>
          </a:prstGeom>
        </p:spPr>
      </p:pic>
      <p:pic>
        <p:nvPicPr>
          <p:cNvPr id="12" name="Picture 11"/>
          <p:cNvPicPr>
            <a:picLocks noChangeAspect="1"/>
          </p:cNvPicPr>
          <p:nvPr/>
        </p:nvPicPr>
        <p:blipFill>
          <a:blip r:embed="rId4"/>
          <a:stretch>
            <a:fillRect/>
          </a:stretch>
        </p:blipFill>
        <p:spPr>
          <a:xfrm rot="2741566">
            <a:off x="5207463" y="2862942"/>
            <a:ext cx="3363865" cy="3369129"/>
          </a:xfrm>
          <a:prstGeom prst="rect">
            <a:avLst/>
          </a:prstGeom>
        </p:spPr>
      </p:pic>
    </p:spTree>
    <p:extLst>
      <p:ext uri="{BB962C8B-B14F-4D97-AF65-F5344CB8AC3E}">
        <p14:creationId xmlns:p14="http://schemas.microsoft.com/office/powerpoint/2010/main" val="20368870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Syllabus</a:t>
            </a:r>
          </a:p>
        </p:txBody>
      </p:sp>
      <p:sp>
        <p:nvSpPr>
          <p:cNvPr id="3" name="Content Placeholder 2"/>
          <p:cNvSpPr>
            <a:spLocks noGrp="1"/>
          </p:cNvSpPr>
          <p:nvPr>
            <p:ph idx="1"/>
          </p:nvPr>
        </p:nvSpPr>
        <p:spPr/>
        <p:txBody>
          <a:bodyPr/>
          <a:lstStyle/>
          <a:p>
            <a:r>
              <a:rPr lang="en-US" dirty="0"/>
              <a:t>Under grads expectations</a:t>
            </a:r>
          </a:p>
          <a:p>
            <a:r>
              <a:rPr lang="en-US" dirty="0"/>
              <a:t>Expectation for Grads </a:t>
            </a: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9</a:t>
            </a:fld>
            <a:endParaRPr kumimoji="0" lang="en-US" dirty="0"/>
          </a:p>
        </p:txBody>
      </p:sp>
    </p:spTree>
    <p:extLst>
      <p:ext uri="{BB962C8B-B14F-4D97-AF65-F5344CB8AC3E}">
        <p14:creationId xmlns:p14="http://schemas.microsoft.com/office/powerpoint/2010/main" val="2931008376"/>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12930</TotalTime>
  <Words>322</Words>
  <Application>Microsoft Office PowerPoint</Application>
  <PresentationFormat>On-screen Show (4:3)</PresentationFormat>
  <Paragraphs>79</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 Arial</vt:lpstr>
      <vt:lpstr>Arial</vt:lpstr>
      <vt:lpstr>Calibri</vt:lpstr>
      <vt:lpstr>Calibri Light</vt:lpstr>
      <vt:lpstr>Mangal</vt:lpstr>
      <vt:lpstr>Times New Roman</vt:lpstr>
      <vt:lpstr>Wingdings</vt:lpstr>
      <vt:lpstr>Office Theme</vt:lpstr>
      <vt:lpstr>PowerPoint Presentation</vt:lpstr>
      <vt:lpstr>Intro</vt:lpstr>
      <vt:lpstr>Course offerings</vt:lpstr>
      <vt:lpstr>Best practices</vt:lpstr>
      <vt:lpstr>Course offerings / programming concepts</vt:lpstr>
      <vt:lpstr>Course offerings / Keys to success!</vt:lpstr>
      <vt:lpstr>Worst practices</vt:lpstr>
      <vt:lpstr>THE Worst practice!</vt:lpstr>
      <vt:lpstr>Course Syllabus</vt:lpstr>
      <vt:lpstr>IDE’s</vt:lpstr>
      <vt:lpstr>Links </vt:lpstr>
    </vt:vector>
  </TitlesOfParts>
  <Company>DPC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NSIT</dc:creator>
  <cp:lastModifiedBy>window</cp:lastModifiedBy>
  <cp:revision>424</cp:revision>
  <cp:lastPrinted>1998-10-16T15:04:06Z</cp:lastPrinted>
  <dcterms:created xsi:type="dcterms:W3CDTF">2006-08-27T20:03:11Z</dcterms:created>
  <dcterms:modified xsi:type="dcterms:W3CDTF">2018-01-12T08:03:42Z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true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true</vt:bool>
  </property>
  <property fmtid="{D5CDD505-2E9C-101B-9397-08002B2CF9AE}" pid="20" name="NavBtnPos">
    <vt:i4>3</vt:i4>
  </property>
  <property fmtid="{D5CDD505-2E9C-101B-9397-08002B2CF9AE}" pid="21" name="OutputDir">
    <vt:lpwstr>C:\My Documents</vt:lpwstr>
  </property>
</Properties>
</file>