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925" r:id="rId2"/>
    <p:sldId id="962" r:id="rId3"/>
    <p:sldId id="963" r:id="rId4"/>
    <p:sldId id="964" r:id="rId5"/>
    <p:sldId id="965" r:id="rId6"/>
    <p:sldId id="968" r:id="rId7"/>
    <p:sldId id="938" r:id="rId8"/>
    <p:sldId id="940" r:id="rId9"/>
    <p:sldId id="941" r:id="rId10"/>
    <p:sldId id="942" r:id="rId11"/>
    <p:sldId id="943" r:id="rId12"/>
    <p:sldId id="945" r:id="rId13"/>
    <p:sldId id="946" r:id="rId14"/>
    <p:sldId id="955" r:id="rId15"/>
    <p:sldId id="956" r:id="rId16"/>
    <p:sldId id="957" r:id="rId17"/>
    <p:sldId id="958" r:id="rId18"/>
    <p:sldId id="959" r:id="rId19"/>
    <p:sldId id="949" r:id="rId20"/>
    <p:sldId id="950" r:id="rId21"/>
    <p:sldId id="951" r:id="rId22"/>
    <p:sldId id="952" r:id="rId23"/>
    <p:sldId id="953" r:id="rId24"/>
    <p:sldId id="960" r:id="rId25"/>
    <p:sldId id="961" r:id="rId26"/>
    <p:sldId id="930" r:id="rId27"/>
    <p:sldId id="1000" r:id="rId28"/>
    <p:sldId id="100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0066"/>
    <a:srgbClr val="006B97"/>
    <a:srgbClr val="95CA18"/>
    <a:srgbClr val="222222"/>
    <a:srgbClr val="FF00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D4B559-B27A-402D-BE00-73BFB9259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31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7431C7-7261-4D5C-90C2-DA7A97748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0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7E033-5B13-4D5D-A87D-3ED109153308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7E033-5B13-4D5D-A87D-3ED109153308}" type="slidenum">
              <a:rPr lang="en-US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7E033-5B13-4D5D-A87D-3ED109153308}" type="slidenum">
              <a:rPr lang="en-US"/>
              <a:pPr/>
              <a:t>27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7E033-5B13-4D5D-A87D-3ED109153308}" type="slidenum">
              <a:rPr lang="en-US"/>
              <a:pPr/>
              <a:t>28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962400"/>
            <a:ext cx="2832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09600"/>
            <a:ext cx="5880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10000"/>
            <a:ext cx="5029200" cy="1600200"/>
          </a:xfrm>
        </p:spPr>
        <p:txBody>
          <a:bodyPr/>
          <a:lstStyle>
            <a:lvl1pPr marL="0" indent="0" algn="l">
              <a:buNone/>
              <a:defRPr sz="3200" b="1" i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4B53B-F7B7-4B7A-A186-D017ED07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87A1B-03C3-4E44-95DA-2723E3DEE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65F37-9EEC-4114-B13C-B05265CBD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134B72F-3141-1B45-89C8-90D213AF9E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0245"/>
      </p:ext>
    </p:extLst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609600" y="1295400"/>
            <a:ext cx="8001000" cy="0"/>
          </a:xfrm>
          <a:prstGeom prst="line">
            <a:avLst/>
          </a:prstGeom>
          <a:ln w="19050">
            <a:solidFill>
              <a:srgbClr val="006B9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533400" y="6324600"/>
            <a:ext cx="5943600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609600" y="1371600"/>
            <a:ext cx="5943600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95CA1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CA926C-47F5-4692-A51B-FAEB8FD91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33400" y="6248400"/>
            <a:ext cx="5486400" cy="457200"/>
          </a:xfrm>
        </p:spPr>
        <p:txBody>
          <a:bodyPr/>
          <a:lstStyle>
            <a:lvl1pPr algn="l">
              <a:defRPr b="0">
                <a:solidFill>
                  <a:srgbClr val="95CA1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8C90F-6D68-41AF-92C8-BB28C1754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ACA85-C2F0-42CD-8D40-5B0EB681C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B8472-CF9D-4F85-8A52-09B7123FC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B9B49-1A4B-4A32-ADDE-2702690D0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DF3B2-6686-46E2-A0E2-3E708E276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EEF5D-8ACF-4950-A5D2-C1805E41E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0B65-EABB-477C-8174-F8A508C79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95CA18"/>
                </a:solidFill>
                <a:latin typeface="Arial" charset="0"/>
              </a:defRPr>
            </a:lvl1pPr>
          </a:lstStyle>
          <a:p>
            <a:pPr>
              <a:defRPr/>
            </a:pPr>
            <a:fld id="{653E89B0-8971-48F3-8AEA-342A2CC63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533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5CA18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4" r:id="rId1"/>
    <p:sldLayoutId id="2147484885" r:id="rId2"/>
    <p:sldLayoutId id="2147484874" r:id="rId3"/>
    <p:sldLayoutId id="2147484875" r:id="rId4"/>
    <p:sldLayoutId id="2147484876" r:id="rId5"/>
    <p:sldLayoutId id="2147484877" r:id="rId6"/>
    <p:sldLayoutId id="2147484878" r:id="rId7"/>
    <p:sldLayoutId id="2147484879" r:id="rId8"/>
    <p:sldLayoutId id="2147484880" r:id="rId9"/>
    <p:sldLayoutId id="2147484881" r:id="rId10"/>
    <p:sldLayoutId id="2147484882" r:id="rId11"/>
    <p:sldLayoutId id="2147484883" r:id="rId12"/>
    <p:sldLayoutId id="2147484886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Android Development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SAX/XML parsing</a:t>
            </a:r>
          </a:p>
          <a:p>
            <a:r>
              <a:rPr lang="en-US" dirty="0"/>
              <a:t>Final Project thoughts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7DC9B6-FE93-45D2-94D2-F5A3A3A6E7A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5933"/>
            <a:ext cx="21621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08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XML Review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Sample XML files</a:t>
            </a:r>
          </a:p>
          <a:p>
            <a:pPr lvl="1"/>
            <a:r>
              <a:rPr lang="en-US"/>
              <a:t>Catalog.xml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8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Catlog.xml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&lt;?xml version="1.0"?&gt;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&lt;catalog library="somewhere"&gt;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&lt;book&gt;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&lt;author&gt;John Doe&lt;/author&gt;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&lt;title&gt;Title 1&lt;/title&gt;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&lt;/book&gt;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&lt;book&gt;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&lt;author&gt;Phill Smith&lt;/author&gt;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&lt;title&gt;His One Book&lt;/title&gt;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&lt;/book&gt;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&lt;magazine&gt;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&lt;name&gt;PC Mag&lt;/name&gt;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&lt;article page="17"&gt;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  &lt;headline&gt;Second Headline&lt;/headline&gt;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  &lt;/article&gt;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  &lt;/magazine&gt;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&lt;/catalog&gt;</a:t>
            </a:r>
          </a:p>
        </p:txBody>
      </p:sp>
    </p:spTree>
    <p:extLst>
      <p:ext uri="{BB962C8B-B14F-4D97-AF65-F5344CB8AC3E}">
        <p14:creationId xmlns:p14="http://schemas.microsoft.com/office/powerpoint/2010/main" val="33904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XML Parser?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or module that checks a well-formed syntax and provides a capability to manipulate XML data elements.</a:t>
            </a:r>
          </a:p>
          <a:p>
            <a:pPr lvl="1"/>
            <a:r>
              <a:rPr lang="en-US" dirty="0"/>
              <a:t>Navigate thru the XML document </a:t>
            </a:r>
          </a:p>
          <a:p>
            <a:pPr lvl="1"/>
            <a:r>
              <a:rPr lang="en-US" dirty="0"/>
              <a:t>Extract or query data elements</a:t>
            </a:r>
          </a:p>
          <a:p>
            <a:pPr lvl="1"/>
            <a:r>
              <a:rPr lang="en-US" dirty="0"/>
              <a:t>Add/delete/modify data elements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6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Parsing variants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33CC"/>
                </a:solidFill>
              </a:rPr>
              <a:t>DOM</a:t>
            </a:r>
            <a:r>
              <a:rPr lang="en-US" u="sng" dirty="0"/>
              <a:t> (Document Object Model). </a:t>
            </a:r>
          </a:p>
          <a:p>
            <a:pPr lvl="1"/>
            <a:r>
              <a:rPr lang="en-US" u="sng" dirty="0"/>
              <a:t>Reads the whole document and builds DOM tree.</a:t>
            </a:r>
          </a:p>
          <a:p>
            <a:r>
              <a:rPr lang="en-US" u="sng" dirty="0"/>
              <a:t>S</a:t>
            </a:r>
            <a:r>
              <a:rPr lang="en-US" dirty="0"/>
              <a:t>imple </a:t>
            </a:r>
            <a:r>
              <a:rPr lang="en-US" u="sng" dirty="0"/>
              <a:t>A</a:t>
            </a:r>
            <a:r>
              <a:rPr lang="en-US" dirty="0"/>
              <a:t>PI for </a:t>
            </a:r>
            <a:r>
              <a:rPr lang="en-US" u="sng" dirty="0"/>
              <a:t>X</a:t>
            </a:r>
            <a:r>
              <a:rPr lang="en-US" dirty="0"/>
              <a:t>ML = </a:t>
            </a:r>
            <a:r>
              <a:rPr lang="en-US" u="sng" dirty="0">
                <a:solidFill>
                  <a:srgbClr val="0033CC"/>
                </a:solidFill>
              </a:rPr>
              <a:t>SAX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en-US" dirty="0"/>
              <a:t>SAX is an </a:t>
            </a:r>
            <a:r>
              <a:rPr lang="en-US" u="sng" dirty="0"/>
              <a:t>event-based</a:t>
            </a:r>
            <a:r>
              <a:rPr lang="en-US" dirty="0"/>
              <a:t> parsing method</a:t>
            </a:r>
          </a:p>
          <a:p>
            <a:pPr lvl="1"/>
            <a:r>
              <a:rPr lang="en-US" dirty="0"/>
              <a:t>reads an XML document, firing (or calling) callback methods when certain events are found (e.g. elements, attributes, start/end tags, etc.)</a:t>
            </a:r>
          </a:p>
          <a:p>
            <a:r>
              <a:rPr lang="en-US" dirty="0"/>
              <a:t>Pull parser (fast parsing available over SAX!!)</a:t>
            </a:r>
          </a:p>
        </p:txBody>
      </p:sp>
    </p:spTree>
    <p:extLst>
      <p:ext uri="{BB962C8B-B14F-4D97-AF65-F5344CB8AC3E}">
        <p14:creationId xmlns:p14="http://schemas.microsoft.com/office/powerpoint/2010/main" val="268761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SAX (revisited)?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SAX (the Simple API for XML) is an event-based parser for xml documents. </a:t>
            </a:r>
          </a:p>
          <a:p>
            <a:endParaRPr lang="en-US" sz="2800" dirty="0"/>
          </a:p>
          <a:p>
            <a:r>
              <a:rPr lang="en-US" sz="2800" dirty="0"/>
              <a:t>The parser tells the application what is in the document by notifying the application of a </a:t>
            </a:r>
            <a:r>
              <a:rPr lang="en-US" sz="2800" dirty="0">
                <a:solidFill>
                  <a:srgbClr val="0033CC"/>
                </a:solidFill>
              </a:rPr>
              <a:t>stream</a:t>
            </a:r>
            <a:r>
              <a:rPr lang="en-US" sz="2800" dirty="0"/>
              <a:t> of parsing events. </a:t>
            </a:r>
          </a:p>
          <a:p>
            <a:endParaRPr lang="en-US" sz="2800" dirty="0"/>
          </a:p>
          <a:p>
            <a:r>
              <a:rPr lang="en-US" sz="2800" dirty="0"/>
              <a:t>Application then </a:t>
            </a:r>
            <a:r>
              <a:rPr lang="en-US" sz="2800" u="sng" dirty="0"/>
              <a:t>processes</a:t>
            </a:r>
            <a:r>
              <a:rPr lang="en-US" sz="2800" dirty="0"/>
              <a:t> those events to act on data.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37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SAX History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SAX 1.0 was released on May 11, 1998. </a:t>
            </a:r>
          </a:p>
          <a:p>
            <a:endParaRPr lang="en-US" sz="2800" dirty="0"/>
          </a:p>
          <a:p>
            <a:r>
              <a:rPr lang="en-US" sz="2800" dirty="0"/>
              <a:t>SAX is a common, event-based API for parsing XML documents.</a:t>
            </a:r>
          </a:p>
        </p:txBody>
      </p:sp>
    </p:spTree>
    <p:extLst>
      <p:ext uri="{BB962C8B-B14F-4D97-AF65-F5344CB8AC3E}">
        <p14:creationId xmlns:p14="http://schemas.microsoft.com/office/powerpoint/2010/main" val="25575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SAX?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SAX parser scans an xml stream </a:t>
            </a:r>
            <a:r>
              <a:rPr lang="en-US" altLang="en-US" sz="2800" u="sng" dirty="0"/>
              <a:t>on the fly</a:t>
            </a:r>
            <a:r>
              <a:rPr lang="en-US" altLang="en-US" sz="2800" dirty="0"/>
              <a:t> and responds to certain parsing events as it encounters them.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This is very different than digesting an entire XML document into memory.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Faster processing in Java for large XML files then DOM processing as it requires less memory.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SAX?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Event-based interface consumes fewer resources than an object-based one </a:t>
            </a:r>
          </a:p>
          <a:p>
            <a:endParaRPr lang="en-US"/>
          </a:p>
          <a:p>
            <a:r>
              <a:rPr lang="en-US"/>
              <a:t>With an event-based interface, the application can start processing the document as the parser is reading it </a:t>
            </a:r>
          </a:p>
        </p:txBody>
      </p:sp>
    </p:spTree>
    <p:extLst>
      <p:ext uri="{BB962C8B-B14F-4D97-AF65-F5344CB8AC3E}">
        <p14:creationId xmlns:p14="http://schemas.microsoft.com/office/powerpoint/2010/main" val="216297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SAX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With SAX, it is not possible to navigate through the document as you can with a DOM.</a:t>
            </a:r>
          </a:p>
          <a:p>
            <a:endParaRPr lang="en-US"/>
          </a:p>
          <a:p>
            <a:r>
              <a:rPr lang="en-US"/>
              <a:t>The application must explicitly buffer those events it is interested in. </a:t>
            </a:r>
          </a:p>
        </p:txBody>
      </p:sp>
    </p:spTree>
    <p:extLst>
      <p:ext uri="{BB962C8B-B14F-4D97-AF65-F5344CB8AC3E}">
        <p14:creationId xmlns:p14="http://schemas.microsoft.com/office/powerpoint/2010/main" val="403155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SAX API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Parser events are similar to user-interface events such as ONCLICK (in a browser) or AWT events (in Java).</a:t>
            </a:r>
          </a:p>
          <a:p>
            <a:endParaRPr lang="en-US"/>
          </a:p>
          <a:p>
            <a:r>
              <a:rPr lang="en-US"/>
              <a:t>Events alert the application that something happened and the application might want to react. </a:t>
            </a:r>
          </a:p>
        </p:txBody>
      </p:sp>
    </p:spTree>
    <p:extLst>
      <p:ext uri="{BB962C8B-B14F-4D97-AF65-F5344CB8AC3E}">
        <p14:creationId xmlns:p14="http://schemas.microsoft.com/office/powerpoint/2010/main" val="18537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parsers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The word </a:t>
            </a:r>
            <a:r>
              <a:rPr lang="en-US" i="1"/>
              <a:t>parser </a:t>
            </a:r>
            <a:r>
              <a:rPr lang="en-US"/>
              <a:t>comes from compilers </a:t>
            </a:r>
          </a:p>
          <a:p>
            <a:endParaRPr lang="en-US"/>
          </a:p>
          <a:p>
            <a:r>
              <a:rPr lang="en-US"/>
              <a:t>In a compiler, a parser is the module that reads and interprets the programming language. </a:t>
            </a:r>
          </a:p>
        </p:txBody>
      </p:sp>
    </p:spTree>
    <p:extLst>
      <p:ext uri="{BB962C8B-B14F-4D97-AF65-F5344CB8AC3E}">
        <p14:creationId xmlns:p14="http://schemas.microsoft.com/office/powerpoint/2010/main" val="5383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SAX API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Element opening tags</a:t>
            </a:r>
          </a:p>
          <a:p>
            <a:pPr>
              <a:lnSpc>
                <a:spcPct val="90000"/>
              </a:lnSpc>
            </a:pPr>
            <a:endParaRPr lang="en-US" sz="2800" dirty="0">
              <a:sym typeface="Wingdings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Element closing tags</a:t>
            </a:r>
          </a:p>
          <a:p>
            <a:pPr>
              <a:lnSpc>
                <a:spcPct val="90000"/>
              </a:lnSpc>
            </a:pPr>
            <a:endParaRPr lang="en-US" sz="2800" dirty="0">
              <a:sym typeface="Wingdings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Content of elements</a:t>
            </a:r>
          </a:p>
          <a:p>
            <a:pPr>
              <a:lnSpc>
                <a:spcPct val="90000"/>
              </a:lnSpc>
            </a:pPr>
            <a:endParaRPr lang="en-US" sz="2800" dirty="0">
              <a:sym typeface="Wingdings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Entities</a:t>
            </a:r>
          </a:p>
          <a:p>
            <a:pPr>
              <a:lnSpc>
                <a:spcPct val="90000"/>
              </a:lnSpc>
            </a:pPr>
            <a:endParaRPr lang="en-US" sz="2800" dirty="0">
              <a:sym typeface="Wingdings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Parsing errors</a:t>
            </a:r>
          </a:p>
        </p:txBody>
      </p:sp>
    </p:spTree>
    <p:extLst>
      <p:ext uri="{BB962C8B-B14F-4D97-AF65-F5344CB8AC3E}">
        <p14:creationId xmlns:p14="http://schemas.microsoft.com/office/powerpoint/2010/main" val="9500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SAX API</a:t>
            </a:r>
          </a:p>
        </p:txBody>
      </p:sp>
      <p:pic>
        <p:nvPicPr>
          <p:cNvPr id="1065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50" y="2070100"/>
            <a:ext cx="7935913" cy="35909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64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SAX Example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/>
              <a:t>&lt;?xml version="1.0"?&gt;</a:t>
            </a:r>
          </a:p>
          <a:p>
            <a:pPr>
              <a:buFont typeface="Wingdings" charset="0"/>
              <a:buNone/>
            </a:pPr>
            <a:r>
              <a:rPr lang="en-US"/>
              <a:t>&lt;doc&gt;</a:t>
            </a:r>
          </a:p>
          <a:p>
            <a:pPr>
              <a:buFont typeface="Wingdings" charset="0"/>
              <a:buNone/>
            </a:pPr>
            <a:r>
              <a:rPr lang="en-US"/>
              <a:t>	&lt;para&gt;Hello, world!&lt;/para&gt;</a:t>
            </a:r>
          </a:p>
          <a:p>
            <a:pPr>
              <a:buFont typeface="Wingdings" charset="0"/>
              <a:buNone/>
            </a:pPr>
            <a:r>
              <a:rPr lang="en-US"/>
              <a:t>&lt;/doc&gt; 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SAX example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start document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start element: </a:t>
            </a:r>
            <a:r>
              <a:rPr lang="en-US" sz="2800" dirty="0">
                <a:solidFill>
                  <a:srgbClr val="0033CC"/>
                </a:solidFill>
              </a:rPr>
              <a:t>doc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start element: </a:t>
            </a:r>
            <a:r>
              <a:rPr lang="en-US" sz="2800" dirty="0" err="1">
                <a:solidFill>
                  <a:srgbClr val="00B0F0"/>
                </a:solidFill>
              </a:rPr>
              <a:t>para</a:t>
            </a:r>
            <a:endParaRPr lang="en-US" sz="2800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characters: Hello, world!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end element: </a:t>
            </a:r>
            <a:r>
              <a:rPr lang="en-US" sz="2800" dirty="0" err="1">
                <a:solidFill>
                  <a:srgbClr val="00B0F0"/>
                </a:solidFill>
              </a:rPr>
              <a:t>para</a:t>
            </a:r>
            <a:endParaRPr lang="en-US" sz="2800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end element: </a:t>
            </a:r>
            <a:r>
              <a:rPr lang="en-US" sz="2800" dirty="0">
                <a:solidFill>
                  <a:srgbClr val="0033CC"/>
                </a:solidFill>
              </a:rPr>
              <a:t>doc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end document </a:t>
            </a:r>
          </a:p>
        </p:txBody>
      </p:sp>
    </p:spTree>
    <p:extLst>
      <p:ext uri="{BB962C8B-B14F-4D97-AF65-F5344CB8AC3E}">
        <p14:creationId xmlns:p14="http://schemas.microsoft.com/office/powerpoint/2010/main" val="201414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DOM vs. SAX Parsing?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Unlike DOM (Document Object Model), SAX does not store information in an internal tree structure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Because of this, SAX is able to parse huge documents (think gigabytes) without having to allocate large amounts of system resources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Really great if the amount of data you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/>
              <a:t>re looking to process is relatively large (no waste of memory on tree)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If processing is built as a pipeline, you don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/>
              <a:t>t have to wait for the data to be converted to an object; you can go to the next process once it clears the preceding callback method</a:t>
            </a:r>
          </a:p>
        </p:txBody>
      </p:sp>
    </p:spTree>
    <p:extLst>
      <p:ext uri="{BB962C8B-B14F-4D97-AF65-F5344CB8AC3E}">
        <p14:creationId xmlns:p14="http://schemas.microsoft.com/office/powerpoint/2010/main" val="80181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 vs. SAX Parsing?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Most limitations are the programmer</a:t>
            </a:r>
            <a:r>
              <a:rPr lang="ja-JP" altLang="en-US">
                <a:latin typeface="Arial"/>
              </a:rPr>
              <a:t>’</a:t>
            </a:r>
            <a:r>
              <a:rPr lang="en-US" dirty="0"/>
              <a:t>s problem, not the API</a:t>
            </a:r>
            <a:r>
              <a:rPr lang="ja-JP" altLang="en-US">
                <a:latin typeface="Arial"/>
              </a:rPr>
              <a:t>’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SAX does not allow random access to the file; it proceeds in a single pass, firing events as it goes</a:t>
            </a:r>
          </a:p>
        </p:txBody>
      </p:sp>
    </p:spTree>
    <p:extLst>
      <p:ext uri="{BB962C8B-B14F-4D97-AF65-F5344CB8AC3E}">
        <p14:creationId xmlns:p14="http://schemas.microsoft.com/office/powerpoint/2010/main" val="1820181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Final project thoughts?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68680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support.google.com</a:t>
            </a:r>
            <a:r>
              <a:rPr lang="en-US" dirty="0"/>
              <a:t>/</a:t>
            </a:r>
            <a:r>
              <a:rPr lang="en-US" dirty="0" err="1"/>
              <a:t>googleplay</a:t>
            </a:r>
            <a:r>
              <a:rPr lang="en-US" dirty="0"/>
              <a:t>/android-developer/?hl=</a:t>
            </a:r>
            <a:r>
              <a:rPr lang="en-US" dirty="0" err="1"/>
              <a:t>en&amp;rd</a:t>
            </a:r>
            <a:r>
              <a:rPr lang="en-US" dirty="0"/>
              <a:t>=1#topic=3450769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www.androidcentral.com</a:t>
            </a:r>
            <a:r>
              <a:rPr lang="en-US" dirty="0"/>
              <a:t>/whats-new-android-google-io-2018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www.apple.com</a:t>
            </a:r>
            <a:r>
              <a:rPr lang="en-US" dirty="0"/>
              <a:t>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whats</a:t>
            </a:r>
            <a:r>
              <a:rPr lang="en-US" dirty="0"/>
              <a:t>-new/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</a:t>
            </a:r>
            <a:r>
              <a:rPr lang="en-US" dirty="0" err="1"/>
              <a:t>support.html</a:t>
            </a:r>
            <a:endParaRPr lang="en-US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7DC9B6-FE93-45D2-94D2-F5A3A3A6E7AD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33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Final project thoughts?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68680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www.androidpit.com</a:t>
            </a:r>
            <a:r>
              <a:rPr lang="en-US" dirty="0"/>
              <a:t>/en/android/forum/category/1004010/Android-Developer-Forum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https://android-</a:t>
            </a:r>
            <a:r>
              <a:rPr lang="en-US" dirty="0" err="1"/>
              <a:t>developers.googleblog.com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7DC9B6-FE93-45D2-94D2-F5A3A3A6E7AD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Final project thoughts?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68680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Too Viral to handle???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www.cnn.com</a:t>
            </a:r>
            <a:r>
              <a:rPr lang="en-US" dirty="0"/>
              <a:t>/2014/02/09/tech/flappy-bird-removed-from-app-stores/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/What-happened-to-the-Pok%C3%A9mon-GO-craze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7DC9B6-FE93-45D2-94D2-F5A3A3A6E7AD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6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Parsers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200400" cy="4530725"/>
          </a:xfrm>
        </p:spPr>
        <p:txBody>
          <a:bodyPr/>
          <a:lstStyle/>
          <a:p>
            <a:endParaRPr lang="en-US" sz="2800"/>
          </a:p>
          <a:p>
            <a:r>
              <a:rPr lang="en-US" sz="2800"/>
              <a:t>In XML, a parser is a software component that sits between the application and the XML files.</a:t>
            </a:r>
          </a:p>
        </p:txBody>
      </p:sp>
      <p:graphicFrame>
        <p:nvGraphicFramePr>
          <p:cNvPr id="7066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962400" y="1981200"/>
          <a:ext cx="4724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Bitmap Image" r:id="rId3" imgW="4657143" imgH="2638095" progId="Paint.Picture">
                  <p:embed/>
                </p:oleObj>
              </mc:Choice>
              <mc:Fallback>
                <p:oleObj name="Bitmap Image" r:id="rId3" imgW="4657143" imgH="26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81200"/>
                        <a:ext cx="4724400" cy="4114800"/>
                      </a:xfrm>
                      <a:prstGeom prst="rect">
                        <a:avLst/>
                      </a:prstGeom>
                      <a:extLs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07090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parsers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It reads a text-formatted XML file or stream and converts it to a document to be manipulated by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781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/>
              <a:t>Well-formedness and validity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Well-formed documents respect the syntactic rules. </a:t>
            </a:r>
          </a:p>
          <a:p>
            <a:endParaRPr lang="en-US" dirty="0"/>
          </a:p>
          <a:p>
            <a:r>
              <a:rPr lang="en-US" dirty="0"/>
              <a:t>Valid documents not only respect the syntactic rules but also conform to a structure as described in a DTD (Document Type Definition). </a:t>
            </a:r>
          </a:p>
        </p:txBody>
      </p:sp>
    </p:spTree>
    <p:extLst>
      <p:ext uri="{BB962C8B-B14F-4D97-AF65-F5344CB8AC3E}">
        <p14:creationId xmlns:p14="http://schemas.microsoft.com/office/powerpoint/2010/main" val="11764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Event-based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effectLst/>
              </a:rPr>
              <a:t>event-based API </a:t>
            </a:r>
            <a:r>
              <a:rPr lang="en-US" dirty="0"/>
              <a:t>reports parsing </a:t>
            </a:r>
            <a:r>
              <a:rPr lang="en-US" dirty="0">
                <a:solidFill>
                  <a:srgbClr val="FF0000"/>
                </a:solidFill>
              </a:rPr>
              <a:t>events</a:t>
            </a:r>
            <a:r>
              <a:rPr lang="en-US" dirty="0"/>
              <a:t> (such as the </a:t>
            </a:r>
            <a:r>
              <a:rPr lang="en-US" u="sng" dirty="0"/>
              <a:t>start</a:t>
            </a:r>
            <a:r>
              <a:rPr lang="en-US" dirty="0"/>
              <a:t> and </a:t>
            </a:r>
            <a:r>
              <a:rPr lang="en-US" u="sng" dirty="0"/>
              <a:t>end</a:t>
            </a:r>
            <a:r>
              <a:rPr lang="en-US" dirty="0"/>
              <a:t> of elements) directly to the application through callbacks.</a:t>
            </a:r>
          </a:p>
          <a:p>
            <a:endParaRPr lang="en-US" dirty="0"/>
          </a:p>
          <a:p>
            <a:r>
              <a:rPr lang="en-US" dirty="0"/>
              <a:t>The application implements </a:t>
            </a:r>
            <a:r>
              <a:rPr lang="en-US" u="sng" dirty="0">
                <a:solidFill>
                  <a:srgbClr val="7030A0"/>
                </a:solidFill>
              </a:rPr>
              <a:t>handlers</a:t>
            </a:r>
            <a:r>
              <a:rPr lang="en-US" dirty="0"/>
              <a:t> to deal with the different </a:t>
            </a:r>
            <a:r>
              <a:rPr lang="en-US" dirty="0">
                <a:solidFill>
                  <a:srgbClr val="FF0000"/>
                </a:solidFill>
              </a:rPr>
              <a:t>events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02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XML Review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XML – Wave of the future?</a:t>
            </a:r>
          </a:p>
          <a:p>
            <a:pPr lvl="1"/>
            <a:r>
              <a:rPr lang="en-US" dirty="0"/>
              <a:t>Method of representing data</a:t>
            </a:r>
          </a:p>
          <a:p>
            <a:pPr lvl="1"/>
            <a:r>
              <a:rPr lang="en-US" dirty="0"/>
              <a:t>Differs from HTML by storing and representing data instead of displaying or formatting data</a:t>
            </a:r>
          </a:p>
          <a:p>
            <a:pPr lvl="1"/>
            <a:r>
              <a:rPr lang="en-US" dirty="0"/>
              <a:t>Tags similar to HTML tags, only they are 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user-defined</a:t>
            </a:r>
          </a:p>
          <a:p>
            <a:pPr lvl="1"/>
            <a:r>
              <a:rPr lang="en-US" dirty="0"/>
              <a:t>Follows a small set of basic rules</a:t>
            </a:r>
          </a:p>
          <a:p>
            <a:pPr lvl="1"/>
            <a:r>
              <a:rPr lang="en-US" dirty="0"/>
              <a:t>Stored as a simple ASCII text file, so portability is insanely easy</a:t>
            </a:r>
          </a:p>
        </p:txBody>
      </p:sp>
    </p:spTree>
    <p:extLst>
      <p:ext uri="{BB962C8B-B14F-4D97-AF65-F5344CB8AC3E}">
        <p14:creationId xmlns:p14="http://schemas.microsoft.com/office/powerpoint/2010/main" val="220398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XML Review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cont.</a:t>
            </a:r>
          </a:p>
          <a:p>
            <a:pPr lvl="1"/>
            <a:r>
              <a:rPr lang="en-US" dirty="0"/>
              <a:t>Every element has a start and end tag, with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optional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attributes</a:t>
            </a:r>
          </a:p>
          <a:p>
            <a:pPr lvl="2"/>
            <a:r>
              <a:rPr lang="en-US" dirty="0">
                <a:solidFill>
                  <a:schemeClr val="hlink"/>
                </a:solidFill>
              </a:rPr>
              <a:t>&lt;catalog … &lt;/catalog&gt;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 an element does not contain any data (or elements) nested within, </a:t>
            </a:r>
            <a:r>
              <a:rPr lang="en-US" u="sng" dirty="0"/>
              <a:t>the closing tag can be merged with the start tag </a:t>
            </a:r>
          </a:p>
          <a:p>
            <a:pPr lvl="2"/>
            <a:r>
              <a:rPr lang="en-US" dirty="0">
                <a:solidFill>
                  <a:schemeClr val="hlink"/>
                </a:solidFill>
              </a:rPr>
              <a:t>&lt;catalog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4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XML Review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cont.</a:t>
            </a:r>
          </a:p>
          <a:p>
            <a:pPr lvl="1"/>
            <a:r>
              <a:rPr lang="en-US" dirty="0"/>
              <a:t>Elements must be </a:t>
            </a:r>
            <a:r>
              <a:rPr lang="en-US" u="sng" dirty="0"/>
              <a:t>properly nested</a:t>
            </a:r>
            <a:endParaRPr lang="en-US" b="1" dirty="0"/>
          </a:p>
          <a:p>
            <a:pPr lvl="1"/>
            <a:r>
              <a:rPr lang="en-US" dirty="0"/>
              <a:t>The outermost element is called the </a:t>
            </a:r>
            <a:r>
              <a:rPr lang="en-US" u="sng" dirty="0"/>
              <a:t>root element</a:t>
            </a:r>
            <a:endParaRPr lang="en-US" dirty="0"/>
          </a:p>
          <a:p>
            <a:pPr lvl="1"/>
            <a:r>
              <a:rPr lang="en-US" dirty="0"/>
              <a:t>An XML document that follows the basic syntax rules is called </a:t>
            </a:r>
            <a:r>
              <a:rPr lang="en-US" u="sng" dirty="0"/>
              <a:t>well-formed</a:t>
            </a:r>
            <a:endParaRPr lang="en-US" dirty="0"/>
          </a:p>
          <a:p>
            <a:pPr lvl="1"/>
            <a:r>
              <a:rPr lang="en-US" dirty="0"/>
              <a:t>An XML document that is </a:t>
            </a:r>
            <a:r>
              <a:rPr lang="en-US" dirty="0">
                <a:solidFill>
                  <a:srgbClr val="FF3300"/>
                </a:solidFill>
              </a:rPr>
              <a:t>well-formed</a:t>
            </a:r>
            <a:r>
              <a:rPr lang="en-US" dirty="0"/>
              <a:t> and conforms to a DTD or Schema is called </a:t>
            </a:r>
            <a:r>
              <a:rPr lang="en-US" u="sng" dirty="0"/>
              <a:t>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43338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1111</Words>
  <Application>Microsoft Macintosh PowerPoint</Application>
  <PresentationFormat>On-screen Show (4:3)</PresentationFormat>
  <Paragraphs>175</Paragraphs>
  <Slides>28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Times New Roman</vt:lpstr>
      <vt:lpstr>Wingdings</vt:lpstr>
      <vt:lpstr>3_Default Design</vt:lpstr>
      <vt:lpstr>Bitmap Image</vt:lpstr>
      <vt:lpstr>Android Development</vt:lpstr>
      <vt:lpstr>Introduction to parsers</vt:lpstr>
      <vt:lpstr>Introduction to Parsers</vt:lpstr>
      <vt:lpstr>Introduction to parsers</vt:lpstr>
      <vt:lpstr>Well-formedness and validity</vt:lpstr>
      <vt:lpstr>Event-based </vt:lpstr>
      <vt:lpstr>Quick XML Review</vt:lpstr>
      <vt:lpstr>Quick XML Review</vt:lpstr>
      <vt:lpstr>Quick XML Review</vt:lpstr>
      <vt:lpstr>Quick XML Review</vt:lpstr>
      <vt:lpstr>Catlog.xml</vt:lpstr>
      <vt:lpstr>What is XML Parser?</vt:lpstr>
      <vt:lpstr>XML Parsing variants</vt:lpstr>
      <vt:lpstr>What is SAX (revisited)?</vt:lpstr>
      <vt:lpstr>SAX History</vt:lpstr>
      <vt:lpstr>Why SAX?</vt:lpstr>
      <vt:lpstr>Why SAX?</vt:lpstr>
      <vt:lpstr>Limitations of SAX</vt:lpstr>
      <vt:lpstr>SAX API</vt:lpstr>
      <vt:lpstr>SAX API</vt:lpstr>
      <vt:lpstr>SAX API</vt:lpstr>
      <vt:lpstr>SAX Example</vt:lpstr>
      <vt:lpstr>SAX example</vt:lpstr>
      <vt:lpstr>DOM vs. SAX Parsing?</vt:lpstr>
      <vt:lpstr>DOM vs. SAX Parsing?</vt:lpstr>
      <vt:lpstr>Final project thoughts?</vt:lpstr>
      <vt:lpstr>Final project thoughts?</vt:lpstr>
      <vt:lpstr>Final project 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1006</cp:revision>
  <dcterms:created xsi:type="dcterms:W3CDTF">2012-02-20T16:09:52Z</dcterms:created>
  <dcterms:modified xsi:type="dcterms:W3CDTF">2018-10-01T04:06:31Z</dcterms:modified>
</cp:coreProperties>
</file>