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0" r:id="rId3"/>
    <p:sldId id="258" r:id="rId4"/>
    <p:sldId id="259" r:id="rId5"/>
    <p:sldId id="265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57" r:id="rId14"/>
    <p:sldId id="261" r:id="rId15"/>
    <p:sldId id="279" r:id="rId16"/>
    <p:sldId id="276" r:id="rId17"/>
    <p:sldId id="277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8AEA"/>
    <a:srgbClr val="244C7E"/>
    <a:srgbClr val="B30E18"/>
    <a:srgbClr val="B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6384" autoAdjust="0"/>
  </p:normalViewPr>
  <p:slideViewPr>
    <p:cSldViewPr snapToGrid="0">
      <p:cViewPr varScale="1">
        <p:scale>
          <a:sx n="99" d="100"/>
          <a:sy n="99" d="100"/>
        </p:scale>
        <p:origin x="78" y="534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43142-99D5-40DB-ABD5-B2EE40D8ABC2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4E11-90F0-4D77-9832-3EE8B6E9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2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movie could it be???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4E11-90F0-4D77-9832-3EE8B6E9DF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21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4E11-90F0-4D77-9832-3EE8B6E9DF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7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4E11-90F0-4D77-9832-3EE8B6E9DF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88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4E11-90F0-4D77-9832-3EE8B6E9DF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5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4E11-90F0-4D77-9832-3EE8B6E9DF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4E11-90F0-4D77-9832-3EE8B6E9DF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9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4E11-90F0-4D77-9832-3EE8B6E9DF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1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4E11-90F0-4D77-9832-3EE8B6E9DF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0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4E11-90F0-4D77-9832-3EE8B6E9DF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7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4E11-90F0-4D77-9832-3EE8B6E9DF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7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0D7-B268-4095-8952-FDF7A9F2E7B2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6BF-E429-4C85-A28B-8DACC9A0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2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0D7-B268-4095-8952-FDF7A9F2E7B2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6BF-E429-4C85-A28B-8DACC9A0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0D7-B268-4095-8952-FDF7A9F2E7B2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6BF-E429-4C85-A28B-8DACC9A0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6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0D7-B268-4095-8952-FDF7A9F2E7B2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6BF-E429-4C85-A28B-8DACC9A0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1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0D7-B268-4095-8952-FDF7A9F2E7B2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6BF-E429-4C85-A28B-8DACC9A0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42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0D7-B268-4095-8952-FDF7A9F2E7B2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6BF-E429-4C85-A28B-8DACC9A0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7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0D7-B268-4095-8952-FDF7A9F2E7B2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6BF-E429-4C85-A28B-8DACC9A0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0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0D7-B268-4095-8952-FDF7A9F2E7B2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6BF-E429-4C85-A28B-8DACC9A0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5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0D7-B268-4095-8952-FDF7A9F2E7B2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6BF-E429-4C85-A28B-8DACC9A0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1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0D7-B268-4095-8952-FDF7A9F2E7B2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6BF-E429-4C85-A28B-8DACC9A0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0D7-B268-4095-8952-FDF7A9F2E7B2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46BF-E429-4C85-A28B-8DACC9A0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F40D7-B268-4095-8952-FDF7A9F2E7B2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B46BF-E429-4C85-A28B-8DACC9A0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enryFBP/wyzant/tree/master/python3/shap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ages.alphacoders.com/293/293233.jp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8737" r="27519" b="48509"/>
          <a:stretch/>
        </p:blipFill>
        <p:spPr bwMode="auto">
          <a:xfrm>
            <a:off x="-59961" y="-59961"/>
            <a:ext cx="12276945" cy="70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6146" y="618694"/>
            <a:ext cx="7622850" cy="11850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b="1" i="0" cap="none" dirty="0" smtClean="0">
                <a:solidFill>
                  <a:srgbClr val="B30E18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Dr. Mandelbrot</a:t>
            </a:r>
            <a:endParaRPr lang="en-US" b="1" i="0" cap="none" dirty="0">
              <a:solidFill>
                <a:srgbClr val="B30E18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8941" y="4943016"/>
            <a:ext cx="5897262" cy="829425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244C7E"/>
                </a:solidFill>
              </a:rPr>
              <a:t>how to render the </a:t>
            </a:r>
            <a:r>
              <a:rPr lang="en-US" b="1" dirty="0" err="1">
                <a:solidFill>
                  <a:srgbClr val="244C7E"/>
                </a:solidFill>
              </a:rPr>
              <a:t>mandelbrot</a:t>
            </a:r>
            <a:r>
              <a:rPr lang="en-US" b="1" dirty="0">
                <a:solidFill>
                  <a:srgbClr val="244C7E"/>
                </a:solidFill>
              </a:rPr>
              <a:t> set in </a:t>
            </a:r>
            <a:r>
              <a:rPr lang="en-US" b="1" dirty="0" err="1">
                <a:solidFill>
                  <a:srgbClr val="244C7E"/>
                </a:solidFill>
              </a:rPr>
              <a:t>ascii</a:t>
            </a:r>
            <a:endParaRPr lang="en-US" b="1" dirty="0">
              <a:solidFill>
                <a:srgbClr val="244C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45189" y="1803695"/>
            <a:ext cx="1524765" cy="31393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b="1" spc="-150" dirty="0" smtClean="0">
                <a:solidFill>
                  <a:srgbClr val="B3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Or:</a:t>
            </a:r>
            <a:br>
              <a:rPr lang="en-US" b="1" spc="-150" dirty="0" smtClean="0">
                <a:solidFill>
                  <a:srgbClr val="B3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spc="-150" dirty="0" smtClean="0">
                <a:solidFill>
                  <a:srgbClr val="B3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</a:t>
            </a:r>
          </a:p>
          <a:p>
            <a:pPr algn="ctr"/>
            <a:r>
              <a:rPr lang="en-US" b="1" spc="-150" dirty="0" smtClean="0">
                <a:solidFill>
                  <a:srgbClr val="B3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  <a:p>
            <a:pPr algn="ctr"/>
            <a:r>
              <a:rPr lang="en-US" b="1" spc="-150" dirty="0" smtClean="0">
                <a:solidFill>
                  <a:srgbClr val="B3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Learned</a:t>
            </a:r>
          </a:p>
          <a:p>
            <a:pPr algn="ctr"/>
            <a:r>
              <a:rPr lang="en-US" b="1" spc="-150" dirty="0" smtClean="0">
                <a:solidFill>
                  <a:srgbClr val="B3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</a:p>
          <a:p>
            <a:pPr algn="ctr"/>
            <a:r>
              <a:rPr lang="en-US" b="1" spc="-150" dirty="0" smtClean="0">
                <a:solidFill>
                  <a:srgbClr val="B3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Stop</a:t>
            </a:r>
          </a:p>
          <a:p>
            <a:pPr algn="ctr"/>
            <a:r>
              <a:rPr lang="en-US" b="1" spc="-150" dirty="0" smtClean="0">
                <a:solidFill>
                  <a:srgbClr val="B3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Worrying</a:t>
            </a:r>
          </a:p>
          <a:p>
            <a:pPr algn="ctr"/>
            <a:r>
              <a:rPr lang="en-US" b="1" spc="-150" dirty="0" smtClean="0">
                <a:solidFill>
                  <a:srgbClr val="B3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</a:p>
          <a:p>
            <a:pPr algn="ctr"/>
            <a:r>
              <a:rPr lang="en-US" b="1" spc="-150" dirty="0" smtClean="0">
                <a:solidFill>
                  <a:srgbClr val="B3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Love</a:t>
            </a:r>
          </a:p>
          <a:p>
            <a:pPr algn="ctr"/>
            <a:r>
              <a:rPr lang="en-US" b="1" spc="-150" dirty="0" smtClean="0">
                <a:solidFill>
                  <a:srgbClr val="B3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</a:p>
          <a:p>
            <a:pPr algn="ctr"/>
            <a:r>
              <a:rPr lang="en-US" b="1" spc="-150" dirty="0" err="1" smtClean="0">
                <a:solidFill>
                  <a:srgbClr val="B3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Maths</a:t>
            </a:r>
            <a:endParaRPr lang="en-US" b="1" spc="-150" dirty="0" smtClean="0">
              <a:solidFill>
                <a:srgbClr val="B3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8940" y="157029"/>
            <a:ext cx="1737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B30000"/>
                </a:solidFill>
              </a:rPr>
              <a:t>Henry Post</a:t>
            </a:r>
          </a:p>
        </p:txBody>
      </p:sp>
      <p:pic>
        <p:nvPicPr>
          <p:cNvPr id="7" name="mandelscii"/>
          <p:cNvPicPr>
            <a:picLocks noChangeAspect="1"/>
          </p:cNvPicPr>
          <p:nvPr/>
        </p:nvPicPr>
        <p:blipFill rotWithShape="1">
          <a:blip r:embed="rId5"/>
          <a:srcRect l="428" t="1299" r="1289" b="1359"/>
          <a:stretch/>
        </p:blipFill>
        <p:spPr>
          <a:xfrm>
            <a:off x="8960357" y="3951106"/>
            <a:ext cx="3116580" cy="2788920"/>
          </a:xfrm>
          <a:prstGeom prst="rect">
            <a:avLst/>
          </a:prstGeom>
        </p:spPr>
      </p:pic>
      <p:pic>
        <p:nvPicPr>
          <p:cNvPr id="6" name="mandel" descr="https://i.stack.imgur.com/5LrP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26" y="4059690"/>
            <a:ext cx="3429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3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ages.alphacoders.com/293/293233.jp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8737" r="27519" b="48509"/>
          <a:stretch/>
        </p:blipFill>
        <p:spPr bwMode="auto">
          <a:xfrm>
            <a:off x="-59961" y="-59961"/>
            <a:ext cx="12276945" cy="70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78867"/>
              </p:ext>
            </p:extLst>
          </p:nvPr>
        </p:nvGraphicFramePr>
        <p:xfrm>
          <a:off x="7038466" y="1825625"/>
          <a:ext cx="4022088" cy="40220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70348"/>
                <a:gridCol w="670348"/>
                <a:gridCol w="670348"/>
                <a:gridCol w="670348"/>
                <a:gridCol w="670348"/>
                <a:gridCol w="670348"/>
              </a:tblGrid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y\x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-2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-1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0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2.82</a:t>
                      </a:r>
                      <a:endParaRPr lang="en-US" sz="19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2.82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1.41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1.41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0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0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-1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1.41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1.41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-2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2.82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2.82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8200" y="3159760"/>
                <a:ext cx="5379720" cy="46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9760"/>
                <a:ext cx="5379720" cy="465064"/>
              </a:xfrm>
              <a:prstGeom prst="rect">
                <a:avLst/>
              </a:prstGeom>
              <a:blipFill rotWithShape="0">
                <a:blip r:embed="rId6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7880" y="3691690"/>
                <a:ext cx="5278120" cy="108061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[…]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3691690"/>
                <a:ext cx="5278120" cy="108061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one eternity lat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81" y="1825625"/>
            <a:ext cx="4054839" cy="406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dirty="0" smtClean="0"/>
              <a:t>Manual rendering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29960" cy="1334135"/>
              </a:xfrm>
              <a:solidFill>
                <a:srgbClr val="FFFFFF">
                  <a:alpha val="50196"/>
                </a:srgbClr>
              </a:solidFill>
            </p:spPr>
            <p:txBody>
              <a:bodyPr/>
              <a:lstStyle/>
              <a:p>
                <a:r>
                  <a:rPr lang="en-US" dirty="0" smtClean="0"/>
                  <a:t>Given a point,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we can get its distance from the origin,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, by using our friend the </a:t>
                </a:r>
                <a:r>
                  <a:rPr lang="en-US" b="1" dirty="0" smtClean="0"/>
                  <a:t>distance formula</a:t>
                </a:r>
                <a:r>
                  <a:rPr lang="en-US" dirty="0" smtClean="0"/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12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29960" cy="1334135"/>
              </a:xfrm>
              <a:blipFill rotWithShape="0">
                <a:blip r:embed="rId9"/>
                <a:stretch>
                  <a:fillRect l="-1820" t="-7306" r="-404" b="-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03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ages.alphacoders.com/293/293233.jp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8737" r="27519" b="48509"/>
          <a:stretch/>
        </p:blipFill>
        <p:spPr bwMode="auto">
          <a:xfrm>
            <a:off x="-59961" y="-59961"/>
            <a:ext cx="12276945" cy="70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18296"/>
              </p:ext>
            </p:extLst>
          </p:nvPr>
        </p:nvGraphicFramePr>
        <p:xfrm>
          <a:off x="7038466" y="1825625"/>
          <a:ext cx="4022088" cy="40220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70348"/>
                <a:gridCol w="670348"/>
                <a:gridCol w="670348"/>
                <a:gridCol w="670348"/>
                <a:gridCol w="670348"/>
                <a:gridCol w="670348"/>
              </a:tblGrid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y\x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-2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-1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0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2.82</a:t>
                      </a:r>
                      <a:endParaRPr lang="en-US" sz="19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2.82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1.41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1.41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0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0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-1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1.41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1.41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-2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2.82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2.82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dirty="0" smtClean="0"/>
              <a:t>That’s nice, but this isn’t a picture/ASCII art!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35641" cy="4351338"/>
              </a:xfrm>
              <a:solidFill>
                <a:srgbClr val="FFFFFF">
                  <a:alpha val="50196"/>
                </a:srgbClr>
              </a:solidFill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That’s right. We need a way to </a:t>
                </a:r>
                <a:r>
                  <a:rPr lang="en-US" b="1" dirty="0" smtClean="0"/>
                  <a:t>map</a:t>
                </a:r>
                <a:r>
                  <a:rPr lang="en-US" dirty="0" smtClean="0"/>
                  <a:t> each number to a color or character!</a:t>
                </a:r>
              </a:p>
              <a:p>
                <a:r>
                  <a:rPr lang="en-US" dirty="0" smtClean="0"/>
                  <a:t>Let’s use a function to translate our numbers!</a:t>
                </a:r>
              </a:p>
              <a:p>
                <a:r>
                  <a:rPr lang="en-US" dirty="0" smtClean="0"/>
                  <a:t>For each number, it will be resolved by the following step function: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lit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′@′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−∞,1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′∗′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∈(1,2]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∈(2,∞]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35641" cy="4351338"/>
              </a:xfrm>
              <a:blipFill rotWithShape="0">
                <a:blip r:embed="rId5"/>
                <a:stretch>
                  <a:fillRect l="-1789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14114" t="1479" r="20334" b="4145"/>
          <a:stretch/>
        </p:blipFill>
        <p:spPr>
          <a:xfrm>
            <a:off x="7713553" y="2498757"/>
            <a:ext cx="3349384" cy="334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ages.alphacoders.com/293/293233.jp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8737" r="27519" b="48509"/>
          <a:stretch/>
        </p:blipFill>
        <p:spPr bwMode="auto">
          <a:xfrm>
            <a:off x="-59961" y="-59961"/>
            <a:ext cx="12276945" cy="70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18296"/>
              </p:ext>
            </p:extLst>
          </p:nvPr>
        </p:nvGraphicFramePr>
        <p:xfrm>
          <a:off x="7038466" y="1825625"/>
          <a:ext cx="4022088" cy="40220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70348"/>
                <a:gridCol w="670348"/>
                <a:gridCol w="670348"/>
                <a:gridCol w="670348"/>
                <a:gridCol w="670348"/>
                <a:gridCol w="670348"/>
              </a:tblGrid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y\x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-2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-1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0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2.82</a:t>
                      </a:r>
                      <a:endParaRPr lang="en-US" sz="19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2.82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1.41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1.41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0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0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-1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1.41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1.41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-2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2.82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2.82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dirty="0" smtClean="0"/>
              <a:t>That’s nice, but this isn’t a picture!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35641" cy="4351338"/>
              </a:xfrm>
              <a:solidFill>
                <a:srgbClr val="FFFFFF">
                  <a:alpha val="50196"/>
                </a:srgbClr>
              </a:solidFill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Likewise, instead of characters, we can map each number to a </a:t>
                </a:r>
                <a:r>
                  <a:rPr lang="en-US" sz="2400" b="1" dirty="0" smtClean="0"/>
                  <a:t>color</a:t>
                </a:r>
                <a:r>
                  <a:rPr lang="en-US" sz="2400" dirty="0" smtClean="0"/>
                  <a:t>!</a:t>
                </a:r>
              </a:p>
              <a:p>
                <a:r>
                  <a:rPr lang="en-US" sz="2400" dirty="0" smtClean="0"/>
                  <a:t>Here is a similar function, simplified: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brk m:alnAt="7"/>
                      </m:rP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𝐺𝐵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den>
                        </m:f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sz="2400" b="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b="0" dirty="0" smtClean="0"/>
              </a:p>
              <a:p>
                <a:r>
                  <a:rPr lang="en-US" sz="2400" dirty="0" smtClean="0"/>
                  <a:t>We can assume that as we get closer to the center, the pixels will get redder. For example,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dirty="0" smtClean="0"/>
                  <a:t> being zero will yield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𝑅𝐺𝐵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(1,0,0)</m:t>
                    </m:r>
                  </m:oMath>
                </a14:m>
                <a:r>
                  <a:rPr lang="en-US" sz="2400" b="0" dirty="0" smtClean="0"/>
                  <a:t> which is just red.</a:t>
                </a:r>
              </a:p>
              <a:p>
                <a:r>
                  <a:rPr lang="en-US" sz="2400" dirty="0" smtClean="0"/>
                  <a:t>This image was automatically generated by python code included with this project.</a:t>
                </a:r>
                <a:endParaRPr lang="en-US" sz="2400" b="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35641" cy="4351338"/>
              </a:xfrm>
              <a:blipFill rotWithShape="0">
                <a:blip r:embed="rId5"/>
                <a:stretch>
                  <a:fillRect l="-1392" t="-1961" r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494" y="2500132"/>
            <a:ext cx="3333510" cy="33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images.alphacoders.com/293/293233.jp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8737" r="27519" b="48509"/>
          <a:stretch/>
        </p:blipFill>
        <p:spPr bwMode="auto">
          <a:xfrm>
            <a:off x="-59961" y="-59961"/>
            <a:ext cx="12276945" cy="70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dirty="0" smtClean="0"/>
              <a:t>What is the ‘Mandelbrot Set’?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rgbClr val="FFFFFF">
                  <a:alpha val="50196"/>
                </a:srgbClr>
              </a:solidFill>
            </p:spPr>
            <p:txBody>
              <a:bodyPr/>
              <a:lstStyle/>
              <a:p>
                <a:r>
                  <a:rPr lang="en-US" dirty="0" smtClean="0"/>
                  <a:t>The Mandelbrot set is a set (list) of numbers which satisfy a formula.</a:t>
                </a:r>
              </a:p>
              <a:p>
                <a:r>
                  <a:rPr lang="en-US" dirty="0" smtClean="0"/>
                  <a:t>The formula in question is very simple and whether or not they satisfy it is easy to understand.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does not go to infinity when you repeatedly plug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to the formula.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a real number, horizontal,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an imaginary number, vertical.</a:t>
                </a:r>
              </a:p>
              <a:p>
                <a:r>
                  <a:rPr lang="en-US" dirty="0" smtClean="0"/>
                  <a:t>So, when a number is repeatedly squared, the y-axis is added onto it, and then plugged into the aforementioned formula and it does NOT diverge to infinity, it is said to be </a:t>
                </a:r>
                <a:r>
                  <a:rPr lang="en-US" i="1" dirty="0" smtClean="0"/>
                  <a:t>inside the set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8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ages.alphacoders.com/293/293233.jp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8737" r="27519" b="48509"/>
          <a:stretch/>
        </p:blipFill>
        <p:spPr bwMode="auto">
          <a:xfrm>
            <a:off x="-59961" y="-59961"/>
            <a:ext cx="12276945" cy="70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dirty="0" smtClean="0"/>
              <a:t>How do we compute it?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rgbClr val="FFFFFF">
                  <a:alpha val="50196"/>
                </a:srgbClr>
              </a:solidFill>
            </p:spPr>
            <p:txBody>
              <a:bodyPr/>
              <a:lstStyle/>
              <a:p>
                <a:r>
                  <a:rPr lang="en-US" dirty="0" smtClean="0"/>
                  <a:t>Well, we first need a list of coordinates to plug into our formula.</a:t>
                </a:r>
              </a:p>
              <a:p>
                <a:r>
                  <a:rPr lang="en-US" dirty="0" smtClean="0"/>
                  <a:t>Let’s take a 10x10 grid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 smtClean="0"/>
                  <a:t>!</a:t>
                </a:r>
              </a:p>
              <a:p>
                <a:r>
                  <a:rPr lang="en-US" dirty="0" smtClean="0"/>
                  <a:t>The number that results can either be the value we’re left with, or how many </a:t>
                </a:r>
                <a:r>
                  <a:rPr lang="en-US" i="1" dirty="0" smtClean="0"/>
                  <a:t>iterations</a:t>
                </a:r>
                <a:r>
                  <a:rPr lang="en-US" dirty="0" smtClean="0"/>
                  <a:t> of plugging in the numbers to the formula it took before it began to diverge to infinity.</a:t>
                </a:r>
              </a:p>
              <a:p>
                <a:r>
                  <a:rPr lang="en-US" dirty="0" smtClean="0"/>
                  <a:t>In this case, let’s do the former, as it’s easier to do.</a:t>
                </a:r>
              </a:p>
              <a:p>
                <a:r>
                  <a:rPr lang="en-US" dirty="0" smtClean="0"/>
                  <a:t>Common sense tells us that places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[0,0]</m:t>
                    </m:r>
                  </m:oMath>
                </a14:m>
                <a:r>
                  <a:rPr lang="en-US" dirty="0" smtClean="0"/>
                  <a:t> will definitely be </a:t>
                </a:r>
                <a:r>
                  <a:rPr lang="en-US" i="1" dirty="0" smtClean="0"/>
                  <a:t>inside</a:t>
                </a:r>
                <a:r>
                  <a:rPr lang="en-US" dirty="0" smtClean="0"/>
                  <a:t> the set because a number lower than 1 squared will simply get smaller!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87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ages.alphacoders.com/293/293233.jp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8737" r="27519" b="48509"/>
          <a:stretch/>
        </p:blipFill>
        <p:spPr bwMode="auto">
          <a:xfrm>
            <a:off x="-59961" y="-59961"/>
            <a:ext cx="12276945" cy="70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dirty="0" smtClean="0"/>
              <a:t>How do we compute it?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56795"/>
              </p:ext>
            </p:extLst>
          </p:nvPr>
        </p:nvGraphicFramePr>
        <p:xfrm>
          <a:off x="838200" y="1876708"/>
          <a:ext cx="4191000" cy="4191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y/x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-1.00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-0.78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-0.56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-0.33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-1.00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-0.78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-0.56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-0.33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-0.11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0.33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0.56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87636" y="1874067"/>
            <a:ext cx="6166164" cy="4302896"/>
          </a:xfrm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dirty="0" smtClean="0"/>
              <a:t>Fortunately for us, Excel includes a cool feature called ‘conditional formatting’!</a:t>
            </a:r>
          </a:p>
          <a:p>
            <a:r>
              <a:rPr lang="en-US" dirty="0" smtClean="0"/>
              <a:t>This means that we can color in cells based on their value!</a:t>
            </a:r>
            <a:endParaRPr lang="en-US" dirty="0"/>
          </a:p>
          <a:p>
            <a:r>
              <a:rPr lang="en-US" dirty="0" smtClean="0"/>
              <a:t>This already looks suspiciously like the cool image on the first page of the slideshow…that’s because it is!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88" y="1855961"/>
            <a:ext cx="4248150" cy="4238625"/>
          </a:xfrm>
          <a:prstGeom prst="rect">
            <a:avLst/>
          </a:prstGeom>
        </p:spPr>
      </p:pic>
      <p:pic>
        <p:nvPicPr>
          <p:cNvPr id="1026" name="Picture 2" descr="Image result for mandelbrot se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9" t="5188"/>
          <a:stretch/>
        </p:blipFill>
        <p:spPr bwMode="auto">
          <a:xfrm>
            <a:off x="863600" y="2628281"/>
            <a:ext cx="3508291" cy="325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ages.alphacoders.com/293/293233.jp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8737" r="27519" b="48509"/>
          <a:stretch/>
        </p:blipFill>
        <p:spPr bwMode="auto">
          <a:xfrm>
            <a:off x="-59961" y="-59961"/>
            <a:ext cx="12276945" cy="70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dirty="0"/>
              <a:t>How do we turn numbers into ASCII?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rgbClr val="FFFFFF">
                  <a:alpha val="50196"/>
                </a:srgbClr>
              </a:solidFill>
            </p:spPr>
            <p:txBody>
              <a:bodyPr/>
              <a:lstStyle/>
              <a:p>
                <a:r>
                  <a:rPr lang="en-US" dirty="0" smtClean="0"/>
                  <a:t>Just like the other ‘step’ function that turned numbers into ASCII, we can use a similar one here!</a:t>
                </a:r>
              </a:p>
              <a:p>
                <a:r>
                  <a:rPr lang="en-US" dirty="0" smtClean="0"/>
                  <a:t>I used the following scale</a:t>
                </a:r>
                <a:r>
                  <a:rPr lang="en-US" dirty="0"/>
                  <a:t>: </a:t>
                </a:r>
                <a:r>
                  <a:rPr lang="en-US" dirty="0" smtClean="0"/>
                  <a:t>‘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.:-=+*#%@</a:t>
                </a:r>
                <a:r>
                  <a:rPr lang="en-US" dirty="0" smtClean="0"/>
                  <a:t>’. It is 10 characters long.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lit/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lit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′.′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m:rPr>
                                      <m:lit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′@′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38286" t="9800" r="32337" b="17494"/>
          <a:stretch/>
        </p:blipFill>
        <p:spPr>
          <a:xfrm>
            <a:off x="5706533" y="3327400"/>
            <a:ext cx="2959100" cy="298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9483" t="9282"/>
          <a:stretch/>
        </p:blipFill>
        <p:spPr>
          <a:xfrm>
            <a:off x="8665633" y="3327400"/>
            <a:ext cx="29846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ages.alphacoders.com/293/293233.jp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8737" r="27519" b="48509"/>
          <a:stretch/>
        </p:blipFill>
        <p:spPr bwMode="auto">
          <a:xfrm>
            <a:off x="-59961" y="-59961"/>
            <a:ext cx="12276945" cy="70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dirty="0"/>
              <a:t>How do we turn numbers into pixels?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75606"/>
              </a:xfrm>
              <a:solidFill>
                <a:srgbClr val="FFFFFF">
                  <a:alpha val="50196"/>
                </a:srgbClr>
              </a:solidFill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Simple! We can re-use our previous function!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𝑐𝑜𝑙𝑜𝑟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𝑖𝑡𝑒𝑟𝑎𝑡𝑖𝑜𝑛𝑠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den>
                        </m:f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 smtClean="0"/>
                  <a:t>!</a:t>
                </a:r>
              </a:p>
              <a:p>
                <a:r>
                  <a:rPr lang="en-US" dirty="0" smtClean="0"/>
                  <a:t>This yields us a nice image that’s just as red as our last one: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75606"/>
              </a:xfrm>
              <a:blipFill rotWithShape="0">
                <a:blip r:embed="rId4"/>
                <a:stretch>
                  <a:fillRect l="-1043" t="-8000" b="-2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501231"/>
            <a:ext cx="3252537" cy="29189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130216" y="3501230"/>
                <a:ext cx="722358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It’s 100x100 pixels for readability!</a:t>
                </a:r>
              </a:p>
              <a:p>
                <a:r>
                  <a:rPr lang="en-US" sz="2800" dirty="0" smtClean="0"/>
                  <a:t>Note the blackness near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[0,0]</m:t>
                    </m:r>
                  </m:oMath>
                </a14:m>
                <a:r>
                  <a:rPr lang="en-US" sz="2800" dirty="0" smtClean="0"/>
                  <a:t> again. Again, regions under 1 are prone to staying small when squared, i.e.: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0.25</m:t>
                    </m:r>
                  </m:oMath>
                </a14:m>
                <a:r>
                  <a:rPr lang="en-US" sz="2800" dirty="0" smtClean="0"/>
                  <a:t>, and will only get smaller the more you square it.</a:t>
                </a:r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16" y="3501230"/>
                <a:ext cx="7223583" cy="2677656"/>
              </a:xfrm>
              <a:prstGeom prst="rect">
                <a:avLst/>
              </a:prstGeom>
              <a:blipFill rotWithShape="0">
                <a:blip r:embed="rId6"/>
                <a:stretch>
                  <a:fillRect l="-1774" t="-2045" r="-1520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3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ages.alphacoders.com/293/293233.jp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8737" r="27519" b="48509"/>
          <a:stretch/>
        </p:blipFill>
        <p:spPr bwMode="auto">
          <a:xfrm>
            <a:off x="-59961" y="-59961"/>
            <a:ext cx="12276945" cy="70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dirty="0"/>
              <a:t>Why would you do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dirty="0"/>
              <a:t>I was bored and deprived of videogames!</a:t>
            </a:r>
          </a:p>
          <a:p>
            <a:r>
              <a:rPr lang="en-US" dirty="0"/>
              <a:t>I like to program</a:t>
            </a:r>
            <a:r>
              <a:rPr lang="en-US" dirty="0" smtClean="0"/>
              <a:t>!</a:t>
            </a:r>
          </a:p>
          <a:p>
            <a:r>
              <a:rPr lang="en-US" dirty="0" smtClean="0"/>
              <a:t>I was reading some cool books about fractals and got inspired!</a:t>
            </a:r>
          </a:p>
          <a:p>
            <a:r>
              <a:rPr lang="en-US" dirty="0" smtClean="0"/>
              <a:t>I like looking at pretty pictures!</a:t>
            </a:r>
          </a:p>
          <a:p>
            <a:r>
              <a:rPr lang="en-US" dirty="0" smtClean="0"/>
              <a:t>ASCII art is a cool aesthetic!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37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ages.alphacoders.com/293/293233.jp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8737" r="27519" b="48509"/>
          <a:stretch/>
        </p:blipFill>
        <p:spPr bwMode="auto">
          <a:xfrm>
            <a:off x="-59961" y="-59961"/>
            <a:ext cx="12276945" cy="70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dirty="0" smtClean="0"/>
              <a:t>See </a:t>
            </a:r>
            <a:r>
              <a:rPr lang="en-US" dirty="0"/>
              <a:t>my source code </a:t>
            </a:r>
            <a:r>
              <a:rPr lang="en-US" dirty="0" smtClean="0"/>
              <a:t>at: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://github.com/HenryFBP/wyzant/tree/master/python3/shapes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it for yourself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/>
              <a:t>Make a 2000 by 2000 pixel Mandelbrot wallpaper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Optimize it for me because </a:t>
            </a:r>
            <a:r>
              <a:rPr lang="en-US" dirty="0"/>
              <a:t>my code </a:t>
            </a:r>
            <a:r>
              <a:rPr lang="en-US" dirty="0" smtClean="0"/>
              <a:t>runs </a:t>
            </a:r>
            <a:r>
              <a:rPr lang="en-US" dirty="0"/>
              <a:t>extremely </a:t>
            </a:r>
            <a:r>
              <a:rPr lang="en-US" dirty="0" smtClean="0"/>
              <a:t>slow and I can’t be bothered to do it myself!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images.alphacoders.com/293/293233.jp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8737" r="27519" b="48509"/>
          <a:stretch/>
        </p:blipFill>
        <p:spPr bwMode="auto">
          <a:xfrm>
            <a:off x="-59961" y="-59961"/>
            <a:ext cx="12276945" cy="70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dirty="0" smtClean="0"/>
              <a:t>What is ‘ASCII’?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rgbClr val="FFFFFF">
                  <a:alpha val="50196"/>
                </a:srgbClr>
              </a:solidFill>
            </p:spPr>
            <p:txBody>
              <a:bodyPr/>
              <a:lstStyle/>
              <a:p>
                <a:r>
                  <a:rPr lang="en-US" dirty="0" smtClean="0"/>
                  <a:t>ASCII stands for “American Standard Code for Information Interchange”, and is a way of storing numbers and language characters.</a:t>
                </a:r>
              </a:p>
              <a:p>
                <a:r>
                  <a:rPr lang="en-US" dirty="0" smtClean="0"/>
                  <a:t>It is a 7-bit encoding, supporting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dirty="0" smtClean="0"/>
                  <a:t> unique characters.</a:t>
                </a:r>
              </a:p>
              <a:p>
                <a:r>
                  <a:rPr lang="en-US" dirty="0" smtClean="0"/>
                  <a:t>It is not the only standard of its kind. UTF-8 and UTF-16 are 8-byte and 16-byte character encoding schemes, respectively.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A-Z</a:t>
                </a:r>
                <a:r>
                  <a:rPr lang="en-US" dirty="0" smtClean="0"/>
                  <a:t>;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a-z</a:t>
                </a:r>
                <a:r>
                  <a:rPr lang="en-US" dirty="0" smtClean="0"/>
                  <a:t>; ‘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!@#$%^&amp;*()_</a:t>
                </a:r>
                <a:r>
                  <a:rPr lang="en-US" dirty="0" smtClean="0"/>
                  <a:t>’,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whitespace</a:t>
                </a:r>
                <a:r>
                  <a:rPr lang="en-US" dirty="0" smtClean="0"/>
                  <a:t>,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newlines</a:t>
                </a:r>
                <a:r>
                  <a:rPr lang="en-US" dirty="0" smtClean="0"/>
                  <a:t>, etc. are all in ASCII. Some control characters like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NUL</a:t>
                </a:r>
                <a:r>
                  <a:rPr lang="en-US" dirty="0" smtClean="0"/>
                  <a:t>,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SOH</a:t>
                </a:r>
                <a:r>
                  <a:rPr lang="en-US" dirty="0" smtClean="0"/>
                  <a:t>,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EOT</a:t>
                </a:r>
                <a:r>
                  <a:rPr lang="en-US" dirty="0" smtClean="0"/>
                  <a:t>, etc. are used, albeit rarely.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images.alphacoders.com/293/293233.jp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8737" r="27519" b="48509"/>
          <a:stretch/>
        </p:blipFill>
        <p:spPr bwMode="auto">
          <a:xfrm>
            <a:off x="-59961" y="-59961"/>
            <a:ext cx="12276945" cy="70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dirty="0" smtClean="0"/>
              <a:t>What is ‘Rendering’?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dirty="0" smtClean="0"/>
              <a:t>Rendering, in the context of computers, is the process of generating images from a model using computer programs.</a:t>
            </a:r>
          </a:p>
          <a:p>
            <a:r>
              <a:rPr lang="en-US" dirty="0" smtClean="0"/>
              <a:t>It can be rendering squares of a single color, text, 2d graphics, or 3d graphics.</a:t>
            </a:r>
          </a:p>
          <a:p>
            <a:r>
              <a:rPr lang="en-US" dirty="0" smtClean="0"/>
              <a:t>It is what displays the elements on your desktop, the pixels on your screen, and everything else you see on computer screens!</a:t>
            </a:r>
          </a:p>
          <a:p>
            <a:r>
              <a:rPr lang="en-US" dirty="0" smtClean="0"/>
              <a:t>To render things like mathematical sets, you can use your imagination on how to translate a number into a visual object! It doesn’t have to strictly be one value to one color!</a:t>
            </a:r>
          </a:p>
        </p:txBody>
      </p:sp>
    </p:spTree>
    <p:extLst>
      <p:ext uri="{BB962C8B-B14F-4D97-AF65-F5344CB8AC3E}">
        <p14:creationId xmlns:p14="http://schemas.microsoft.com/office/powerpoint/2010/main" val="133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ages.alphacoders.com/293/293233.jp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8737" r="27519" b="48509"/>
          <a:stretch/>
        </p:blipFill>
        <p:spPr bwMode="auto">
          <a:xfrm>
            <a:off x="-59961" y="-59961"/>
            <a:ext cx="12276945" cy="70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dirty="0" smtClean="0"/>
              <a:t>A pen-and-paper example of ‘rendering’.</a:t>
            </a:r>
            <a:br>
              <a:rPr lang="en-US" dirty="0" smtClean="0"/>
            </a:br>
            <a:r>
              <a:rPr lang="en-US" dirty="0" smtClean="0"/>
              <a:t>(Beware of light math!)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499227" cy="3528695"/>
              </a:xfrm>
              <a:solidFill>
                <a:srgbClr val="FFFFFF">
                  <a:alpha val="50196"/>
                </a:srgbClr>
              </a:solidFill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So, let’s suppose we have a 5-by-5 grid of coordinates, such that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−2, 2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and </a:t>
                </a:r>
                <a:r>
                  <a:rPr lang="en-US" dirty="0"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−2, 2</m:t>
                        </m:r>
                      </m:e>
                    </m:d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for all points on the grid.</a:t>
                </a:r>
              </a:p>
              <a:p>
                <a:r>
                  <a:rPr lang="en-US" dirty="0"/>
                  <a:t>What if there were a way to transform each point into a color based off of a mathematical equation?</a:t>
                </a:r>
              </a:p>
              <a:p>
                <a:endParaRPr lang="en-US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499227" cy="3528695"/>
              </a:xfrm>
              <a:blipFill rotWithShape="0">
                <a:blip r:embed="rId5"/>
                <a:stretch>
                  <a:fillRect l="-1883" t="-3800" r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1690" y="5319462"/>
            <a:ext cx="6824958" cy="1384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use the distance formula in this example, more specifically, each point’s distance from the origin! (This makes a circle!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29450"/>
              </p:ext>
            </p:extLst>
          </p:nvPr>
        </p:nvGraphicFramePr>
        <p:xfrm>
          <a:off x="7038466" y="1825625"/>
          <a:ext cx="4022088" cy="40220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70348"/>
                <a:gridCol w="670348"/>
                <a:gridCol w="670348"/>
                <a:gridCol w="670348"/>
                <a:gridCol w="670348"/>
                <a:gridCol w="670348"/>
              </a:tblGrid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y\x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-2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-1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0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-2,2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1,2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0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-1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0,-1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-2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2,-2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0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ages.alphacoders.com/293/293233.jp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8737" r="27519" b="48509"/>
          <a:stretch/>
        </p:blipFill>
        <p:spPr bwMode="auto">
          <a:xfrm>
            <a:off x="-59961" y="-59961"/>
            <a:ext cx="12276945" cy="70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dirty="0" smtClean="0"/>
              <a:t>Manual rendering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29960" cy="1334135"/>
              </a:xfrm>
              <a:solidFill>
                <a:srgbClr val="FFFFFF">
                  <a:alpha val="50196"/>
                </a:srgbClr>
              </a:solidFill>
            </p:spPr>
            <p:txBody>
              <a:bodyPr/>
              <a:lstStyle/>
              <a:p>
                <a:r>
                  <a:rPr lang="en-US" dirty="0" smtClean="0"/>
                  <a:t>Given a point,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we can get its distance from the origin,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, by using our friend the </a:t>
                </a:r>
                <a:r>
                  <a:rPr lang="en-US" b="1" dirty="0" smtClean="0"/>
                  <a:t>distance formula</a:t>
                </a:r>
                <a:r>
                  <a:rPr lang="en-US" dirty="0" smtClean="0"/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29960" cy="1334135"/>
              </a:xfrm>
              <a:blipFill rotWithShape="0">
                <a:blip r:embed="rId5"/>
                <a:stretch>
                  <a:fillRect l="-1820" t="-7306" r="-404" b="-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39751"/>
              </p:ext>
            </p:extLst>
          </p:nvPr>
        </p:nvGraphicFramePr>
        <p:xfrm>
          <a:off x="7038466" y="1825625"/>
          <a:ext cx="4022088" cy="40220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70348"/>
                <a:gridCol w="670348"/>
                <a:gridCol w="670348"/>
                <a:gridCol w="670348"/>
                <a:gridCol w="670348"/>
                <a:gridCol w="670348"/>
              </a:tblGrid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y\x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-2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-1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0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1,2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0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-1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-2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2,-2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" y="3159760"/>
                <a:ext cx="5379720" cy="46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9760"/>
                <a:ext cx="5379720" cy="465064"/>
              </a:xfrm>
              <a:prstGeom prst="rect">
                <a:avLst/>
              </a:prstGeom>
              <a:blipFill rotWithShape="0">
                <a:blip r:embed="rId6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7880" y="3691690"/>
                <a:ext cx="5278120" cy="138839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−2,−2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[0,0]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2.8284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3691690"/>
                <a:ext cx="5278120" cy="13883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7669656" y="2514648"/>
            <a:ext cx="713614" cy="6760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022207" y="3852821"/>
            <a:ext cx="713614" cy="67606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8026463" y="2852680"/>
            <a:ext cx="1352551" cy="133817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ages.alphacoders.com/293/293233.jp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8737" r="27519" b="48509"/>
          <a:stretch/>
        </p:blipFill>
        <p:spPr bwMode="auto">
          <a:xfrm>
            <a:off x="-59961" y="-59961"/>
            <a:ext cx="12276945" cy="70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9863"/>
              </p:ext>
            </p:extLst>
          </p:nvPr>
        </p:nvGraphicFramePr>
        <p:xfrm>
          <a:off x="7038466" y="1825625"/>
          <a:ext cx="4022088" cy="40220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70348"/>
                <a:gridCol w="670348"/>
                <a:gridCol w="670348"/>
                <a:gridCol w="670348"/>
                <a:gridCol w="670348"/>
                <a:gridCol w="670348"/>
              </a:tblGrid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y\x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-2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-1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0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2.82</a:t>
                      </a:r>
                      <a:endParaRPr lang="en-US" sz="19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1,2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-2,1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0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-1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-2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2,-2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8374506" y="2514648"/>
            <a:ext cx="713614" cy="6760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022207" y="3852821"/>
            <a:ext cx="713614" cy="67606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8724900" y="2847975"/>
            <a:ext cx="654114" cy="134287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8200" y="3159760"/>
                <a:ext cx="5379720" cy="46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9760"/>
                <a:ext cx="5379720" cy="465064"/>
              </a:xfrm>
              <a:prstGeom prst="rect">
                <a:avLst/>
              </a:prstGeom>
              <a:blipFill rotWithShape="0">
                <a:blip r:embed="rId6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7880" y="3691690"/>
                <a:ext cx="5278120" cy="138839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−1,−2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[0,0]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2360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3691690"/>
                <a:ext cx="5278120" cy="13883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dirty="0" smtClean="0"/>
              <a:t>Manual rendering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29960" cy="1334135"/>
              </a:xfrm>
              <a:solidFill>
                <a:srgbClr val="FFFFFF">
                  <a:alpha val="50196"/>
                </a:srgbClr>
              </a:solidFill>
            </p:spPr>
            <p:txBody>
              <a:bodyPr/>
              <a:lstStyle/>
              <a:p>
                <a:r>
                  <a:rPr lang="en-US" dirty="0" smtClean="0"/>
                  <a:t>Given a point,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we can get its distance from the origin,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, by using our friend the </a:t>
                </a:r>
                <a:r>
                  <a:rPr lang="en-US" b="1" dirty="0" smtClean="0"/>
                  <a:t>distance formula</a:t>
                </a:r>
                <a:r>
                  <a:rPr lang="en-US" dirty="0" smtClean="0"/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1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29960" cy="1334135"/>
              </a:xfrm>
              <a:blipFill rotWithShape="0">
                <a:blip r:embed="rId8"/>
                <a:stretch>
                  <a:fillRect l="-1820" t="-7306" r="-404" b="-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8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ages.alphacoders.com/293/293233.jp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8737" r="27519" b="48509"/>
          <a:stretch/>
        </p:blipFill>
        <p:spPr bwMode="auto">
          <a:xfrm>
            <a:off x="-59961" y="-59961"/>
            <a:ext cx="12276945" cy="70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432708"/>
              </p:ext>
            </p:extLst>
          </p:nvPr>
        </p:nvGraphicFramePr>
        <p:xfrm>
          <a:off x="7038466" y="1825625"/>
          <a:ext cx="4022088" cy="40220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70348"/>
                <a:gridCol w="670348"/>
                <a:gridCol w="670348"/>
                <a:gridCol w="670348"/>
                <a:gridCol w="670348"/>
                <a:gridCol w="670348"/>
              </a:tblGrid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y\x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-2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-1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0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2.82</a:t>
                      </a:r>
                      <a:endParaRPr lang="en-US" sz="19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0,2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1,2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-2,1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0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-1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-2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2,-2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9024957" y="2514648"/>
            <a:ext cx="713614" cy="6760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022207" y="3852821"/>
            <a:ext cx="713614" cy="67606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9379014" y="2846070"/>
            <a:ext cx="3111" cy="134478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8200" y="3159760"/>
                <a:ext cx="5379720" cy="46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9760"/>
                <a:ext cx="5379720" cy="465064"/>
              </a:xfrm>
              <a:prstGeom prst="rect">
                <a:avLst/>
              </a:prstGeom>
              <a:blipFill rotWithShape="0">
                <a:blip r:embed="rId6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7880" y="3691690"/>
                <a:ext cx="5278120" cy="138839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0,−2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[0,0]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3691690"/>
                <a:ext cx="5278120" cy="13883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dirty="0" smtClean="0"/>
              <a:t>Manual rendering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29960" cy="1334135"/>
              </a:xfrm>
              <a:solidFill>
                <a:srgbClr val="FFFFFF">
                  <a:alpha val="50196"/>
                </a:srgbClr>
              </a:solidFill>
            </p:spPr>
            <p:txBody>
              <a:bodyPr/>
              <a:lstStyle/>
              <a:p>
                <a:r>
                  <a:rPr lang="en-US" dirty="0" smtClean="0"/>
                  <a:t>Given a point,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we can get its distance from the origin,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, by using our friend the </a:t>
                </a:r>
                <a:r>
                  <a:rPr lang="en-US" b="1" dirty="0" smtClean="0"/>
                  <a:t>distance formula</a:t>
                </a:r>
                <a:r>
                  <a:rPr lang="en-US" dirty="0" smtClean="0"/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1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29960" cy="1334135"/>
              </a:xfrm>
              <a:blipFill rotWithShape="0">
                <a:blip r:embed="rId8"/>
                <a:stretch>
                  <a:fillRect l="-1820" t="-7306" r="-404" b="-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9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ages.alphacoders.com/293/293233.jp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8737" r="27519" b="48509"/>
          <a:stretch/>
        </p:blipFill>
        <p:spPr bwMode="auto">
          <a:xfrm>
            <a:off x="-59961" y="-59961"/>
            <a:ext cx="12276945" cy="70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13470"/>
              </p:ext>
            </p:extLst>
          </p:nvPr>
        </p:nvGraphicFramePr>
        <p:xfrm>
          <a:off x="7038466" y="1825625"/>
          <a:ext cx="4022088" cy="40220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70348"/>
                <a:gridCol w="670348"/>
                <a:gridCol w="670348"/>
                <a:gridCol w="670348"/>
                <a:gridCol w="670348"/>
                <a:gridCol w="670348"/>
              </a:tblGrid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y\x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-2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-1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0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2.82</a:t>
                      </a:r>
                      <a:endParaRPr lang="en-US" sz="19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1,2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-2,1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0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-1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-2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2,-2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9703689" y="2514648"/>
            <a:ext cx="713614" cy="6760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022207" y="3852821"/>
            <a:ext cx="713614" cy="67606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9379015" y="2837468"/>
            <a:ext cx="679385" cy="13533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8200" y="3159760"/>
                <a:ext cx="5379720" cy="46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9760"/>
                <a:ext cx="5379720" cy="465064"/>
              </a:xfrm>
              <a:prstGeom prst="rect">
                <a:avLst/>
              </a:prstGeom>
              <a:blipFill rotWithShape="0">
                <a:blip r:embed="rId6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7880" y="3691690"/>
                <a:ext cx="5278120" cy="108061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+1,−2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[0,0]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2.2360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3691690"/>
                <a:ext cx="5278120" cy="108061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dirty="0" smtClean="0"/>
              <a:t>Manual rendering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29960" cy="1334135"/>
              </a:xfrm>
              <a:solidFill>
                <a:srgbClr val="FFFFFF">
                  <a:alpha val="50196"/>
                </a:srgbClr>
              </a:solidFill>
            </p:spPr>
            <p:txBody>
              <a:bodyPr/>
              <a:lstStyle/>
              <a:p>
                <a:r>
                  <a:rPr lang="en-US" dirty="0" smtClean="0"/>
                  <a:t>Given a point,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we can get its distance from the origin,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, by using our friend the </a:t>
                </a:r>
                <a:r>
                  <a:rPr lang="en-US" b="1" dirty="0" smtClean="0"/>
                  <a:t>distance formula</a:t>
                </a:r>
                <a:r>
                  <a:rPr lang="en-US" dirty="0" smtClean="0"/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1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29960" cy="1334135"/>
              </a:xfrm>
              <a:blipFill rotWithShape="0">
                <a:blip r:embed="rId8"/>
                <a:stretch>
                  <a:fillRect l="-1820" t="-7306" r="-404" b="-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4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ages.alphacoders.com/293/293233.jp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8737" r="27519" b="48509"/>
          <a:stretch/>
        </p:blipFill>
        <p:spPr bwMode="auto">
          <a:xfrm>
            <a:off x="-59961" y="-59961"/>
            <a:ext cx="12276945" cy="70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05653"/>
              </p:ext>
            </p:extLst>
          </p:nvPr>
        </p:nvGraphicFramePr>
        <p:xfrm>
          <a:off x="7038466" y="1825625"/>
          <a:ext cx="4022088" cy="40220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70348"/>
                <a:gridCol w="670348"/>
                <a:gridCol w="670348"/>
                <a:gridCol w="670348"/>
                <a:gridCol w="670348"/>
                <a:gridCol w="670348"/>
              </a:tblGrid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y\x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-2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-1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0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1" u="none" strike="noStrike" dirty="0">
                          <a:effectLst/>
                        </a:rPr>
                        <a:t>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2.82</a:t>
                      </a:r>
                      <a:endParaRPr lang="en-US" sz="19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smtClean="0">
                          <a:effectLst/>
                        </a:rPr>
                        <a:t>2.23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-2,1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0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2,0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-1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2,-1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  <a:tr h="670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i="1" u="none" strike="noStrike" dirty="0" smtClean="0">
                          <a:effectLst/>
                        </a:rPr>
                        <a:t>-2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-2,-2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-1,-2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0,-2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1,-2</a:t>
                      </a:r>
                      <a:endParaRPr lang="en-US" sz="19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2,-2</a:t>
                      </a:r>
                      <a:endParaRPr lang="en-US" sz="19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59" marR="16759" marT="16759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rendering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344715" y="2514648"/>
            <a:ext cx="713614" cy="6760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022207" y="3852821"/>
            <a:ext cx="713614" cy="67606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9379016" y="2846895"/>
            <a:ext cx="1348687" cy="134395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29960" cy="1334135"/>
              </a:xfrm>
            </p:spPr>
            <p:txBody>
              <a:bodyPr/>
              <a:lstStyle/>
              <a:p>
                <a:r>
                  <a:rPr lang="en-US" dirty="0" smtClean="0"/>
                  <a:t>Given a point,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we can get its distance from the origin,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, by using our friend the </a:t>
                </a:r>
                <a:r>
                  <a:rPr lang="en-US" b="1" dirty="0" smtClean="0"/>
                  <a:t>distance formula</a:t>
                </a:r>
                <a:r>
                  <a:rPr lang="en-US" dirty="0" smtClean="0"/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18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29960" cy="1334135"/>
              </a:xfrm>
              <a:blipFill rotWithShape="0">
                <a:blip r:embed="rId5"/>
                <a:stretch>
                  <a:fillRect l="-1820" t="-7306" r="-404" b="-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8200" y="3159760"/>
                <a:ext cx="5379720" cy="46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9760"/>
                <a:ext cx="5379720" cy="465064"/>
              </a:xfrm>
              <a:prstGeom prst="rect">
                <a:avLst/>
              </a:prstGeom>
              <a:blipFill rotWithShape="0">
                <a:blip r:embed="rId6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7880" y="3691690"/>
                <a:ext cx="5278120" cy="108061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+2,−2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[0,0]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8284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3691690"/>
                <a:ext cx="5278120" cy="108061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8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1372</Words>
  <Application>Microsoft Office PowerPoint</Application>
  <PresentationFormat>Widescreen</PresentationFormat>
  <Paragraphs>571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Segoe UI Emoji</vt:lpstr>
      <vt:lpstr>Times New Roman</vt:lpstr>
      <vt:lpstr>Verdana</vt:lpstr>
      <vt:lpstr>Office Theme</vt:lpstr>
      <vt:lpstr>Dr. Mandelbrot</vt:lpstr>
      <vt:lpstr>What is ‘ASCII’?</vt:lpstr>
      <vt:lpstr>What is ‘Rendering’?</vt:lpstr>
      <vt:lpstr>A pen-and-paper example of ‘rendering’. (Beware of light math!)</vt:lpstr>
      <vt:lpstr>Manual rendering cont…</vt:lpstr>
      <vt:lpstr>Manual rendering cont…</vt:lpstr>
      <vt:lpstr>Manual rendering cont…</vt:lpstr>
      <vt:lpstr>Manual rendering cont…</vt:lpstr>
      <vt:lpstr>Manual rendering cont…</vt:lpstr>
      <vt:lpstr>Manual rendering cont…</vt:lpstr>
      <vt:lpstr>That’s nice, but this isn’t a picture/ASCII art!</vt:lpstr>
      <vt:lpstr>That’s nice, but this isn’t a picture!</vt:lpstr>
      <vt:lpstr>What is the ‘Mandelbrot Set’?</vt:lpstr>
      <vt:lpstr>How do we compute it?</vt:lpstr>
      <vt:lpstr>How do we compute it?</vt:lpstr>
      <vt:lpstr>How do we turn numbers into ASCII?</vt:lpstr>
      <vt:lpstr>How do we turn numbers into pixels?</vt:lpstr>
      <vt:lpstr>Why would you do this?</vt:lpstr>
      <vt:lpstr>What now?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Math, Fractals, and ASCII Art.</dc:title>
  <dc:creator>Henry Post</dc:creator>
  <cp:lastModifiedBy>Henry Post</cp:lastModifiedBy>
  <cp:revision>160</cp:revision>
  <dcterms:created xsi:type="dcterms:W3CDTF">2018-09-05T21:16:55Z</dcterms:created>
  <dcterms:modified xsi:type="dcterms:W3CDTF">2018-09-08T19:42:31Z</dcterms:modified>
</cp:coreProperties>
</file>