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Lst>
  <p:sldIdLst>
    <p:sldId id="256" r:id="rId3"/>
    <p:sldId id="257" r:id="rId4"/>
    <p:sldId id="266" r:id="rId5"/>
    <p:sldId id="258" r:id="rId6"/>
    <p:sldId id="259" r:id="rId7"/>
    <p:sldId id="265"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1" autoAdjust="0"/>
    <p:restoredTop sz="94660"/>
  </p:normalViewPr>
  <p:slideViewPr>
    <p:cSldViewPr snapToGrid="0" showGuides="1">
      <p:cViewPr varScale="1">
        <p:scale>
          <a:sx n="71" d="100"/>
          <a:sy n="71"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8477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6420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96611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0074054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4991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23294056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41633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9918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46396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25791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39932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088701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039213-2B00-41AD-86A5-A95EE005B14A}" type="datetimeFigureOut">
              <a:rPr lang="zh-CN" altLang="en-US" smtClean="0"/>
              <a:t>2017/10/19</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059963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119633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71293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9459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5373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36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4123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371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24198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43111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3025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21039213-2B00-41AD-86A5-A95EE005B14A}" type="datetimeFigureOut">
              <a:rPr lang="zh-CN" altLang="en-US" smtClean="0"/>
              <a:t>2017/10/19</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488084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EEE1A6-CA8D-4863-B1E8-64A2E3B0626A}"/>
              </a:ext>
            </a:extLst>
          </p:cNvPr>
          <p:cNvSpPr>
            <a:spLocks noGrp="1"/>
          </p:cNvSpPr>
          <p:nvPr>
            <p:ph type="ctrTitle"/>
          </p:nvPr>
        </p:nvSpPr>
        <p:spPr>
          <a:xfrm>
            <a:off x="804473" y="2391507"/>
            <a:ext cx="7535054" cy="1645920"/>
          </a:xfrm>
        </p:spPr>
        <p:txBody>
          <a:bodyPr>
            <a:normAutofit fontScale="90000"/>
          </a:bodyPr>
          <a:lstStyle/>
          <a:p>
            <a:r>
              <a:rPr lang="en-US" altLang="zh-CN" dirty="0"/>
              <a:t/>
            </a:r>
            <a:br>
              <a:rPr lang="en-US" altLang="zh-CN" dirty="0"/>
            </a:br>
            <a:r>
              <a:rPr lang="en-US" altLang="zh-CN" dirty="0"/>
              <a:t>DSA</a:t>
            </a:r>
            <a:br>
              <a:rPr lang="en-US" altLang="zh-CN" dirty="0"/>
            </a:br>
            <a:r>
              <a:rPr lang="en-US" altLang="zh-CN" dirty="0"/>
              <a:t>(Digital Signature Algorithm)</a:t>
            </a:r>
            <a:br>
              <a:rPr lang="en-US" altLang="zh-CN" dirty="0"/>
            </a:br>
            <a:endParaRPr lang="zh-CN" altLang="en-US" dirty="0"/>
          </a:p>
        </p:txBody>
      </p:sp>
      <p:sp>
        <p:nvSpPr>
          <p:cNvPr id="3" name="副标题 2">
            <a:extLst>
              <a:ext uri="{FF2B5EF4-FFF2-40B4-BE49-F238E27FC236}">
                <a16:creationId xmlns:a16="http://schemas.microsoft.com/office/drawing/2014/main" xmlns="" id="{034D81EE-5831-479A-AAF9-8DC4DC042048}"/>
              </a:ext>
            </a:extLst>
          </p:cNvPr>
          <p:cNvSpPr>
            <a:spLocks noGrp="1"/>
          </p:cNvSpPr>
          <p:nvPr>
            <p:ph type="subTitle" idx="1"/>
          </p:nvPr>
        </p:nvSpPr>
        <p:spPr>
          <a:xfrm>
            <a:off x="2097596" y="4343019"/>
            <a:ext cx="5101209" cy="1239894"/>
          </a:xfrm>
        </p:spPr>
        <p:txBody>
          <a:bodyPr>
            <a:normAutofit/>
          </a:bodyPr>
          <a:lstStyle/>
          <a:p>
            <a:r>
              <a:rPr lang="en-US" altLang="zh-CN" dirty="0"/>
              <a:t>Reporter</a:t>
            </a:r>
            <a:r>
              <a:rPr lang="zh-CN" altLang="en-US" dirty="0" smtClean="0"/>
              <a:t>：</a:t>
            </a:r>
            <a:r>
              <a:rPr lang="en-US" altLang="zh-CN" dirty="0" err="1" smtClean="0"/>
              <a:t>Rong</a:t>
            </a:r>
            <a:r>
              <a:rPr lang="en-US" altLang="zh-CN" smtClean="0"/>
              <a:t> Huang256</a:t>
            </a:r>
            <a:endParaRPr lang="en-US" altLang="zh-CN" dirty="0"/>
          </a:p>
          <a:p>
            <a:r>
              <a:rPr lang="en-US" altLang="zh-CN" dirty="0"/>
              <a:t>Instructor</a:t>
            </a:r>
            <a:r>
              <a:rPr lang="zh-CN" altLang="en-US" dirty="0"/>
              <a:t>：</a:t>
            </a:r>
            <a:r>
              <a:rPr lang="en-US" altLang="zh-CN" dirty="0"/>
              <a:t>Wolfgang </a:t>
            </a:r>
            <a:r>
              <a:rPr lang="en-US" altLang="zh-CN" dirty="0" err="1"/>
              <a:t>Härdle</a:t>
            </a:r>
            <a:r>
              <a:rPr lang="en-US" altLang="zh-CN" dirty="0"/>
              <a:t> </a:t>
            </a:r>
            <a:endParaRPr lang="zh-CN" altLang="en-US" dirty="0"/>
          </a:p>
        </p:txBody>
      </p:sp>
    </p:spTree>
    <p:extLst>
      <p:ext uri="{BB962C8B-B14F-4D97-AF65-F5344CB8AC3E}">
        <p14:creationId xmlns:p14="http://schemas.microsoft.com/office/powerpoint/2010/main" val="391362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96E016-433C-4989-BC36-3971EEC3B681}"/>
              </a:ext>
            </a:extLst>
          </p:cNvPr>
          <p:cNvSpPr>
            <a:spLocks noGrp="1"/>
          </p:cNvSpPr>
          <p:nvPr>
            <p:ph type="title"/>
          </p:nvPr>
        </p:nvSpPr>
        <p:spPr/>
        <p:txBody>
          <a:bodyPr>
            <a:normAutofit/>
          </a:bodyPr>
          <a:lstStyle/>
          <a:p>
            <a:r>
              <a:rPr lang="en-US" altLang="zh-CN" b="1" dirty="0"/>
              <a:t>What Is DSA (Digital Signature Algorithm)?</a:t>
            </a:r>
            <a:r>
              <a:rPr lang="en-US" altLang="zh-CN" dirty="0"/>
              <a:t> </a:t>
            </a:r>
            <a:endParaRPr lang="zh-CN" altLang="en-US" dirty="0"/>
          </a:p>
        </p:txBody>
      </p:sp>
      <p:sp>
        <p:nvSpPr>
          <p:cNvPr id="3" name="内容占位符 2">
            <a:extLst>
              <a:ext uri="{FF2B5EF4-FFF2-40B4-BE49-F238E27FC236}">
                <a16:creationId xmlns:a16="http://schemas.microsoft.com/office/drawing/2014/main" xmlns="" id="{CF722E4E-397E-4933-9F85-9E6D5D6445A6}"/>
              </a:ext>
            </a:extLst>
          </p:cNvPr>
          <p:cNvSpPr>
            <a:spLocks noGrp="1"/>
          </p:cNvSpPr>
          <p:nvPr>
            <p:ph idx="1"/>
          </p:nvPr>
        </p:nvSpPr>
        <p:spPr>
          <a:xfrm>
            <a:off x="1606045" y="2314369"/>
            <a:ext cx="6071933" cy="4538661"/>
          </a:xfrm>
        </p:spPr>
        <p:txBody>
          <a:bodyPr>
            <a:noAutofit/>
          </a:bodyPr>
          <a:lstStyle/>
          <a:p>
            <a:r>
              <a:rPr lang="en-US" altLang="zh-CN" sz="2000" dirty="0"/>
              <a:t>Digital signatures are essential to </a:t>
            </a:r>
            <a:r>
              <a:rPr lang="en-US" altLang="zh-CN" sz="2000" b="1" dirty="0"/>
              <a:t>verify</a:t>
            </a:r>
            <a:r>
              <a:rPr lang="en-US" altLang="zh-CN" sz="2000" dirty="0"/>
              <a:t> </a:t>
            </a:r>
            <a:r>
              <a:rPr lang="en-US" altLang="zh-CN" sz="2000" b="1" dirty="0"/>
              <a:t>the sender of a document’s identity.</a:t>
            </a:r>
            <a:r>
              <a:rPr lang="en-US" altLang="zh-CN" sz="2000" dirty="0"/>
              <a:t>  The signature is computer using a set of rules and algorithm such that the identity of the person can be verified.  </a:t>
            </a:r>
          </a:p>
          <a:p>
            <a:r>
              <a:rPr lang="en-US" altLang="zh-CN" sz="2000" dirty="0"/>
              <a:t>The signature is generated by the use of </a:t>
            </a:r>
            <a:r>
              <a:rPr lang="en-US" altLang="zh-CN" sz="2000" b="1" dirty="0"/>
              <a:t>a private key </a:t>
            </a:r>
            <a:r>
              <a:rPr lang="en-US" altLang="zh-CN" sz="2000" dirty="0"/>
              <a:t>that known only to</a:t>
            </a:r>
            <a:r>
              <a:rPr lang="en-US" altLang="zh-CN" sz="2000" b="1" dirty="0"/>
              <a:t> the user. </a:t>
            </a:r>
            <a:r>
              <a:rPr lang="en-US" altLang="zh-CN" sz="2000" dirty="0"/>
              <a:t>The signature is verified when a public key is corresponds to the private key.  With every user having a public/private key pair, this is an example of public-key cryptography.  </a:t>
            </a:r>
          </a:p>
          <a:p>
            <a:r>
              <a:rPr lang="en-US" altLang="zh-CN" sz="2000" b="1" dirty="0"/>
              <a:t>Public keys, </a:t>
            </a:r>
            <a:r>
              <a:rPr lang="en-US" altLang="zh-CN" sz="2000" dirty="0"/>
              <a:t>which are known by everyone, can be used to verify the signature of a user</a:t>
            </a:r>
            <a:r>
              <a:rPr lang="en-US" altLang="zh-CN" sz="2000" b="1" dirty="0"/>
              <a:t>.  The private key</a:t>
            </a:r>
            <a:r>
              <a:rPr lang="en-US" altLang="zh-CN" sz="2000" dirty="0"/>
              <a:t>, which is never shared, is used in signature generation, which can only be done by the user.</a:t>
            </a:r>
            <a:endParaRPr lang="zh-CN" altLang="en-US" sz="2000" dirty="0"/>
          </a:p>
        </p:txBody>
      </p:sp>
    </p:spTree>
    <p:extLst>
      <p:ext uri="{BB962C8B-B14F-4D97-AF65-F5344CB8AC3E}">
        <p14:creationId xmlns:p14="http://schemas.microsoft.com/office/powerpoint/2010/main" val="41519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96E016-433C-4989-BC36-3971EEC3B681}"/>
              </a:ext>
            </a:extLst>
          </p:cNvPr>
          <p:cNvSpPr>
            <a:spLocks noGrp="1"/>
          </p:cNvSpPr>
          <p:nvPr>
            <p:ph type="title"/>
          </p:nvPr>
        </p:nvSpPr>
        <p:spPr/>
        <p:txBody>
          <a:bodyPr>
            <a:normAutofit/>
          </a:bodyPr>
          <a:lstStyle/>
          <a:p>
            <a:r>
              <a:rPr lang="en-US" altLang="zh-CN" b="1" dirty="0"/>
              <a:t>What  can DSA do?</a:t>
            </a:r>
            <a:r>
              <a:rPr lang="en-US" altLang="zh-CN" dirty="0"/>
              <a:t> </a:t>
            </a:r>
            <a:endParaRPr lang="zh-CN" altLang="en-US" dirty="0"/>
          </a:p>
        </p:txBody>
      </p:sp>
      <p:sp>
        <p:nvSpPr>
          <p:cNvPr id="3" name="内容占位符 2">
            <a:extLst>
              <a:ext uri="{FF2B5EF4-FFF2-40B4-BE49-F238E27FC236}">
                <a16:creationId xmlns:a16="http://schemas.microsoft.com/office/drawing/2014/main" xmlns="" id="{CF722E4E-397E-4933-9F85-9E6D5D6445A6}"/>
              </a:ext>
            </a:extLst>
          </p:cNvPr>
          <p:cNvSpPr>
            <a:spLocks noGrp="1"/>
          </p:cNvSpPr>
          <p:nvPr>
            <p:ph idx="1"/>
          </p:nvPr>
        </p:nvSpPr>
        <p:spPr>
          <a:xfrm>
            <a:off x="1606045" y="2319339"/>
            <a:ext cx="5937755" cy="3420690"/>
          </a:xfrm>
        </p:spPr>
        <p:txBody>
          <a:bodyPr>
            <a:noAutofit/>
          </a:bodyPr>
          <a:lstStyle/>
          <a:p>
            <a:r>
              <a:rPr lang="en-US" altLang="zh-CN" sz="2000" dirty="0"/>
              <a:t>Digital signatures are used to detect unauthorized modifications to data.  Also, the recipient of a digitally signed document in proving to a third party that the document was indeed signed by the person who it is claimed to be signed by.  This is known as nonrepudiation, because the person who signed the document cannot repudiate the signature at a later time.  </a:t>
            </a:r>
          </a:p>
          <a:p>
            <a:r>
              <a:rPr lang="en-US" altLang="zh-CN" sz="2000" dirty="0"/>
              <a:t>Digital signature algorithms can be used in e-mails, electronic funds transfer, electronic data interchange, software distribution, data storage, and just about any application that would need to assure the integrity and originality of data.</a:t>
            </a:r>
            <a:endParaRPr lang="zh-CN" altLang="en-US" sz="2000" dirty="0"/>
          </a:p>
        </p:txBody>
      </p:sp>
    </p:spTree>
    <p:extLst>
      <p:ext uri="{BB962C8B-B14F-4D97-AF65-F5344CB8AC3E}">
        <p14:creationId xmlns:p14="http://schemas.microsoft.com/office/powerpoint/2010/main" val="168118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xmlns="" id="{BB125C0E-1C90-45EF-934C-44BB58123CB2}"/>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xmlns="" id="{4BBBB8BF-BCE7-4903-8354-D0D9A37B6530}"/>
              </a:ext>
            </a:extLst>
          </p:cNvPr>
          <p:cNvPicPr>
            <a:picLocks noChangeAspect="1"/>
          </p:cNvPicPr>
          <p:nvPr/>
        </p:nvPicPr>
        <p:blipFill>
          <a:blip r:embed="rId2"/>
          <a:stretch>
            <a:fillRect/>
          </a:stretch>
        </p:blipFill>
        <p:spPr>
          <a:xfrm>
            <a:off x="627697" y="536713"/>
            <a:ext cx="7888605" cy="5673696"/>
          </a:xfrm>
          <a:prstGeom prst="rect">
            <a:avLst/>
          </a:prstGeom>
        </p:spPr>
      </p:pic>
    </p:spTree>
    <p:extLst>
      <p:ext uri="{BB962C8B-B14F-4D97-AF65-F5344CB8AC3E}">
        <p14:creationId xmlns:p14="http://schemas.microsoft.com/office/powerpoint/2010/main" val="427805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9D585E-C023-416B-BE90-A006E1A69D26}"/>
              </a:ext>
            </a:extLst>
          </p:cNvPr>
          <p:cNvSpPr>
            <a:spLocks noGrp="1"/>
          </p:cNvSpPr>
          <p:nvPr>
            <p:ph type="title"/>
          </p:nvPr>
        </p:nvSpPr>
        <p:spPr>
          <a:xfrm>
            <a:off x="628650" y="529181"/>
            <a:ext cx="7886700" cy="864000"/>
          </a:xfrm>
        </p:spPr>
        <p:txBody>
          <a:bodyPr>
            <a:noAutofit/>
          </a:bodyPr>
          <a:lstStyle/>
          <a:p>
            <a:r>
              <a:rPr lang="en-US" altLang="zh-CN" dirty="0"/>
              <a:t/>
            </a:r>
            <a:br>
              <a:rPr lang="en-US" altLang="zh-CN" dirty="0"/>
            </a:br>
            <a:r>
              <a:rPr lang="en-US" altLang="zh-CN" sz="2800" cap="none" dirty="0"/>
              <a:t>The first part of the DSA algorithm is </a:t>
            </a:r>
            <a:br>
              <a:rPr lang="en-US" altLang="zh-CN" sz="2800" cap="none" dirty="0"/>
            </a:br>
            <a:r>
              <a:rPr lang="en-US" altLang="zh-CN" sz="2800" cap="none" dirty="0"/>
              <a:t>the public key and private key generation</a:t>
            </a:r>
            <a:br>
              <a:rPr lang="en-US" altLang="zh-CN" sz="2800" cap="none" dirty="0"/>
            </a:br>
            <a:endParaRPr lang="zh-CN" altLang="en-US" cap="none" dirty="0"/>
          </a:p>
        </p:txBody>
      </p:sp>
      <p:sp>
        <p:nvSpPr>
          <p:cNvPr id="3" name="内容占位符 2">
            <a:extLst>
              <a:ext uri="{FF2B5EF4-FFF2-40B4-BE49-F238E27FC236}">
                <a16:creationId xmlns:a16="http://schemas.microsoft.com/office/drawing/2014/main" xmlns="" id="{6A196353-DDCC-4060-A550-601E3B561E61}"/>
              </a:ext>
            </a:extLst>
          </p:cNvPr>
          <p:cNvSpPr>
            <a:spLocks noGrp="1"/>
          </p:cNvSpPr>
          <p:nvPr>
            <p:ph idx="1"/>
          </p:nvPr>
        </p:nvSpPr>
        <p:spPr>
          <a:xfrm>
            <a:off x="629015" y="1700348"/>
            <a:ext cx="8445094" cy="4741221"/>
          </a:xfrm>
        </p:spPr>
        <p:txBody>
          <a:bodyPr>
            <a:noAutofit/>
          </a:bodyPr>
          <a:lstStyle/>
          <a:p>
            <a:pPr lvl="1"/>
            <a:r>
              <a:rPr lang="en-US" altLang="zh-CN" sz="2400" dirty="0"/>
              <a:t>Choose a prime number q, which is called the prime divisor. </a:t>
            </a:r>
          </a:p>
          <a:p>
            <a:pPr lvl="1"/>
            <a:r>
              <a:rPr lang="en-US" altLang="zh-CN" sz="2400" dirty="0"/>
              <a:t>Choose another primer number p, such that p-1 mod q = 0. p is called the prime modulus. </a:t>
            </a:r>
          </a:p>
          <a:p>
            <a:pPr lvl="1"/>
            <a:r>
              <a:rPr lang="en-US" altLang="zh-CN" sz="2400" dirty="0"/>
              <a:t>Choose an integer g, such that 1 &lt; g &lt; p, g**q mod p = 1 and g = h**((p–1)/q) mod p. q is also called g's multiplicative order modulo p. </a:t>
            </a:r>
          </a:p>
          <a:p>
            <a:pPr lvl="1"/>
            <a:r>
              <a:rPr lang="en-US" altLang="zh-CN" sz="2400" dirty="0"/>
              <a:t>Choose an integer, such that 0 &lt; x &lt; q. </a:t>
            </a:r>
          </a:p>
          <a:p>
            <a:pPr lvl="1"/>
            <a:r>
              <a:rPr lang="en-US" altLang="zh-CN" sz="2400" dirty="0"/>
              <a:t>Compute y as g**x mod p. </a:t>
            </a:r>
          </a:p>
          <a:p>
            <a:pPr lvl="1"/>
            <a:r>
              <a:rPr lang="en-US" altLang="zh-CN" sz="2400" dirty="0"/>
              <a:t>Package the public key as {</a:t>
            </a:r>
            <a:r>
              <a:rPr lang="en-US" altLang="zh-CN" sz="2400" dirty="0" err="1"/>
              <a:t>p,q,g,y</a:t>
            </a:r>
            <a:r>
              <a:rPr lang="en-US" altLang="zh-CN" sz="2400" dirty="0"/>
              <a:t>}. </a:t>
            </a:r>
          </a:p>
          <a:p>
            <a:pPr lvl="1"/>
            <a:r>
              <a:rPr lang="en-US" altLang="zh-CN" sz="2400" dirty="0"/>
              <a:t>Package the private key as {</a:t>
            </a:r>
            <a:r>
              <a:rPr lang="en-US" altLang="zh-CN" sz="2400" dirty="0" err="1"/>
              <a:t>p,q,g,x</a:t>
            </a:r>
            <a:r>
              <a:rPr lang="en-US" altLang="zh-CN" sz="2400" dirty="0"/>
              <a:t>}. </a:t>
            </a:r>
          </a:p>
          <a:p>
            <a:endParaRPr lang="zh-CN" altLang="en-US" sz="2400" dirty="0"/>
          </a:p>
        </p:txBody>
      </p:sp>
    </p:spTree>
    <p:extLst>
      <p:ext uri="{BB962C8B-B14F-4D97-AF65-F5344CB8AC3E}">
        <p14:creationId xmlns:p14="http://schemas.microsoft.com/office/powerpoint/2010/main" val="97248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9D585E-C023-416B-BE90-A006E1A69D26}"/>
              </a:ext>
            </a:extLst>
          </p:cNvPr>
          <p:cNvSpPr>
            <a:spLocks noGrp="1"/>
          </p:cNvSpPr>
          <p:nvPr>
            <p:ph type="title"/>
          </p:nvPr>
        </p:nvSpPr>
        <p:spPr>
          <a:xfrm>
            <a:off x="628650" y="529181"/>
            <a:ext cx="7886700" cy="864000"/>
          </a:xfrm>
        </p:spPr>
        <p:txBody>
          <a:bodyPr>
            <a:noAutofit/>
          </a:bodyPr>
          <a:lstStyle/>
          <a:p>
            <a:r>
              <a:rPr lang="en-US" altLang="zh-CN" dirty="0"/>
              <a:t/>
            </a:r>
            <a:br>
              <a:rPr lang="en-US" altLang="zh-CN" dirty="0"/>
            </a:br>
            <a:r>
              <a:rPr lang="en-US" altLang="zh-CN" cap="none" dirty="0"/>
              <a:t>The second part of the DSA algorithm is the signature generation and signature verification</a:t>
            </a:r>
            <a:r>
              <a:rPr lang="en-US" altLang="zh-CN" sz="2800" cap="none" dirty="0"/>
              <a:t/>
            </a:r>
            <a:br>
              <a:rPr lang="en-US" altLang="zh-CN" sz="2800" cap="none" dirty="0"/>
            </a:br>
            <a:endParaRPr lang="zh-CN" altLang="en-US" cap="none" dirty="0"/>
          </a:p>
        </p:txBody>
      </p:sp>
      <p:sp>
        <p:nvSpPr>
          <p:cNvPr id="3" name="内容占位符 2">
            <a:extLst>
              <a:ext uri="{FF2B5EF4-FFF2-40B4-BE49-F238E27FC236}">
                <a16:creationId xmlns:a16="http://schemas.microsoft.com/office/drawing/2014/main" xmlns="" id="{6A196353-DDCC-4060-A550-601E3B561E61}"/>
              </a:ext>
            </a:extLst>
          </p:cNvPr>
          <p:cNvSpPr>
            <a:spLocks noGrp="1"/>
          </p:cNvSpPr>
          <p:nvPr>
            <p:ph idx="1"/>
          </p:nvPr>
        </p:nvSpPr>
        <p:spPr>
          <a:xfrm>
            <a:off x="629015" y="1700348"/>
            <a:ext cx="8445094" cy="4741221"/>
          </a:xfrm>
        </p:spPr>
        <p:txBody>
          <a:bodyPr>
            <a:noAutofit/>
          </a:bodyPr>
          <a:lstStyle/>
          <a:p>
            <a:pPr lvl="1"/>
            <a:r>
              <a:rPr lang="en-US" altLang="zh-CN" sz="2400" dirty="0"/>
              <a:t>To generate a message signature, the sender can follow these steps: </a:t>
            </a:r>
          </a:p>
          <a:p>
            <a:pPr lvl="1"/>
            <a:r>
              <a:rPr lang="en-US" altLang="zh-CN" sz="2400" dirty="0"/>
              <a:t>Generate the message digest h, using a hash algorithm like SHA1. </a:t>
            </a:r>
          </a:p>
          <a:p>
            <a:pPr lvl="1"/>
            <a:r>
              <a:rPr lang="en-US" altLang="zh-CN" sz="2400" dirty="0"/>
              <a:t>Generate a random number k, such that 0 &lt; k &lt; q. </a:t>
            </a:r>
          </a:p>
          <a:p>
            <a:pPr lvl="1"/>
            <a:r>
              <a:rPr lang="en-US" altLang="zh-CN" sz="2400" dirty="0"/>
              <a:t>Compute r as (g**k mod p) mod q. If r = 0, select a different k. </a:t>
            </a:r>
          </a:p>
          <a:p>
            <a:pPr lvl="1"/>
            <a:r>
              <a:rPr lang="en-US" altLang="zh-CN" sz="2400" dirty="0"/>
              <a:t>Compute </a:t>
            </a:r>
            <a:r>
              <a:rPr lang="en-US" altLang="zh-CN" sz="2400" dirty="0" err="1"/>
              <a:t>i</a:t>
            </a:r>
            <a:r>
              <a:rPr lang="en-US" altLang="zh-CN" sz="2400" dirty="0"/>
              <a:t>, such that k*</a:t>
            </a:r>
            <a:r>
              <a:rPr lang="en-US" altLang="zh-CN" sz="2400" dirty="0" err="1"/>
              <a:t>i</a:t>
            </a:r>
            <a:r>
              <a:rPr lang="en-US" altLang="zh-CN" sz="2400" dirty="0"/>
              <a:t> mod q = 1. </a:t>
            </a:r>
            <a:r>
              <a:rPr lang="en-US" altLang="zh-CN" sz="2400" dirty="0" err="1"/>
              <a:t>i</a:t>
            </a:r>
            <a:r>
              <a:rPr lang="en-US" altLang="zh-CN" sz="2400" dirty="0"/>
              <a:t> is called the modular multiplicative inverse of k modulo q. </a:t>
            </a:r>
          </a:p>
          <a:p>
            <a:pPr lvl="1"/>
            <a:r>
              <a:rPr lang="en-US" altLang="zh-CN" sz="2400" dirty="0"/>
              <a:t>Compute s = </a:t>
            </a:r>
            <a:r>
              <a:rPr lang="en-US" altLang="zh-CN" sz="2400" dirty="0" err="1"/>
              <a:t>i</a:t>
            </a:r>
            <a:r>
              <a:rPr lang="en-US" altLang="zh-CN" sz="2400" dirty="0"/>
              <a:t>*(</a:t>
            </a:r>
            <a:r>
              <a:rPr lang="en-US" altLang="zh-CN" sz="2400" dirty="0" err="1"/>
              <a:t>h+r</a:t>
            </a:r>
            <a:r>
              <a:rPr lang="en-US" altLang="zh-CN" sz="2400" dirty="0"/>
              <a:t>*x) mod q. If s = 0, select a different k. </a:t>
            </a:r>
          </a:p>
          <a:p>
            <a:pPr lvl="1"/>
            <a:r>
              <a:rPr lang="en-US" altLang="zh-CN" sz="2400" dirty="0"/>
              <a:t>Package the digital signature as {</a:t>
            </a:r>
            <a:r>
              <a:rPr lang="en-US" altLang="zh-CN" sz="2400" dirty="0" err="1"/>
              <a:t>r,s</a:t>
            </a:r>
            <a:r>
              <a:rPr lang="en-US" altLang="zh-CN" sz="2400" dirty="0"/>
              <a:t>}. </a:t>
            </a:r>
          </a:p>
        </p:txBody>
      </p:sp>
    </p:spTree>
    <p:extLst>
      <p:ext uri="{BB962C8B-B14F-4D97-AF65-F5344CB8AC3E}">
        <p14:creationId xmlns:p14="http://schemas.microsoft.com/office/powerpoint/2010/main" val="283932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4A8AA2-206F-491A-AC80-E9F01C6D30F9}"/>
              </a:ext>
            </a:extLst>
          </p:cNvPr>
          <p:cNvSpPr>
            <a:spLocks noGrp="1"/>
          </p:cNvSpPr>
          <p:nvPr>
            <p:ph type="title"/>
          </p:nvPr>
        </p:nvSpPr>
        <p:spPr>
          <a:xfrm>
            <a:off x="821213" y="964692"/>
            <a:ext cx="7845202" cy="1188720"/>
          </a:xfrm>
        </p:spPr>
        <p:txBody>
          <a:bodyPr>
            <a:noAutofit/>
          </a:bodyPr>
          <a:lstStyle/>
          <a:p>
            <a:r>
              <a:rPr lang="en-US" altLang="zh-CN" cap="none" dirty="0"/>
              <a:t>To verify a message signature, </a:t>
            </a:r>
            <a:br>
              <a:rPr lang="en-US" altLang="zh-CN" cap="none" dirty="0"/>
            </a:br>
            <a:r>
              <a:rPr lang="en-US" altLang="zh-CN" cap="none" dirty="0"/>
              <a:t>the receiver of the message and the digital signature can follow these steps: </a:t>
            </a:r>
            <a:endParaRPr lang="zh-CN" altLang="en-US" cap="none" dirty="0"/>
          </a:p>
        </p:txBody>
      </p:sp>
      <p:sp>
        <p:nvSpPr>
          <p:cNvPr id="3" name="内容占位符 2">
            <a:extLst>
              <a:ext uri="{FF2B5EF4-FFF2-40B4-BE49-F238E27FC236}">
                <a16:creationId xmlns:a16="http://schemas.microsoft.com/office/drawing/2014/main" xmlns="" id="{4438827B-2647-4CA4-B058-259DC1D95A17}"/>
              </a:ext>
            </a:extLst>
          </p:cNvPr>
          <p:cNvSpPr>
            <a:spLocks noGrp="1"/>
          </p:cNvSpPr>
          <p:nvPr>
            <p:ph idx="1"/>
          </p:nvPr>
        </p:nvSpPr>
        <p:spPr>
          <a:xfrm>
            <a:off x="1060005" y="2638045"/>
            <a:ext cx="7548168" cy="4077262"/>
          </a:xfrm>
        </p:spPr>
        <p:txBody>
          <a:bodyPr>
            <a:noAutofit/>
          </a:bodyPr>
          <a:lstStyle/>
          <a:p>
            <a:pPr lvl="1"/>
            <a:r>
              <a:rPr lang="en-US" altLang="zh-CN" sz="2600" dirty="0"/>
              <a:t>Generate the message digest h, using the same hash algorithm. </a:t>
            </a:r>
          </a:p>
          <a:p>
            <a:pPr lvl="1"/>
            <a:r>
              <a:rPr lang="en-US" altLang="zh-CN" sz="2600" dirty="0"/>
              <a:t>Compute w, such that s*w mod q = 1. w is called the modular multiplicative inverse of s modulo q. </a:t>
            </a:r>
          </a:p>
          <a:p>
            <a:pPr lvl="1"/>
            <a:r>
              <a:rPr lang="en-US" altLang="zh-CN" sz="2600" dirty="0"/>
              <a:t>Compute u1 = h*w mod q. </a:t>
            </a:r>
          </a:p>
          <a:p>
            <a:pPr lvl="1"/>
            <a:r>
              <a:rPr lang="en-US" altLang="zh-CN" sz="2600" dirty="0"/>
              <a:t>Compute u2 = r*w mod q. </a:t>
            </a:r>
          </a:p>
          <a:p>
            <a:pPr lvl="1"/>
            <a:r>
              <a:rPr lang="en-US" altLang="zh-CN" sz="2600" dirty="0"/>
              <a:t>Compute v = (((g**u1)*(y**u2)) mod p) mod q. </a:t>
            </a:r>
          </a:p>
          <a:p>
            <a:pPr lvl="1"/>
            <a:r>
              <a:rPr lang="en-US" altLang="zh-CN" sz="2600" dirty="0"/>
              <a:t>If v == r, the digital signature is valid. </a:t>
            </a:r>
          </a:p>
          <a:p>
            <a:endParaRPr lang="zh-CN" altLang="en-US" sz="2600" dirty="0"/>
          </a:p>
        </p:txBody>
      </p:sp>
    </p:spTree>
    <p:extLst>
      <p:ext uri="{BB962C8B-B14F-4D97-AF65-F5344CB8AC3E}">
        <p14:creationId xmlns:p14="http://schemas.microsoft.com/office/powerpoint/2010/main" val="239365636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110</TotalTime>
  <Words>567</Words>
  <Application>Microsoft Office PowerPoint</Application>
  <PresentationFormat>全屏显示(4:3)</PresentationFormat>
  <Paragraphs>33</Paragraphs>
  <Slides>7</Slides>
  <Notes>0</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HDOfficeLightV0</vt:lpstr>
      <vt:lpstr>包裹</vt:lpstr>
      <vt:lpstr> DSA (Digital Signature Algorithm) </vt:lpstr>
      <vt:lpstr>What Is DSA (Digital Signature Algorithm)? </vt:lpstr>
      <vt:lpstr>What  can DSA do? </vt:lpstr>
      <vt:lpstr>PowerPoint 演示文稿</vt:lpstr>
      <vt:lpstr> The first part of the DSA algorithm is  the public key and private key generation </vt:lpstr>
      <vt:lpstr> The second part of the DSA algorithm is the signature generation and signature verification </vt:lpstr>
      <vt:lpstr>To verify a message signature,  the receiver of the message and the digital signature can follow these steps: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(Digital Signature Algorithm)</dc:title>
  <dc:creator>xiumei wang</dc:creator>
  <cp:lastModifiedBy>Administrator</cp:lastModifiedBy>
  <cp:revision>9</cp:revision>
  <dcterms:created xsi:type="dcterms:W3CDTF">2017-10-18T08:01:49Z</dcterms:created>
  <dcterms:modified xsi:type="dcterms:W3CDTF">2017-10-19T01:02:59Z</dcterms:modified>
</cp:coreProperties>
</file>