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58" r:id="rId4"/>
    <p:sldId id="262" r:id="rId5"/>
    <p:sldId id="311" r:id="rId6"/>
    <p:sldId id="259" r:id="rId7"/>
    <p:sldId id="317" r:id="rId8"/>
    <p:sldId id="316" r:id="rId9"/>
    <p:sldId id="318" r:id="rId10"/>
    <p:sldId id="320" r:id="rId11"/>
    <p:sldId id="287" r:id="rId12"/>
    <p:sldId id="313" r:id="rId13"/>
    <p:sldId id="314" r:id="rId14"/>
    <p:sldId id="315" r:id="rId15"/>
    <p:sldId id="29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22252A"/>
    <a:srgbClr val="06A9C3"/>
    <a:srgbClr val="C9AA11"/>
    <a:srgbClr val="66A7C6"/>
    <a:srgbClr val="872A2C"/>
    <a:srgbClr val="435A6E"/>
    <a:srgbClr val="008B9E"/>
    <a:srgbClr val="FA0462"/>
    <a:srgbClr val="9A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7"/>
      </p:cViewPr>
      <p:guideLst>
        <p:guide orient="horz" pos="22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54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A3710-C65F-4BC5-A7F8-E884D7873891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DDB4-7807-4649-B543-6145E03A38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9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这样就能表达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个独立系统的状态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0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6DDB4-7807-4649-B543-6145E03A388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24388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22252A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9FCC-D194-4106-A8B2-5CCED47A981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E918-701F-45A8-8670-444F7909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YuleZhang/Dimension_Reduction_Al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3" cstate="screen">
            <a:lum bright="6000"/>
          </a:blip>
          <a:stretch>
            <a:fillRect/>
          </a:stretch>
        </p:blipFill>
        <p:spPr>
          <a:xfrm>
            <a:off x="5519420" y="134620"/>
            <a:ext cx="6672580" cy="667258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9530" y="2429204"/>
            <a:ext cx="7235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基于</a:t>
            </a:r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约化密度矩阵的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K2DPCA</a:t>
            </a:r>
          </a:p>
        </p:txBody>
      </p:sp>
      <p:sp>
        <p:nvSpPr>
          <p:cNvPr id="68" name="任意多边形: 形状 67"/>
          <p:cNvSpPr/>
          <p:nvPr/>
        </p:nvSpPr>
        <p:spPr>
          <a:xfrm>
            <a:off x="25400" y="5841997"/>
            <a:ext cx="12166600" cy="965203"/>
          </a:xfrm>
          <a:custGeom>
            <a:avLst/>
            <a:gdLst>
              <a:gd name="connsiteX0" fmla="*/ 0 w 12166600"/>
              <a:gd name="connsiteY0" fmla="*/ 965203 h 965203"/>
              <a:gd name="connsiteX1" fmla="*/ 1574800 w 12166600"/>
              <a:gd name="connsiteY1" fmla="*/ 139703 h 965203"/>
              <a:gd name="connsiteX2" fmla="*/ 3848100 w 12166600"/>
              <a:gd name="connsiteY2" fmla="*/ 939803 h 965203"/>
              <a:gd name="connsiteX3" fmla="*/ 6705600 w 12166600"/>
              <a:gd name="connsiteY3" fmla="*/ 3 h 965203"/>
              <a:gd name="connsiteX4" fmla="*/ 9550400 w 12166600"/>
              <a:gd name="connsiteY4" fmla="*/ 952503 h 965203"/>
              <a:gd name="connsiteX5" fmla="*/ 12166600 w 12166600"/>
              <a:gd name="connsiteY5" fmla="*/ 25403 h 9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600" h="965203">
                <a:moveTo>
                  <a:pt x="0" y="965203"/>
                </a:moveTo>
                <a:cubicBezTo>
                  <a:pt x="466725" y="554569"/>
                  <a:pt x="933450" y="143936"/>
                  <a:pt x="1574800" y="139703"/>
                </a:cubicBezTo>
                <a:cubicBezTo>
                  <a:pt x="2216150" y="135470"/>
                  <a:pt x="2992967" y="963086"/>
                  <a:pt x="3848100" y="939803"/>
                </a:cubicBezTo>
                <a:cubicBezTo>
                  <a:pt x="4703233" y="916520"/>
                  <a:pt x="5755217" y="-2114"/>
                  <a:pt x="6705600" y="3"/>
                </a:cubicBezTo>
                <a:cubicBezTo>
                  <a:pt x="7655983" y="2120"/>
                  <a:pt x="8640233" y="948270"/>
                  <a:pt x="9550400" y="952503"/>
                </a:cubicBezTo>
                <a:cubicBezTo>
                  <a:pt x="10460567" y="956736"/>
                  <a:pt x="11313583" y="491069"/>
                  <a:pt x="12166600" y="25403"/>
                </a:cubicBezTo>
              </a:path>
            </a:pathLst>
          </a:custGeom>
          <a:noFill/>
          <a:ln>
            <a:gradFill flip="none" rotWithShape="1">
              <a:gsLst>
                <a:gs pos="0">
                  <a:srgbClr val="C9AA11"/>
                </a:gs>
                <a:gs pos="100000">
                  <a:srgbClr val="66A7C6"/>
                </a:gs>
              </a:gsLst>
              <a:lin ang="10800000" scaled="1"/>
              <a:tileRect/>
            </a:gradFill>
          </a:ln>
          <a:effectLst>
            <a:glow rad="63500">
              <a:srgbClr val="00C1DE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530" y="1227455"/>
            <a:ext cx="40544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9530" y="35134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cap="all" dirty="0">
                <a:solidFill>
                  <a:schemeClr val="bg1"/>
                </a:solidFill>
                <a:uFillTx/>
                <a:cs typeface="+mn-ea"/>
                <a:sym typeface="+mn-lt"/>
              </a:rPr>
              <a:t>Dimention reduction</a:t>
            </a:r>
          </a:p>
        </p:txBody>
      </p:sp>
      <p:pic>
        <p:nvPicPr>
          <p:cNvPr id="60" name="图片 59" descr="f648efdb56e14f42c39a50936db6b65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3712845" y="-303530"/>
            <a:ext cx="4792345" cy="58553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241" y="4019689"/>
            <a:ext cx="348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汇报人 张宇</a:t>
            </a:r>
            <a:r>
              <a:rPr lang="en-US" altLang="zh-CN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 </a:t>
            </a:r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时间 </a:t>
            </a:r>
            <a:r>
              <a:rPr lang="en-US" altLang="zh-CN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7</a:t>
            </a:r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月</a:t>
            </a:r>
            <a:r>
              <a:rPr lang="en-US" altLang="zh-CN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18</a:t>
            </a:r>
            <a:r>
              <a:rPr lang="zh-CN" altLang="en-US" sz="2000" kern="1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EDA506-F6CA-4B49-B40E-398BAD29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56" y="1467529"/>
            <a:ext cx="7908991" cy="3016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884954-6A0E-434D-BF99-1A4CBE7285A7}"/>
              </a:ext>
            </a:extLst>
          </p:cNvPr>
          <p:cNvSpPr txBox="1"/>
          <p:nvPr/>
        </p:nvSpPr>
        <p:spPr>
          <a:xfrm>
            <a:off x="3543352" y="38159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约化密度矩阵特征提取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BFC26-E564-41AC-9B68-C6DA98EB77E8}"/>
              </a:ext>
            </a:extLst>
          </p:cNvPr>
          <p:cNvSpPr txBox="1"/>
          <p:nvPr/>
        </p:nvSpPr>
        <p:spPr>
          <a:xfrm>
            <a:off x="3858560" y="1027924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Reduced Density Matrix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EA72AA-591F-46CC-973A-1A59EF2C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56" y="4501236"/>
            <a:ext cx="7908991" cy="2088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CA495A-1053-4DE2-90A1-3858DBA1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089" y="1943090"/>
            <a:ext cx="4802074" cy="37885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F57C65-2048-4F3B-BB55-CE8499948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503" y="2494542"/>
            <a:ext cx="3848984" cy="2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088c693a217c87cb936813b8e903d6"/>
          <p:cNvPicPr>
            <a:picLocks noChangeAspect="1"/>
          </p:cNvPicPr>
          <p:nvPr/>
        </p:nvPicPr>
        <p:blipFill>
          <a:blip r:embed="rId3" cstate="screen">
            <a:lum bright="6000"/>
          </a:blip>
          <a:stretch>
            <a:fillRect/>
          </a:stretch>
        </p:blipFill>
        <p:spPr>
          <a:xfrm>
            <a:off x="6504305" y="-309245"/>
            <a:ext cx="5616575" cy="56165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498223" y="44299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7683" y="55196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07823" y="5291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549783" y="5420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39243" y="61521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15343" y="63502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62103" y="66093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11683" y="61140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97483" y="5336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2643" y="4635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38403" y="39804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04163" y="33479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67103" y="3515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70863" y="3873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10843" y="4574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13763" y="49862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157603" y="44147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310003" y="36756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91003" y="4148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34843" y="35003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65223" y="29974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5" idx="2"/>
            <a:endCxn id="4" idx="0"/>
          </p:cNvCxnSpPr>
          <p:nvPr/>
        </p:nvCxnSpPr>
        <p:spPr>
          <a:xfrm flipH="1">
            <a:off x="8043101" y="5346476"/>
            <a:ext cx="1064722" cy="17318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5"/>
            <a:endCxn id="5" idx="1"/>
          </p:cNvCxnSpPr>
          <p:nvPr/>
        </p:nvCxnSpPr>
        <p:spPr>
          <a:xfrm>
            <a:off x="8592827" y="4524602"/>
            <a:ext cx="531228" cy="7826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8" idx="1"/>
          </p:cNvCxnSpPr>
          <p:nvPr/>
        </p:nvCxnSpPr>
        <p:spPr>
          <a:xfrm>
            <a:off x="8043101" y="5630494"/>
            <a:ext cx="288474" cy="73597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6"/>
            <a:endCxn id="7" idx="5"/>
          </p:cNvCxnSpPr>
          <p:nvPr/>
        </p:nvCxnSpPr>
        <p:spPr>
          <a:xfrm>
            <a:off x="8098519" y="5575076"/>
            <a:ext cx="1035328" cy="67164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3"/>
            <a:endCxn id="7" idx="4"/>
          </p:cNvCxnSpPr>
          <p:nvPr/>
        </p:nvCxnSpPr>
        <p:spPr>
          <a:xfrm flipH="1">
            <a:off x="9094661" y="5385662"/>
            <a:ext cx="29394" cy="87729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5"/>
            <a:endCxn id="9" idx="2"/>
          </p:cNvCxnSpPr>
          <p:nvPr/>
        </p:nvCxnSpPr>
        <p:spPr>
          <a:xfrm>
            <a:off x="8409947" y="6444842"/>
            <a:ext cx="652156" cy="2198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4"/>
            <a:endCxn id="9" idx="0"/>
          </p:cNvCxnSpPr>
          <p:nvPr/>
        </p:nvCxnSpPr>
        <p:spPr>
          <a:xfrm>
            <a:off x="9094661" y="6262954"/>
            <a:ext cx="22860" cy="346364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7"/>
            <a:endCxn id="10" idx="3"/>
          </p:cNvCxnSpPr>
          <p:nvPr/>
        </p:nvCxnSpPr>
        <p:spPr>
          <a:xfrm flipV="1">
            <a:off x="9156707" y="6208622"/>
            <a:ext cx="371208" cy="416928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7" idx="2"/>
          </p:cNvCxnSpPr>
          <p:nvPr/>
        </p:nvCxnSpPr>
        <p:spPr>
          <a:xfrm flipH="1">
            <a:off x="9039243" y="6169436"/>
            <a:ext cx="472440" cy="3810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6" idx="3"/>
          </p:cNvCxnSpPr>
          <p:nvPr/>
        </p:nvCxnSpPr>
        <p:spPr>
          <a:xfrm flipV="1">
            <a:off x="9094661" y="5515202"/>
            <a:ext cx="471354" cy="6369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6" idx="5"/>
          </p:cNvCxnSpPr>
          <p:nvPr/>
        </p:nvCxnSpPr>
        <p:spPr>
          <a:xfrm>
            <a:off x="9218659" y="5346476"/>
            <a:ext cx="425728" cy="1687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5"/>
            <a:endCxn id="11" idx="2"/>
          </p:cNvCxnSpPr>
          <p:nvPr/>
        </p:nvCxnSpPr>
        <p:spPr>
          <a:xfrm flipV="1">
            <a:off x="9606287" y="5392196"/>
            <a:ext cx="591196" cy="8164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1" idx="2"/>
            <a:endCxn id="18" idx="2"/>
          </p:cNvCxnSpPr>
          <p:nvPr/>
        </p:nvCxnSpPr>
        <p:spPr>
          <a:xfrm flipV="1">
            <a:off x="10197483" y="5041676"/>
            <a:ext cx="716280" cy="3505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8" idx="7"/>
            <a:endCxn id="19" idx="0"/>
          </p:cNvCxnSpPr>
          <p:nvPr/>
        </p:nvCxnSpPr>
        <p:spPr>
          <a:xfrm flipV="1">
            <a:off x="11008367" y="4414758"/>
            <a:ext cx="204654" cy="58773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9" idx="7"/>
            <a:endCxn id="21" idx="3"/>
          </p:cNvCxnSpPr>
          <p:nvPr/>
        </p:nvCxnSpPr>
        <p:spPr>
          <a:xfrm flipV="1">
            <a:off x="11252207" y="4242662"/>
            <a:ext cx="455028" cy="18832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7"/>
            <a:endCxn id="22" idx="0"/>
          </p:cNvCxnSpPr>
          <p:nvPr/>
        </p:nvCxnSpPr>
        <p:spPr>
          <a:xfrm flipV="1">
            <a:off x="11785607" y="3500358"/>
            <a:ext cx="204654" cy="66393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0"/>
            <a:endCxn id="20" idx="7"/>
          </p:cNvCxnSpPr>
          <p:nvPr/>
        </p:nvCxnSpPr>
        <p:spPr>
          <a:xfrm flipH="1">
            <a:off x="11404607" y="3500358"/>
            <a:ext cx="585654" cy="19149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0"/>
            <a:endCxn id="23" idx="5"/>
          </p:cNvCxnSpPr>
          <p:nvPr/>
        </p:nvCxnSpPr>
        <p:spPr>
          <a:xfrm flipH="1" flipV="1">
            <a:off x="11259827" y="3092042"/>
            <a:ext cx="730434" cy="4083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3" idx="3"/>
            <a:endCxn id="15" idx="0"/>
          </p:cNvCxnSpPr>
          <p:nvPr/>
        </p:nvCxnSpPr>
        <p:spPr>
          <a:xfrm flipH="1">
            <a:off x="11022521" y="3092042"/>
            <a:ext cx="158934" cy="42355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0"/>
            <a:endCxn id="14" idx="2"/>
          </p:cNvCxnSpPr>
          <p:nvPr/>
        </p:nvCxnSpPr>
        <p:spPr>
          <a:xfrm flipH="1" flipV="1">
            <a:off x="10304163" y="3403376"/>
            <a:ext cx="718358" cy="11222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3"/>
            <a:endCxn id="13" idx="7"/>
          </p:cNvCxnSpPr>
          <p:nvPr/>
        </p:nvCxnSpPr>
        <p:spPr>
          <a:xfrm flipH="1">
            <a:off x="10033007" y="3442562"/>
            <a:ext cx="287388" cy="5540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3" idx="7"/>
            <a:endCxn id="3" idx="7"/>
          </p:cNvCxnSpPr>
          <p:nvPr/>
        </p:nvCxnSpPr>
        <p:spPr>
          <a:xfrm flipH="1">
            <a:off x="8592827" y="3996650"/>
            <a:ext cx="1440180" cy="44958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" idx="6"/>
            <a:endCxn id="12" idx="5"/>
          </p:cNvCxnSpPr>
          <p:nvPr/>
        </p:nvCxnSpPr>
        <p:spPr>
          <a:xfrm>
            <a:off x="8609059" y="4485416"/>
            <a:ext cx="1058188" cy="2449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3"/>
            <a:endCxn id="12" idx="0"/>
          </p:cNvCxnSpPr>
          <p:nvPr/>
        </p:nvCxnSpPr>
        <p:spPr>
          <a:xfrm flipH="1">
            <a:off x="9628061" y="4075022"/>
            <a:ext cx="326574" cy="560716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" idx="7"/>
            <a:endCxn id="12" idx="3"/>
          </p:cNvCxnSpPr>
          <p:nvPr/>
        </p:nvCxnSpPr>
        <p:spPr>
          <a:xfrm flipV="1">
            <a:off x="9202427" y="4730342"/>
            <a:ext cx="386448" cy="5769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4"/>
            <a:endCxn id="6" idx="0"/>
          </p:cNvCxnSpPr>
          <p:nvPr/>
        </p:nvCxnSpPr>
        <p:spPr>
          <a:xfrm flipH="1">
            <a:off x="9605201" y="4746574"/>
            <a:ext cx="22860" cy="67402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" idx="1"/>
            <a:endCxn id="11" idx="1"/>
          </p:cNvCxnSpPr>
          <p:nvPr/>
        </p:nvCxnSpPr>
        <p:spPr>
          <a:xfrm>
            <a:off x="9588875" y="4651970"/>
            <a:ext cx="624840" cy="70104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5"/>
            <a:endCxn id="11" idx="2"/>
          </p:cNvCxnSpPr>
          <p:nvPr/>
        </p:nvCxnSpPr>
        <p:spPr>
          <a:xfrm flipV="1">
            <a:off x="9644387" y="5392196"/>
            <a:ext cx="553096" cy="12300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3" idx="1"/>
            <a:endCxn id="17" idx="1"/>
          </p:cNvCxnSpPr>
          <p:nvPr/>
        </p:nvCxnSpPr>
        <p:spPr>
          <a:xfrm>
            <a:off x="9954635" y="3996650"/>
            <a:ext cx="472440" cy="5943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6"/>
            <a:endCxn id="17" idx="2"/>
          </p:cNvCxnSpPr>
          <p:nvPr/>
        </p:nvCxnSpPr>
        <p:spPr>
          <a:xfrm flipV="1">
            <a:off x="9683479" y="4630196"/>
            <a:ext cx="727364" cy="609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4"/>
            <a:endCxn id="11" idx="0"/>
          </p:cNvCxnSpPr>
          <p:nvPr/>
        </p:nvCxnSpPr>
        <p:spPr>
          <a:xfrm flipH="1">
            <a:off x="10252901" y="4685614"/>
            <a:ext cx="213360" cy="65116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7" idx="1"/>
            <a:endCxn id="18" idx="0"/>
          </p:cNvCxnSpPr>
          <p:nvPr/>
        </p:nvCxnSpPr>
        <p:spPr>
          <a:xfrm>
            <a:off x="10427075" y="4591010"/>
            <a:ext cx="542106" cy="3952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6" idx="3"/>
            <a:endCxn id="17" idx="0"/>
          </p:cNvCxnSpPr>
          <p:nvPr/>
        </p:nvCxnSpPr>
        <p:spPr>
          <a:xfrm flipH="1">
            <a:off x="10466261" y="3968342"/>
            <a:ext cx="120834" cy="6064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" idx="6"/>
            <a:endCxn id="16" idx="3"/>
          </p:cNvCxnSpPr>
          <p:nvPr/>
        </p:nvCxnSpPr>
        <p:spPr>
          <a:xfrm flipV="1">
            <a:off x="10049239" y="3968342"/>
            <a:ext cx="537856" cy="674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6" idx="7"/>
            <a:endCxn id="15" idx="2"/>
          </p:cNvCxnSpPr>
          <p:nvPr/>
        </p:nvCxnSpPr>
        <p:spPr>
          <a:xfrm flipV="1">
            <a:off x="10665467" y="3571016"/>
            <a:ext cx="301636" cy="31895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" idx="1"/>
            <a:endCxn id="19" idx="1"/>
          </p:cNvCxnSpPr>
          <p:nvPr/>
        </p:nvCxnSpPr>
        <p:spPr>
          <a:xfrm>
            <a:off x="10587095" y="3889970"/>
            <a:ext cx="586740" cy="5410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7" idx="7"/>
            <a:endCxn id="19" idx="2"/>
          </p:cNvCxnSpPr>
          <p:nvPr/>
        </p:nvCxnSpPr>
        <p:spPr>
          <a:xfrm flipV="1">
            <a:off x="10505447" y="4470176"/>
            <a:ext cx="652156" cy="12083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5" idx="6"/>
            <a:endCxn id="20" idx="1"/>
          </p:cNvCxnSpPr>
          <p:nvPr/>
        </p:nvCxnSpPr>
        <p:spPr>
          <a:xfrm>
            <a:off x="11077939" y="3571016"/>
            <a:ext cx="248296" cy="120834"/>
          </a:xfrm>
          <a:prstGeom prst="straightConnector1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20" idx="3"/>
            <a:endCxn id="19" idx="0"/>
          </p:cNvCxnSpPr>
          <p:nvPr/>
        </p:nvCxnSpPr>
        <p:spPr>
          <a:xfrm flipH="1">
            <a:off x="11213021" y="3770222"/>
            <a:ext cx="113214" cy="6445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0" idx="0"/>
            <a:endCxn id="21" idx="1"/>
          </p:cNvCxnSpPr>
          <p:nvPr/>
        </p:nvCxnSpPr>
        <p:spPr>
          <a:xfrm>
            <a:off x="11365421" y="3675618"/>
            <a:ext cx="341814" cy="48867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/>
          <p:cNvSpPr/>
          <p:nvPr/>
        </p:nvSpPr>
        <p:spPr>
          <a:xfrm>
            <a:off x="9588875" y="4026310"/>
            <a:ext cx="930820" cy="698489"/>
          </a:xfrm>
          <a:custGeom>
            <a:avLst/>
            <a:gdLst>
              <a:gd name="connsiteX0" fmla="*/ 381000 w 866775"/>
              <a:gd name="connsiteY0" fmla="*/ 0 h 647700"/>
              <a:gd name="connsiteX1" fmla="*/ 0 w 866775"/>
              <a:gd name="connsiteY1" fmla="*/ 647700 h 647700"/>
              <a:gd name="connsiteX2" fmla="*/ 866775 w 866775"/>
              <a:gd name="connsiteY2" fmla="*/ 600075 h 647700"/>
              <a:gd name="connsiteX3" fmla="*/ 381000 w 86677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647700">
                <a:moveTo>
                  <a:pt x="381000" y="0"/>
                </a:moveTo>
                <a:lnTo>
                  <a:pt x="0" y="647700"/>
                </a:lnTo>
                <a:lnTo>
                  <a:pt x="866775" y="6000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9088831" y="6178961"/>
            <a:ext cx="485775" cy="495300"/>
          </a:xfrm>
          <a:custGeom>
            <a:avLst/>
            <a:gdLst>
              <a:gd name="connsiteX0" fmla="*/ 0 w 485775"/>
              <a:gd name="connsiteY0" fmla="*/ 19050 h 495300"/>
              <a:gd name="connsiteX1" fmla="*/ 38100 w 485775"/>
              <a:gd name="connsiteY1" fmla="*/ 495300 h 495300"/>
              <a:gd name="connsiteX2" fmla="*/ 485775 w 485775"/>
              <a:gd name="connsiteY2" fmla="*/ 0 h 495300"/>
              <a:gd name="connsiteX3" fmla="*/ 0 w 485775"/>
              <a:gd name="connsiteY3" fmla="*/ 190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495300">
                <a:moveTo>
                  <a:pt x="0" y="19050"/>
                </a:moveTo>
                <a:lnTo>
                  <a:pt x="38100" y="495300"/>
                </a:lnTo>
                <a:lnTo>
                  <a:pt x="485775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任意多边形: 形状 121"/>
          <p:cNvSpPr/>
          <p:nvPr/>
        </p:nvSpPr>
        <p:spPr>
          <a:xfrm>
            <a:off x="11368087" y="3511326"/>
            <a:ext cx="622300" cy="692150"/>
          </a:xfrm>
          <a:custGeom>
            <a:avLst/>
            <a:gdLst>
              <a:gd name="connsiteX0" fmla="*/ 0 w 622300"/>
              <a:gd name="connsiteY0" fmla="*/ 203200 h 685800"/>
              <a:gd name="connsiteX1" fmla="*/ 393700 w 622300"/>
              <a:gd name="connsiteY1" fmla="*/ 685800 h 685800"/>
              <a:gd name="connsiteX2" fmla="*/ 622300 w 622300"/>
              <a:gd name="connsiteY2" fmla="*/ 0 h 685800"/>
              <a:gd name="connsiteX3" fmla="*/ 0 w 622300"/>
              <a:gd name="connsiteY3" fmla="*/ 2032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300" h="685800">
                <a:moveTo>
                  <a:pt x="0" y="203200"/>
                </a:moveTo>
                <a:lnTo>
                  <a:pt x="393700" y="685800"/>
                </a:lnTo>
                <a:lnTo>
                  <a:pt x="62230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62075" y="1544374"/>
            <a:ext cx="2924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zh-CN" altLang="en-US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62075" y="2197010"/>
            <a:ext cx="569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300" dirty="0">
                <a:solidFill>
                  <a:schemeClr val="bg1"/>
                </a:solidFill>
                <a:cs typeface="+mn-ea"/>
                <a:sym typeface="+mn-lt"/>
              </a:rPr>
              <a:t>实验过程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1912784" y="3638957"/>
            <a:ext cx="3196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部分代码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935896" y="4422442"/>
            <a:ext cx="333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139" name="矩形 138"/>
          <p:cNvSpPr/>
          <p:nvPr/>
        </p:nvSpPr>
        <p:spPr>
          <a:xfrm>
            <a:off x="1919663" y="3660597"/>
            <a:ext cx="3245083" cy="470006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458927" y="4452423"/>
            <a:ext cx="3705819" cy="470006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2F08F6-CBE6-415D-8336-CD20BCAAEFFB}"/>
              </a:ext>
            </a:extLst>
          </p:cNvPr>
          <p:cNvSpPr/>
          <p:nvPr/>
        </p:nvSpPr>
        <p:spPr>
          <a:xfrm>
            <a:off x="1210629" y="3660282"/>
            <a:ext cx="700171" cy="470006"/>
          </a:xfrm>
          <a:prstGeom prst="rect">
            <a:avLst/>
          </a:prstGeom>
          <a:solidFill>
            <a:srgbClr val="00C1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873B9D-7A38-4BB9-A6A5-A7D9BF6C984E}"/>
              </a:ext>
            </a:extLst>
          </p:cNvPr>
          <p:cNvSpPr/>
          <p:nvPr/>
        </p:nvSpPr>
        <p:spPr>
          <a:xfrm>
            <a:off x="1205205" y="4450540"/>
            <a:ext cx="700171" cy="470006"/>
          </a:xfrm>
          <a:prstGeom prst="rect">
            <a:avLst/>
          </a:prstGeom>
          <a:solidFill>
            <a:srgbClr val="00C1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  <p:bldP spid="120" grpId="0" bldLvl="0" animBg="1"/>
      <p:bldP spid="122" grpId="0" bldLvl="0" animBg="1"/>
      <p:bldP spid="123" grpId="0"/>
      <p:bldP spid="124" grpId="0"/>
      <p:bldP spid="126" grpId="0"/>
      <p:bldP spid="127" grpId="0"/>
      <p:bldP spid="139" grpId="0" bldLvl="0" animBg="1"/>
      <p:bldP spid="14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部分代码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4009390" y="1042670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Code Segment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85" y="1441450"/>
            <a:ext cx="4927600" cy="4871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85" y="1967865"/>
            <a:ext cx="7148830" cy="3818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实现结果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4009390" y="1042670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3F691-16BD-4A02-8748-A002E150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18" y="1477375"/>
            <a:ext cx="7926763" cy="45295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实现结果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4009390" y="1042670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Result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A9C874-26A2-4588-B3A7-726A3E48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822123"/>
            <a:ext cx="64865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CA001A-67A2-44FB-BF78-1F7E50C53422}"/>
              </a:ext>
            </a:extLst>
          </p:cNvPr>
          <p:cNvSpPr txBox="1"/>
          <p:nvPr/>
        </p:nvSpPr>
        <p:spPr>
          <a:xfrm>
            <a:off x="1470582" y="4383464"/>
            <a:ext cx="9816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从上述结果可以简单看出，通过约化密度矩阵等距层处理后的图像识别率为</a:t>
            </a:r>
            <a:r>
              <a:rPr lang="en-US" altLang="zh-CN" dirty="0">
                <a:solidFill>
                  <a:schemeClr val="bg1"/>
                </a:solidFill>
              </a:rPr>
              <a:t>0.95</a:t>
            </a:r>
            <a:r>
              <a:rPr lang="zh-CN" altLang="en-US" dirty="0">
                <a:solidFill>
                  <a:schemeClr val="bg1"/>
                </a:solidFill>
              </a:rPr>
              <a:t>，高于</a:t>
            </a:r>
            <a:r>
              <a:rPr lang="en-US" altLang="zh-CN" dirty="0">
                <a:solidFill>
                  <a:schemeClr val="bg1"/>
                </a:solidFill>
              </a:rPr>
              <a:t>KPCA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的效果，并且时间上加快了近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倍。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源码见</a:t>
            </a:r>
            <a:r>
              <a:rPr lang="en-US" altLang="zh-CN" dirty="0">
                <a:hlinkClick r:id="rId4"/>
              </a:rPr>
              <a:t>https://github.com/YuleZhang/Dimension_Reduction_Alo</a:t>
            </a:r>
            <a:r>
              <a:rPr lang="zh-CN" altLang="en-US" dirty="0">
                <a:solidFill>
                  <a:schemeClr val="bg1"/>
                </a:solidFill>
              </a:rPr>
              <a:t>，欢迎</a:t>
            </a:r>
            <a:r>
              <a:rPr lang="en-US" altLang="zh-CN" dirty="0">
                <a:solidFill>
                  <a:schemeClr val="bg1"/>
                </a:solidFill>
              </a:rPr>
              <a:t>fork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pull request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018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3" cstate="screen">
            <a:lum bright="6000"/>
          </a:blip>
          <a:stretch>
            <a:fillRect/>
          </a:stretch>
        </p:blipFill>
        <p:spPr>
          <a:xfrm>
            <a:off x="5519420" y="134620"/>
            <a:ext cx="6672580" cy="667258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79530" y="2410154"/>
            <a:ext cx="6292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感谢您观看</a:t>
            </a:r>
            <a:r>
              <a:rPr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!</a:t>
            </a:r>
          </a:p>
        </p:txBody>
      </p:sp>
      <p:sp>
        <p:nvSpPr>
          <p:cNvPr id="68" name="任意多边形: 形状 67"/>
          <p:cNvSpPr/>
          <p:nvPr/>
        </p:nvSpPr>
        <p:spPr>
          <a:xfrm>
            <a:off x="25400" y="5841997"/>
            <a:ext cx="12166600" cy="965203"/>
          </a:xfrm>
          <a:custGeom>
            <a:avLst/>
            <a:gdLst>
              <a:gd name="connsiteX0" fmla="*/ 0 w 12166600"/>
              <a:gd name="connsiteY0" fmla="*/ 965203 h 965203"/>
              <a:gd name="connsiteX1" fmla="*/ 1574800 w 12166600"/>
              <a:gd name="connsiteY1" fmla="*/ 139703 h 965203"/>
              <a:gd name="connsiteX2" fmla="*/ 3848100 w 12166600"/>
              <a:gd name="connsiteY2" fmla="*/ 939803 h 965203"/>
              <a:gd name="connsiteX3" fmla="*/ 6705600 w 12166600"/>
              <a:gd name="connsiteY3" fmla="*/ 3 h 965203"/>
              <a:gd name="connsiteX4" fmla="*/ 9550400 w 12166600"/>
              <a:gd name="connsiteY4" fmla="*/ 952503 h 965203"/>
              <a:gd name="connsiteX5" fmla="*/ 12166600 w 12166600"/>
              <a:gd name="connsiteY5" fmla="*/ 25403 h 9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600" h="965203">
                <a:moveTo>
                  <a:pt x="0" y="965203"/>
                </a:moveTo>
                <a:cubicBezTo>
                  <a:pt x="466725" y="554569"/>
                  <a:pt x="933450" y="143936"/>
                  <a:pt x="1574800" y="139703"/>
                </a:cubicBezTo>
                <a:cubicBezTo>
                  <a:pt x="2216150" y="135470"/>
                  <a:pt x="2992967" y="963086"/>
                  <a:pt x="3848100" y="939803"/>
                </a:cubicBezTo>
                <a:cubicBezTo>
                  <a:pt x="4703233" y="916520"/>
                  <a:pt x="5755217" y="-2114"/>
                  <a:pt x="6705600" y="3"/>
                </a:cubicBezTo>
                <a:cubicBezTo>
                  <a:pt x="7655983" y="2120"/>
                  <a:pt x="8640233" y="948270"/>
                  <a:pt x="9550400" y="952503"/>
                </a:cubicBezTo>
                <a:cubicBezTo>
                  <a:pt x="10460567" y="956736"/>
                  <a:pt x="11313583" y="491069"/>
                  <a:pt x="12166600" y="25403"/>
                </a:cubicBezTo>
              </a:path>
            </a:pathLst>
          </a:custGeom>
          <a:noFill/>
          <a:ln>
            <a:gradFill flip="none" rotWithShape="1">
              <a:gsLst>
                <a:gs pos="0">
                  <a:srgbClr val="C9AA11"/>
                </a:gs>
                <a:gs pos="100000">
                  <a:srgbClr val="66A7C6"/>
                </a:gs>
              </a:gsLst>
              <a:lin ang="10800000" scaled="1"/>
              <a:tileRect/>
            </a:gradFill>
          </a:ln>
          <a:effectLst>
            <a:glow rad="63500">
              <a:srgbClr val="00C1DE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7525" y="1227455"/>
            <a:ext cx="3730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575" y="351345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cap="all" dirty="0">
                <a:solidFill>
                  <a:schemeClr val="bg1"/>
                </a:solidFill>
                <a:uFillTx/>
                <a:cs typeface="+mn-ea"/>
                <a:sym typeface="+mn-lt"/>
              </a:rPr>
              <a:t>Business report PPT template</a:t>
            </a:r>
          </a:p>
        </p:txBody>
      </p:sp>
      <p:pic>
        <p:nvPicPr>
          <p:cNvPr id="60" name="图片 59" descr="f648efdb56e14f42c39a50936db6b65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3712845" y="-294005"/>
            <a:ext cx="4792345" cy="5855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088c693a217c87cb936813b8e903d6"/>
          <p:cNvPicPr>
            <a:picLocks noChangeAspect="1"/>
          </p:cNvPicPr>
          <p:nvPr/>
        </p:nvPicPr>
        <p:blipFill>
          <a:blip r:embed="rId3" cstate="screen">
            <a:lum bright="-6000"/>
          </a:blip>
          <a:stretch>
            <a:fillRect/>
          </a:stretch>
        </p:blipFill>
        <p:spPr>
          <a:xfrm>
            <a:off x="-139065" y="2961640"/>
            <a:ext cx="4338955" cy="433895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004376" y="2955222"/>
            <a:ext cx="2391027" cy="1887934"/>
            <a:chOff x="703476" y="3784599"/>
            <a:chExt cx="2391027" cy="1887934"/>
          </a:xfrm>
        </p:grpSpPr>
        <p:grpSp>
          <p:nvGrpSpPr>
            <p:cNvPr id="46" name="组合 45"/>
            <p:cNvGrpSpPr/>
            <p:nvPr/>
          </p:nvGrpSpPr>
          <p:grpSpPr>
            <a:xfrm>
              <a:off x="703476" y="3784599"/>
              <a:ext cx="2387600" cy="1887934"/>
              <a:chOff x="673100" y="4665266"/>
              <a:chExt cx="2387600" cy="18879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73100" y="4665266"/>
                <a:ext cx="2387600" cy="1887933"/>
              </a:xfrm>
              <a:prstGeom prst="rect">
                <a:avLst/>
              </a:prstGeom>
              <a:noFill/>
              <a:ln>
                <a:solidFill>
                  <a:srgbClr val="00C1DE"/>
                </a:solidFill>
              </a:ln>
              <a:effectLst>
                <a:glow rad="127000">
                  <a:srgbClr val="00C1DE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3998" y="5168900"/>
                <a:ext cx="2371725" cy="1384300"/>
              </a:xfrm>
              <a:prstGeom prst="rect">
                <a:avLst/>
              </a:prstGeom>
              <a:solidFill>
                <a:srgbClr val="008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236876" y="3851750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PART ONE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89522" y="4412433"/>
              <a:ext cx="404812" cy="479426"/>
              <a:chOff x="969591" y="253892"/>
              <a:chExt cx="404812" cy="479426"/>
            </a:xfrm>
          </p:grpSpPr>
          <p:sp>
            <p:nvSpPr>
              <p:cNvPr id="66" name="Freeform 42"/>
              <p:cNvSpPr>
                <a:spLocks noEditPoints="1"/>
              </p:cNvSpPr>
              <p:nvPr/>
            </p:nvSpPr>
            <p:spPr bwMode="auto">
              <a:xfrm>
                <a:off x="1107703" y="369780"/>
                <a:ext cx="128588" cy="363538"/>
              </a:xfrm>
              <a:custGeom>
                <a:avLst/>
                <a:gdLst>
                  <a:gd name="T0" fmla="*/ 24 w 34"/>
                  <a:gd name="T1" fmla="*/ 0 h 97"/>
                  <a:gd name="T2" fmla="*/ 10 w 34"/>
                  <a:gd name="T3" fmla="*/ 0 h 97"/>
                  <a:gd name="T4" fmla="*/ 0 w 34"/>
                  <a:gd name="T5" fmla="*/ 10 h 97"/>
                  <a:gd name="T6" fmla="*/ 10 w 34"/>
                  <a:gd name="T7" fmla="*/ 20 h 97"/>
                  <a:gd name="T8" fmla="*/ 15 w 34"/>
                  <a:gd name="T9" fmla="*/ 20 h 97"/>
                  <a:gd name="T10" fmla="*/ 15 w 34"/>
                  <a:gd name="T11" fmla="*/ 94 h 97"/>
                  <a:gd name="T12" fmla="*/ 17 w 34"/>
                  <a:gd name="T13" fmla="*/ 97 h 97"/>
                  <a:gd name="T14" fmla="*/ 19 w 34"/>
                  <a:gd name="T15" fmla="*/ 94 h 97"/>
                  <a:gd name="T16" fmla="*/ 19 w 34"/>
                  <a:gd name="T17" fmla="*/ 20 h 97"/>
                  <a:gd name="T18" fmla="*/ 24 w 34"/>
                  <a:gd name="T19" fmla="*/ 20 h 97"/>
                  <a:gd name="T20" fmla="*/ 34 w 34"/>
                  <a:gd name="T21" fmla="*/ 10 h 97"/>
                  <a:gd name="T22" fmla="*/ 24 w 34"/>
                  <a:gd name="T23" fmla="*/ 0 h 97"/>
                  <a:gd name="T24" fmla="*/ 24 w 34"/>
                  <a:gd name="T25" fmla="*/ 15 h 97"/>
                  <a:gd name="T26" fmla="*/ 10 w 34"/>
                  <a:gd name="T27" fmla="*/ 15 h 97"/>
                  <a:gd name="T28" fmla="*/ 4 w 34"/>
                  <a:gd name="T29" fmla="*/ 10 h 97"/>
                  <a:gd name="T30" fmla="*/ 10 w 34"/>
                  <a:gd name="T31" fmla="*/ 5 h 97"/>
                  <a:gd name="T32" fmla="*/ 24 w 34"/>
                  <a:gd name="T33" fmla="*/ 5 h 97"/>
                  <a:gd name="T34" fmla="*/ 30 w 34"/>
                  <a:gd name="T35" fmla="*/ 10 h 97"/>
                  <a:gd name="T36" fmla="*/ 24 w 34"/>
                  <a:gd name="T37" fmla="*/ 1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97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96"/>
                      <a:pt x="16" y="97"/>
                      <a:pt x="17" y="97"/>
                    </a:cubicBezTo>
                    <a:cubicBezTo>
                      <a:pt x="18" y="97"/>
                      <a:pt x="19" y="96"/>
                      <a:pt x="19" y="94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30" y="20"/>
                      <a:pt x="34" y="15"/>
                      <a:pt x="34" y="10"/>
                    </a:cubicBezTo>
                    <a:cubicBezTo>
                      <a:pt x="34" y="5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7" y="5"/>
                      <a:pt x="30" y="7"/>
                      <a:pt x="30" y="10"/>
                    </a:cubicBezTo>
                    <a:cubicBezTo>
                      <a:pt x="30" y="13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43"/>
              <p:cNvSpPr/>
              <p:nvPr/>
            </p:nvSpPr>
            <p:spPr bwMode="auto">
              <a:xfrm>
                <a:off x="1164853" y="253892"/>
                <a:ext cx="14288" cy="77788"/>
              </a:xfrm>
              <a:custGeom>
                <a:avLst/>
                <a:gdLst>
                  <a:gd name="T0" fmla="*/ 2 w 4"/>
                  <a:gd name="T1" fmla="*/ 21 h 21"/>
                  <a:gd name="T2" fmla="*/ 4 w 4"/>
                  <a:gd name="T3" fmla="*/ 19 h 21"/>
                  <a:gd name="T4" fmla="*/ 4 w 4"/>
                  <a:gd name="T5" fmla="*/ 2 h 21"/>
                  <a:gd name="T6" fmla="*/ 2 w 4"/>
                  <a:gd name="T7" fmla="*/ 0 h 21"/>
                  <a:gd name="T8" fmla="*/ 0 w 4"/>
                  <a:gd name="T9" fmla="*/ 2 h 21"/>
                  <a:gd name="T10" fmla="*/ 0 w 4"/>
                  <a:gd name="T11" fmla="*/ 19 h 21"/>
                  <a:gd name="T12" fmla="*/ 2 w 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1">
                    <a:moveTo>
                      <a:pt x="2" y="21"/>
                    </a:moveTo>
                    <a:cubicBezTo>
                      <a:pt x="3" y="21"/>
                      <a:pt x="4" y="20"/>
                      <a:pt x="4" y="1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44"/>
              <p:cNvSpPr>
                <a:spLocks noEditPoints="1"/>
              </p:cNvSpPr>
              <p:nvPr/>
            </p:nvSpPr>
            <p:spPr bwMode="auto">
              <a:xfrm>
                <a:off x="969591" y="534880"/>
                <a:ext cx="127000" cy="198438"/>
              </a:xfrm>
              <a:custGeom>
                <a:avLst/>
                <a:gdLst>
                  <a:gd name="T0" fmla="*/ 24 w 34"/>
                  <a:gd name="T1" fmla="*/ 0 h 53"/>
                  <a:gd name="T2" fmla="*/ 10 w 34"/>
                  <a:gd name="T3" fmla="*/ 0 h 53"/>
                  <a:gd name="T4" fmla="*/ 0 w 34"/>
                  <a:gd name="T5" fmla="*/ 10 h 53"/>
                  <a:gd name="T6" fmla="*/ 10 w 34"/>
                  <a:gd name="T7" fmla="*/ 19 h 53"/>
                  <a:gd name="T8" fmla="*/ 15 w 34"/>
                  <a:gd name="T9" fmla="*/ 19 h 53"/>
                  <a:gd name="T10" fmla="*/ 15 w 34"/>
                  <a:gd name="T11" fmla="*/ 50 h 53"/>
                  <a:gd name="T12" fmla="*/ 17 w 34"/>
                  <a:gd name="T13" fmla="*/ 53 h 53"/>
                  <a:gd name="T14" fmla="*/ 19 w 34"/>
                  <a:gd name="T15" fmla="*/ 50 h 53"/>
                  <a:gd name="T16" fmla="*/ 19 w 34"/>
                  <a:gd name="T17" fmla="*/ 19 h 53"/>
                  <a:gd name="T18" fmla="*/ 24 w 34"/>
                  <a:gd name="T19" fmla="*/ 19 h 53"/>
                  <a:gd name="T20" fmla="*/ 34 w 34"/>
                  <a:gd name="T21" fmla="*/ 10 h 53"/>
                  <a:gd name="T22" fmla="*/ 24 w 34"/>
                  <a:gd name="T23" fmla="*/ 0 h 53"/>
                  <a:gd name="T24" fmla="*/ 24 w 34"/>
                  <a:gd name="T25" fmla="*/ 15 h 53"/>
                  <a:gd name="T26" fmla="*/ 10 w 34"/>
                  <a:gd name="T27" fmla="*/ 15 h 53"/>
                  <a:gd name="T28" fmla="*/ 4 w 34"/>
                  <a:gd name="T29" fmla="*/ 10 h 53"/>
                  <a:gd name="T30" fmla="*/ 10 w 34"/>
                  <a:gd name="T31" fmla="*/ 4 h 53"/>
                  <a:gd name="T32" fmla="*/ 24 w 34"/>
                  <a:gd name="T33" fmla="*/ 4 h 53"/>
                  <a:gd name="T34" fmla="*/ 29 w 34"/>
                  <a:gd name="T35" fmla="*/ 10 h 53"/>
                  <a:gd name="T36" fmla="*/ 24 w 34"/>
                  <a:gd name="T37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53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2"/>
                      <a:pt x="16" y="53"/>
                      <a:pt x="17" y="53"/>
                    </a:cubicBezTo>
                    <a:cubicBezTo>
                      <a:pt x="18" y="53"/>
                      <a:pt x="19" y="52"/>
                      <a:pt x="19" y="5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9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4" y="12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9" y="7"/>
                      <a:pt x="29" y="10"/>
                    </a:cubicBezTo>
                    <a:cubicBezTo>
                      <a:pt x="29" y="12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45"/>
              <p:cNvSpPr/>
              <p:nvPr/>
            </p:nvSpPr>
            <p:spPr bwMode="auto">
              <a:xfrm>
                <a:off x="1025153" y="253892"/>
                <a:ext cx="15875" cy="242888"/>
              </a:xfrm>
              <a:custGeom>
                <a:avLst/>
                <a:gdLst>
                  <a:gd name="T0" fmla="*/ 2 w 4"/>
                  <a:gd name="T1" fmla="*/ 65 h 65"/>
                  <a:gd name="T2" fmla="*/ 4 w 4"/>
                  <a:gd name="T3" fmla="*/ 63 h 65"/>
                  <a:gd name="T4" fmla="*/ 4 w 4"/>
                  <a:gd name="T5" fmla="*/ 2 h 65"/>
                  <a:gd name="T6" fmla="*/ 2 w 4"/>
                  <a:gd name="T7" fmla="*/ 0 h 65"/>
                  <a:gd name="T8" fmla="*/ 0 w 4"/>
                  <a:gd name="T9" fmla="*/ 2 h 65"/>
                  <a:gd name="T10" fmla="*/ 0 w 4"/>
                  <a:gd name="T11" fmla="*/ 63 h 65"/>
                  <a:gd name="T12" fmla="*/ 2 w 4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5">
                    <a:moveTo>
                      <a:pt x="2" y="65"/>
                    </a:moveTo>
                    <a:cubicBezTo>
                      <a:pt x="3" y="65"/>
                      <a:pt x="4" y="64"/>
                      <a:pt x="4" y="6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46"/>
              <p:cNvSpPr>
                <a:spLocks noEditPoints="1"/>
              </p:cNvSpPr>
              <p:nvPr/>
            </p:nvSpPr>
            <p:spPr bwMode="auto">
              <a:xfrm>
                <a:off x="1247403" y="534880"/>
                <a:ext cx="127000" cy="198438"/>
              </a:xfrm>
              <a:custGeom>
                <a:avLst/>
                <a:gdLst>
                  <a:gd name="T0" fmla="*/ 24 w 34"/>
                  <a:gd name="T1" fmla="*/ 0 h 53"/>
                  <a:gd name="T2" fmla="*/ 10 w 34"/>
                  <a:gd name="T3" fmla="*/ 0 h 53"/>
                  <a:gd name="T4" fmla="*/ 0 w 34"/>
                  <a:gd name="T5" fmla="*/ 10 h 53"/>
                  <a:gd name="T6" fmla="*/ 10 w 34"/>
                  <a:gd name="T7" fmla="*/ 19 h 53"/>
                  <a:gd name="T8" fmla="*/ 15 w 34"/>
                  <a:gd name="T9" fmla="*/ 19 h 53"/>
                  <a:gd name="T10" fmla="*/ 15 w 34"/>
                  <a:gd name="T11" fmla="*/ 50 h 53"/>
                  <a:gd name="T12" fmla="*/ 17 w 34"/>
                  <a:gd name="T13" fmla="*/ 53 h 53"/>
                  <a:gd name="T14" fmla="*/ 19 w 34"/>
                  <a:gd name="T15" fmla="*/ 50 h 53"/>
                  <a:gd name="T16" fmla="*/ 19 w 34"/>
                  <a:gd name="T17" fmla="*/ 19 h 53"/>
                  <a:gd name="T18" fmla="*/ 24 w 34"/>
                  <a:gd name="T19" fmla="*/ 19 h 53"/>
                  <a:gd name="T20" fmla="*/ 34 w 34"/>
                  <a:gd name="T21" fmla="*/ 10 h 53"/>
                  <a:gd name="T22" fmla="*/ 24 w 34"/>
                  <a:gd name="T23" fmla="*/ 0 h 53"/>
                  <a:gd name="T24" fmla="*/ 24 w 34"/>
                  <a:gd name="T25" fmla="*/ 15 h 53"/>
                  <a:gd name="T26" fmla="*/ 10 w 34"/>
                  <a:gd name="T27" fmla="*/ 15 h 53"/>
                  <a:gd name="T28" fmla="*/ 5 w 34"/>
                  <a:gd name="T29" fmla="*/ 10 h 53"/>
                  <a:gd name="T30" fmla="*/ 10 w 34"/>
                  <a:gd name="T31" fmla="*/ 4 h 53"/>
                  <a:gd name="T32" fmla="*/ 24 w 34"/>
                  <a:gd name="T33" fmla="*/ 4 h 53"/>
                  <a:gd name="T34" fmla="*/ 30 w 34"/>
                  <a:gd name="T35" fmla="*/ 10 h 53"/>
                  <a:gd name="T36" fmla="*/ 24 w 34"/>
                  <a:gd name="T37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53">
                    <a:moveTo>
                      <a:pt x="2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2"/>
                      <a:pt x="16" y="53"/>
                      <a:pt x="17" y="53"/>
                    </a:cubicBezTo>
                    <a:cubicBezTo>
                      <a:pt x="18" y="53"/>
                      <a:pt x="19" y="52"/>
                      <a:pt x="19" y="5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9"/>
                      <a:pt x="34" y="15"/>
                      <a:pt x="34" y="10"/>
                    </a:cubicBezTo>
                    <a:cubicBezTo>
                      <a:pt x="34" y="4"/>
                      <a:pt x="30" y="0"/>
                      <a:pt x="24" y="0"/>
                    </a:cubicBezTo>
                    <a:close/>
                    <a:moveTo>
                      <a:pt x="24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2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30" y="7"/>
                      <a:pt x="30" y="10"/>
                    </a:cubicBezTo>
                    <a:cubicBezTo>
                      <a:pt x="30" y="12"/>
                      <a:pt x="27" y="15"/>
                      <a:pt x="24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47"/>
              <p:cNvSpPr/>
              <p:nvPr/>
            </p:nvSpPr>
            <p:spPr bwMode="auto">
              <a:xfrm>
                <a:off x="1302966" y="253892"/>
                <a:ext cx="15875" cy="242888"/>
              </a:xfrm>
              <a:custGeom>
                <a:avLst/>
                <a:gdLst>
                  <a:gd name="T0" fmla="*/ 2 w 4"/>
                  <a:gd name="T1" fmla="*/ 65 h 65"/>
                  <a:gd name="T2" fmla="*/ 4 w 4"/>
                  <a:gd name="T3" fmla="*/ 63 h 65"/>
                  <a:gd name="T4" fmla="*/ 4 w 4"/>
                  <a:gd name="T5" fmla="*/ 2 h 65"/>
                  <a:gd name="T6" fmla="*/ 2 w 4"/>
                  <a:gd name="T7" fmla="*/ 0 h 65"/>
                  <a:gd name="T8" fmla="*/ 0 w 4"/>
                  <a:gd name="T9" fmla="*/ 2 h 65"/>
                  <a:gd name="T10" fmla="*/ 0 w 4"/>
                  <a:gd name="T11" fmla="*/ 63 h 65"/>
                  <a:gd name="T12" fmla="*/ 2 w 4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5">
                    <a:moveTo>
                      <a:pt x="2" y="65"/>
                    </a:moveTo>
                    <a:cubicBezTo>
                      <a:pt x="3" y="65"/>
                      <a:pt x="4" y="64"/>
                      <a:pt x="4" y="6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3641" y="5087648"/>
              <a:ext cx="23908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方案综述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94302" y="2953374"/>
            <a:ext cx="2447776" cy="1887934"/>
            <a:chOff x="3354278" y="3784599"/>
            <a:chExt cx="2447776" cy="1887934"/>
          </a:xfrm>
        </p:grpSpPr>
        <p:grpSp>
          <p:nvGrpSpPr>
            <p:cNvPr id="47" name="组合 46"/>
            <p:cNvGrpSpPr/>
            <p:nvPr/>
          </p:nvGrpSpPr>
          <p:grpSpPr>
            <a:xfrm>
              <a:off x="3411028" y="3784599"/>
              <a:ext cx="2391026" cy="1887934"/>
              <a:chOff x="669674" y="4665266"/>
              <a:chExt cx="2391026" cy="1887934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73100" y="4665266"/>
                <a:ext cx="2387600" cy="1887933"/>
              </a:xfrm>
              <a:prstGeom prst="rect">
                <a:avLst/>
              </a:prstGeom>
              <a:noFill/>
              <a:ln>
                <a:solidFill>
                  <a:srgbClr val="00C1DE"/>
                </a:solidFill>
              </a:ln>
              <a:effectLst>
                <a:glow rad="127000">
                  <a:srgbClr val="00C1DE">
                    <a:alpha val="1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9674" y="5168900"/>
                <a:ext cx="2377429" cy="1384300"/>
              </a:xfrm>
              <a:prstGeom prst="rect">
                <a:avLst/>
              </a:prstGeom>
              <a:solidFill>
                <a:srgbClr val="008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3754597" y="3870081"/>
              <a:ext cx="170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PART TWO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9"/>
            <p:cNvSpPr>
              <a:spLocks noEditPoints="1"/>
            </p:cNvSpPr>
            <p:nvPr/>
          </p:nvSpPr>
          <p:spPr bwMode="auto">
            <a:xfrm>
              <a:off x="4309203" y="4414492"/>
              <a:ext cx="481013" cy="481013"/>
            </a:xfrm>
            <a:custGeom>
              <a:avLst/>
              <a:gdLst>
                <a:gd name="T0" fmla="*/ 103 w 128"/>
                <a:gd name="T1" fmla="*/ 79 h 128"/>
                <a:gd name="T2" fmla="*/ 83 w 128"/>
                <a:gd name="T3" fmla="*/ 89 h 128"/>
                <a:gd name="T4" fmla="*/ 47 w 128"/>
                <a:gd name="T5" fmla="*/ 73 h 128"/>
                <a:gd name="T6" fmla="*/ 49 w 128"/>
                <a:gd name="T7" fmla="*/ 64 h 128"/>
                <a:gd name="T8" fmla="*/ 47 w 128"/>
                <a:gd name="T9" fmla="*/ 55 h 128"/>
                <a:gd name="T10" fmla="*/ 83 w 128"/>
                <a:gd name="T11" fmla="*/ 38 h 128"/>
                <a:gd name="T12" fmla="*/ 114 w 128"/>
                <a:gd name="T13" fmla="*/ 46 h 128"/>
                <a:gd name="T14" fmla="*/ 103 w 128"/>
                <a:gd name="T15" fmla="*/ 0 h 128"/>
                <a:gd name="T16" fmla="*/ 79 w 128"/>
                <a:gd name="T17" fmla="*/ 24 h 128"/>
                <a:gd name="T18" fmla="*/ 81 w 128"/>
                <a:gd name="T19" fmla="*/ 33 h 128"/>
                <a:gd name="T20" fmla="*/ 45 w 128"/>
                <a:gd name="T21" fmla="*/ 50 h 128"/>
                <a:gd name="T22" fmla="*/ 14 w 128"/>
                <a:gd name="T23" fmla="*/ 42 h 128"/>
                <a:gd name="T24" fmla="*/ 25 w 128"/>
                <a:gd name="T25" fmla="*/ 88 h 128"/>
                <a:gd name="T26" fmla="*/ 45 w 128"/>
                <a:gd name="T27" fmla="*/ 78 h 128"/>
                <a:gd name="T28" fmla="*/ 81 w 128"/>
                <a:gd name="T29" fmla="*/ 94 h 128"/>
                <a:gd name="T30" fmla="*/ 79 w 128"/>
                <a:gd name="T31" fmla="*/ 103 h 128"/>
                <a:gd name="T32" fmla="*/ 114 w 128"/>
                <a:gd name="T33" fmla="*/ 125 h 128"/>
                <a:gd name="T34" fmla="*/ 87 w 128"/>
                <a:gd name="T35" fmla="*/ 14 h 128"/>
                <a:gd name="T36" fmla="*/ 103 w 128"/>
                <a:gd name="T37" fmla="*/ 4 h 128"/>
                <a:gd name="T38" fmla="*/ 123 w 128"/>
                <a:gd name="T39" fmla="*/ 24 h 128"/>
                <a:gd name="T40" fmla="*/ 112 w 128"/>
                <a:gd name="T41" fmla="*/ 42 h 128"/>
                <a:gd name="T42" fmla="*/ 89 w 128"/>
                <a:gd name="T43" fmla="*/ 38 h 128"/>
                <a:gd name="T44" fmla="*/ 87 w 128"/>
                <a:gd name="T45" fmla="*/ 14 h 128"/>
                <a:gd name="T46" fmla="*/ 33 w 128"/>
                <a:gd name="T47" fmla="*/ 82 h 128"/>
                <a:gd name="T48" fmla="*/ 10 w 128"/>
                <a:gd name="T49" fmla="*/ 78 h 128"/>
                <a:gd name="T50" fmla="*/ 8 w 128"/>
                <a:gd name="T51" fmla="*/ 53 h 128"/>
                <a:gd name="T52" fmla="*/ 25 w 128"/>
                <a:gd name="T53" fmla="*/ 44 h 128"/>
                <a:gd name="T54" fmla="*/ 45 w 128"/>
                <a:gd name="T55" fmla="*/ 64 h 128"/>
                <a:gd name="T56" fmla="*/ 112 w 128"/>
                <a:gd name="T57" fmla="*/ 121 h 128"/>
                <a:gd name="T58" fmla="*/ 89 w 128"/>
                <a:gd name="T59" fmla="*/ 117 h 128"/>
                <a:gd name="T60" fmla="*/ 87 w 128"/>
                <a:gd name="T61" fmla="*/ 93 h 128"/>
                <a:gd name="T62" fmla="*/ 118 w 128"/>
                <a:gd name="T63" fmla="*/ 89 h 128"/>
                <a:gd name="T64" fmla="*/ 120 w 128"/>
                <a:gd name="T65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8" y="103"/>
                  </a:moveTo>
                  <a:cubicBezTo>
                    <a:pt x="128" y="90"/>
                    <a:pt x="117" y="79"/>
                    <a:pt x="103" y="79"/>
                  </a:cubicBezTo>
                  <a:cubicBezTo>
                    <a:pt x="100" y="79"/>
                    <a:pt x="96" y="80"/>
                    <a:pt x="93" y="81"/>
                  </a:cubicBezTo>
                  <a:cubicBezTo>
                    <a:pt x="89" y="83"/>
                    <a:pt x="86" y="86"/>
                    <a:pt x="83" y="89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9" y="69"/>
                    <a:pt x="49" y="66"/>
                    <a:pt x="49" y="64"/>
                  </a:cubicBezTo>
                  <a:cubicBezTo>
                    <a:pt x="49" y="61"/>
                    <a:pt x="49" y="59"/>
                    <a:pt x="48" y="56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8" y="45"/>
                    <a:pt x="95" y="49"/>
                    <a:pt x="103" y="49"/>
                  </a:cubicBezTo>
                  <a:cubicBezTo>
                    <a:pt x="107" y="49"/>
                    <a:pt x="111" y="48"/>
                    <a:pt x="114" y="46"/>
                  </a:cubicBezTo>
                  <a:cubicBezTo>
                    <a:pt x="123" y="42"/>
                    <a:pt x="128" y="34"/>
                    <a:pt x="128" y="24"/>
                  </a:cubicBezTo>
                  <a:cubicBezTo>
                    <a:pt x="128" y="11"/>
                    <a:pt x="117" y="0"/>
                    <a:pt x="103" y="0"/>
                  </a:cubicBezTo>
                  <a:cubicBezTo>
                    <a:pt x="100" y="0"/>
                    <a:pt x="96" y="1"/>
                    <a:pt x="93" y="2"/>
                  </a:cubicBezTo>
                  <a:cubicBezTo>
                    <a:pt x="84" y="6"/>
                    <a:pt x="79" y="15"/>
                    <a:pt x="79" y="24"/>
                  </a:cubicBezTo>
                  <a:cubicBezTo>
                    <a:pt x="79" y="27"/>
                    <a:pt x="79" y="30"/>
                    <a:pt x="80" y="3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0" y="43"/>
                    <a:pt x="33" y="39"/>
                    <a:pt x="25" y="39"/>
                  </a:cubicBezTo>
                  <a:cubicBezTo>
                    <a:pt x="21" y="39"/>
                    <a:pt x="17" y="40"/>
                    <a:pt x="14" y="42"/>
                  </a:cubicBezTo>
                  <a:cubicBezTo>
                    <a:pt x="5" y="46"/>
                    <a:pt x="0" y="54"/>
                    <a:pt x="0" y="64"/>
                  </a:cubicBezTo>
                  <a:cubicBezTo>
                    <a:pt x="0" y="77"/>
                    <a:pt x="11" y="88"/>
                    <a:pt x="25" y="88"/>
                  </a:cubicBezTo>
                  <a:cubicBezTo>
                    <a:pt x="28" y="88"/>
                    <a:pt x="32" y="87"/>
                    <a:pt x="35" y="86"/>
                  </a:cubicBezTo>
                  <a:cubicBezTo>
                    <a:pt x="39" y="84"/>
                    <a:pt x="42" y="81"/>
                    <a:pt x="45" y="78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79" y="98"/>
                    <a:pt x="79" y="101"/>
                    <a:pt x="79" y="103"/>
                  </a:cubicBezTo>
                  <a:cubicBezTo>
                    <a:pt x="79" y="117"/>
                    <a:pt x="90" y="128"/>
                    <a:pt x="103" y="128"/>
                  </a:cubicBezTo>
                  <a:cubicBezTo>
                    <a:pt x="107" y="128"/>
                    <a:pt x="111" y="127"/>
                    <a:pt x="114" y="125"/>
                  </a:cubicBezTo>
                  <a:cubicBezTo>
                    <a:pt x="123" y="121"/>
                    <a:pt x="128" y="113"/>
                    <a:pt x="128" y="103"/>
                  </a:cubicBezTo>
                  <a:close/>
                  <a:moveTo>
                    <a:pt x="87" y="14"/>
                  </a:moveTo>
                  <a:cubicBezTo>
                    <a:pt x="89" y="11"/>
                    <a:pt x="91" y="8"/>
                    <a:pt x="95" y="6"/>
                  </a:cubicBezTo>
                  <a:cubicBezTo>
                    <a:pt x="97" y="5"/>
                    <a:pt x="100" y="4"/>
                    <a:pt x="103" y="4"/>
                  </a:cubicBezTo>
                  <a:cubicBezTo>
                    <a:pt x="109" y="4"/>
                    <a:pt x="114" y="6"/>
                    <a:pt x="118" y="10"/>
                  </a:cubicBezTo>
                  <a:cubicBezTo>
                    <a:pt x="121" y="14"/>
                    <a:pt x="123" y="19"/>
                    <a:pt x="123" y="24"/>
                  </a:cubicBezTo>
                  <a:cubicBezTo>
                    <a:pt x="123" y="28"/>
                    <a:pt x="122" y="32"/>
                    <a:pt x="120" y="35"/>
                  </a:cubicBezTo>
                  <a:cubicBezTo>
                    <a:pt x="118" y="38"/>
                    <a:pt x="116" y="41"/>
                    <a:pt x="112" y="42"/>
                  </a:cubicBezTo>
                  <a:cubicBezTo>
                    <a:pt x="110" y="44"/>
                    <a:pt x="107" y="44"/>
                    <a:pt x="103" y="44"/>
                  </a:cubicBezTo>
                  <a:cubicBezTo>
                    <a:pt x="98" y="44"/>
                    <a:pt x="93" y="42"/>
                    <a:pt x="89" y="38"/>
                  </a:cubicBezTo>
                  <a:cubicBezTo>
                    <a:pt x="86" y="35"/>
                    <a:pt x="83" y="30"/>
                    <a:pt x="83" y="24"/>
                  </a:cubicBezTo>
                  <a:cubicBezTo>
                    <a:pt x="83" y="20"/>
                    <a:pt x="85" y="17"/>
                    <a:pt x="87" y="14"/>
                  </a:cubicBezTo>
                  <a:close/>
                  <a:moveTo>
                    <a:pt x="41" y="74"/>
                  </a:moveTo>
                  <a:cubicBezTo>
                    <a:pt x="39" y="77"/>
                    <a:pt x="37" y="80"/>
                    <a:pt x="33" y="82"/>
                  </a:cubicBezTo>
                  <a:cubicBezTo>
                    <a:pt x="31" y="83"/>
                    <a:pt x="28" y="84"/>
                    <a:pt x="25" y="84"/>
                  </a:cubicBezTo>
                  <a:cubicBezTo>
                    <a:pt x="19" y="84"/>
                    <a:pt x="14" y="82"/>
                    <a:pt x="10" y="78"/>
                  </a:cubicBezTo>
                  <a:cubicBezTo>
                    <a:pt x="7" y="74"/>
                    <a:pt x="5" y="69"/>
                    <a:pt x="5" y="64"/>
                  </a:cubicBezTo>
                  <a:cubicBezTo>
                    <a:pt x="5" y="60"/>
                    <a:pt x="6" y="56"/>
                    <a:pt x="8" y="53"/>
                  </a:cubicBezTo>
                  <a:cubicBezTo>
                    <a:pt x="10" y="50"/>
                    <a:pt x="12" y="47"/>
                    <a:pt x="16" y="46"/>
                  </a:cubicBezTo>
                  <a:cubicBezTo>
                    <a:pt x="18" y="44"/>
                    <a:pt x="21" y="44"/>
                    <a:pt x="25" y="44"/>
                  </a:cubicBezTo>
                  <a:cubicBezTo>
                    <a:pt x="30" y="44"/>
                    <a:pt x="35" y="46"/>
                    <a:pt x="39" y="50"/>
                  </a:cubicBezTo>
                  <a:cubicBezTo>
                    <a:pt x="42" y="53"/>
                    <a:pt x="45" y="58"/>
                    <a:pt x="45" y="64"/>
                  </a:cubicBezTo>
                  <a:cubicBezTo>
                    <a:pt x="45" y="68"/>
                    <a:pt x="43" y="71"/>
                    <a:pt x="41" y="74"/>
                  </a:cubicBezTo>
                  <a:close/>
                  <a:moveTo>
                    <a:pt x="112" y="121"/>
                  </a:moveTo>
                  <a:cubicBezTo>
                    <a:pt x="110" y="122"/>
                    <a:pt x="107" y="123"/>
                    <a:pt x="103" y="123"/>
                  </a:cubicBezTo>
                  <a:cubicBezTo>
                    <a:pt x="98" y="123"/>
                    <a:pt x="93" y="121"/>
                    <a:pt x="89" y="117"/>
                  </a:cubicBezTo>
                  <a:cubicBezTo>
                    <a:pt x="86" y="114"/>
                    <a:pt x="83" y="109"/>
                    <a:pt x="83" y="103"/>
                  </a:cubicBezTo>
                  <a:cubicBezTo>
                    <a:pt x="83" y="99"/>
                    <a:pt x="85" y="96"/>
                    <a:pt x="87" y="93"/>
                  </a:cubicBezTo>
                  <a:cubicBezTo>
                    <a:pt x="89" y="89"/>
                    <a:pt x="91" y="87"/>
                    <a:pt x="95" y="85"/>
                  </a:cubicBezTo>
                  <a:cubicBezTo>
                    <a:pt x="102" y="82"/>
                    <a:pt x="112" y="83"/>
                    <a:pt x="118" y="89"/>
                  </a:cubicBezTo>
                  <a:cubicBezTo>
                    <a:pt x="121" y="93"/>
                    <a:pt x="123" y="98"/>
                    <a:pt x="123" y="103"/>
                  </a:cubicBezTo>
                  <a:cubicBezTo>
                    <a:pt x="123" y="107"/>
                    <a:pt x="122" y="111"/>
                    <a:pt x="120" y="114"/>
                  </a:cubicBezTo>
                  <a:cubicBezTo>
                    <a:pt x="118" y="117"/>
                    <a:pt x="116" y="119"/>
                    <a:pt x="112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54278" y="5087648"/>
              <a:ext cx="239086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实验过程</a:t>
              </a:r>
            </a:p>
          </p:txBody>
        </p:sp>
      </p:grpSp>
      <p:sp>
        <p:nvSpPr>
          <p:cNvPr id="2062" name="文本框 92"/>
          <p:cNvSpPr txBox="1"/>
          <p:nvPr/>
        </p:nvSpPr>
        <p:spPr>
          <a:xfrm>
            <a:off x="3094355" y="427355"/>
            <a:ext cx="61061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目录</a:t>
            </a:r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/</a:t>
            </a:r>
            <a:r>
              <a:rPr lang="en-US" altLang="zh-CN" sz="5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content</a:t>
            </a:r>
          </a:p>
        </p:txBody>
      </p:sp>
      <p:pic>
        <p:nvPicPr>
          <p:cNvPr id="6" name="图片 5" descr="f648efdb56e14f42c39a50936db6b65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399655" y="-70766"/>
            <a:ext cx="4792345" cy="5855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088c693a217c87cb936813b8e903d6"/>
          <p:cNvPicPr>
            <a:picLocks noChangeAspect="1"/>
          </p:cNvPicPr>
          <p:nvPr/>
        </p:nvPicPr>
        <p:blipFill>
          <a:blip r:embed="rId3" cstate="screen">
            <a:lum bright="6000"/>
          </a:blip>
          <a:stretch>
            <a:fillRect/>
          </a:stretch>
        </p:blipFill>
        <p:spPr>
          <a:xfrm>
            <a:off x="6504305" y="-309245"/>
            <a:ext cx="5616575" cy="56165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498223" y="44299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7683" y="55196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07823" y="5291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549783" y="5420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39243" y="61521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15343" y="63502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62103" y="66093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11683" y="61140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97483" y="5336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2643" y="4635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38403" y="39804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304163" y="33479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67103" y="351559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70863" y="38737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10843" y="457477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913763" y="49862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157603" y="44147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310003" y="367561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91003" y="41480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934843" y="350035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65223" y="2997438"/>
            <a:ext cx="110836" cy="110836"/>
          </a:xfrm>
          <a:prstGeom prst="ellipse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/>
          <p:cNvCxnSpPr>
            <a:stCxn id="5" idx="2"/>
            <a:endCxn id="4" idx="0"/>
          </p:cNvCxnSpPr>
          <p:nvPr/>
        </p:nvCxnSpPr>
        <p:spPr>
          <a:xfrm flipH="1">
            <a:off x="8043101" y="5346476"/>
            <a:ext cx="1064722" cy="17318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5"/>
            <a:endCxn id="5" idx="1"/>
          </p:cNvCxnSpPr>
          <p:nvPr/>
        </p:nvCxnSpPr>
        <p:spPr>
          <a:xfrm>
            <a:off x="8592827" y="4524602"/>
            <a:ext cx="531228" cy="7826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4"/>
            <a:endCxn id="8" idx="1"/>
          </p:cNvCxnSpPr>
          <p:nvPr/>
        </p:nvCxnSpPr>
        <p:spPr>
          <a:xfrm>
            <a:off x="8043101" y="5630494"/>
            <a:ext cx="288474" cy="73597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6"/>
            <a:endCxn id="7" idx="5"/>
          </p:cNvCxnSpPr>
          <p:nvPr/>
        </p:nvCxnSpPr>
        <p:spPr>
          <a:xfrm>
            <a:off x="8098519" y="5575076"/>
            <a:ext cx="1035328" cy="67164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3"/>
            <a:endCxn id="7" idx="4"/>
          </p:cNvCxnSpPr>
          <p:nvPr/>
        </p:nvCxnSpPr>
        <p:spPr>
          <a:xfrm flipH="1">
            <a:off x="9094661" y="5385662"/>
            <a:ext cx="29394" cy="87729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5"/>
            <a:endCxn id="9" idx="2"/>
          </p:cNvCxnSpPr>
          <p:nvPr/>
        </p:nvCxnSpPr>
        <p:spPr>
          <a:xfrm>
            <a:off x="8409947" y="6444842"/>
            <a:ext cx="652156" cy="2198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4"/>
            <a:endCxn id="9" idx="0"/>
          </p:cNvCxnSpPr>
          <p:nvPr/>
        </p:nvCxnSpPr>
        <p:spPr>
          <a:xfrm>
            <a:off x="9094661" y="6262954"/>
            <a:ext cx="22860" cy="346364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7"/>
            <a:endCxn id="10" idx="3"/>
          </p:cNvCxnSpPr>
          <p:nvPr/>
        </p:nvCxnSpPr>
        <p:spPr>
          <a:xfrm flipV="1">
            <a:off x="9156707" y="6208622"/>
            <a:ext cx="371208" cy="416928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7" idx="2"/>
          </p:cNvCxnSpPr>
          <p:nvPr/>
        </p:nvCxnSpPr>
        <p:spPr>
          <a:xfrm flipH="1">
            <a:off x="9039243" y="6169436"/>
            <a:ext cx="472440" cy="3810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6" idx="3"/>
          </p:cNvCxnSpPr>
          <p:nvPr/>
        </p:nvCxnSpPr>
        <p:spPr>
          <a:xfrm flipV="1">
            <a:off x="9094661" y="5515202"/>
            <a:ext cx="471354" cy="6369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6" idx="5"/>
          </p:cNvCxnSpPr>
          <p:nvPr/>
        </p:nvCxnSpPr>
        <p:spPr>
          <a:xfrm>
            <a:off x="9218659" y="5346476"/>
            <a:ext cx="425728" cy="1687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5"/>
            <a:endCxn id="11" idx="2"/>
          </p:cNvCxnSpPr>
          <p:nvPr/>
        </p:nvCxnSpPr>
        <p:spPr>
          <a:xfrm flipV="1">
            <a:off x="9606287" y="5392196"/>
            <a:ext cx="591196" cy="8164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1" idx="2"/>
            <a:endCxn id="18" idx="2"/>
          </p:cNvCxnSpPr>
          <p:nvPr/>
        </p:nvCxnSpPr>
        <p:spPr>
          <a:xfrm flipV="1">
            <a:off x="10197483" y="5041676"/>
            <a:ext cx="716280" cy="3505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8" idx="7"/>
            <a:endCxn id="19" idx="0"/>
          </p:cNvCxnSpPr>
          <p:nvPr/>
        </p:nvCxnSpPr>
        <p:spPr>
          <a:xfrm flipV="1">
            <a:off x="11008367" y="4414758"/>
            <a:ext cx="204654" cy="58773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9" idx="7"/>
            <a:endCxn id="21" idx="3"/>
          </p:cNvCxnSpPr>
          <p:nvPr/>
        </p:nvCxnSpPr>
        <p:spPr>
          <a:xfrm flipV="1">
            <a:off x="11252207" y="4242662"/>
            <a:ext cx="455028" cy="18832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1" idx="7"/>
            <a:endCxn id="22" idx="0"/>
          </p:cNvCxnSpPr>
          <p:nvPr/>
        </p:nvCxnSpPr>
        <p:spPr>
          <a:xfrm flipV="1">
            <a:off x="11785607" y="3500358"/>
            <a:ext cx="204654" cy="66393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2" idx="0"/>
            <a:endCxn id="20" idx="7"/>
          </p:cNvCxnSpPr>
          <p:nvPr/>
        </p:nvCxnSpPr>
        <p:spPr>
          <a:xfrm flipH="1">
            <a:off x="11404607" y="3500358"/>
            <a:ext cx="585654" cy="19149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2" idx="0"/>
            <a:endCxn id="23" idx="5"/>
          </p:cNvCxnSpPr>
          <p:nvPr/>
        </p:nvCxnSpPr>
        <p:spPr>
          <a:xfrm flipH="1" flipV="1">
            <a:off x="11259827" y="3092042"/>
            <a:ext cx="730434" cy="40831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3" idx="3"/>
            <a:endCxn id="15" idx="0"/>
          </p:cNvCxnSpPr>
          <p:nvPr/>
        </p:nvCxnSpPr>
        <p:spPr>
          <a:xfrm flipH="1">
            <a:off x="11022521" y="3092042"/>
            <a:ext cx="158934" cy="42355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0"/>
            <a:endCxn id="14" idx="2"/>
          </p:cNvCxnSpPr>
          <p:nvPr/>
        </p:nvCxnSpPr>
        <p:spPr>
          <a:xfrm flipH="1" flipV="1">
            <a:off x="10304163" y="3403376"/>
            <a:ext cx="718358" cy="112222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3"/>
            <a:endCxn id="13" idx="7"/>
          </p:cNvCxnSpPr>
          <p:nvPr/>
        </p:nvCxnSpPr>
        <p:spPr>
          <a:xfrm flipH="1">
            <a:off x="10033007" y="3442562"/>
            <a:ext cx="287388" cy="55408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3" idx="7"/>
            <a:endCxn id="3" idx="7"/>
          </p:cNvCxnSpPr>
          <p:nvPr/>
        </p:nvCxnSpPr>
        <p:spPr>
          <a:xfrm flipH="1">
            <a:off x="8592827" y="3996650"/>
            <a:ext cx="1440180" cy="44958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" idx="6"/>
            <a:endCxn id="12" idx="5"/>
          </p:cNvCxnSpPr>
          <p:nvPr/>
        </p:nvCxnSpPr>
        <p:spPr>
          <a:xfrm>
            <a:off x="8609059" y="4485416"/>
            <a:ext cx="1058188" cy="24492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3" idx="3"/>
            <a:endCxn id="12" idx="0"/>
          </p:cNvCxnSpPr>
          <p:nvPr/>
        </p:nvCxnSpPr>
        <p:spPr>
          <a:xfrm flipH="1">
            <a:off x="9628061" y="4075022"/>
            <a:ext cx="326574" cy="560716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" idx="7"/>
            <a:endCxn id="12" idx="3"/>
          </p:cNvCxnSpPr>
          <p:nvPr/>
        </p:nvCxnSpPr>
        <p:spPr>
          <a:xfrm flipV="1">
            <a:off x="9202427" y="4730342"/>
            <a:ext cx="386448" cy="5769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" idx="4"/>
            <a:endCxn id="6" idx="0"/>
          </p:cNvCxnSpPr>
          <p:nvPr/>
        </p:nvCxnSpPr>
        <p:spPr>
          <a:xfrm flipH="1">
            <a:off x="9605201" y="4746574"/>
            <a:ext cx="22860" cy="67402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" idx="1"/>
            <a:endCxn id="11" idx="1"/>
          </p:cNvCxnSpPr>
          <p:nvPr/>
        </p:nvCxnSpPr>
        <p:spPr>
          <a:xfrm>
            <a:off x="9588875" y="4651970"/>
            <a:ext cx="624840" cy="70104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5"/>
            <a:endCxn id="11" idx="2"/>
          </p:cNvCxnSpPr>
          <p:nvPr/>
        </p:nvCxnSpPr>
        <p:spPr>
          <a:xfrm flipV="1">
            <a:off x="9644387" y="5392196"/>
            <a:ext cx="553096" cy="12300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3" idx="1"/>
            <a:endCxn id="17" idx="1"/>
          </p:cNvCxnSpPr>
          <p:nvPr/>
        </p:nvCxnSpPr>
        <p:spPr>
          <a:xfrm>
            <a:off x="9954635" y="3996650"/>
            <a:ext cx="472440" cy="5943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" idx="6"/>
            <a:endCxn id="17" idx="2"/>
          </p:cNvCxnSpPr>
          <p:nvPr/>
        </p:nvCxnSpPr>
        <p:spPr>
          <a:xfrm flipV="1">
            <a:off x="9683479" y="4630196"/>
            <a:ext cx="727364" cy="60960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4"/>
            <a:endCxn id="11" idx="0"/>
          </p:cNvCxnSpPr>
          <p:nvPr/>
        </p:nvCxnSpPr>
        <p:spPr>
          <a:xfrm flipH="1">
            <a:off x="10252901" y="4685614"/>
            <a:ext cx="213360" cy="65116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7" idx="1"/>
            <a:endCxn id="18" idx="0"/>
          </p:cNvCxnSpPr>
          <p:nvPr/>
        </p:nvCxnSpPr>
        <p:spPr>
          <a:xfrm>
            <a:off x="10427075" y="4591010"/>
            <a:ext cx="542106" cy="395248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6" idx="3"/>
            <a:endCxn id="17" idx="0"/>
          </p:cNvCxnSpPr>
          <p:nvPr/>
        </p:nvCxnSpPr>
        <p:spPr>
          <a:xfrm flipH="1">
            <a:off x="10466261" y="3968342"/>
            <a:ext cx="120834" cy="6064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" idx="6"/>
            <a:endCxn id="16" idx="3"/>
          </p:cNvCxnSpPr>
          <p:nvPr/>
        </p:nvCxnSpPr>
        <p:spPr>
          <a:xfrm flipV="1">
            <a:off x="10049239" y="3968342"/>
            <a:ext cx="537856" cy="6749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6" idx="7"/>
            <a:endCxn id="15" idx="2"/>
          </p:cNvCxnSpPr>
          <p:nvPr/>
        </p:nvCxnSpPr>
        <p:spPr>
          <a:xfrm flipV="1">
            <a:off x="10665467" y="3571016"/>
            <a:ext cx="301636" cy="31895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" idx="1"/>
            <a:endCxn id="19" idx="1"/>
          </p:cNvCxnSpPr>
          <p:nvPr/>
        </p:nvCxnSpPr>
        <p:spPr>
          <a:xfrm>
            <a:off x="10587095" y="3889970"/>
            <a:ext cx="586740" cy="541020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7" idx="7"/>
            <a:endCxn id="19" idx="2"/>
          </p:cNvCxnSpPr>
          <p:nvPr/>
        </p:nvCxnSpPr>
        <p:spPr>
          <a:xfrm flipV="1">
            <a:off x="10505447" y="4470176"/>
            <a:ext cx="652156" cy="120834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5" idx="6"/>
            <a:endCxn id="20" idx="1"/>
          </p:cNvCxnSpPr>
          <p:nvPr/>
        </p:nvCxnSpPr>
        <p:spPr>
          <a:xfrm>
            <a:off x="11077939" y="3571016"/>
            <a:ext cx="248296" cy="120834"/>
          </a:xfrm>
          <a:prstGeom prst="straightConnector1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20" idx="3"/>
            <a:endCxn id="19" idx="0"/>
          </p:cNvCxnSpPr>
          <p:nvPr/>
        </p:nvCxnSpPr>
        <p:spPr>
          <a:xfrm flipH="1">
            <a:off x="11213021" y="3770222"/>
            <a:ext cx="113214" cy="644536"/>
          </a:xfrm>
          <a:prstGeom prst="line">
            <a:avLst/>
          </a:prstGeom>
          <a:ln>
            <a:solidFill>
              <a:srgbClr val="008B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0" idx="0"/>
            <a:endCxn id="21" idx="1"/>
          </p:cNvCxnSpPr>
          <p:nvPr/>
        </p:nvCxnSpPr>
        <p:spPr>
          <a:xfrm>
            <a:off x="11365421" y="3675618"/>
            <a:ext cx="341814" cy="488672"/>
          </a:xfrm>
          <a:prstGeom prst="line">
            <a:avLst/>
          </a:prstGeom>
          <a:ln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任意多边形: 形状 118"/>
          <p:cNvSpPr/>
          <p:nvPr/>
        </p:nvSpPr>
        <p:spPr>
          <a:xfrm>
            <a:off x="9588875" y="4026310"/>
            <a:ext cx="930820" cy="698489"/>
          </a:xfrm>
          <a:custGeom>
            <a:avLst/>
            <a:gdLst>
              <a:gd name="connsiteX0" fmla="*/ 381000 w 866775"/>
              <a:gd name="connsiteY0" fmla="*/ 0 h 647700"/>
              <a:gd name="connsiteX1" fmla="*/ 0 w 866775"/>
              <a:gd name="connsiteY1" fmla="*/ 647700 h 647700"/>
              <a:gd name="connsiteX2" fmla="*/ 866775 w 866775"/>
              <a:gd name="connsiteY2" fmla="*/ 600075 h 647700"/>
              <a:gd name="connsiteX3" fmla="*/ 381000 w 86677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647700">
                <a:moveTo>
                  <a:pt x="381000" y="0"/>
                </a:moveTo>
                <a:lnTo>
                  <a:pt x="0" y="647700"/>
                </a:lnTo>
                <a:lnTo>
                  <a:pt x="866775" y="6000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任意多边形: 形状 119"/>
          <p:cNvSpPr/>
          <p:nvPr/>
        </p:nvSpPr>
        <p:spPr>
          <a:xfrm>
            <a:off x="9088831" y="6178961"/>
            <a:ext cx="485775" cy="495300"/>
          </a:xfrm>
          <a:custGeom>
            <a:avLst/>
            <a:gdLst>
              <a:gd name="connsiteX0" fmla="*/ 0 w 485775"/>
              <a:gd name="connsiteY0" fmla="*/ 19050 h 495300"/>
              <a:gd name="connsiteX1" fmla="*/ 38100 w 485775"/>
              <a:gd name="connsiteY1" fmla="*/ 495300 h 495300"/>
              <a:gd name="connsiteX2" fmla="*/ 485775 w 485775"/>
              <a:gd name="connsiteY2" fmla="*/ 0 h 495300"/>
              <a:gd name="connsiteX3" fmla="*/ 0 w 485775"/>
              <a:gd name="connsiteY3" fmla="*/ 190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495300">
                <a:moveTo>
                  <a:pt x="0" y="19050"/>
                </a:moveTo>
                <a:lnTo>
                  <a:pt x="38100" y="495300"/>
                </a:lnTo>
                <a:lnTo>
                  <a:pt x="485775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任意多边形: 形状 121"/>
          <p:cNvSpPr/>
          <p:nvPr/>
        </p:nvSpPr>
        <p:spPr>
          <a:xfrm>
            <a:off x="11368087" y="3511326"/>
            <a:ext cx="622300" cy="692150"/>
          </a:xfrm>
          <a:custGeom>
            <a:avLst/>
            <a:gdLst>
              <a:gd name="connsiteX0" fmla="*/ 0 w 622300"/>
              <a:gd name="connsiteY0" fmla="*/ 203200 h 685800"/>
              <a:gd name="connsiteX1" fmla="*/ 393700 w 622300"/>
              <a:gd name="connsiteY1" fmla="*/ 685800 h 685800"/>
              <a:gd name="connsiteX2" fmla="*/ 622300 w 622300"/>
              <a:gd name="connsiteY2" fmla="*/ 0 h 685800"/>
              <a:gd name="connsiteX3" fmla="*/ 0 w 622300"/>
              <a:gd name="connsiteY3" fmla="*/ 2032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300" h="685800">
                <a:moveTo>
                  <a:pt x="0" y="203200"/>
                </a:moveTo>
                <a:lnTo>
                  <a:pt x="393700" y="685800"/>
                </a:lnTo>
                <a:lnTo>
                  <a:pt x="62230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00C1DE">
              <a:alpha val="36000"/>
            </a:srgbClr>
          </a:solidFill>
          <a:ln>
            <a:noFill/>
          </a:ln>
          <a:effectLst>
            <a:glow rad="127000">
              <a:srgbClr val="00C1DE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362075" y="1544374"/>
            <a:ext cx="292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362075" y="2197010"/>
            <a:ext cx="569186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spc="300" dirty="0">
                <a:solidFill>
                  <a:schemeClr val="bg1"/>
                </a:solidFill>
                <a:cs typeface="+mn-ea"/>
                <a:sym typeface="+mn-lt"/>
              </a:rPr>
              <a:t>方案综述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1912784" y="3177044"/>
            <a:ext cx="2019686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KPCA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1452939" y="3192433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912784" y="3698037"/>
            <a:ext cx="20196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KPCA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优缺点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1452939" y="3713426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912785" y="4202706"/>
            <a:ext cx="2019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图片的张量积表示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452939" y="4218095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912783" y="4711330"/>
            <a:ext cx="2224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约化密度矩阵特征提取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1452939" y="4726719"/>
            <a:ext cx="466725" cy="307777"/>
          </a:xfrm>
          <a:prstGeom prst="rect">
            <a:avLst/>
          </a:prstGeom>
          <a:solidFill>
            <a:srgbClr val="00C1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919664" y="3198684"/>
            <a:ext cx="2108488" cy="295275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19664" y="3717130"/>
            <a:ext cx="2108488" cy="297657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919664" y="4221956"/>
            <a:ext cx="2108488" cy="300054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919664" y="4730915"/>
            <a:ext cx="2108488" cy="295904"/>
          </a:xfrm>
          <a:prstGeom prst="rect">
            <a:avLst/>
          </a:prstGeom>
          <a:noFill/>
          <a:ln>
            <a:solidFill>
              <a:srgbClr val="00C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3" grpId="0"/>
      <p:bldP spid="124" grpId="0"/>
      <p:bldP spid="126" grpId="0"/>
      <p:bldP spid="130" grpId="0" animBg="1"/>
      <p:bldP spid="127" grpId="0"/>
      <p:bldP spid="132" grpId="0" animBg="1"/>
      <p:bldP spid="128" grpId="0"/>
      <p:bldP spid="133" grpId="0" animBg="1"/>
      <p:bldP spid="129" grpId="0"/>
      <p:bldP spid="134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cs typeface="+mn-ea"/>
                <a:sym typeface="+mn-lt"/>
              </a:rPr>
              <a:t>KPCA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8188008" y="3262633"/>
            <a:ext cx="2548739" cy="28733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412" tIns="45705" rIns="91412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943126" y="3572198"/>
            <a:ext cx="2550327" cy="28575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412" tIns="45705" rIns="91412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01021" y="2562543"/>
            <a:ext cx="672892" cy="10017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412" tIns="45705" rIns="91412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588638" y="2556193"/>
            <a:ext cx="672892" cy="10017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412" tIns="45705" rIns="91412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3918918" y="3345183"/>
            <a:ext cx="1028383" cy="1041400"/>
            <a:chOff x="3137297" y="2428875"/>
            <a:chExt cx="771525" cy="781050"/>
          </a:xfrm>
        </p:grpSpPr>
        <p:sp>
          <p:nvSpPr>
            <p:cNvPr id="10" name="Freeform 19"/>
            <p:cNvSpPr/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06A9C3"/>
            </a:solidFill>
            <a:ln w="3175" cap="flat" cmpd="sng" algn="ctr">
              <a:noFill/>
              <a:prstDash val="solid"/>
            </a:ln>
            <a:effectLst/>
          </p:spPr>
          <p:txBody>
            <a:bodyPr lIns="91412" tIns="45705" rIns="91412" bIns="4570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39"/>
          <p:cNvGrpSpPr/>
          <p:nvPr/>
        </p:nvGrpSpPr>
        <p:grpSpPr>
          <a:xfrm>
            <a:off x="6558113" y="2860998"/>
            <a:ext cx="1937740" cy="1908175"/>
            <a:chOff x="5117306" y="2065735"/>
            <a:chExt cx="1453754" cy="1431131"/>
          </a:xfrm>
        </p:grpSpPr>
        <p:sp>
          <p:nvSpPr>
            <p:cNvPr id="53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06A9C3"/>
            </a:solidFill>
            <a:ln w="3175" cap="flat" cmpd="sng" algn="ctr">
              <a:noFill/>
              <a:prstDash val="solid"/>
            </a:ln>
            <a:effectLst/>
          </p:spPr>
          <p:txBody>
            <a:bodyPr lIns="91412" tIns="45705" rIns="91412" bIns="4570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37"/>
          <p:cNvGrpSpPr/>
          <p:nvPr/>
        </p:nvGrpSpPr>
        <p:grpSpPr>
          <a:xfrm>
            <a:off x="4641004" y="3219772"/>
            <a:ext cx="1295000" cy="1265237"/>
            <a:chOff x="3679031" y="2334816"/>
            <a:chExt cx="971550" cy="948928"/>
          </a:xfrm>
        </p:grpSpPr>
        <p:sp>
          <p:nvSpPr>
            <p:cNvPr id="56" name="Freeform 18"/>
            <p:cNvSpPr/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06A9C3"/>
            </a:solidFill>
            <a:ln w="3175" cap="flat" cmpd="sng" algn="ctr">
              <a:noFill/>
              <a:prstDash val="solid"/>
            </a:ln>
            <a:effectLst/>
          </p:spPr>
          <p:txBody>
            <a:bodyPr lIns="91412" tIns="45705" rIns="91412" bIns="4570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6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7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8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9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0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2" tIns="45705" rIns="91412" bIns="4570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1" name="组合 38"/>
          <p:cNvGrpSpPr/>
          <p:nvPr/>
        </p:nvGrpSpPr>
        <p:grpSpPr>
          <a:xfrm>
            <a:off x="5559888" y="3100710"/>
            <a:ext cx="1480680" cy="1457325"/>
            <a:chOff x="4368404" y="2245519"/>
            <a:chExt cx="1110853" cy="1092994"/>
          </a:xfrm>
        </p:grpSpPr>
        <p:sp>
          <p:nvSpPr>
            <p:cNvPr id="162" name="Freeform 17"/>
            <p:cNvSpPr/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06A9C3"/>
            </a:solidFill>
            <a:ln w="3175" cap="flat" cmpd="sng" algn="ctr">
              <a:noFill/>
              <a:prstDash val="solid"/>
            </a:ln>
            <a:effectLst/>
          </p:spPr>
          <p:txBody>
            <a:bodyPr lIns="91412" tIns="45705" rIns="91412" bIns="4570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3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71" tIns="40136" rIns="80271" bIns="40136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57"/>
            <p:cNvSpPr/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71" tIns="40136" rIns="80271" bIns="40136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58"/>
            <p:cNvSpPr/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71" tIns="40136" rIns="80271" bIns="40136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59"/>
            <p:cNvSpPr/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71" tIns="40136" rIns="80271" bIns="40136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7" name="TextBox 13"/>
          <p:cNvSpPr txBox="1"/>
          <p:nvPr/>
        </p:nvSpPr>
        <p:spPr>
          <a:xfrm>
            <a:off x="4076065" y="1883094"/>
            <a:ext cx="2174204" cy="28702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865" b="1" dirty="0">
                <a:solidFill>
                  <a:schemeClr val="bg1"/>
                </a:solidFill>
                <a:cs typeface="+mn-ea"/>
                <a:sym typeface="+mn-lt"/>
              </a:rPr>
              <a:t>协方差矩阵</a:t>
            </a:r>
          </a:p>
        </p:txBody>
      </p:sp>
      <p:sp>
        <p:nvSpPr>
          <p:cNvPr id="168" name="TextBox 13"/>
          <p:cNvSpPr txBox="1"/>
          <p:nvPr/>
        </p:nvSpPr>
        <p:spPr>
          <a:xfrm>
            <a:off x="4080828" y="2256155"/>
            <a:ext cx="2071048" cy="2057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335" dirty="0">
                <a:solidFill>
                  <a:srgbClr val="06A9C3"/>
                </a:solidFill>
                <a:cs typeface="+mn-ea"/>
                <a:sym typeface="+mn-lt"/>
              </a:rPr>
              <a:t>构建高维空间协方差矩阵</a:t>
            </a:r>
          </a:p>
        </p:txBody>
      </p:sp>
      <p:sp>
        <p:nvSpPr>
          <p:cNvPr id="169" name="TextBox 13"/>
          <p:cNvSpPr txBox="1"/>
          <p:nvPr/>
        </p:nvSpPr>
        <p:spPr>
          <a:xfrm>
            <a:off x="6715265" y="1883094"/>
            <a:ext cx="2174204" cy="28702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865" b="1" dirty="0">
                <a:solidFill>
                  <a:schemeClr val="bg1"/>
                </a:solidFill>
                <a:cs typeface="+mn-ea"/>
                <a:sym typeface="+mn-lt"/>
              </a:rPr>
              <a:t>特征分解</a:t>
            </a:r>
          </a:p>
        </p:txBody>
      </p:sp>
      <p:sp>
        <p:nvSpPr>
          <p:cNvPr id="170" name="TextBox 13"/>
          <p:cNvSpPr txBox="1"/>
          <p:nvPr/>
        </p:nvSpPr>
        <p:spPr>
          <a:xfrm>
            <a:off x="6720022" y="2256155"/>
            <a:ext cx="2071049" cy="41148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335" dirty="0">
                <a:solidFill>
                  <a:srgbClr val="06A9C3"/>
                </a:solidFill>
                <a:cs typeface="+mn-ea"/>
                <a:sym typeface="+mn-lt"/>
              </a:rPr>
              <a:t>对高维空间的协方差矩阵特征分解</a:t>
            </a:r>
          </a:p>
        </p:txBody>
      </p:sp>
      <p:sp>
        <p:nvSpPr>
          <p:cNvPr id="171" name="TextBox 13"/>
          <p:cNvSpPr txBox="1"/>
          <p:nvPr/>
        </p:nvSpPr>
        <p:spPr>
          <a:xfrm>
            <a:off x="9197874" y="3502345"/>
            <a:ext cx="2174204" cy="28702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865" b="1" dirty="0">
                <a:solidFill>
                  <a:schemeClr val="bg1"/>
                </a:solidFill>
                <a:cs typeface="+mn-ea"/>
                <a:sym typeface="+mn-lt"/>
              </a:rPr>
              <a:t>核函数</a:t>
            </a:r>
          </a:p>
        </p:txBody>
      </p:sp>
      <p:sp>
        <p:nvSpPr>
          <p:cNvPr id="172" name="TextBox 13"/>
          <p:cNvSpPr txBox="1"/>
          <p:nvPr/>
        </p:nvSpPr>
        <p:spPr>
          <a:xfrm>
            <a:off x="8888730" y="3875405"/>
            <a:ext cx="2384425" cy="6172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335" dirty="0">
                <a:solidFill>
                  <a:srgbClr val="06A9C3"/>
                </a:solidFill>
                <a:cs typeface="+mn-ea"/>
                <a:sym typeface="+mn-lt"/>
              </a:rPr>
              <a:t>根据特征方程构建核函数因式，进行整体代换，进行特征分解，得到主成分</a:t>
            </a:r>
          </a:p>
        </p:txBody>
      </p:sp>
      <p:sp>
        <p:nvSpPr>
          <p:cNvPr id="173" name="TextBox 13"/>
          <p:cNvSpPr txBox="1"/>
          <p:nvPr/>
        </p:nvSpPr>
        <p:spPr>
          <a:xfrm>
            <a:off x="1360789" y="3705545"/>
            <a:ext cx="2174204" cy="28702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865" b="1" dirty="0">
                <a:solidFill>
                  <a:schemeClr val="bg1"/>
                </a:solidFill>
                <a:cs typeface="+mn-ea"/>
                <a:sym typeface="+mn-lt"/>
              </a:rPr>
              <a:t>映射</a:t>
            </a:r>
          </a:p>
        </p:txBody>
      </p:sp>
      <p:sp>
        <p:nvSpPr>
          <p:cNvPr id="174" name="TextBox 13"/>
          <p:cNvSpPr txBox="1"/>
          <p:nvPr/>
        </p:nvSpPr>
        <p:spPr>
          <a:xfrm>
            <a:off x="1365549" y="4078606"/>
            <a:ext cx="2071049" cy="2057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025">
              <a:spcBef>
                <a:spcPct val="20000"/>
              </a:spcBef>
              <a:defRPr/>
            </a:pPr>
            <a:r>
              <a:rPr lang="zh-CN" altLang="en-US" sz="1335" dirty="0">
                <a:solidFill>
                  <a:srgbClr val="06A9C3"/>
                </a:solidFill>
                <a:cs typeface="+mn-ea"/>
                <a:sym typeface="+mn-lt"/>
              </a:rPr>
              <a:t>将样本映射到高维空间</a:t>
            </a:r>
          </a:p>
        </p:txBody>
      </p:sp>
      <p:sp>
        <p:nvSpPr>
          <p:cNvPr id="175" name="矩形 174"/>
          <p:cNvSpPr/>
          <p:nvPr/>
        </p:nvSpPr>
        <p:spPr>
          <a:xfrm>
            <a:off x="1439026" y="5343528"/>
            <a:ext cx="9526823" cy="66421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pc="100" dirty="0">
                <a:solidFill>
                  <a:srgbClr val="06A9C3"/>
                </a:solidFill>
                <a:cs typeface="+mn-ea"/>
                <a:sym typeface="+mn-lt"/>
              </a:rPr>
              <a:t>总的来看核主成分分析，它实质上是把原始空间的数据映射到一个更高维度空间中，然后在高维空间上把核函数进行主成分分析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2855197" y="1052959"/>
            <a:ext cx="616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Kernel Principal Component Analysis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4386580"/>
            <a:ext cx="1718945" cy="584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760" y="1883410"/>
            <a:ext cx="2156460" cy="800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365" y="1928495"/>
            <a:ext cx="1272540" cy="5334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1410" y="4492625"/>
            <a:ext cx="2531745" cy="666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cs typeface="+mn-ea"/>
                <a:sym typeface="+mn-lt"/>
              </a:rPr>
              <a:t>KPCA</a:t>
            </a:r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的优缺点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73386" y="1026804"/>
            <a:ext cx="5636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Advantages And Disadvantages</a:t>
            </a:r>
          </a:p>
        </p:txBody>
      </p:sp>
      <p:sp>
        <p:nvSpPr>
          <p:cNvPr id="56" name="矩形 55"/>
          <p:cNvSpPr/>
          <p:nvPr/>
        </p:nvSpPr>
        <p:spPr>
          <a:xfrm>
            <a:off x="9042400" y="2390775"/>
            <a:ext cx="277050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00C1DE"/>
                </a:solidFill>
                <a:cs typeface="+mn-ea"/>
                <a:sym typeface="+mn-lt"/>
              </a:rPr>
              <a:t>挖掘数据中潜在的非线性信息，变换内积形式，有效的处理了 out-of-sample 问题</a:t>
            </a:r>
          </a:p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rgbClr val="00C1DE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11928" y="2448091"/>
            <a:ext cx="914400" cy="914400"/>
            <a:chOff x="503053" y="1920406"/>
            <a:chExt cx="914400" cy="914400"/>
          </a:xfrm>
        </p:grpSpPr>
        <p:grpSp>
          <p:nvGrpSpPr>
            <p:cNvPr id="7" name="组合 6"/>
            <p:cNvGrpSpPr/>
            <p:nvPr/>
          </p:nvGrpSpPr>
          <p:grpSpPr>
            <a:xfrm>
              <a:off x="648158" y="2173265"/>
              <a:ext cx="655250" cy="476112"/>
              <a:chOff x="2125661" y="2009088"/>
              <a:chExt cx="708820" cy="5150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188369" y="2231280"/>
                <a:ext cx="600300" cy="88058"/>
                <a:chOff x="2188369" y="2231280"/>
                <a:chExt cx="600300" cy="88058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2188369" y="2237735"/>
                  <a:ext cx="128362" cy="81603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2653506" y="2231280"/>
                  <a:ext cx="135163" cy="88058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2125661" y="2009088"/>
                <a:ext cx="706439" cy="226906"/>
                <a:chOff x="2125661" y="2009088"/>
                <a:chExt cx="706439" cy="226906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2277269" y="2009088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125661" y="2090050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直接连接符 23"/>
                <p:cNvCxnSpPr>
                  <a:stCxn id="22" idx="3"/>
                  <a:endCxn id="23" idx="6"/>
                </p:cNvCxnSpPr>
                <p:nvPr/>
              </p:nvCxnSpPr>
              <p:spPr>
                <a:xfrm flipH="1">
                  <a:off x="2206623" y="2078193"/>
                  <a:ext cx="82503" cy="52338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2751138" y="2009088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599530" y="2090050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2680492" y="2061526"/>
                  <a:ext cx="82503" cy="52338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22" idx="6"/>
                  <a:endCxn id="25" idx="2"/>
                </p:cNvCxnSpPr>
                <p:nvPr/>
              </p:nvCxnSpPr>
              <p:spPr>
                <a:xfrm>
                  <a:off x="2358231" y="2049569"/>
                  <a:ext cx="392907" cy="0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3" idx="6"/>
                  <a:endCxn id="26" idx="2"/>
                </p:cNvCxnSpPr>
                <p:nvPr/>
              </p:nvCxnSpPr>
              <p:spPr>
                <a:xfrm>
                  <a:off x="2206623" y="2130531"/>
                  <a:ext cx="392907" cy="0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316956" y="2233613"/>
                  <a:ext cx="471488" cy="2381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/>
              <p:cNvGrpSpPr/>
              <p:nvPr/>
            </p:nvGrpSpPr>
            <p:grpSpPr>
              <a:xfrm>
                <a:off x="2125661" y="2315078"/>
                <a:ext cx="708820" cy="209046"/>
                <a:chOff x="2125661" y="2315078"/>
                <a:chExt cx="708820" cy="209046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277269" y="2364582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2753519" y="2362200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277269" y="2362200"/>
                  <a:ext cx="80962" cy="80962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125661" y="2443162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直接连接符 14"/>
                <p:cNvCxnSpPr>
                  <a:stCxn id="13" idx="3"/>
                  <a:endCxn id="14" idx="6"/>
                </p:cNvCxnSpPr>
                <p:nvPr/>
              </p:nvCxnSpPr>
              <p:spPr>
                <a:xfrm flipH="1">
                  <a:off x="2206623" y="2431305"/>
                  <a:ext cx="82503" cy="52338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椭圆 15"/>
                <p:cNvSpPr/>
                <p:nvPr/>
              </p:nvSpPr>
              <p:spPr>
                <a:xfrm>
                  <a:off x="2751138" y="2362200"/>
                  <a:ext cx="80962" cy="80962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599530" y="2443162"/>
                  <a:ext cx="80962" cy="80962"/>
                </a:xfrm>
                <a:prstGeom prst="ellipse">
                  <a:avLst/>
                </a:prstGeom>
                <a:solidFill>
                  <a:srgbClr val="00C1DE"/>
                </a:solidFill>
                <a:ln>
                  <a:noFill/>
                </a:ln>
                <a:effectLst>
                  <a:glow rad="63500">
                    <a:schemeClr val="accent1">
                      <a:alpha val="17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2674144" y="2414638"/>
                  <a:ext cx="88852" cy="59481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58231" y="2402681"/>
                  <a:ext cx="392907" cy="0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206623" y="2483643"/>
                  <a:ext cx="392907" cy="0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V="1">
                  <a:off x="2193131" y="2315078"/>
                  <a:ext cx="463322" cy="1878"/>
                </a:xfrm>
                <a:prstGeom prst="line">
                  <a:avLst/>
                </a:prstGeom>
                <a:ln>
                  <a:solidFill>
                    <a:srgbClr val="00C1D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椭圆 58"/>
            <p:cNvSpPr/>
            <p:nvPr/>
          </p:nvSpPr>
          <p:spPr>
            <a:xfrm>
              <a:off x="503053" y="1920406"/>
              <a:ext cx="914400" cy="914400"/>
            </a:xfrm>
            <a:prstGeom prst="ellipse">
              <a:avLst/>
            </a:prstGeom>
            <a:noFill/>
            <a:ln>
              <a:solidFill>
                <a:srgbClr val="00C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45807" y="4699332"/>
            <a:ext cx="914400" cy="914400"/>
            <a:chOff x="4456152" y="1935812"/>
            <a:chExt cx="914400" cy="914400"/>
          </a:xfrm>
        </p:grpSpPr>
        <p:grpSp>
          <p:nvGrpSpPr>
            <p:cNvPr id="33" name="组合 32"/>
            <p:cNvGrpSpPr/>
            <p:nvPr/>
          </p:nvGrpSpPr>
          <p:grpSpPr>
            <a:xfrm>
              <a:off x="4633384" y="2119090"/>
              <a:ext cx="572440" cy="571960"/>
              <a:chOff x="5541168" y="2862263"/>
              <a:chExt cx="1119188" cy="111824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775076" y="3112509"/>
                <a:ext cx="630487" cy="630487"/>
              </a:xfrm>
              <a:prstGeom prst="ellipse">
                <a:avLst/>
              </a:prstGeom>
              <a:noFill/>
              <a:ln>
                <a:solidFill>
                  <a:srgbClr val="00C1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569116" y="2909043"/>
                <a:ext cx="1039914" cy="1039914"/>
              </a:xfrm>
              <a:prstGeom prst="ellipse">
                <a:avLst/>
              </a:prstGeom>
              <a:noFill/>
              <a:ln>
                <a:solidFill>
                  <a:srgbClr val="00C1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984340" y="3313568"/>
                <a:ext cx="217284" cy="217284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308489" y="3238618"/>
                <a:ext cx="145138" cy="145138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289878" y="3774551"/>
                <a:ext cx="182360" cy="182360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  <a:effectLst>
                <a:glow rad="63500">
                  <a:schemeClr val="accent1"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6524625" y="2862263"/>
                <a:ext cx="135731" cy="135731"/>
              </a:xfrm>
              <a:prstGeom prst="line">
                <a:avLst/>
              </a:prstGeom>
              <a:ln w="12700">
                <a:solidFill>
                  <a:srgbClr val="00C1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541168" y="3844780"/>
                <a:ext cx="135731" cy="135731"/>
              </a:xfrm>
              <a:prstGeom prst="line">
                <a:avLst/>
              </a:prstGeom>
              <a:ln w="12700">
                <a:solidFill>
                  <a:srgbClr val="00C1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椭圆 59"/>
            <p:cNvSpPr/>
            <p:nvPr/>
          </p:nvSpPr>
          <p:spPr>
            <a:xfrm>
              <a:off x="4456152" y="1935812"/>
              <a:ext cx="914400" cy="914400"/>
            </a:xfrm>
            <a:prstGeom prst="ellipse">
              <a:avLst/>
            </a:prstGeom>
            <a:noFill/>
            <a:ln>
              <a:solidFill>
                <a:srgbClr val="00C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2329815"/>
            <a:ext cx="7195185" cy="343789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042400" y="193040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</a:rPr>
              <a:t>优点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042400" y="39452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</a:rPr>
              <a:t>缺点</a:t>
            </a:r>
          </a:p>
        </p:txBody>
      </p:sp>
      <p:sp>
        <p:nvSpPr>
          <p:cNvPr id="67" name="矩形 66"/>
          <p:cNvSpPr/>
          <p:nvPr/>
        </p:nvSpPr>
        <p:spPr>
          <a:xfrm>
            <a:off x="9042400" y="4405630"/>
            <a:ext cx="2770505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600" dirty="0">
                <a:solidFill>
                  <a:srgbClr val="00C1DE"/>
                </a:solidFill>
                <a:cs typeface="+mn-ea"/>
                <a:sym typeface="+mn-lt"/>
              </a:rPr>
              <a:t>核函数 K 维数易受图像矩阵维数影响，当图像矩阵规模大时，会得到一个大规模的核函数，存储及计算麻烦，且导致识别速度降低。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/>
      <p:bldP spid="65" grpId="1"/>
      <p:bldP spid="66" grpId="0"/>
      <p:bldP spid="66" grpId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图片的张量积表示</a:t>
            </a:r>
          </a:p>
        </p:txBody>
      </p:sp>
      <p:sp>
        <p:nvSpPr>
          <p:cNvPr id="277" name="文本框 276"/>
          <p:cNvSpPr txBox="1"/>
          <p:nvPr/>
        </p:nvSpPr>
        <p:spPr>
          <a:xfrm>
            <a:off x="2154483" y="1012704"/>
            <a:ext cx="756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Tensor Product Representation Of Pictures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55C27-230A-4BD8-A868-17BDB1845508}"/>
              </a:ext>
            </a:extLst>
          </p:cNvPr>
          <p:cNvSpPr txBox="1"/>
          <p:nvPr/>
        </p:nvSpPr>
        <p:spPr>
          <a:xfrm>
            <a:off x="741814" y="5089963"/>
            <a:ext cx="10990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要引入基于张量网络的监督学习模型，我们需要解决的第一个问题是如何把图片集输入到张量网络中。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在机器学习领域，图片通常被表示为一个维度为像素个数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的矢量。矢量的每个元素值对应各个像素的值。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而在张量网络中，假设物理腿的维度为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，那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个物理腿的张量网络对应到维度为</a:t>
            </a:r>
            <a:r>
              <a:rPr lang="en-US" altLang="zh-CN" dirty="0" err="1">
                <a:solidFill>
                  <a:schemeClr val="bg1"/>
                </a:solidFill>
              </a:rPr>
              <a:t>d^N</a:t>
            </a:r>
            <a:r>
              <a:rPr lang="zh-CN" altLang="en-US" dirty="0">
                <a:solidFill>
                  <a:schemeClr val="bg1"/>
                </a:solidFill>
              </a:rPr>
              <a:t>的矢量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AAD018-976E-45A0-929B-FA2A3DC9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71" y="1441450"/>
            <a:ext cx="8338054" cy="3375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86B0FD-3EA1-4A95-A4BF-E18D8F09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5" y="3670784"/>
            <a:ext cx="7294834" cy="19842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237AD9-7D59-43FC-8662-C8D1473BD8C5}"/>
              </a:ext>
            </a:extLst>
          </p:cNvPr>
          <p:cNvSpPr txBox="1"/>
          <p:nvPr/>
        </p:nvSpPr>
        <p:spPr>
          <a:xfrm>
            <a:off x="1593130" y="2006270"/>
            <a:ext cx="856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通过特征映射     ，对应局域的状态矢量，这样就能表达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个独立系统的状态，如下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2409C-D701-4A67-AC23-E22710F6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605" y="2040140"/>
            <a:ext cx="278188" cy="335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CC95EE-DFBA-489B-BD48-EAE32AFF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31" y="2569821"/>
            <a:ext cx="6953250" cy="723900"/>
          </a:xfrm>
          <a:prstGeom prst="rect">
            <a:avLst/>
          </a:prstGeom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4C7E5C43-C609-4737-9466-D511F4676B86}"/>
              </a:ext>
            </a:extLst>
          </p:cNvPr>
          <p:cNvSpPr/>
          <p:nvPr/>
        </p:nvSpPr>
        <p:spPr>
          <a:xfrm>
            <a:off x="9794448" y="4628560"/>
            <a:ext cx="1885361" cy="1545996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从二维矩阵到一维向量？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750F2D-C80C-473A-814F-982CA0F84D74}"/>
              </a:ext>
            </a:extLst>
          </p:cNvPr>
          <p:cNvSpPr txBox="1"/>
          <p:nvPr/>
        </p:nvSpPr>
        <p:spPr>
          <a:xfrm>
            <a:off x="3441700" y="397239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cs typeface="+mn-ea"/>
                <a:sym typeface="+mn-lt"/>
              </a:rPr>
              <a:t>图片的张量积表示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673757-310D-495D-BC4D-0F99F4E141FF}"/>
              </a:ext>
            </a:extLst>
          </p:cNvPr>
          <p:cNvSpPr txBox="1"/>
          <p:nvPr/>
        </p:nvSpPr>
        <p:spPr>
          <a:xfrm>
            <a:off x="2154483" y="1012704"/>
            <a:ext cx="756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Tensor Product Representation Of Pictures</a:t>
            </a:r>
          </a:p>
        </p:txBody>
      </p:sp>
    </p:spTree>
    <p:extLst>
      <p:ext uri="{BB962C8B-B14F-4D97-AF65-F5344CB8AC3E}">
        <p14:creationId xmlns:p14="http://schemas.microsoft.com/office/powerpoint/2010/main" val="67458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43B029AB-B81B-4A9C-B060-1B5F44EDE4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660" y="2282769"/>
            <a:ext cx="548195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AAE1CA7E-9A45-4B68-A722-51D1C225C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3660" y="4425894"/>
            <a:ext cx="5464810" cy="5086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F60AC9-5940-46FB-8735-07F065FA6372}"/>
              </a:ext>
            </a:extLst>
          </p:cNvPr>
          <p:cNvSpPr txBox="1"/>
          <p:nvPr/>
        </p:nvSpPr>
        <p:spPr>
          <a:xfrm>
            <a:off x="3543352" y="38159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约化密度矩阵特征提取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F21DC2-07B7-487C-9E02-8C65DEB1E3CC}"/>
              </a:ext>
            </a:extLst>
          </p:cNvPr>
          <p:cNvSpPr txBox="1"/>
          <p:nvPr/>
        </p:nvSpPr>
        <p:spPr>
          <a:xfrm>
            <a:off x="3858560" y="1027924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Reduced Density Matrix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DF7414-CBA6-438C-A4B5-2D14E44513A2}"/>
              </a:ext>
            </a:extLst>
          </p:cNvPr>
          <p:cNvSpPr txBox="1"/>
          <p:nvPr/>
        </p:nvSpPr>
        <p:spPr>
          <a:xfrm>
            <a:off x="2559870" y="509729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等等，</a:t>
            </a:r>
            <a:r>
              <a:rPr lang="en-US" altLang="zh-CN" dirty="0">
                <a:solidFill>
                  <a:schemeClr val="bg1"/>
                </a:solidFill>
              </a:rPr>
              <a:t>KPCA</a:t>
            </a:r>
            <a:r>
              <a:rPr lang="zh-CN" altLang="en-US" dirty="0">
                <a:solidFill>
                  <a:schemeClr val="bg1"/>
                </a:solidFill>
              </a:rPr>
              <a:t>？？？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D095E1E-FE54-4775-B7C8-15EFB2E8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664" y="2278336"/>
            <a:ext cx="4412648" cy="26884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2899586-B336-4849-BB22-50C92ADB2EE5}"/>
              </a:ext>
            </a:extLst>
          </p:cNvPr>
          <p:cNvSpPr txBox="1"/>
          <p:nvPr/>
        </p:nvSpPr>
        <p:spPr>
          <a:xfrm>
            <a:off x="7545975" y="5097293"/>
            <a:ext cx="399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又是近似，</a:t>
            </a:r>
            <a:r>
              <a:rPr lang="en-US" altLang="zh-CN" dirty="0">
                <a:solidFill>
                  <a:schemeClr val="bg1"/>
                </a:solidFill>
              </a:rPr>
              <a:t>MPS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PEPS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TTN</a:t>
            </a:r>
            <a:r>
              <a:rPr lang="zh-CN" altLang="en-US" dirty="0">
                <a:solidFill>
                  <a:schemeClr val="bg1"/>
                </a:solidFill>
              </a:rPr>
              <a:t>的思想</a:t>
            </a:r>
          </a:p>
        </p:txBody>
      </p:sp>
    </p:spTree>
    <p:extLst>
      <p:ext uri="{BB962C8B-B14F-4D97-AF65-F5344CB8AC3E}">
        <p14:creationId xmlns:p14="http://schemas.microsoft.com/office/powerpoint/2010/main" val="321461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D5D5BF-1594-4F4C-9E9A-91E4B7245416}"/>
              </a:ext>
            </a:extLst>
          </p:cNvPr>
          <p:cNvSpPr txBox="1"/>
          <p:nvPr/>
        </p:nvSpPr>
        <p:spPr>
          <a:xfrm>
            <a:off x="3543352" y="38159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约化密度矩阵特征提取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E6D60-815A-48EB-8C6F-719677C7CF67}"/>
              </a:ext>
            </a:extLst>
          </p:cNvPr>
          <p:cNvSpPr txBox="1"/>
          <p:nvPr/>
        </p:nvSpPr>
        <p:spPr>
          <a:xfrm>
            <a:off x="3858560" y="1027924"/>
            <a:ext cx="424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cs typeface="+mn-ea"/>
                <a:sym typeface="+mn-lt"/>
              </a:rPr>
              <a:t>Reduced Density Matrix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44917-4432-400A-87C5-AECEF5AF3DFA}"/>
              </a:ext>
            </a:extLst>
          </p:cNvPr>
          <p:cNvSpPr txBox="1"/>
          <p:nvPr/>
        </p:nvSpPr>
        <p:spPr>
          <a:xfrm>
            <a:off x="1142422" y="1674255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由于协方差矩阵的维度随着物理腿的个数指数增长，所以不能严格对角化。这里通过局域等距张量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C3EB6F-C72F-43F9-B77F-483771BE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2" y="2149833"/>
            <a:ext cx="7501478" cy="27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47,&quot;width&quot;:830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36,&quot;width&quot;:1035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fkm1vz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482</Words>
  <Application>Microsoft Office PowerPoint</Application>
  <PresentationFormat>宽屏</PresentationFormat>
  <Paragraphs>87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方正细谭黑简体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蓝色齿轮</dc:title>
  <dc:creator>第一PPT</dc:creator>
  <cp:keywords>www.1ppt.com</cp:keywords>
  <dc:description>www.1ppt.com</dc:description>
  <cp:lastModifiedBy>张 宇</cp:lastModifiedBy>
  <cp:revision>122</cp:revision>
  <dcterms:created xsi:type="dcterms:W3CDTF">2016-11-01T12:16:00Z</dcterms:created>
  <dcterms:modified xsi:type="dcterms:W3CDTF">2020-07-18T10:49:27Z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