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7" r:id="rId3"/>
    <p:sldId id="299" r:id="rId4"/>
    <p:sldId id="294" r:id="rId5"/>
    <p:sldId id="298" r:id="rId6"/>
    <p:sldId id="295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356C-BBC2-4401-AF3F-78E2730C1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842BB-C1A3-46B6-BE76-832096145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AFC6D-4C18-4EB0-952F-4622E834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83E71-A77A-448F-B7E6-FEC310FC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26FC7-9ED7-4106-A197-D7BB3FB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FC59-53AD-4906-9AD5-42F8EEC9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720AEE-6837-4643-B350-D82B7BFA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DAF3D-A802-421C-BDAF-5402267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C9B9A-0FC0-4371-B9A8-3910F8C2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8ACC4-354C-4420-B349-8402B52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9A3011-5CAE-4CBA-AE06-35C394554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16D83-AF6E-4433-B8A6-5B95A9CE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D99D-3E60-438B-B48F-F220BB91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44D40-3A0B-4024-8B81-7EE337DC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CB897-0756-4E8C-AAC4-38B0114D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3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07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D3499-0468-4C90-B1C9-4DA1C29D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13E2BD-69C9-458A-8864-8B8BA1A1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4B860-E150-4D3E-82C5-53D2E99B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3062B4-0C9F-4598-A144-EDAC87F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7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699A-F101-4376-B6EA-41F59780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B20C90-0D61-455F-9B3E-8EA3A152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106D16-9866-46DC-AE60-E486317E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B116D-22D3-49AE-97ED-CE6409FB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4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92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4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596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4FC2-4A1F-4E51-AED6-B611C823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4F1F05-8611-430E-9DDF-894B68ED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23223-DC90-48A4-AC51-12462117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80985-BD72-4657-A89D-81D98A6E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6FA38-921F-43B1-BD0C-5239B53C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76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00317-72D4-4FED-A18C-D8ACB099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F79DC-D4A1-4097-9C81-715D54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E6D21-6D9F-4249-8243-9A19D116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E1E07-E4F8-46C9-A60E-31927580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D8063-2A5B-419D-A9C8-0415C15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19CA6-9C55-449B-8455-EA24296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8EDA5-41A2-4B33-AED9-2866AD68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9CBB8-4A95-4A4F-AFB5-BA82C25D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DA4C-0AC5-41DB-8D21-A85501CD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60F89-208E-4570-8B37-D4358F5C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2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EA754-6BB5-409F-8685-B225AD42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1DD2C-4DE8-4B2D-A0E2-5D2F416C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BB761-A7BF-418A-85DE-50E553FA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253FA-B422-4574-B2E9-ABE83E26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F3FEC-2829-4C6B-B8DC-AA451FA7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10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AFB5-0087-42B6-BB0B-18703E63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46A59-6BC9-4B18-A9AD-A34E750FA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54041-816D-4F2A-8003-FA08BD1C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09CFF-9065-4B28-A63F-02B28867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3192C-F622-442A-9AC6-471BF728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98A81-C110-4F94-A31A-5C736EAC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46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B2102-0B9A-44E0-ACB6-6BBBD5E8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99459-5248-44FD-8AD0-606480E3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6DD30-7C5E-4FA9-A7B0-C48CF91C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C1E9C0-3B6D-4ECC-BA72-F3047D0D0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6A83F-94F5-4C57-B053-A6BD2AF8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0D88F8-A28D-4DA7-AC47-AAAA468E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01CF63-C2B2-4AF4-8D38-94BC7650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4CCA1D-29D7-4EA7-AF11-3C5324ED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43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1945C-F4F0-41F0-BD6D-30FB2C4B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F5938-D260-4E9A-90E0-AAA18FA4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5BA3D-935F-4138-A3FB-B330FF82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A7AEC-B20F-4E73-8864-2BB4E5C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16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49EFF1-874B-4DA7-8E0D-80C56B1A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24ED83-594F-40F7-91BB-1333B61B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6B5F6-5392-471E-9719-18297563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86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2ACC-EF1B-4E9A-9DC6-CE0B0C07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B6C44-E784-491B-8B8B-9D3E02D5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060F1-CC51-49EF-A5BF-C16D49D63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5E1AC-1C31-41C9-A119-755DEB7D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A2666-0D02-498E-A499-4D52689C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42DED-7D44-4454-838E-BD6144D9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14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126E-FB5C-4705-9C93-77FB2F24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FE9919-5741-4A13-9B5C-724A04E1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295C0-65B4-46D5-BCBF-F2F15D70E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C2A19-EF01-4546-B6B5-261C8CC7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1BA4D-E790-4E75-B495-62AD2EE5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195AF-4A7F-4A64-BC5A-43515713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67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1AD75-36A2-4438-844C-FABF0507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45DD4-439D-410F-A8D2-EF4FC162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0621F-E12D-42F2-BCAF-B0732E89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4B6A-3DE8-4B02-B707-3418CD37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0C05C-8032-49BE-81A3-09F5EE84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25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2A8E2D-2EF5-4A6D-90F2-54BB7826A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37DC-B5CD-4F53-9C05-8C8BC6098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29B4A-435A-4A38-9A82-E57E6446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F2300-9769-43C9-817A-67EE05F8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F2971-8216-41D8-810C-F7564E70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7903-E27C-42A6-8E6F-C22A9233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63AE1-86E2-4853-8EBC-8180C86B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ED49B-019A-4B1C-BDCE-53054152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FC069-133B-4500-BE14-4353240F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BC7D0-49C6-412B-A175-7B3AE448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DEA3-3950-4B42-A3AE-8CAC3F36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B2F8A-B028-4424-8128-9DA3C4F4B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86585-2C61-48D5-8F2A-58147FC4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FED25-7921-45A2-BB13-5935405F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C1380-8E6A-42AD-9096-702D77CF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48323-ED7B-4EA8-AA39-8A6B912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8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28DEC-7A2C-4A1B-9555-B3AF04DF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E1FD5-EFFC-48BA-BC48-9DB787CE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5C266-943E-429E-999F-AFAF4860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FC156D-3A98-4E1A-92DA-326BE237F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BCB0A0-9AFC-429D-AC1F-78DC6533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8E263-0D72-4D8C-8E13-242147D2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33726-C27E-4E4F-94F0-CFFA9CA5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8ECC6-BC2C-435A-9522-52EEE5A2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5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C5DDF-7D55-4D0F-A367-5A3B0358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CF3E5-810D-4E48-A10C-8BAF59DC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4B8042-E0DC-4EE7-AC78-1A1369FC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56802C-01BC-4FC4-8880-BAB0A7BC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2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0DC3B-3A4A-4A5A-8641-0006B1C8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BB113-07A2-4579-A8FD-3983F6A6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FBCD8-085B-4EBD-BF91-F2CD33D7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2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D0729-A200-49EF-A705-E6F2CD47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B64E2-9291-427C-92C9-4EE9AE4E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B437A-403C-4801-A4E2-2F50ABB9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195F2-EB8B-4774-981F-19636EEE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3B795-70F1-45E4-A318-F8EAE8CB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F29EF-FA2B-48F2-8923-AF559F26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4CFDA-4311-4826-837C-CC0451E1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630BE-0F3F-46BB-A38E-DFBA3325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23E1E-7A5E-4A6C-AA3C-C9CA346F3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F099E-A39F-49CA-996F-143228C7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454F3-5588-4678-85D3-6140389E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25931-4280-48D5-8E1D-177CDDF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0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03B10-C5C7-454E-998B-D0DAB2E2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887FB-FD46-4701-B380-3768AFC1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2F46D-E214-48BF-82A7-143BB0526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7133-2C29-4487-96CB-CF9D473C2B7B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7EA4B-8C6F-4AEE-ABBF-A3AFFBD76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B2B44-096B-4018-9D11-CF858FC0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DBB3-F151-489A-8FA6-0BE3CEDB9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61" r:id="rId14"/>
    <p:sldLayoutId id="2147483675" r:id="rId15"/>
    <p:sldLayoutId id="2147483677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F8B544-2799-4210-A4E0-D7377160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48E3A-A082-47CC-88B8-0AFA804A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CB4D7-A587-4D51-98A2-ABCEBB81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5A37-5FCA-4B35-A0A9-4776AC931F8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459EF-B6D5-46A7-8C7D-9360141C5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651EA-1E97-4120-8740-A44163960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E74D-BDE5-412D-A260-ACD328232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2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78460-B393-4320-8678-EA375CA9D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32306" y="4578972"/>
            <a:ext cx="5927388" cy="339658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景致 </a:t>
            </a:r>
            <a:r>
              <a:rPr lang="en-US" altLang="zh-CN" sz="2400" b="1" dirty="0" smtClean="0"/>
              <a:t>18342040</a:t>
            </a:r>
          </a:p>
          <a:p>
            <a:r>
              <a:rPr lang="zh-CN" altLang="en-US" sz="2400" b="1" dirty="0" smtClean="0"/>
              <a:t>胡梓渊 </a:t>
            </a:r>
            <a:r>
              <a:rPr lang="en-US" altLang="zh-CN" sz="2400" b="1" dirty="0" smtClean="0"/>
              <a:t>18342026</a:t>
            </a:r>
            <a:endParaRPr lang="zh-CN" altLang="en-US" sz="2400" b="1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B255672-CAC0-488B-826C-FB5C87F57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桶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&amp;</a:t>
            </a:r>
            <a:r>
              <a:rPr lang="zh-CN" altLang="en-US" smtClean="0"/>
              <a:t>快速排序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分割的方法是什么呢？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159" y="1326953"/>
            <a:ext cx="102051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目标：让小于基准数的</a:t>
            </a:r>
            <a:r>
              <a:rPr lang="zh-CN" altLang="en-US" sz="2000" dirty="0"/>
              <a:t>数字在</a:t>
            </a:r>
            <a:r>
              <a:rPr lang="en-US" altLang="zh-CN" sz="2000" dirty="0"/>
              <a:t>k</a:t>
            </a:r>
            <a:r>
              <a:rPr lang="zh-CN" altLang="en-US" sz="2000" dirty="0"/>
              <a:t>的左边，</a:t>
            </a:r>
            <a:r>
              <a:rPr lang="zh-CN" altLang="en-US" sz="2000" dirty="0" smtClean="0"/>
              <a:t>大于基准数的</a:t>
            </a:r>
            <a:r>
              <a:rPr lang="zh-CN" altLang="en-US" sz="2000" dirty="0"/>
              <a:t>数字在</a:t>
            </a:r>
            <a:r>
              <a:rPr lang="en-US" altLang="zh-CN" sz="2000" dirty="0"/>
              <a:t>k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右边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很容易便想到了用</a:t>
            </a:r>
            <a:r>
              <a:rPr lang="zh-CN" altLang="en-US" sz="2000" dirty="0" smtClean="0">
                <a:solidFill>
                  <a:srgbClr val="FF0000"/>
                </a:solidFill>
              </a:rPr>
              <a:t>交换</a:t>
            </a:r>
            <a:r>
              <a:rPr lang="zh-CN" altLang="en-US" sz="2000" dirty="0" smtClean="0"/>
              <a:t>来解决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对于这组数据</a:t>
            </a:r>
            <a:r>
              <a:rPr lang="en-US" altLang="zh-CN" sz="2000" dirty="0" smtClean="0"/>
              <a:t>:</a:t>
            </a:r>
            <a:r>
              <a:rPr lang="en-US" altLang="zh-CN" sz="2000" dirty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1 2 7 9 3 4 5 10 8</a:t>
            </a:r>
          </a:p>
          <a:p>
            <a:r>
              <a:rPr lang="zh-CN" altLang="en-US" sz="2000" dirty="0" smtClean="0"/>
              <a:t>①先从右边找比基准数小的数：</a:t>
            </a:r>
            <a:r>
              <a:rPr lang="en-US" altLang="zh-CN" sz="2000" dirty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1 2 7 9 3 4 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en-US" altLang="zh-CN" sz="2000" dirty="0"/>
              <a:t>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②再从左边找比基准数大的数</a:t>
            </a:r>
            <a:r>
              <a:rPr lang="en-US" altLang="zh-CN" sz="2000" dirty="0" smtClean="0"/>
              <a:t>:   </a:t>
            </a:r>
            <a:r>
              <a:rPr lang="en-US" altLang="zh-CN" sz="2000" dirty="0" smtClean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</a:t>
            </a:r>
            <a:r>
              <a:rPr lang="en-US" altLang="zh-CN" sz="2000" dirty="0">
                <a:solidFill>
                  <a:srgbClr val="0070C0"/>
                </a:solidFill>
              </a:rPr>
              <a:t>7</a:t>
            </a:r>
            <a:r>
              <a:rPr lang="en-US" altLang="zh-CN" sz="2000" dirty="0"/>
              <a:t> 9 3 4 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en-US" altLang="zh-CN" sz="2000" dirty="0"/>
              <a:t>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③交换                         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</a:t>
            </a:r>
            <a:r>
              <a:rPr lang="en-US" altLang="zh-CN" sz="2000" dirty="0" smtClean="0">
                <a:solidFill>
                  <a:srgbClr val="0070C0"/>
                </a:solidFill>
              </a:rPr>
              <a:t>5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9 3 4 </a:t>
            </a:r>
            <a:r>
              <a:rPr lang="en-US" altLang="zh-CN" sz="2000" dirty="0" smtClean="0">
                <a:solidFill>
                  <a:srgbClr val="0070C0"/>
                </a:solidFill>
              </a:rPr>
              <a:t>7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10 8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④重复操作直到   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6 </a:t>
            </a:r>
            <a:r>
              <a:rPr lang="en-US" altLang="zh-CN" sz="2000" dirty="0"/>
              <a:t>1 2 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4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3 </a:t>
            </a:r>
            <a:r>
              <a:rPr lang="en-US" altLang="zh-CN" sz="2000" dirty="0" smtClean="0">
                <a:solidFill>
                  <a:srgbClr val="0070C0"/>
                </a:solidFill>
              </a:rPr>
              <a:t>9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7</a:t>
            </a:r>
            <a:r>
              <a:rPr lang="en-US" altLang="zh-CN" sz="2000" dirty="0"/>
              <a:t>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⑤再把基准数与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位置的数交换   </a:t>
            </a:r>
            <a:r>
              <a:rPr lang="en-US" altLang="zh-CN" sz="2000" dirty="0" smtClean="0"/>
              <a:t>3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1 2 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4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9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7</a:t>
            </a:r>
            <a:r>
              <a:rPr lang="en-US" altLang="zh-CN" sz="2000" dirty="0"/>
              <a:t>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⑥再对基准数左右两组数分割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649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手动试一下</a:t>
            </a:r>
            <a:endParaRPr lang="en-US" altLang="zh-CN" sz="4400" dirty="0" smtClean="0"/>
          </a:p>
          <a:p>
            <a:r>
              <a:rPr lang="zh-CN" altLang="en-US" sz="4400" dirty="0" smtClean="0"/>
              <a:t>更复杂的例子</a:t>
            </a:r>
            <a:r>
              <a:rPr lang="en-US" altLang="zh-CN" sz="4400" dirty="0" smtClean="0"/>
              <a:t>~~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273" y="1407680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159" y="2533833"/>
            <a:ext cx="10205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</a:t>
            </a:r>
            <a:r>
              <a:rPr lang="zh-CN" altLang="en-US" sz="2000" dirty="0" smtClean="0"/>
              <a:t>一组数据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en-US" altLang="zh-CN" sz="2000" dirty="0"/>
              <a:t> 1 2 7 9 3 4 5 10 </a:t>
            </a:r>
            <a:r>
              <a:rPr lang="en-US" altLang="zh-CN" sz="2000" dirty="0" smtClean="0"/>
              <a:t>8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怎么样？是不是很简单？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就是分割再分割而已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看见这个操作是不是很容易联想</a:t>
            </a:r>
            <a:endParaRPr lang="en-US" altLang="zh-CN" sz="2000" dirty="0" smtClean="0"/>
          </a:p>
          <a:p>
            <a:r>
              <a:rPr lang="zh-CN" altLang="en-US" sz="2000" dirty="0" smtClean="0"/>
              <a:t>到我们刚刚学的递归呢？？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19" y="0"/>
            <a:ext cx="7567181" cy="67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655" y="0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快排的程序实习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递归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/>
          <a:stretch/>
        </p:blipFill>
        <p:spPr>
          <a:xfrm>
            <a:off x="0" y="969819"/>
            <a:ext cx="12191999" cy="58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84E704-7481-40FA-8F03-BDF5E06C1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528D34A-5ECC-4E3A-8737-C1BA58FCE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9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A50F293-EFC8-4EFC-B10D-DFEE930DBA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①适用于数据范围已知且范围跨度不大的数据类型。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1049DAC-0662-4595-8D37-857C99233B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②适用于样本数据较多。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2484D84-DD32-4B25-B738-6EE1FBB90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5388" y="3916091"/>
            <a:ext cx="3138030" cy="337452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③思路简单，且复杂度比最基础的排序稍微小点。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517F558-DA0E-4BC3-9654-F7BED2922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630426C-6D67-411A-9721-19053E80A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1068" y="3280674"/>
            <a:ext cx="3138030" cy="73245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   桶排序</a:t>
            </a:r>
          </a:p>
        </p:txBody>
      </p:sp>
    </p:spTree>
    <p:extLst>
      <p:ext uri="{BB962C8B-B14F-4D97-AF65-F5344CB8AC3E}">
        <p14:creationId xmlns:p14="http://schemas.microsoft.com/office/powerpoint/2010/main" val="21700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桶排序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159" y="1326953"/>
            <a:ext cx="102051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思路：  建桶子           往桶里放数           按顺序输出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    </a:t>
            </a:r>
            <a:r>
              <a:rPr lang="en-US" altLang="zh-CN" sz="2000" dirty="0" err="1"/>
              <a:t>printf</a:t>
            </a:r>
            <a:endParaRPr lang="en-US" altLang="zh-CN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3B64B0-6183-4C01-AE57-DF1623C7C8D5}"/>
              </a:ext>
            </a:extLst>
          </p:cNvPr>
          <p:cNvCxnSpPr/>
          <p:nvPr/>
        </p:nvCxnSpPr>
        <p:spPr>
          <a:xfrm>
            <a:off x="2215662" y="1512277"/>
            <a:ext cx="69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2C8277-B5E3-4F93-9412-E9875D0C3882}"/>
              </a:ext>
            </a:extLst>
          </p:cNvPr>
          <p:cNvCxnSpPr/>
          <p:nvPr/>
        </p:nvCxnSpPr>
        <p:spPr>
          <a:xfrm>
            <a:off x="4267201" y="1512277"/>
            <a:ext cx="69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113324mbblb83a3ij09lqf.png">
            <a:extLst>
              <a:ext uri="{FF2B5EF4-FFF2-40B4-BE49-F238E27FC236}">
                <a16:creationId xmlns:a16="http://schemas.microsoft.com/office/drawing/2014/main" id="{83554439-75C4-416A-A6C1-9AA9099889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113324mbblb83a3ij09lqf.png">
            <a:extLst>
              <a:ext uri="{FF2B5EF4-FFF2-40B4-BE49-F238E27FC236}">
                <a16:creationId xmlns:a16="http://schemas.microsoft.com/office/drawing/2014/main" id="{999C3AFE-E2E4-488A-9C18-FA172990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02" y="3276600"/>
            <a:ext cx="5695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0F1E4D-56A2-418C-A01A-05626690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02" y="1995383"/>
            <a:ext cx="6469586" cy="532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桶排序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93F4F-1B06-4085-AFBA-8E71B379FD8B}"/>
              </a:ext>
            </a:extLst>
          </p:cNvPr>
          <p:cNvSpPr txBox="1"/>
          <p:nvPr/>
        </p:nvSpPr>
        <p:spPr>
          <a:xfrm>
            <a:off x="435159" y="1311564"/>
            <a:ext cx="3246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伪代码：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//input buckets[MAX + 1]</a:t>
            </a:r>
          </a:p>
          <a:p>
            <a:r>
              <a:rPr lang="en-US" altLang="zh-CN" dirty="0"/>
              <a:t>FOR EACH number of bucket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初始化值赋上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END FOR</a:t>
            </a:r>
          </a:p>
          <a:p>
            <a:endParaRPr lang="en-US" altLang="zh-CN" dirty="0"/>
          </a:p>
          <a:p>
            <a:r>
              <a:rPr lang="en-US" altLang="zh-CN" dirty="0"/>
              <a:t>FOR EACH number of </a:t>
            </a:r>
            <a:r>
              <a:rPr lang="en-US" altLang="zh-CN" dirty="0" err="1"/>
              <a:t>arr</a:t>
            </a:r>
            <a:r>
              <a:rPr lang="en-US" altLang="zh-CN" dirty="0"/>
              <a:t> DO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数字放到对应的桶里</a:t>
            </a:r>
            <a:endParaRPr lang="en-US" altLang="zh-CN" dirty="0"/>
          </a:p>
          <a:p>
            <a:r>
              <a:rPr lang="en-US" altLang="zh-CN" dirty="0"/>
              <a:t>END FOR</a:t>
            </a:r>
          </a:p>
          <a:p>
            <a:endParaRPr lang="en-US" altLang="zh-CN" dirty="0"/>
          </a:p>
          <a:p>
            <a:r>
              <a:rPr lang="zh-CN" altLang="en-US" dirty="0"/>
              <a:t>顺序合并数组</a:t>
            </a:r>
            <a:r>
              <a:rPr lang="en-US" altLang="zh-CN" dirty="0"/>
              <a:t>buckets</a:t>
            </a:r>
            <a:r>
              <a:rPr lang="zh-CN" altLang="en-US" dirty="0"/>
              <a:t>里的数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18C93-F90B-472E-9012-348F8F88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52" y="1320520"/>
            <a:ext cx="5555688" cy="39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8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桶排序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273" y="1407680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6B6E0-F58C-42CC-AD2F-D40186BBCAA4}"/>
              </a:ext>
            </a:extLst>
          </p:cNvPr>
          <p:cNvSpPr txBox="1"/>
          <p:nvPr/>
        </p:nvSpPr>
        <p:spPr>
          <a:xfrm>
            <a:off x="694592" y="1617785"/>
            <a:ext cx="10410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N</a:t>
            </a:r>
            <a:r>
              <a:rPr lang="zh-CN" altLang="en-US" dirty="0"/>
              <a:t>个待排数据，</a:t>
            </a:r>
            <a:r>
              <a:rPr lang="en-US" altLang="zh-CN" dirty="0"/>
              <a:t>M</a:t>
            </a:r>
            <a:r>
              <a:rPr lang="zh-CN" altLang="en-US" dirty="0"/>
              <a:t>个桶，平均每个桶</a:t>
            </a:r>
            <a:r>
              <a:rPr lang="en-US" altLang="zh-CN" dirty="0"/>
              <a:t>[N/M]</a:t>
            </a:r>
            <a:r>
              <a:rPr lang="zh-CN" altLang="en-US" dirty="0"/>
              <a:t>个数据的桶排序平均时间复杂度为：</a:t>
            </a:r>
          </a:p>
          <a:p>
            <a:r>
              <a:rPr lang="zh-CN" altLang="en-US" dirty="0"/>
              <a:t>               </a:t>
            </a:r>
            <a:r>
              <a:rPr lang="en-US" altLang="zh-CN" dirty="0"/>
              <a:t>O(N)+O(M*(N/M)*log(N/M))=O(N+N*(</a:t>
            </a:r>
            <a:r>
              <a:rPr lang="en-US" altLang="zh-CN" dirty="0" err="1"/>
              <a:t>logN-logM</a:t>
            </a:r>
            <a:r>
              <a:rPr lang="en-US" altLang="zh-CN" dirty="0"/>
              <a:t>))=O(N+N*</a:t>
            </a:r>
            <a:r>
              <a:rPr lang="en-US" altLang="zh-CN" dirty="0" err="1"/>
              <a:t>logN</a:t>
            </a:r>
            <a:r>
              <a:rPr lang="en-US" altLang="zh-CN" dirty="0"/>
              <a:t>-N*</a:t>
            </a:r>
            <a:r>
              <a:rPr lang="en-US" altLang="zh-CN" dirty="0" err="1"/>
              <a:t>logM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N=M</a:t>
            </a:r>
            <a:r>
              <a:rPr lang="zh-CN" altLang="en-US" dirty="0"/>
              <a:t>时，即极限情况下每个桶只有一个数据时。桶排序的最好效率能够达到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空间负载度：</a:t>
            </a:r>
            <a:r>
              <a:rPr lang="en-US" altLang="zh-CN" dirty="0"/>
              <a:t>O(N+M)   </a:t>
            </a:r>
          </a:p>
          <a:p>
            <a:endParaRPr lang="en-US" altLang="zh-CN" dirty="0"/>
          </a:p>
          <a:p>
            <a:r>
              <a:rPr lang="zh-CN" altLang="en-US" dirty="0"/>
              <a:t>桶排序的平均时间复杂度为线性的</a:t>
            </a:r>
            <a:r>
              <a:rPr lang="en-US" altLang="zh-CN" dirty="0"/>
              <a:t>O(N+C)</a:t>
            </a:r>
            <a:r>
              <a:rPr lang="zh-CN" altLang="en-US" dirty="0"/>
              <a:t>，其中</a:t>
            </a:r>
            <a:r>
              <a:rPr lang="en-US" altLang="zh-CN" dirty="0"/>
              <a:t>C=N*(</a:t>
            </a:r>
            <a:r>
              <a:rPr lang="en-US" altLang="zh-CN" dirty="0" err="1"/>
              <a:t>logN-logM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如果相对于同样的</a:t>
            </a:r>
            <a:r>
              <a:rPr lang="en-US" altLang="zh-CN" dirty="0"/>
              <a:t>N</a:t>
            </a:r>
            <a:r>
              <a:rPr lang="zh-CN" altLang="en-US" dirty="0"/>
              <a:t>，桶数量</a:t>
            </a:r>
            <a:r>
              <a:rPr lang="en-US" altLang="zh-CN" dirty="0"/>
              <a:t>M</a:t>
            </a:r>
            <a:r>
              <a:rPr lang="zh-CN" altLang="en-US" dirty="0"/>
              <a:t>越大，其效率越高，最好的时间复杂度达到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当然桶排序的空间复杂度为</a:t>
            </a:r>
            <a:r>
              <a:rPr lang="en-US" altLang="zh-CN" dirty="0"/>
              <a:t>O(N+M)</a:t>
            </a:r>
            <a:r>
              <a:rPr lang="zh-CN" altLang="en-US" dirty="0"/>
              <a:t>，如果输入数据非常庞大，而桶的数量也非常多，则空间代价无疑是昂贵的。此外，桶排序是稳定的。</a:t>
            </a:r>
          </a:p>
        </p:txBody>
      </p:sp>
    </p:spTree>
    <p:extLst>
      <p:ext uri="{BB962C8B-B14F-4D97-AF65-F5344CB8AC3E}">
        <p14:creationId xmlns:p14="http://schemas.microsoft.com/office/powerpoint/2010/main" val="216634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真</a:t>
            </a:r>
            <a:r>
              <a:rPr lang="en-US" altLang="zh-CN" sz="4400" dirty="0"/>
              <a:t>·</a:t>
            </a:r>
            <a:r>
              <a:rPr lang="zh-CN" altLang="en-US" sz="4400" dirty="0"/>
              <a:t>桶排序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273" y="1407680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6B6E0-F58C-42CC-AD2F-D40186BBCAA4}"/>
              </a:ext>
            </a:extLst>
          </p:cNvPr>
          <p:cNvSpPr txBox="1"/>
          <p:nvPr/>
        </p:nvSpPr>
        <p:spPr>
          <a:xfrm>
            <a:off x="435159" y="1152730"/>
            <a:ext cx="4128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假设待排序的数组均匀分布在</a:t>
            </a:r>
            <a:r>
              <a:rPr lang="en-US" altLang="zh-CN" dirty="0"/>
              <a:t>[0, 99]</a:t>
            </a:r>
            <a:r>
              <a:rPr lang="zh-CN" altLang="en-US" dirty="0"/>
              <a:t>之间：</a:t>
            </a:r>
            <a:r>
              <a:rPr lang="en-US" altLang="zh-CN" dirty="0"/>
              <a:t>{5,18,27,33,42,66,90,8,81,47,13,67,9,36,62,22}</a:t>
            </a:r>
            <a:r>
              <a:rPr lang="zh-CN" altLang="en-US" dirty="0"/>
              <a:t>可以设定</a:t>
            </a:r>
            <a:r>
              <a:rPr lang="en-US" altLang="zh-CN" dirty="0"/>
              <a:t>10</a:t>
            </a:r>
            <a:r>
              <a:rPr lang="zh-CN" altLang="en-US" dirty="0"/>
              <a:t>个桶，申请额外的空间</a:t>
            </a:r>
            <a:r>
              <a:rPr lang="en-US" altLang="zh-CN" dirty="0"/>
              <a:t>bucket[10]</a:t>
            </a:r>
            <a:r>
              <a:rPr lang="zh-CN" altLang="en-US" dirty="0"/>
              <a:t>来作为辅助空间。其中，每个桶</a:t>
            </a:r>
            <a:r>
              <a:rPr lang="en-US" altLang="zh-CN" dirty="0"/>
              <a:t>bucket[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来存放</a:t>
            </a:r>
            <a:r>
              <a:rPr lang="en-US" altLang="zh-CN" dirty="0"/>
              <a:t>[10*</a:t>
            </a:r>
            <a:r>
              <a:rPr lang="en-US" altLang="zh-CN" dirty="0" err="1"/>
              <a:t>i</a:t>
            </a:r>
            <a:r>
              <a:rPr lang="en-US" altLang="zh-CN" dirty="0"/>
              <a:t>, 10*i+9]</a:t>
            </a:r>
            <a:r>
              <a:rPr lang="zh-CN" altLang="en-US" dirty="0"/>
              <a:t>的元素链表。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如图待排序的数组为</a:t>
            </a:r>
            <a:r>
              <a:rPr lang="en-US" altLang="zh-CN" dirty="0"/>
              <a:t>unsorted[16]</a:t>
            </a:r>
            <a:r>
              <a:rPr lang="zh-CN" altLang="en-US" dirty="0"/>
              <a:t>桶空间是</a:t>
            </a:r>
            <a:r>
              <a:rPr lang="en-US" altLang="zh-CN" dirty="0" err="1"/>
              <a:t>buket</a:t>
            </a:r>
            <a:r>
              <a:rPr lang="en-US" altLang="zh-CN" dirty="0"/>
              <a:t>[10]</a:t>
            </a:r>
            <a:r>
              <a:rPr lang="zh-CN" altLang="en-US" dirty="0"/>
              <a:t>扫描所有元素之后，元素被放到了自己对应的桶里每个桶内，使用插入排序，保证一直是有序的。</a:t>
            </a:r>
          </a:p>
        </p:txBody>
      </p:sp>
      <p:sp>
        <p:nvSpPr>
          <p:cNvPr id="4" name="AutoShape 2" descr="640?wx_fmt=png">
            <a:extLst>
              <a:ext uri="{FF2B5EF4-FFF2-40B4-BE49-F238E27FC236}">
                <a16:creationId xmlns:a16="http://schemas.microsoft.com/office/drawing/2014/main" id="{605ED1F6-3ABC-496B-85A9-E268A61E8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3943" y="2467181"/>
            <a:ext cx="429838" cy="42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 descr="https://ss.csdn.net/p?https://mmbiz.qpic.cn/mmbiz_png/YrezxckhYOxDap9ictbNA8xCYonsS3K8hSU1RTJWb378ricHktmgnibIOIFvOibOWFS0J0SfpzbPauAUbbQ5HzAIZA/640?wx_fmt=png">
            <a:extLst>
              <a:ext uri="{FF2B5EF4-FFF2-40B4-BE49-F238E27FC236}">
                <a16:creationId xmlns:a16="http://schemas.microsoft.com/office/drawing/2014/main" id="{0F443788-A1E4-444E-A6F1-0CD7A203E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06" y="1152730"/>
            <a:ext cx="6111753" cy="4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5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78460-B393-4320-8678-EA375CA9D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zh-CN" altLang="en-US" sz="2400" b="1" dirty="0" smtClean="0"/>
              <a:t>优点→思想→程序实现</a:t>
            </a:r>
            <a:endParaRPr lang="zh-CN" altLang="en-US" sz="2400" b="1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B255672-CAC0-488B-826C-FB5C87F57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“快速排序”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7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A50F293-EFC8-4EFC-B10D-DFEE930DBA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①耗时极短</a:t>
            </a:r>
            <a:endParaRPr lang="zh-CN" altLang="en-US" sz="2000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1049DAC-0662-4595-8D37-857C99233B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②不浪费空间</a:t>
            </a:r>
            <a:endParaRPr lang="zh-CN" altLang="en-US" sz="200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2484D84-DD32-4B25-B738-6EE1FBB90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③思想简单但是名字装逼？</a:t>
            </a:r>
            <a:endParaRPr lang="zh-CN" altLang="en-US" sz="2000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517F558-DA0E-4BC3-9654-F7BED2922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630426C-6D67-411A-9721-19053E80A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快排的优点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6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1B00-DA53-4D74-9DAD-7A48AF7CD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7101713" cy="405376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快排的思想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二分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273" y="131156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159" y="1326953"/>
            <a:ext cx="102051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步骤：</a:t>
            </a:r>
            <a:endParaRPr lang="en-US" altLang="zh-CN" sz="2000" dirty="0" smtClean="0"/>
          </a:p>
          <a:p>
            <a:r>
              <a:rPr lang="zh-CN" altLang="en-US" sz="2000" dirty="0" smtClean="0"/>
              <a:t>①分割：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比如对一组数据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en-US" altLang="zh-CN" sz="2000" dirty="0" smtClean="0"/>
              <a:t> 1 2 5 4</a:t>
            </a:r>
            <a:r>
              <a:rPr lang="zh-CN" altLang="en-US" sz="2000" dirty="0" smtClean="0"/>
              <a:t>排序时，用</a:t>
            </a:r>
            <a:r>
              <a:rPr lang="zh-CN" altLang="en-US" sz="2000" dirty="0" smtClean="0">
                <a:solidFill>
                  <a:srgbClr val="FF0000"/>
                </a:solidFill>
              </a:rPr>
              <a:t>某种办法</a:t>
            </a:r>
            <a:r>
              <a:rPr lang="zh-CN" altLang="en-US" sz="2000" dirty="0" smtClean="0"/>
              <a:t>将基准数（通常为第一个数，即数字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）移到某个位置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，让小于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的数字在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的左边，大于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的数字在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的右边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此时新的数组为：</a:t>
            </a:r>
            <a:r>
              <a:rPr lang="en-US" altLang="zh-CN" sz="2000" dirty="0" smtClean="0"/>
              <a:t>2 1 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en-US" altLang="zh-CN" sz="2000" dirty="0" smtClean="0"/>
              <a:t> 5 4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②对基准元素左右两组数据，分别按照相同方法（设置左边第一个数为新的基准）分割：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左：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dirty="0" smtClean="0"/>
              <a:t> 1 </a:t>
            </a:r>
            <a:r>
              <a:rPr lang="zh-CN" altLang="en-US" sz="2000" dirty="0" smtClean="0"/>
              <a:t>→ </a:t>
            </a:r>
            <a:r>
              <a:rPr lang="en-US" altLang="zh-CN" sz="2000" dirty="0" smtClean="0"/>
              <a:t>1 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dirty="0" smtClean="0"/>
              <a:t>右：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en-US" altLang="zh-CN" sz="2000" dirty="0" smtClean="0"/>
              <a:t> 4 </a:t>
            </a:r>
            <a:r>
              <a:rPr lang="zh-CN" altLang="en-US" sz="2000" dirty="0" smtClean="0"/>
              <a:t>→ </a:t>
            </a:r>
            <a:r>
              <a:rPr lang="en-US" altLang="zh-CN" sz="2000" dirty="0" smtClean="0"/>
              <a:t>4 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此时新的数组为：</a:t>
            </a:r>
            <a:r>
              <a:rPr lang="en-US" altLang="zh-CN" sz="2000" dirty="0" smtClean="0"/>
              <a:t>1 2 3 4 5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88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739</Words>
  <Application>Microsoft Office PowerPoint</Application>
  <PresentationFormat>宽屏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Zhi</dc:creator>
  <cp:lastModifiedBy>Administrator</cp:lastModifiedBy>
  <cp:revision>23</cp:revision>
  <dcterms:created xsi:type="dcterms:W3CDTF">2018-11-25T04:24:05Z</dcterms:created>
  <dcterms:modified xsi:type="dcterms:W3CDTF">2018-11-25T15:46:44Z</dcterms:modified>
</cp:coreProperties>
</file>