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7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79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5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36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2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6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1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5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2A77E-B003-4802-AB45-DFCE02B25C8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5E9B9A-26FD-461A-A903-F8BA8D9B3204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Reference Based Compressed Sensing in MRI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032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ENGG4802 – Poster and Demonstration</a:t>
            </a:r>
          </a:p>
          <a:p>
            <a:r>
              <a:rPr lang="en-AU" dirty="0" smtClean="0"/>
              <a:t>Henry </a:t>
            </a:r>
            <a:r>
              <a:rPr lang="en-AU" dirty="0" smtClean="0"/>
              <a:t>Hanh</a:t>
            </a:r>
          </a:p>
          <a:p>
            <a:r>
              <a:rPr lang="en-AU" dirty="0" smtClean="0"/>
              <a:t>43214260</a:t>
            </a:r>
          </a:p>
          <a:p>
            <a:r>
              <a:rPr lang="en-AU" dirty="0" smtClean="0"/>
              <a:t>Supervisor: Feng Liu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>
                    <a:latin typeface="Cambria Math" panose="02040503050406030204" pitchFamily="18" charset="0"/>
                  </a:rPr>
                  <a:t>Proposed</a:t>
                </a:r>
                <a:r>
                  <a:rPr lang="fr-FR" dirty="0" smtClean="0">
                    <a:latin typeface="Cambria Math" panose="02040503050406030204" pitchFamily="18" charset="0"/>
                  </a:rPr>
                  <a:t> new non-</a:t>
                </a:r>
                <a:r>
                  <a:rPr lang="fr-FR" dirty="0" err="1" smtClean="0">
                    <a:latin typeface="Cambria Math" panose="02040503050406030204" pitchFamily="18" charset="0"/>
                  </a:rPr>
                  <a:t>linear</a:t>
                </a:r>
                <a:r>
                  <a:rPr lang="fr-FR" dirty="0" smtClean="0">
                    <a:latin typeface="Cambria Math" panose="02040503050406030204" pitchFamily="18" charset="0"/>
                  </a:rPr>
                  <a:t> reconstruction </a:t>
                </a:r>
                <a:r>
                  <a:rPr lang="en-AU" dirty="0" smtClean="0">
                    <a:latin typeface="Cambria Math" panose="02040503050406030204" pitchFamily="18" charset="0"/>
                  </a:rPr>
                  <a:t>method:</a:t>
                </a:r>
              </a:p>
              <a:p>
                <a:pPr marL="0" indent="0">
                  <a:buNone/>
                </a:pPr>
                <a:endParaRPr lang="fr-F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AU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en-AU" dirty="0" smtClean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terms through using prior information from similar reference image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>				(T1 Image)				(T2 Image)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48" y="3857414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72" y="385741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Previous Information on edges using Canny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Due to similar structure of similar images, can use edges as basis for reconstruction</a:t>
            </a:r>
          </a:p>
          <a:p>
            <a:r>
              <a:rPr lang="en-AU" dirty="0" smtClean="0"/>
              <a:t>Using Canny Filter: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Gaussian filter to smooth the image in order to remove the noise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Find the intensity gradients of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non-maximum suppression to get rid of spurious response to edge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Apply double threshold to determine potential edges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/>
              <a:t>Track edge by </a:t>
            </a:r>
            <a:r>
              <a:rPr lang="en-AU" sz="1600" dirty="0" smtClean="0"/>
              <a:t>hysteresis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600" dirty="0" smtClean="0"/>
              <a:t>Cleaning 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431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Canny </a:t>
            </a:r>
            <a:r>
              <a:rPr lang="en-AU" dirty="0" smtClean="0"/>
              <a:t>Filter Results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830" y="1846263"/>
            <a:ext cx="3599299" cy="3599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1846262"/>
            <a:ext cx="3599299" cy="35992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54242" y="3682905"/>
            <a:ext cx="195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4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Affine Transforms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image register/ align edge information from reference image to reconstructed image Affine transforms are used.   An optimizer is used to register the reference to reconstructed.</a:t>
            </a:r>
          </a:p>
          <a:p>
            <a:r>
              <a:rPr lang="en-AU" dirty="0"/>
              <a:t>An affine transformation is any transformation that preserves collinearity (i.e., all points lying on a line initially still lie on a line after transformation) and ratios of distances (e.g., the midpoint of a line segment remains the midpoint after transformation</a:t>
            </a:r>
            <a:r>
              <a:rPr lang="en-AU" dirty="0" smtClean="0"/>
              <a:t>). This thesis uses </a:t>
            </a:r>
            <a:r>
              <a:rPr lang="en-AU" dirty="0"/>
              <a:t>translation, rotation, scale, and </a:t>
            </a:r>
            <a:r>
              <a:rPr lang="en-AU" dirty="0" smtClean="0"/>
              <a:t>shear transformations.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1" y="3658929"/>
            <a:ext cx="2686957" cy="25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Block Diagram of Method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92" y="1890184"/>
            <a:ext cx="6928576" cy="3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Undersampling</a:t>
            </a:r>
            <a:r>
              <a:rPr lang="en-AU" dirty="0" smtClean="0"/>
              <a:t> </a:t>
            </a:r>
            <a:r>
              <a:rPr lang="en-AU" dirty="0" smtClean="0"/>
              <a:t>Patterns used in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72206" cy="4023360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            2-D Random </a:t>
            </a:r>
            <a:r>
              <a:rPr lang="en-AU" dirty="0" err="1" smtClean="0"/>
              <a:t>Undersampling</a:t>
            </a:r>
            <a:r>
              <a:rPr lang="en-AU" dirty="0" smtClean="0"/>
              <a:t> Pattern    1-D </a:t>
            </a:r>
            <a:r>
              <a:rPr lang="en-AU" dirty="0"/>
              <a:t>Random </a:t>
            </a:r>
            <a:r>
              <a:rPr lang="en-AU" dirty="0" smtClean="0"/>
              <a:t>Phase-Encode </a:t>
            </a:r>
            <a:r>
              <a:rPr lang="en-AU" dirty="0" err="1" smtClean="0"/>
              <a:t>Undersampling</a:t>
            </a:r>
            <a:r>
              <a:rPr lang="en-AU" dirty="0" smtClean="0"/>
              <a:t> Pattern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36" y="1845734"/>
            <a:ext cx="9092621" cy="34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/>
              <a:t>Outcome – Male Head (256x256)</a:t>
            </a:r>
            <a:br>
              <a:rPr lang="en-AU" sz="3600" dirty="0" smtClean="0"/>
            </a:br>
            <a:r>
              <a:rPr lang="en-US" altLang="zh-CN" sz="3600" dirty="0"/>
              <a:t>with Random Phase-encode </a:t>
            </a:r>
            <a:r>
              <a:rPr lang="en-US" altLang="zh-CN" sz="3600" dirty="0" err="1"/>
              <a:t>Undersampling</a:t>
            </a:r>
            <a:r>
              <a:rPr lang="en-US" altLang="zh-CN" sz="3600" dirty="0"/>
              <a:t> Pattern when R = </a:t>
            </a:r>
            <a:r>
              <a:rPr lang="en-US" altLang="zh-CN" sz="3600" dirty="0" smtClean="0"/>
              <a:t>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1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Outcome – </a:t>
            </a:r>
            <a:r>
              <a:rPr lang="en-AU" sz="3600" dirty="0" smtClean="0"/>
              <a:t>Differences and Zoom in of Male </a:t>
            </a:r>
            <a:r>
              <a:rPr lang="en-AU" sz="3600" dirty="0"/>
              <a:t>Head (</a:t>
            </a:r>
            <a:r>
              <a:rPr lang="en-AU" sz="3600" dirty="0" smtClean="0"/>
              <a:t>256x256) </a:t>
            </a:r>
            <a:r>
              <a:rPr lang="en-US" altLang="zh-CN" sz="3600" dirty="0" smtClean="0"/>
              <a:t>with </a:t>
            </a:r>
            <a:r>
              <a:rPr lang="en-US" altLang="zh-CN" sz="3600" dirty="0"/>
              <a:t>Random Phase-encode </a:t>
            </a:r>
            <a:r>
              <a:rPr lang="en-US" altLang="zh-CN" sz="3600" dirty="0" smtClean="0"/>
              <a:t>Under sampling </a:t>
            </a:r>
            <a:r>
              <a:rPr lang="en-US" altLang="zh-CN" sz="3600" dirty="0"/>
              <a:t>Pattern when R = 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071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</a:t>
            </a:r>
            <a:r>
              <a:rPr lang="en-AU" sz="3600" dirty="0" smtClean="0"/>
              <a:t>utcome – Male Head (256x256)</a:t>
            </a:r>
            <a:br>
              <a:rPr lang="en-AU" sz="3600" dirty="0" smtClean="0"/>
            </a:br>
            <a:r>
              <a:rPr lang="en-US" altLang="zh-CN" sz="3600" dirty="0"/>
              <a:t>with 2D Random </a:t>
            </a:r>
            <a:r>
              <a:rPr lang="en-US" altLang="zh-CN" sz="3600" dirty="0" err="1" smtClean="0"/>
              <a:t>Undersampling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Pattern when R = </a:t>
            </a:r>
            <a:r>
              <a:rPr lang="en-US" altLang="zh-CN" sz="3600" dirty="0" smtClean="0"/>
              <a:t>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72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Outcome – </a:t>
            </a:r>
            <a:r>
              <a:rPr lang="en-AU" sz="3600" dirty="0" smtClean="0"/>
              <a:t>Differences and Zoom in of Male </a:t>
            </a:r>
            <a:r>
              <a:rPr lang="en-AU" sz="3600" dirty="0"/>
              <a:t>Head (</a:t>
            </a:r>
            <a:r>
              <a:rPr lang="en-AU" sz="3600" dirty="0" smtClean="0"/>
              <a:t>256x256) </a:t>
            </a:r>
            <a:r>
              <a:rPr lang="en-US" altLang="zh-CN" sz="3600" dirty="0" smtClean="0"/>
              <a:t>with 2D Random </a:t>
            </a:r>
            <a:r>
              <a:rPr lang="en-US" altLang="zh-CN" sz="3600" dirty="0" err="1" smtClean="0"/>
              <a:t>Undersampling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Pattern when R = 4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5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Problem Definition and Background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Conclusion and Future Work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1" y="2065034"/>
            <a:ext cx="4773582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 and 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Maximization of L1 weightings and minimization TV </a:t>
            </a:r>
            <a:r>
              <a:rPr lang="en-AU" dirty="0" smtClean="0"/>
              <a:t>weightings(~0) on edge </a:t>
            </a:r>
            <a:r>
              <a:rPr lang="en-AU" dirty="0"/>
              <a:t>produce the best reconstructed image. </a:t>
            </a: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Minimization of TV and L1 on non-edge components produce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Proposed method provides an improvement of at least 4 dB in PSNR and 0.15 in SSIM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Proposed  method reduces image blurring in random phase encoding. Thus also able to implemented practically in MRI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Future work to optimize the algorithm and weightings.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08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space m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70" y="2991682"/>
            <a:ext cx="5567510" cy="22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180"/>
          <a:stretch/>
        </p:blipFill>
        <p:spPr>
          <a:xfrm>
            <a:off x="1370385" y="2506054"/>
            <a:ext cx="3944681" cy="3471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Challenges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827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 smtClean="0"/>
              <a:t>Long scan times in MRI </a:t>
            </a:r>
            <a:r>
              <a:rPr lang="en-AU" sz="8000" dirty="0" smtClean="0"/>
              <a:t>causes </a:t>
            </a:r>
            <a:r>
              <a:rPr lang="en-AU" sz="8000" dirty="0" smtClean="0"/>
              <a:t>patient discomfort and motion artefacts</a:t>
            </a:r>
          </a:p>
          <a:p>
            <a:r>
              <a:rPr lang="en-AU" sz="8000" dirty="0" smtClean="0"/>
              <a:t>Scan speed limited </a:t>
            </a:r>
            <a:r>
              <a:rPr lang="en-AU" sz="8000" dirty="0"/>
              <a:t>by physical constraints such as maximum amplitude and slew-rate. </a:t>
            </a:r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endParaRPr lang="en-AU" sz="8000" dirty="0" smtClean="0"/>
          </a:p>
          <a:p>
            <a:endParaRPr lang="en-AU" sz="8000" dirty="0"/>
          </a:p>
          <a:p>
            <a:pPr marL="0" indent="0">
              <a:buNone/>
            </a:pPr>
            <a:r>
              <a:rPr lang="en-AU" sz="6400" dirty="0" smtClean="0"/>
              <a:t>                                                                                                                           Conventional Cartesian Sampling in MRI </a:t>
            </a:r>
          </a:p>
          <a:p>
            <a:pPr marL="0" indent="0">
              <a:buNone/>
            </a:pPr>
            <a:r>
              <a:rPr lang="en-AU" sz="6400" dirty="0"/>
              <a:t> </a:t>
            </a:r>
            <a:r>
              <a:rPr lang="en-AU" sz="6400" dirty="0" smtClean="0"/>
              <a:t>                                                                                                                                     which requires long scan time</a:t>
            </a:r>
          </a:p>
          <a:p>
            <a:r>
              <a:rPr lang="en-AU" sz="6400" dirty="0" smtClean="0"/>
              <a:t>(a) Original Image (b) Image Blurring (c) Image Ghosting</a:t>
            </a:r>
            <a:endParaRPr lang="en-AU" sz="6400" dirty="0"/>
          </a:p>
        </p:txBody>
      </p:sp>
    </p:spTree>
    <p:extLst>
      <p:ext uri="{BB962C8B-B14F-4D97-AF65-F5344CB8AC3E}">
        <p14:creationId xmlns:p14="http://schemas.microsoft.com/office/powerpoint/2010/main" val="20456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methods to speed up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Hardware Solutions – Pulse Sequences(Rapid Imaging) and RF Coil design ( Parallel Coils)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Software Solutions -  </a:t>
            </a:r>
            <a:r>
              <a:rPr lang="en-AU" dirty="0" err="1" smtClean="0"/>
              <a:t>Undersampling</a:t>
            </a:r>
            <a:r>
              <a:rPr lang="en-AU" dirty="0" smtClean="0"/>
              <a:t> to achieve fast imaging </a:t>
            </a:r>
            <a:r>
              <a:rPr lang="en-AU" dirty="0" smtClean="0"/>
              <a:t>(Compressed </a:t>
            </a:r>
            <a:r>
              <a:rPr lang="en-AU" dirty="0" smtClean="0"/>
              <a:t>Sensing</a:t>
            </a:r>
            <a:r>
              <a:rPr lang="en-A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     Rapid Imaging (Fast Spin Echo)                                                                      Parallel Imaging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4" y="2864103"/>
            <a:ext cx="4823971" cy="2958254"/>
          </a:xfrm>
          <a:prstGeom prst="rect">
            <a:avLst/>
          </a:prstGeom>
        </p:spPr>
      </p:pic>
      <p:pic>
        <p:nvPicPr>
          <p:cNvPr id="1026" name="Picture 2" descr="Image result for fast spin echo pulse sequ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5" y="2877203"/>
            <a:ext cx="5742949" cy="28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4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Compressed Sensing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Compressed Sensing is signal processing technique where an </a:t>
            </a:r>
            <a:r>
              <a:rPr lang="en-AU" dirty="0" smtClean="0"/>
              <a:t>under sampled </a:t>
            </a:r>
            <a:r>
              <a:rPr lang="en-AU" dirty="0"/>
              <a:t>signal is able to be acquired and reconstructed.</a:t>
            </a:r>
          </a:p>
          <a:p>
            <a:r>
              <a:rPr lang="en-AU" dirty="0"/>
              <a:t>CS application can be applied MRI as scan time is directly correlated to the number of samples taken. 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87" y="3390388"/>
            <a:ext cx="6274705" cy="23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Compressed Sensing fit in MRI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MRI images are sparse and compressible in some domain (Wavelet Domain and Discrete Cosine Transform)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Incoherent Sampling caused by design of Sensing Matrix (</a:t>
            </a:r>
            <a:r>
              <a:rPr lang="el-GR" dirty="0" smtClean="0"/>
              <a:t>Φ</a:t>
            </a:r>
            <a:r>
              <a:rPr lang="en-AU" dirty="0" smtClean="0"/>
              <a:t>) in practical sense the trajectories in MRI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43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Compressed Sensing fit in MRI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AU" dirty="0" smtClean="0"/>
                  <a:t>Non-linear reconstruction methods to solve y = </a:t>
                </a:r>
                <a:r>
                  <a:rPr lang="el-GR" dirty="0" smtClean="0"/>
                  <a:t>Φ</a:t>
                </a:r>
                <a:r>
                  <a:rPr lang="en-AU" dirty="0" smtClean="0"/>
                  <a:t>x</a:t>
                </a:r>
              </a:p>
              <a:p>
                <a:pPr marL="0" indent="0">
                  <a:buNone/>
                </a:pPr>
                <a:r>
                  <a:rPr lang="en-AU" dirty="0" smtClean="0"/>
                  <a:t>Conventional Method as shown in M. </a:t>
                </a:r>
                <a:r>
                  <a:rPr lang="en-AU" dirty="0" err="1" smtClean="0"/>
                  <a:t>Lustig</a:t>
                </a:r>
                <a:r>
                  <a:rPr lang="en-AU" dirty="0" smtClean="0"/>
                  <a:t> to solve for the following: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 dirty="0" err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en-AU" dirty="0" smtClean="0"/>
                  <a:t>Where the minimization of L1 norm promotes sparsity and the minimization of L2 norm promotes data consistency.</a:t>
                </a:r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Current Disadvantages to Conventional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Small Ghosting and Image Blurring in non-random density sampling trajectories 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Does not use previous similar previous scan to be get better image quality/ reduce scan time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Goal for thesis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sz="3600" dirty="0"/>
              <a:t>Produce a better MRI image than conventional method (SPARSE-MRI)  using existing image processing techniques and previous information from similar reference images.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252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573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Retrospect</vt:lpstr>
      <vt:lpstr>Reference Based Compressed Sensing in MRI</vt:lpstr>
      <vt:lpstr>Outline</vt:lpstr>
      <vt:lpstr>Current Challenges in MRI</vt:lpstr>
      <vt:lpstr>Current methods to speed up MRI</vt:lpstr>
      <vt:lpstr>Compressed Sensing in MRI</vt:lpstr>
      <vt:lpstr>Compressed Sensing fit in MRI</vt:lpstr>
      <vt:lpstr>Compressed Sensing fit in MRI</vt:lpstr>
      <vt:lpstr>Current Disadvantages to Conventional Method</vt:lpstr>
      <vt:lpstr>Design Goal for thesis</vt:lpstr>
      <vt:lpstr>Methodology</vt:lpstr>
      <vt:lpstr>Previous Information on edges using Canny Filter</vt:lpstr>
      <vt:lpstr>Canny Filter Results</vt:lpstr>
      <vt:lpstr>Affine Transforms</vt:lpstr>
      <vt:lpstr>Block Diagram of Method</vt:lpstr>
      <vt:lpstr>Undersampling Patterns used in results</vt:lpstr>
      <vt:lpstr>Outcome – Male Head (256x256) with Random Phase-encode Undersampling Pattern when R = 4</vt:lpstr>
      <vt:lpstr>Outcome – Differences and Zoom in of Male Head (256x256) with Random Phase-encode Under sampling Pattern when R = 4</vt:lpstr>
      <vt:lpstr>Outcome – Male Head (256x256) with 2D Random Undersampling Pattern when R = 4</vt:lpstr>
      <vt:lpstr>Outcome – Differences and Zoom in of Male Head (256x256) with 2D Random Undersampling Pattern when R = 4</vt:lpstr>
      <vt:lpstr>Conclusion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Based Compressed Sensing in MRI</dc:title>
  <dc:creator>Heinreich</dc:creator>
  <cp:lastModifiedBy>Heinreich</cp:lastModifiedBy>
  <cp:revision>25</cp:revision>
  <dcterms:created xsi:type="dcterms:W3CDTF">2017-05-21T01:27:54Z</dcterms:created>
  <dcterms:modified xsi:type="dcterms:W3CDTF">2017-05-21T07:08:36Z</dcterms:modified>
</cp:coreProperties>
</file>