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2754" y="204"/>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5/20/2017</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smtClean="0"/>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6" descr="possibleposter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700"/>
            <a:ext cx="14760575" cy="1033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a:t>
            </a:r>
            <a:r>
              <a:rPr lang="en-AU" noProof="0" dirty="0" smtClean="0"/>
              <a:t>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smtClean="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smtClean="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a:t>
            </a:r>
            <a:r>
              <a:rPr lang="en-AU" noProof="0" dirty="0" smtClean="0"/>
              <a:t>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a:t>
            </a:r>
            <a:r>
              <a:rPr lang="en-AU" noProof="0" dirty="0" smtClean="0"/>
              <a:t>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a:t>
            </a:r>
            <a:r>
              <a:rPr lang="en-AU" noProof="0" dirty="0" smtClean="0"/>
              <a:t>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smtClean="0"/>
              <a:t>Click to edit Master title style</a:t>
            </a:r>
            <a:endParaRPr lang="en-US" smtClean="0"/>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5/20/2017</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112712" y="1270000"/>
            <a:ext cx="4555041" cy="7656513"/>
          </a:xfrm>
          <a:ln/>
        </p:spPr>
        <p:txBody>
          <a:bodyPr/>
          <a:lstStyle/>
          <a:p>
            <a:r>
              <a:rPr lang="en-US" sz="1800" dirty="0" smtClean="0">
                <a:latin typeface="Bodoni MT" charset="0"/>
                <a:cs typeface="Helvetica Neue" charset="0"/>
              </a:rPr>
              <a:t>PROBELM DEFINITION &amp; </a:t>
            </a:r>
            <a:r>
              <a:rPr lang="en-US" sz="1800" dirty="0" smtClean="0">
                <a:latin typeface="Bodoni MT" charset="0"/>
                <a:cs typeface="Helvetica Neue" charset="0"/>
              </a:rPr>
              <a:t>BACKGROUND </a:t>
            </a:r>
            <a:r>
              <a:rPr lang="en-US" sz="1800" dirty="0" smtClean="0">
                <a:latin typeface="Bodoni MT" charset="0"/>
                <a:cs typeface="Helvetica Neue" charset="0"/>
              </a:rPr>
              <a:t>INFORMATION</a:t>
            </a:r>
            <a:endParaRPr lang="en-US" sz="1800" dirty="0" smtClean="0">
              <a:latin typeface="Bodoni MT" charset="0"/>
              <a:cs typeface="Helvetica Neue" charset="0"/>
            </a:endParaRPr>
          </a:p>
          <a:p>
            <a:r>
              <a:rPr lang="en-US" dirty="0" smtClean="0">
                <a:latin typeface="Helvetica Neue" charset="0"/>
                <a:cs typeface="Helvetica Neue" charset="0"/>
              </a:rPr>
              <a:t>MRI (Magnetic Resonance Imaging) is a widely used medical imaging technique used to image body organs without exposure to ionizing radiation. In recent years,</a:t>
            </a:r>
            <a:r>
              <a:rPr lang="en-US" dirty="0">
                <a:latin typeface="Helvetica Neue" charset="0"/>
                <a:cs typeface="Helvetica Neue" charset="0"/>
              </a:rPr>
              <a:t> </a:t>
            </a:r>
            <a:r>
              <a:rPr lang="en-US" dirty="0" smtClean="0">
                <a:latin typeface="Helvetica Neue" charset="0"/>
                <a:cs typeface="Helvetica Neue" charset="0"/>
              </a:rPr>
              <a:t>Compressed Sensing in MRI has been introduced to reduce scan time. </a:t>
            </a:r>
          </a:p>
          <a:p>
            <a:r>
              <a:rPr lang="en-US" dirty="0" smtClean="0">
                <a:latin typeface="Helvetica Neue" charset="0"/>
                <a:cs typeface="Helvetica Neue" charset="0"/>
              </a:rPr>
              <a:t>Compressed </a:t>
            </a:r>
            <a:r>
              <a:rPr lang="en-US" dirty="0">
                <a:latin typeface="Helvetica Neue" charset="0"/>
                <a:cs typeface="Helvetica Neue" charset="0"/>
              </a:rPr>
              <a:t>Sensing </a:t>
            </a:r>
            <a:r>
              <a:rPr lang="en-US" dirty="0" smtClean="0">
                <a:latin typeface="Helvetica Neue" charset="0"/>
                <a:cs typeface="Helvetica Neue" charset="0"/>
              </a:rPr>
              <a:t>involves taking less measurements required for full reconstruction according to Nyquist's Theorem to reconstruct a near perfect image using non-linear reconstruction methods.  However, the conventional CS method (</a:t>
            </a:r>
            <a:r>
              <a:rPr lang="en-US" dirty="0" smtClean="0">
                <a:latin typeface="Helvetica Neue" charset="0"/>
                <a:cs typeface="Helvetica Neue" charset="0"/>
              </a:rPr>
              <a:t>Sparse-MRI</a:t>
            </a:r>
            <a:r>
              <a:rPr lang="en-US" dirty="0" smtClean="0">
                <a:latin typeface="Helvetica Neue" charset="0"/>
                <a:cs typeface="Helvetica Neue" charset="0"/>
              </a:rPr>
              <a:t>) does not use previous scan information which may speed up the scan time.</a:t>
            </a:r>
          </a:p>
          <a:p>
            <a:endParaRPr lang="en-US" dirty="0" smtClean="0">
              <a:latin typeface="Bodoni MT" charset="0"/>
              <a:cs typeface="Helvetica Neue" charset="0"/>
            </a:endParaRPr>
          </a:p>
          <a:p>
            <a:r>
              <a:rPr lang="en-US" sz="1600" dirty="0" smtClean="0">
                <a:latin typeface="Bodoni MT" charset="0"/>
                <a:cs typeface="Helvetica Neue" charset="0"/>
              </a:rPr>
              <a:t>GOALS</a:t>
            </a:r>
          </a:p>
          <a:p>
            <a:pPr marL="285750" indent="-285750">
              <a:buFont typeface="Arial" panose="020B0604020202020204" pitchFamily="34" charset="0"/>
              <a:buChar char="•"/>
            </a:pPr>
            <a:r>
              <a:rPr lang="en-US" dirty="0">
                <a:latin typeface="Helvetica Neue" charset="0"/>
                <a:cs typeface="Helvetica Neue" charset="0"/>
              </a:rPr>
              <a:t>P</a:t>
            </a:r>
            <a:r>
              <a:rPr lang="en-US" dirty="0" smtClean="0">
                <a:latin typeface="Helvetica Neue" charset="0"/>
                <a:cs typeface="Helvetica Neue" charset="0"/>
              </a:rPr>
              <a:t>roduce a better MRI image than conventional method (SPARSE-MRI)  using </a:t>
            </a:r>
            <a:r>
              <a:rPr lang="en-US" dirty="0">
                <a:latin typeface="Helvetica Neue" charset="0"/>
                <a:cs typeface="Helvetica Neue" charset="0"/>
              </a:rPr>
              <a:t>existing image processing techniques </a:t>
            </a:r>
            <a:r>
              <a:rPr lang="en-US" dirty="0" smtClean="0">
                <a:latin typeface="Helvetica Neue" charset="0"/>
                <a:cs typeface="Helvetica Neue" charset="0"/>
              </a:rPr>
              <a:t>and previous </a:t>
            </a:r>
            <a:r>
              <a:rPr lang="en-US" dirty="0" smtClean="0">
                <a:latin typeface="Helvetica Neue" charset="0"/>
                <a:cs typeface="Helvetica Neue" charset="0"/>
              </a:rPr>
              <a:t>information from similar reference </a:t>
            </a:r>
            <a:r>
              <a:rPr lang="en-US" dirty="0" smtClean="0">
                <a:latin typeface="Helvetica Neue" charset="0"/>
                <a:cs typeface="Helvetica Neue" charset="0"/>
              </a:rPr>
              <a:t>images.</a:t>
            </a:r>
            <a:endParaRPr lang="en-US" dirty="0">
              <a:latin typeface="Helvetica Neue" charset="0"/>
              <a:cs typeface="Helvetica Neue" charset="0"/>
            </a:endParaRPr>
          </a:p>
          <a:p>
            <a:pPr marL="285750" indent="-285750">
              <a:buFont typeface="Arial" panose="020B0604020202020204" pitchFamily="34" charset="0"/>
              <a:buChar char="•"/>
            </a:pPr>
            <a:endParaRPr lang="en-US" dirty="0">
              <a:latin typeface="Helvetica Neue" charset="0"/>
              <a:cs typeface="Helvetica Neue" charset="0"/>
            </a:endParaRPr>
          </a:p>
          <a:p>
            <a:r>
              <a:rPr lang="en-US" dirty="0" smtClean="0">
                <a:latin typeface="Bodoni MT" charset="0"/>
                <a:cs typeface="Helvetica Neue" charset="0"/>
              </a:rPr>
              <a:t>METHODOLOGY</a:t>
            </a:r>
          </a:p>
          <a:p>
            <a:r>
              <a:rPr lang="en-US" dirty="0" smtClean="0">
                <a:latin typeface="Helvetica Neue" charset="0"/>
                <a:cs typeface="Helvetica Neue" charset="0"/>
              </a:rPr>
              <a:t>We propose a novel method using the weighting factors of Total Variation and L1 Norm in the conventional method (Sparse-MRI) to improve image quality. This proposed method uses edge information from a similar image previously taken to alter edge weightings. To register the edge information to conventional reconstruction, the Affine transform was used. The optimal weighting factors for this image were found through experiments throughout semester.</a:t>
            </a:r>
            <a:endParaRPr lang="en-US" dirty="0" smtClean="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sz="1600" dirty="0">
              <a:latin typeface="Bodoni MT" charset="0"/>
              <a:cs typeface="Helvetica Neue" charset="0"/>
            </a:endParaRPr>
          </a:p>
          <a:p>
            <a:endParaRPr lang="en-US" dirty="0" smtClean="0">
              <a:latin typeface="Helvetica Neue" charset="0"/>
              <a:cs typeface="Helvetica Neue" charset="0"/>
            </a:endParaRPr>
          </a:p>
        </p:txBody>
      </p:sp>
      <p:sp>
        <p:nvSpPr>
          <p:cNvPr id="3075" name="Title 2"/>
          <p:cNvSpPr>
            <a:spLocks noGrp="1"/>
          </p:cNvSpPr>
          <p:nvPr>
            <p:ph type="title"/>
          </p:nvPr>
        </p:nvSpPr>
        <p:spPr>
          <a:xfrm>
            <a:off x="449263" y="-25400"/>
            <a:ext cx="14312900" cy="698500"/>
          </a:xfrm>
        </p:spPr>
        <p:txBody>
          <a:bodyPr/>
          <a:lstStyle/>
          <a:p>
            <a:r>
              <a:rPr lang="en-US" cap="none" dirty="0" smtClean="0">
                <a:latin typeface="Bodoni MT" charset="0"/>
                <a:cs typeface="Didot" charset="0"/>
              </a:rPr>
              <a:t>REFERENCE BASED COMPRESSED SENSING</a:t>
            </a:r>
          </a:p>
        </p:txBody>
      </p:sp>
      <p:sp>
        <p:nvSpPr>
          <p:cNvPr id="3076" name="Subtitle 3"/>
          <p:cNvSpPr>
            <a:spLocks noGrp="1"/>
          </p:cNvSpPr>
          <p:nvPr>
            <p:ph type="subTitle" idx="10"/>
          </p:nvPr>
        </p:nvSpPr>
        <p:spPr>
          <a:xfrm>
            <a:off x="4438102" y="655268"/>
            <a:ext cx="10331450" cy="441325"/>
          </a:xfrm>
        </p:spPr>
        <p:txBody>
          <a:bodyPr/>
          <a:lstStyle/>
          <a:p>
            <a:pPr>
              <a:spcBef>
                <a:spcPct val="0"/>
              </a:spcBef>
            </a:pPr>
            <a:r>
              <a:rPr lang="en-US" dirty="0" smtClean="0">
                <a:latin typeface="Helvetica Neue" charset="0"/>
                <a:cs typeface="Helvetica Neue" charset="0"/>
              </a:rPr>
              <a:t>HENRY HANH , </a:t>
            </a:r>
            <a:r>
              <a:rPr lang="en-US" dirty="0" smtClean="0">
                <a:latin typeface="Helvetica Neue" charset="0"/>
                <a:cs typeface="Helvetica Neue" charset="0"/>
              </a:rPr>
              <a:t>Prof. FENG </a:t>
            </a:r>
            <a:r>
              <a:rPr lang="en-US" dirty="0" smtClean="0">
                <a:latin typeface="Helvetica Neue" charset="0"/>
                <a:cs typeface="Helvetica Neue" charset="0"/>
              </a:rPr>
              <a:t>LIU</a:t>
            </a:r>
          </a:p>
        </p:txBody>
      </p:sp>
      <p:sp>
        <p:nvSpPr>
          <p:cNvPr id="3077" name="Content Placeholder 7"/>
          <p:cNvSpPr>
            <a:spLocks noGrp="1"/>
          </p:cNvSpPr>
          <p:nvPr>
            <p:ph idx="11"/>
          </p:nvPr>
        </p:nvSpPr>
        <p:spPr>
          <a:xfrm>
            <a:off x="4963152" y="1130300"/>
            <a:ext cx="5080406" cy="7656513"/>
          </a:xfrm>
          <a:ln/>
        </p:spPr>
        <p:txBody>
          <a:bodyPr/>
          <a:lstStyle/>
          <a:p>
            <a:endParaRPr lang="en-US" b="1" dirty="0">
              <a:latin typeface="Helvetica Neue" charset="0"/>
              <a:cs typeface="Helvetica Neue" charset="0"/>
            </a:endParaRPr>
          </a:p>
          <a:p>
            <a:endParaRPr lang="en-US" b="1" dirty="0" smtClean="0">
              <a:latin typeface="Helvetica Neue" charset="0"/>
              <a:cs typeface="Helvetica Neue" charset="0"/>
            </a:endParaRPr>
          </a:p>
          <a:p>
            <a:endParaRPr lang="en-US" b="1" dirty="0">
              <a:latin typeface="Helvetica Neue" charset="0"/>
              <a:cs typeface="Helvetica Neue" charset="0"/>
            </a:endParaRPr>
          </a:p>
          <a:p>
            <a:endParaRPr lang="en-US" b="1" dirty="0" smtClean="0">
              <a:latin typeface="Helvetica Neue" charset="0"/>
              <a:cs typeface="Helvetica Neue" charset="0"/>
            </a:endParaRPr>
          </a:p>
          <a:p>
            <a:endParaRPr lang="en-US" b="1" dirty="0">
              <a:latin typeface="Helvetica Neue" charset="0"/>
              <a:cs typeface="Helvetica Neue" charset="0"/>
            </a:endParaRPr>
          </a:p>
          <a:p>
            <a:endParaRPr lang="en-US" b="1" dirty="0" smtClean="0">
              <a:latin typeface="Helvetica Neue" charset="0"/>
              <a:cs typeface="Helvetica Neue" charset="0"/>
            </a:endParaRPr>
          </a:p>
          <a:p>
            <a:endParaRPr lang="en-US" b="1" dirty="0">
              <a:latin typeface="Helvetica Neue" charset="0"/>
              <a:cs typeface="Helvetica Neue" charset="0"/>
            </a:endParaRPr>
          </a:p>
          <a:p>
            <a:endParaRPr lang="en-US" b="1" dirty="0" smtClean="0">
              <a:latin typeface="Helvetica Neue" charset="0"/>
              <a:cs typeface="Helvetica Neue" charset="0"/>
            </a:endParaRPr>
          </a:p>
          <a:p>
            <a:endParaRPr lang="en-US" b="1" dirty="0">
              <a:latin typeface="Helvetica Neue" charset="0"/>
              <a:cs typeface="Helvetica Neue" charset="0"/>
            </a:endParaRPr>
          </a:p>
          <a:p>
            <a:r>
              <a:rPr lang="en-US" sz="1200" dirty="0" smtClean="0">
                <a:latin typeface="Helvetica Neue" charset="0"/>
                <a:cs typeface="Helvetica Neue" charset="0"/>
              </a:rPr>
              <a:t>Figure 1: Block Diagram of proposed method</a:t>
            </a:r>
          </a:p>
          <a:p>
            <a:endParaRPr lang="en-US" sz="1200" dirty="0" smtClean="0">
              <a:latin typeface="Bodoni MT" charset="0"/>
              <a:cs typeface="Helvetica Neue" charset="0"/>
            </a:endParaRPr>
          </a:p>
          <a:p>
            <a:r>
              <a:rPr lang="en-US" dirty="0" smtClean="0">
                <a:latin typeface="Bodoni MT" charset="0"/>
                <a:cs typeface="Helvetica Neue" charset="0"/>
              </a:rPr>
              <a:t>RESULTS</a:t>
            </a:r>
            <a:endParaRPr lang="en-US" dirty="0" smtClean="0">
              <a:latin typeface="Bodoni MT" charset="0"/>
              <a:cs typeface="Helvetica Neue" charset="0"/>
            </a:endParaRPr>
          </a:p>
          <a:p>
            <a:r>
              <a:rPr lang="en-US" dirty="0" smtClean="0">
                <a:latin typeface="Helvetica Neue" charset="0"/>
                <a:cs typeface="Helvetica Neue" charset="0"/>
              </a:rPr>
              <a:t>Image </a:t>
            </a:r>
            <a:r>
              <a:rPr lang="en-US" dirty="0" smtClean="0">
                <a:latin typeface="Helvetica Neue" charset="0"/>
                <a:cs typeface="Helvetica Neue" charset="0"/>
              </a:rPr>
              <a:t>Results</a:t>
            </a: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r>
              <a:rPr lang="en-US" dirty="0">
                <a:latin typeface="Bodoni MT" charset="0"/>
                <a:cs typeface="Helvetica Neue" charset="0"/>
              </a:rPr>
              <a:t> </a:t>
            </a:r>
            <a:r>
              <a:rPr lang="en-US" dirty="0" smtClean="0">
                <a:latin typeface="Bodoni MT" charset="0"/>
                <a:cs typeface="Helvetica Neue" charset="0"/>
              </a:rPr>
              <a:t>                   </a:t>
            </a:r>
            <a:r>
              <a:rPr lang="en-US" dirty="0" smtClean="0">
                <a:latin typeface="Helvetica Neue" charset="0"/>
                <a:cs typeface="Helvetica Neue" charset="0"/>
              </a:rPr>
              <a:t>[</a:t>
            </a:r>
            <a:r>
              <a:rPr lang="en-US" dirty="0" smtClean="0">
                <a:latin typeface="Helvetica Neue" charset="0"/>
                <a:cs typeface="Helvetica Neue" charset="0"/>
              </a:rPr>
              <a:t>a]                                         </a:t>
            </a:r>
            <a:r>
              <a:rPr lang="en-US" dirty="0" smtClean="0">
                <a:latin typeface="Helvetica Neue" charset="0"/>
                <a:cs typeface="Helvetica Neue" charset="0"/>
              </a:rPr>
              <a:t>    [</a:t>
            </a:r>
            <a:r>
              <a:rPr lang="en-US" dirty="0" smtClean="0">
                <a:latin typeface="Helvetica Neue" charset="0"/>
                <a:cs typeface="Helvetica Neue" charset="0"/>
              </a:rPr>
              <a:t>b]</a:t>
            </a:r>
          </a:p>
          <a:p>
            <a:endParaRPr lang="en-US" dirty="0">
              <a:latin typeface="Helvetica Neue" charset="0"/>
              <a:cs typeface="Helvetica Neue" charset="0"/>
            </a:endParaRPr>
          </a:p>
          <a:p>
            <a:endParaRPr lang="en-US" dirty="0" smtClean="0">
              <a:latin typeface="Helvetica Neue" charset="0"/>
              <a:cs typeface="Helvetica Neue" charset="0"/>
            </a:endParaRPr>
          </a:p>
          <a:p>
            <a:endParaRPr lang="en-US" dirty="0">
              <a:latin typeface="Helvetica Neue" charset="0"/>
              <a:cs typeface="Helvetica Neue" charset="0"/>
            </a:endParaRPr>
          </a:p>
          <a:p>
            <a:endParaRPr lang="en-US" dirty="0" smtClean="0">
              <a:latin typeface="Helvetica Neue" charset="0"/>
              <a:cs typeface="Helvetica Neue" charset="0"/>
            </a:endParaRPr>
          </a:p>
          <a:p>
            <a:endParaRPr lang="en-US" dirty="0">
              <a:latin typeface="Helvetica Neue" charset="0"/>
              <a:cs typeface="Helvetica Neue" charset="0"/>
            </a:endParaRPr>
          </a:p>
          <a:p>
            <a:endParaRPr lang="en-US" dirty="0" smtClean="0">
              <a:latin typeface="Helvetica Neue" charset="0"/>
              <a:cs typeface="Helvetica Neue" charset="0"/>
            </a:endParaRPr>
          </a:p>
          <a:p>
            <a:endParaRPr lang="en-US" dirty="0" smtClean="0">
              <a:latin typeface="Helvetica Neue" charset="0"/>
              <a:cs typeface="Helvetica Neue" charset="0"/>
            </a:endParaRPr>
          </a:p>
          <a:p>
            <a:r>
              <a:rPr lang="en-US" dirty="0" smtClean="0">
                <a:latin typeface="Helvetica Neue" charset="0"/>
                <a:cs typeface="Helvetica Neue" charset="0"/>
              </a:rPr>
              <a:t>                                          [</a:t>
            </a:r>
            <a:r>
              <a:rPr lang="en-US" dirty="0" smtClean="0">
                <a:latin typeface="Helvetica Neue" charset="0"/>
                <a:cs typeface="Helvetica Neue" charset="0"/>
              </a:rPr>
              <a:t>c]</a:t>
            </a:r>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p:txBody>
      </p:sp>
      <p:sp>
        <p:nvSpPr>
          <p:cNvPr id="3079" name="Content Placeholder 9"/>
          <p:cNvSpPr>
            <a:spLocks noGrp="1"/>
          </p:cNvSpPr>
          <p:nvPr>
            <p:ph idx="13"/>
          </p:nvPr>
        </p:nvSpPr>
        <p:spPr>
          <a:xfrm>
            <a:off x="9696395" y="1120448"/>
            <a:ext cx="4853794" cy="7806065"/>
          </a:xfrm>
          <a:ln/>
        </p:spPr>
        <p:txBody>
          <a:bodyPr/>
          <a:lstStyle/>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r>
              <a:rPr lang="en-US" dirty="0" smtClean="0">
                <a:latin typeface="Bodoni MT" charset="0"/>
                <a:cs typeface="Helvetica Neue" charset="0"/>
              </a:rPr>
              <a:t>                       </a:t>
            </a:r>
            <a:r>
              <a:rPr lang="en-US" dirty="0" smtClean="0">
                <a:latin typeface="Helvetica Neue" charset="0"/>
                <a:cs typeface="Helvetica Neue" charset="0"/>
              </a:rPr>
              <a:t>[</a:t>
            </a:r>
            <a:r>
              <a:rPr lang="en-US" dirty="0" smtClean="0">
                <a:latin typeface="Helvetica Neue" charset="0"/>
                <a:cs typeface="Helvetica Neue" charset="0"/>
              </a:rPr>
              <a:t>d]                                            [e]</a:t>
            </a:r>
            <a:endParaRPr lang="en-US" dirty="0">
              <a:latin typeface="Bodoni MT" charset="0"/>
              <a:cs typeface="Helvetica Neue" charset="0"/>
            </a:endParaRPr>
          </a:p>
          <a:p>
            <a:r>
              <a:rPr lang="en-US" sz="1200" dirty="0" smtClean="0">
                <a:latin typeface="Helvetica Neue" charset="0"/>
                <a:cs typeface="Helvetica Neue" charset="0"/>
              </a:rPr>
              <a:t>Figure </a:t>
            </a:r>
            <a:r>
              <a:rPr lang="en-US" sz="1200" dirty="0" smtClean="0">
                <a:latin typeface="Helvetica Neue" charset="0"/>
                <a:cs typeface="Helvetica Neue" charset="0"/>
              </a:rPr>
              <a:t>2: </a:t>
            </a:r>
            <a:r>
              <a:rPr lang="en-US" sz="1200" dirty="0" smtClean="0">
                <a:latin typeface="Helvetica Neue" charset="0"/>
                <a:cs typeface="Helvetica Neue" charset="0"/>
              </a:rPr>
              <a:t>[a] original image to be constructed [b] reference image [c] reference edge registration using affine transforms [d] Conventional method reconstruction [e] proposed method reconstruction at R= 4 , random 1-D phase </a:t>
            </a:r>
            <a:r>
              <a:rPr lang="en-US" sz="1200" dirty="0" smtClean="0">
                <a:latin typeface="Helvetica Neue" charset="0"/>
                <a:cs typeface="Helvetica Neue" charset="0"/>
              </a:rPr>
              <a:t>sampling</a:t>
            </a:r>
          </a:p>
          <a:p>
            <a:endParaRPr lang="en-US" sz="1200" dirty="0" smtClean="0">
              <a:latin typeface="Helvetica Neue" charset="0"/>
              <a:cs typeface="Helvetica Neue" charset="0"/>
            </a:endParaRPr>
          </a:p>
          <a:p>
            <a:r>
              <a:rPr lang="en-US" sz="1200" dirty="0" smtClean="0">
                <a:latin typeface="Helvetica Neue" charset="0"/>
                <a:cs typeface="Helvetica Neue" charset="0"/>
              </a:rPr>
              <a:t>Table 1: Image Quality Results</a:t>
            </a:r>
          </a:p>
          <a:p>
            <a:endParaRPr lang="en-US" b="1" dirty="0">
              <a:latin typeface="Helvetica Neue"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endParaRPr lang="en-US" dirty="0">
              <a:latin typeface="Bodoni MT" charset="0"/>
              <a:cs typeface="Helvetica Neue" charset="0"/>
            </a:endParaRPr>
          </a:p>
          <a:p>
            <a:endParaRPr lang="en-US" dirty="0" smtClean="0">
              <a:latin typeface="Bodoni MT" charset="0"/>
              <a:cs typeface="Helvetica Neue" charset="0"/>
            </a:endParaRPr>
          </a:p>
          <a:p>
            <a:r>
              <a:rPr lang="en-US" dirty="0" smtClean="0">
                <a:latin typeface="Bodoni MT" charset="0"/>
                <a:cs typeface="Helvetica Neue" charset="0"/>
              </a:rPr>
              <a:t>CONCLUSIONS</a:t>
            </a:r>
          </a:p>
          <a:p>
            <a:pPr marL="285750" indent="-285750">
              <a:buFont typeface="Arial" panose="020B0604020202020204" pitchFamily="34" charset="0"/>
              <a:buChar char="•"/>
            </a:pPr>
            <a:r>
              <a:rPr lang="en-US" dirty="0" smtClean="0">
                <a:latin typeface="Helvetica Neue" charset="0"/>
                <a:cs typeface="Helvetica Neue" charset="0"/>
              </a:rPr>
              <a:t>Maximization of L1 weightings and minimization TV weighting produce the best reconstructed image. </a:t>
            </a:r>
          </a:p>
          <a:p>
            <a:pPr marL="285750" indent="-285750">
              <a:buFont typeface="Arial" panose="020B0604020202020204" pitchFamily="34" charset="0"/>
              <a:buChar char="•"/>
            </a:pPr>
            <a:r>
              <a:rPr lang="en-US" dirty="0">
                <a:latin typeface="Helvetica Neue" charset="0"/>
                <a:cs typeface="Helvetica Neue" charset="0"/>
              </a:rPr>
              <a:t>Proposed method provides an improvement of at least 4 dB in PSNR and 0.15 in SSIM </a:t>
            </a:r>
            <a:r>
              <a:rPr lang="en-US" dirty="0" smtClean="0">
                <a:latin typeface="Helvetica Neue" charset="0"/>
                <a:cs typeface="Helvetica Neue" charset="0"/>
              </a:rPr>
              <a:t>value.</a:t>
            </a:r>
          </a:p>
          <a:p>
            <a:pPr marL="285750" indent="-285750">
              <a:buFont typeface="Arial" panose="020B0604020202020204" pitchFamily="34" charset="0"/>
              <a:buChar char="•"/>
            </a:pPr>
            <a:r>
              <a:rPr lang="en-US" dirty="0" smtClean="0">
                <a:latin typeface="Helvetica Neue" charset="0"/>
                <a:cs typeface="Helvetica Neue" charset="0"/>
              </a:rPr>
              <a:t>Proposed  method reduces image blurring in random phase encoding. Thus also able to implemented practically in MRI machines.</a:t>
            </a:r>
          </a:p>
          <a:p>
            <a:pPr marL="285750" indent="-285750">
              <a:buFont typeface="Arial" panose="020B0604020202020204" pitchFamily="34" charset="0"/>
              <a:buChar char="•"/>
            </a:pPr>
            <a:r>
              <a:rPr lang="en-US" dirty="0" smtClean="0">
                <a:latin typeface="Helvetica Neue" charset="0"/>
                <a:cs typeface="Helvetica Neue" charset="0"/>
              </a:rPr>
              <a:t>Future work to optimize the algorithm and weightings.</a:t>
            </a:r>
            <a:endParaRPr lang="en-US" dirty="0">
              <a:latin typeface="Helvetica Neue" charset="0"/>
              <a:cs typeface="Helvetica Neue" charset="0"/>
            </a:endParaRPr>
          </a:p>
        </p:txBody>
      </p:sp>
      <p:sp>
        <p:nvSpPr>
          <p:cNvPr id="2" name="Rounded Rectangle 1"/>
          <p:cNvSpPr>
            <a:spLocks noChangeArrowheads="1"/>
          </p:cNvSpPr>
          <p:nvPr/>
        </p:nvSpPr>
        <p:spPr bwMode="auto">
          <a:xfrm>
            <a:off x="5371908" y="1294963"/>
            <a:ext cx="3527425" cy="333375"/>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Reconstruct image using Conventional Method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ounded Rectangle 2"/>
          <p:cNvSpPr>
            <a:spLocks noChangeArrowheads="1"/>
          </p:cNvSpPr>
          <p:nvPr/>
        </p:nvSpPr>
        <p:spPr bwMode="auto">
          <a:xfrm>
            <a:off x="5365539" y="1783391"/>
            <a:ext cx="3533794" cy="331788"/>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Get edge information from reference image using Canny Filter </a:t>
            </a:r>
            <a:r>
              <a:rPr kumimoji="0" lang="en-US" altLang="en-US"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operation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ounded Rectangle 3"/>
          <p:cNvSpPr>
            <a:spLocks noChangeArrowheads="1"/>
          </p:cNvSpPr>
          <p:nvPr/>
        </p:nvSpPr>
        <p:spPr bwMode="auto">
          <a:xfrm>
            <a:off x="5365539" y="2316123"/>
            <a:ext cx="3506806" cy="333375"/>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Align Image and edge information using </a:t>
            </a:r>
            <a:r>
              <a:rPr kumimoji="0" lang="en-US" altLang="en-US"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Affine </a:t>
            </a:r>
            <a:r>
              <a:rPr kumimoji="0" lang="en-US" altLang="en-US"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transforms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a:spLocks noChangeArrowheads="1"/>
          </p:cNvSpPr>
          <p:nvPr/>
        </p:nvSpPr>
        <p:spPr bwMode="auto">
          <a:xfrm>
            <a:off x="5371908" y="2830373"/>
            <a:ext cx="3533794" cy="511175"/>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Reconstruct Image again using different weighting factors on edges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2" name="Straight Arrow Connector 11"/>
          <p:cNvCxnSpPr/>
          <p:nvPr/>
        </p:nvCxnSpPr>
        <p:spPr>
          <a:xfrm>
            <a:off x="7252981" y="2127211"/>
            <a:ext cx="0" cy="18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62213" y="1616306"/>
            <a:ext cx="0" cy="16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252981" y="2661513"/>
            <a:ext cx="0" cy="15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8"/>
          <p:cNvSpPr>
            <a:spLocks noChangeArrowheads="1"/>
          </p:cNvSpPr>
          <p:nvPr/>
        </p:nvSpPr>
        <p:spPr bwMode="auto">
          <a:xfrm>
            <a:off x="0" y="0"/>
            <a:ext cx="14758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13"/>
          <p:cNvSpPr>
            <a:spLocks noChangeArrowheads="1"/>
          </p:cNvSpPr>
          <p:nvPr/>
        </p:nvSpPr>
        <p:spPr bwMode="auto">
          <a:xfrm>
            <a:off x="0" y="457200"/>
            <a:ext cx="14758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216400" algn="l"/>
              </a:tabLst>
              <a:defRPr>
                <a:solidFill>
                  <a:schemeClr val="tx1"/>
                </a:solidFill>
                <a:latin typeface="Arial" panose="020B0604020202020204" pitchFamily="34" charset="0"/>
              </a:defRPr>
            </a:lvl1pPr>
            <a:lvl2pPr marL="457200" eaLnBrk="0" hangingPunct="0">
              <a:tabLst>
                <a:tab pos="4216400" algn="l"/>
              </a:tabLst>
              <a:defRPr>
                <a:solidFill>
                  <a:schemeClr val="tx1"/>
                </a:solidFill>
                <a:latin typeface="Arial" panose="020B0604020202020204" pitchFamily="34" charset="0"/>
              </a:defRPr>
            </a:lvl2pPr>
            <a:lvl3pPr marL="914400" eaLnBrk="0" hangingPunct="0">
              <a:tabLst>
                <a:tab pos="4216400" algn="l"/>
              </a:tabLst>
              <a:defRPr>
                <a:solidFill>
                  <a:schemeClr val="tx1"/>
                </a:solidFill>
                <a:latin typeface="Arial" panose="020B0604020202020204" pitchFamily="34" charset="0"/>
              </a:defRPr>
            </a:lvl3pPr>
            <a:lvl4pPr marL="1371600" eaLnBrk="0" hangingPunct="0">
              <a:tabLst>
                <a:tab pos="4216400" algn="l"/>
              </a:tabLst>
              <a:defRPr>
                <a:solidFill>
                  <a:schemeClr val="tx1"/>
                </a:solidFill>
                <a:latin typeface="Arial" panose="020B0604020202020204" pitchFamily="34" charset="0"/>
              </a:defRPr>
            </a:lvl4pPr>
            <a:lvl5pPr marL="1828800" eaLnBrk="0" hangingPunct="0">
              <a:tabLst>
                <a:tab pos="4216400" algn="l"/>
              </a:tabLst>
              <a:defRPr>
                <a:solidFill>
                  <a:schemeClr val="tx1"/>
                </a:solidFill>
                <a:latin typeface="Arial" panose="020B0604020202020204" pitchFamily="34" charset="0"/>
              </a:defRPr>
            </a:lvl5pPr>
            <a:lvl6pPr eaLnBrk="0" fontAlgn="base" hangingPunct="0">
              <a:spcBef>
                <a:spcPct val="0"/>
              </a:spcBef>
              <a:spcAft>
                <a:spcPct val="0"/>
              </a:spcAft>
              <a:tabLst>
                <a:tab pos="4216400" algn="l"/>
              </a:tabLst>
              <a:defRPr>
                <a:solidFill>
                  <a:schemeClr val="tx1"/>
                </a:solidFill>
                <a:latin typeface="Arial" panose="020B0604020202020204" pitchFamily="34" charset="0"/>
              </a:defRPr>
            </a:lvl6pPr>
            <a:lvl7pPr eaLnBrk="0" fontAlgn="base" hangingPunct="0">
              <a:spcBef>
                <a:spcPct val="0"/>
              </a:spcBef>
              <a:spcAft>
                <a:spcPct val="0"/>
              </a:spcAft>
              <a:tabLst>
                <a:tab pos="4216400" algn="l"/>
              </a:tabLst>
              <a:defRPr>
                <a:solidFill>
                  <a:schemeClr val="tx1"/>
                </a:solidFill>
                <a:latin typeface="Arial" panose="020B0604020202020204" pitchFamily="34" charset="0"/>
              </a:defRPr>
            </a:lvl7pPr>
            <a:lvl8pPr eaLnBrk="0" fontAlgn="base" hangingPunct="0">
              <a:spcBef>
                <a:spcPct val="0"/>
              </a:spcBef>
              <a:spcAft>
                <a:spcPct val="0"/>
              </a:spcAft>
              <a:tabLst>
                <a:tab pos="4216400" algn="l"/>
              </a:tabLst>
              <a:defRPr>
                <a:solidFill>
                  <a:schemeClr val="tx1"/>
                </a:solidFill>
                <a:latin typeface="Arial" panose="020B0604020202020204" pitchFamily="34" charset="0"/>
              </a:defRPr>
            </a:lvl8pPr>
            <a:lvl9pPr eaLnBrk="0" fontAlgn="base" hangingPunct="0">
              <a:spcBef>
                <a:spcPct val="0"/>
              </a:spcBef>
              <a:spcAft>
                <a:spcPct val="0"/>
              </a:spcAft>
              <a:tabLst>
                <a:tab pos="4216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216400" algn="l"/>
              </a:tabLst>
            </a:pPr>
            <a:endParaRPr kumimoji="0" lang="en-AU" altLang="en-US" sz="13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216400" algn="l"/>
              </a:tabLst>
            </a:pPr>
            <a:r>
              <a:rPr kumimoji="0" lang="en-AU" altLang="en-US" sz="1800" b="0" i="0" u="none" strike="noStrike" cap="none" normalizeH="0" baseline="0" smtClean="0">
                <a:ln>
                  <a:noFill/>
                </a:ln>
                <a:solidFill>
                  <a:schemeClr val="tx1"/>
                </a:solidFill>
                <a:effectLst/>
                <a:latin typeface="Arial" panose="020B0604020202020204" pitchFamily="34" charset="0"/>
              </a:rPr>
              <a:t/>
            </a:r>
            <a:br>
              <a:rPr kumimoji="0" lang="en-AU" altLang="en-US" sz="1800" b="0" i="0" u="none" strike="noStrike" cap="none" normalizeH="0" baseline="0" smtClean="0">
                <a:ln>
                  <a:noFill/>
                </a:ln>
                <a:solidFill>
                  <a:schemeClr val="tx1"/>
                </a:solidFill>
                <a:effectLst/>
                <a:latin typeface="Arial" panose="020B0604020202020204" pitchFamily="34" charset="0"/>
              </a:rPr>
            </a:br>
            <a:endParaRPr kumimoji="0" lang="en-AU"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216400" algn="l"/>
              </a:tabLst>
            </a:pPr>
            <a:r>
              <a:rPr kumimoji="0" lang="en-AU" altLang="en-US" sz="11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endParaRPr kumimoji="0" lang="en-AU" altLang="en-US" sz="13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216400" algn="l"/>
              </a:tabLst>
            </a:pPr>
            <a:endParaRPr kumimoji="0" lang="en-AU" altLang="en-US" sz="1800" b="0" i="0" u="none" strike="noStrike" cap="none" normalizeH="0" baseline="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4459896" y="4413893"/>
            <a:ext cx="3039290" cy="2499988"/>
          </a:xfrm>
          <a:prstGeom prst="rect">
            <a:avLst/>
          </a:prstGeom>
        </p:spPr>
      </p:pic>
      <p:pic>
        <p:nvPicPr>
          <p:cNvPr id="21" name="Picture 20">
            <a:extLst>
              <a:ext uri="{FF2B5EF4-FFF2-40B4-BE49-F238E27FC236}">
                <a16:creationId xmlns:lc="http://schemas.openxmlformats.org/drawingml/2006/lockedCanvas" xmlns:a16="http://schemas.microsoft.com/office/drawing/2014/main" xmlns:xdr="http://schemas.openxmlformats.org/drawingml/2006/spreadsheetDrawing" xmlns="" id="{D44ADD5A-226A-4FA0-A1E4-9BF9CE0CC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760" y="4415781"/>
            <a:ext cx="3036150" cy="24962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4"/>
          <a:stretch>
            <a:fillRect/>
          </a:stretch>
        </p:blipFill>
        <p:spPr>
          <a:xfrm>
            <a:off x="9184036" y="1006527"/>
            <a:ext cx="3375922" cy="2756163"/>
          </a:xfrm>
          <a:prstGeom prst="rect">
            <a:avLst/>
          </a:prstGeom>
        </p:spPr>
      </p:pic>
      <p:pic>
        <p:nvPicPr>
          <p:cNvPr id="24" name="Picture 23">
            <a:extLst>
              <a:ext uri="{FF2B5EF4-FFF2-40B4-BE49-F238E27FC236}">
                <a16:creationId xmlns:lc="http://schemas.openxmlformats.org/drawingml/2006/lockedCanvas" xmlns:a16="http://schemas.microsoft.com/office/drawing/2014/main" xmlns:xdr="http://schemas.openxmlformats.org/drawingml/2006/spreadsheetDrawing" xmlns="" id="{D02CADE0-DF9A-4B01-8B8B-4126E85F4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1045" y="6473384"/>
            <a:ext cx="3043871" cy="2514373"/>
          </a:xfrm>
          <a:prstGeom prst="rect">
            <a:avLst/>
          </a:prstGeom>
          <a:noFill/>
          <a:extLst>
            <a:ext uri="{909E8E84-426E-40DD-AFC4-6F175D3DCCD1}">
              <a14:hiddenFill xmlns:a14="http://schemas.microsoft.com/office/drawing/2010/main">
                <a:solidFill>
                  <a:srgbClr val="FFFFFF"/>
                </a:solidFill>
              </a14:hiddenFill>
            </a:ext>
          </a:extLst>
        </p:spPr>
      </p:pic>
      <p:pic>
        <p:nvPicPr>
          <p:cNvPr id="25" name="Content Placeholder 24">
            <a:extLst>
              <a:ext uri="{FF2B5EF4-FFF2-40B4-BE49-F238E27FC236}">
                <a16:creationId xmlns:lc="http://schemas.openxmlformats.org/drawingml/2006/lockedCanvas" xmlns:a16="http://schemas.microsoft.com/office/drawing/2014/main" xmlns:xdr="http://schemas.openxmlformats.org/drawingml/2006/spreadsheetDrawing" xmlns="" id="{B53FA0B0-D2D4-4633-8708-439F1F052FD6}"/>
              </a:ext>
            </a:extLst>
          </p:cNvPr>
          <p:cNvPicPr>
            <a:picLocks noGrp="1" noChangeAspect="1" noChangeArrowheads="1"/>
          </p:cNvPicPr>
          <p:nvPr>
            <p:ph idx="12"/>
          </p:nvPr>
        </p:nvPicPr>
        <p:blipFill>
          <a:blip r:embed="rId6">
            <a:extLst>
              <a:ext uri="{28A0092B-C50C-407E-A947-70E740481C1C}">
                <a14:useLocalDpi xmlns:a14="http://schemas.microsoft.com/office/drawing/2010/main" val="0"/>
              </a:ext>
            </a:extLst>
          </a:blip>
          <a:srcRect/>
          <a:stretch>
            <a:fillRect/>
          </a:stretch>
        </p:blipFill>
        <p:spPr bwMode="auto">
          <a:xfrm>
            <a:off x="11520155" y="1013997"/>
            <a:ext cx="3396848" cy="27851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868336533"/>
              </p:ext>
            </p:extLst>
          </p:nvPr>
        </p:nvGraphicFramePr>
        <p:xfrm>
          <a:off x="9851768" y="4695501"/>
          <a:ext cx="4534525" cy="1903850"/>
        </p:xfrm>
        <a:graphic>
          <a:graphicData uri="http://schemas.openxmlformats.org/drawingml/2006/table">
            <a:tbl>
              <a:tblPr firstRow="1" bandRow="1">
                <a:tableStyleId>{5940675A-B579-460E-94D1-54222C63F5DA}</a:tableStyleId>
              </a:tblPr>
              <a:tblGrid>
                <a:gridCol w="1734056"/>
                <a:gridCol w="1064313"/>
                <a:gridCol w="868078"/>
                <a:gridCol w="868078"/>
              </a:tblGrid>
              <a:tr h="440810">
                <a:tc>
                  <a:txBody>
                    <a:bodyPr/>
                    <a:lstStyle/>
                    <a:p>
                      <a:r>
                        <a:rPr lang="en-AU" sz="1050" dirty="0" smtClean="0">
                          <a:latin typeface="Helvetica Neue"/>
                        </a:rPr>
                        <a:t>Image Quality Metrics</a:t>
                      </a:r>
                      <a:endParaRPr lang="en-AU" sz="1050" dirty="0">
                        <a:latin typeface="Helvetica Neue"/>
                      </a:endParaRPr>
                    </a:p>
                  </a:txBody>
                  <a:tcPr/>
                </a:tc>
                <a:tc>
                  <a:txBody>
                    <a:bodyPr/>
                    <a:lstStyle/>
                    <a:p>
                      <a:r>
                        <a:rPr lang="en-AU" sz="1050" dirty="0" smtClean="0">
                          <a:latin typeface="Helvetica Neue"/>
                        </a:rPr>
                        <a:t>Conventional Method</a:t>
                      </a:r>
                    </a:p>
                    <a:p>
                      <a:endParaRPr lang="en-AU" sz="1050" dirty="0" smtClean="0">
                        <a:latin typeface="Helvetica Neue"/>
                      </a:endParaRPr>
                    </a:p>
                    <a:p>
                      <a:r>
                        <a:rPr lang="en-AU" sz="1050" dirty="0" smtClean="0">
                          <a:latin typeface="Helvetica Neue"/>
                        </a:rPr>
                        <a:t>(Sparse-MRI)</a:t>
                      </a:r>
                      <a:endParaRPr lang="en-AU" sz="1050" dirty="0">
                        <a:latin typeface="Helvetica Neue"/>
                      </a:endParaRPr>
                    </a:p>
                  </a:txBody>
                  <a:tcPr/>
                </a:tc>
                <a:tc>
                  <a:txBody>
                    <a:bodyPr/>
                    <a:lstStyle/>
                    <a:p>
                      <a:r>
                        <a:rPr lang="en-AU" sz="1050" dirty="0" smtClean="0">
                          <a:latin typeface="Helvetica Neue"/>
                        </a:rPr>
                        <a:t>Proposed</a:t>
                      </a:r>
                      <a:r>
                        <a:rPr lang="en-AU" sz="1050" baseline="0" dirty="0" smtClean="0">
                          <a:latin typeface="Helvetica Neue"/>
                        </a:rPr>
                        <a:t> Method</a:t>
                      </a:r>
                    </a:p>
                    <a:p>
                      <a:r>
                        <a:rPr lang="en-AU" sz="1050" baseline="0" dirty="0" smtClean="0">
                          <a:latin typeface="Helvetica Neue"/>
                        </a:rPr>
                        <a:t>(Random 1D Phase Sampling)</a:t>
                      </a:r>
                      <a:endParaRPr lang="en-AU" sz="1050" dirty="0">
                        <a:latin typeface="Helvetica Neue"/>
                      </a:endParaRPr>
                    </a:p>
                  </a:txBody>
                  <a:tcPr/>
                </a:tc>
                <a:tc>
                  <a:txBody>
                    <a:bodyPr/>
                    <a:lstStyle/>
                    <a:p>
                      <a:pPr marL="0" marR="0" lvl="0" indent="0" algn="l" defTabSz="716890" rtl="0" eaLnBrk="1" fontAlgn="auto" latinLnBrk="0" hangingPunct="1">
                        <a:lnSpc>
                          <a:spcPct val="100000"/>
                        </a:lnSpc>
                        <a:spcBef>
                          <a:spcPts val="0"/>
                        </a:spcBef>
                        <a:spcAft>
                          <a:spcPts val="0"/>
                        </a:spcAft>
                        <a:buClrTx/>
                        <a:buSzTx/>
                        <a:buFontTx/>
                        <a:buNone/>
                        <a:tabLst/>
                        <a:defRPr/>
                      </a:pPr>
                      <a:r>
                        <a:rPr lang="en-AU" sz="1050" dirty="0" smtClean="0">
                          <a:latin typeface="Helvetica Neue"/>
                        </a:rPr>
                        <a:t>Proposed</a:t>
                      </a:r>
                      <a:r>
                        <a:rPr lang="en-AU" sz="1050" baseline="0" dirty="0" smtClean="0">
                          <a:latin typeface="Helvetica Neue"/>
                        </a:rPr>
                        <a:t> Method</a:t>
                      </a:r>
                      <a:endParaRPr lang="en-AU" sz="1050" dirty="0" smtClean="0">
                        <a:latin typeface="Helvetica Neue"/>
                      </a:endParaRPr>
                    </a:p>
                    <a:p>
                      <a:r>
                        <a:rPr lang="en-AU" sz="1050" dirty="0" smtClean="0">
                          <a:latin typeface="Helvetica Neue"/>
                        </a:rPr>
                        <a:t>(Random 2D</a:t>
                      </a:r>
                      <a:r>
                        <a:rPr lang="en-AU" sz="1050" baseline="0" dirty="0" smtClean="0">
                          <a:latin typeface="Helvetica Neue"/>
                        </a:rPr>
                        <a:t> Sampling)</a:t>
                      </a:r>
                      <a:endParaRPr lang="en-AU" sz="1050" dirty="0" smtClean="0">
                        <a:latin typeface="Helvetica Neue"/>
                      </a:endParaRPr>
                    </a:p>
                  </a:txBody>
                  <a:tcPr/>
                </a:tc>
              </a:tr>
              <a:tr h="440810">
                <a:tc>
                  <a:txBody>
                    <a:bodyPr/>
                    <a:lstStyle/>
                    <a:p>
                      <a:r>
                        <a:rPr lang="en-US" sz="1050" dirty="0" smtClean="0">
                          <a:latin typeface="Helvetica Neue"/>
                        </a:rPr>
                        <a:t>PSNR (Pea</a:t>
                      </a:r>
                      <a:r>
                        <a:rPr lang="en-US" sz="1050" baseline="0" dirty="0" smtClean="0">
                          <a:latin typeface="Helvetica Neue"/>
                        </a:rPr>
                        <a:t>k Signal Noise Ratio</a:t>
                      </a:r>
                      <a:r>
                        <a:rPr lang="en-US" sz="1050" baseline="0" dirty="0" smtClean="0">
                          <a:latin typeface="Helvetica Neue"/>
                        </a:rPr>
                        <a:t>) dB</a:t>
                      </a:r>
                      <a:endParaRPr lang="en-AU" sz="1050" dirty="0">
                        <a:latin typeface="Helvetica Neue"/>
                      </a:endParaRPr>
                    </a:p>
                  </a:txBody>
                  <a:tcPr/>
                </a:tc>
                <a:tc>
                  <a:txBody>
                    <a:bodyPr/>
                    <a:lstStyle/>
                    <a:p>
                      <a:r>
                        <a:rPr lang="en-AU" sz="1050" dirty="0" smtClean="0">
                          <a:latin typeface="Helvetica Neue"/>
                        </a:rPr>
                        <a:t>34.14</a:t>
                      </a:r>
                      <a:endParaRPr lang="en-AU" sz="1050" dirty="0">
                        <a:latin typeface="Helvetica Neue"/>
                      </a:endParaRPr>
                    </a:p>
                  </a:txBody>
                  <a:tcPr/>
                </a:tc>
                <a:tc>
                  <a:txBody>
                    <a:bodyPr/>
                    <a:lstStyle/>
                    <a:p>
                      <a:r>
                        <a:rPr lang="en-AU" sz="1050" dirty="0" smtClean="0">
                          <a:latin typeface="Helvetica Neue"/>
                        </a:rPr>
                        <a:t>39.82</a:t>
                      </a:r>
                      <a:endParaRPr lang="en-AU" sz="1050" dirty="0">
                        <a:latin typeface="Helvetica Neue"/>
                      </a:endParaRPr>
                    </a:p>
                  </a:txBody>
                  <a:tcPr/>
                </a:tc>
                <a:tc>
                  <a:txBody>
                    <a:bodyPr/>
                    <a:lstStyle/>
                    <a:p>
                      <a:r>
                        <a:rPr lang="en-AU" sz="1050" dirty="0" smtClean="0">
                          <a:latin typeface="Helvetica Neue"/>
                        </a:rPr>
                        <a:t>38.6681</a:t>
                      </a:r>
                      <a:endParaRPr lang="en-AU" sz="1050" dirty="0">
                        <a:latin typeface="Helvetica Neue"/>
                      </a:endParaRPr>
                    </a:p>
                  </a:txBody>
                  <a:tcPr/>
                </a:tc>
              </a:tr>
              <a:tr h="440810">
                <a:tc>
                  <a:txBody>
                    <a:bodyPr/>
                    <a:lstStyle/>
                    <a:p>
                      <a:r>
                        <a:rPr lang="en-AU" sz="1050" dirty="0" smtClean="0">
                          <a:latin typeface="Helvetica Neue"/>
                        </a:rPr>
                        <a:t>SSIM (</a:t>
                      </a:r>
                      <a:r>
                        <a:rPr lang="en-AU" sz="1050" b="0" i="0" u="none" kern="1200" dirty="0" smtClean="0">
                          <a:solidFill>
                            <a:schemeClr val="tx1"/>
                          </a:solidFill>
                          <a:effectLst/>
                          <a:latin typeface="Helvetica Neue"/>
                          <a:ea typeface="+mn-ea"/>
                          <a:cs typeface="+mn-cs"/>
                        </a:rPr>
                        <a:t>Structural Similarity Index) </a:t>
                      </a:r>
                    </a:p>
                    <a:p>
                      <a:r>
                        <a:rPr lang="en-AU" sz="1050" dirty="0" smtClean="0">
                          <a:latin typeface="Helvetica Neue"/>
                        </a:rPr>
                        <a:t>(0-1)</a:t>
                      </a:r>
                      <a:endParaRPr lang="en-AU" sz="1050" dirty="0">
                        <a:latin typeface="Helvetica Neue"/>
                      </a:endParaRPr>
                    </a:p>
                  </a:txBody>
                  <a:tcPr/>
                </a:tc>
                <a:tc>
                  <a:txBody>
                    <a:bodyPr/>
                    <a:lstStyle/>
                    <a:p>
                      <a:r>
                        <a:rPr lang="en-AU" sz="1050" dirty="0" smtClean="0">
                          <a:latin typeface="Helvetica Neue"/>
                        </a:rPr>
                        <a:t>0.437</a:t>
                      </a:r>
                      <a:endParaRPr lang="en-AU" sz="1050" dirty="0">
                        <a:latin typeface="Helvetica Neue"/>
                      </a:endParaRPr>
                    </a:p>
                  </a:txBody>
                  <a:tcPr/>
                </a:tc>
                <a:tc>
                  <a:txBody>
                    <a:bodyPr/>
                    <a:lstStyle/>
                    <a:p>
                      <a:r>
                        <a:rPr lang="en-AU" sz="1050" dirty="0" smtClean="0">
                          <a:latin typeface="Helvetica Neue"/>
                        </a:rPr>
                        <a:t>0.602</a:t>
                      </a:r>
                      <a:endParaRPr lang="en-AU" sz="1050" dirty="0">
                        <a:latin typeface="Helvetica Neue"/>
                      </a:endParaRPr>
                    </a:p>
                  </a:txBody>
                  <a:tcPr/>
                </a:tc>
                <a:tc>
                  <a:txBody>
                    <a:bodyPr/>
                    <a:lstStyle/>
                    <a:p>
                      <a:r>
                        <a:rPr lang="en-AU" sz="1000" dirty="0" smtClean="0">
                          <a:latin typeface="Helvetica Neue"/>
                        </a:rPr>
                        <a:t>0.8885</a:t>
                      </a:r>
                      <a:endParaRPr lang="en-AU" sz="1000" dirty="0">
                        <a:latin typeface="Helvetica Neue"/>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263</TotalTime>
  <Words>421</Words>
  <Application>Microsoft Office PowerPoint</Application>
  <PresentationFormat>Custom</PresentationFormat>
  <Paragraphs>99</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Didot</vt:lpstr>
      <vt:lpstr>Geneva</vt:lpstr>
      <vt:lpstr>Helvetica Neue</vt:lpstr>
      <vt:lpstr>SimSun</vt:lpstr>
      <vt:lpstr>Arial</vt:lpstr>
      <vt:lpstr>Bodoni MT</vt:lpstr>
      <vt:lpstr>Calibri</vt:lpstr>
      <vt:lpstr>Times New Roman</vt:lpstr>
      <vt:lpstr>poster</vt:lpstr>
      <vt:lpstr>REFERENCE BASED COMPRESSED SENSING</vt:lpstr>
    </vt:vector>
  </TitlesOfParts>
  <Company>School of ITEE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Heinreich</cp:lastModifiedBy>
  <cp:revision>30</cp:revision>
  <cp:lastPrinted>2011-10-04T02:16:03Z</cp:lastPrinted>
  <dcterms:created xsi:type="dcterms:W3CDTF">2011-10-04T02:18:07Z</dcterms:created>
  <dcterms:modified xsi:type="dcterms:W3CDTF">2017-05-20T07:42:39Z</dcterms:modified>
</cp:coreProperties>
</file>