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6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94"/>
    <a:srgbClr val="37B3A0"/>
    <a:srgbClr val="008B8B"/>
    <a:srgbClr val="38B29E"/>
    <a:srgbClr val="007D9F"/>
    <a:srgbClr val="FF9E2B"/>
    <a:srgbClr val="00758D"/>
    <a:srgbClr val="006F87"/>
    <a:srgbClr val="EF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3"/>
    <p:restoredTop sz="94648"/>
  </p:normalViewPr>
  <p:slideViewPr>
    <p:cSldViewPr snapToGrid="0" snapToObjects="1">
      <p:cViewPr varScale="1">
        <p:scale>
          <a:sx n="124" d="100"/>
          <a:sy n="124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732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97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926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886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685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80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72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700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44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04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87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FBAAB-0FE4-904D-83A4-83575C7B2519}" type="datetimeFigureOut">
              <a:rPr lang="es-CO" smtClean="0"/>
              <a:t>28/05/2019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08AB-B1E3-E340-811A-AFD058719B6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2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FF5A38-CC97-4698-87BB-2E6176FD69CC}"/>
              </a:ext>
            </a:extLst>
          </p:cNvPr>
          <p:cNvSpPr/>
          <p:nvPr/>
        </p:nvSpPr>
        <p:spPr>
          <a:xfrm>
            <a:off x="1381501" y="2983326"/>
            <a:ext cx="764119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i="1" cap="none" spc="0" dirty="0">
                <a:ln w="0"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de Evaporación</a:t>
            </a:r>
          </a:p>
          <a:p>
            <a:pPr algn="ctr"/>
            <a:r>
              <a:rPr lang="es-ES" sz="5400" i="1" dirty="0">
                <a:ln w="0"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Producción de Panela</a:t>
            </a:r>
          </a:p>
          <a:p>
            <a:pPr algn="ctr"/>
            <a:r>
              <a:rPr lang="es-ES" sz="5400" b="0" i="1" cap="none" spc="0" dirty="0">
                <a:ln w="0"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 kg/h</a:t>
            </a:r>
          </a:p>
        </p:txBody>
      </p:sp>
    </p:spTree>
    <p:extLst>
      <p:ext uri="{BB962C8B-B14F-4D97-AF65-F5344CB8AC3E}">
        <p14:creationId xmlns:p14="http://schemas.microsoft.com/office/powerpoint/2010/main" val="198470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C1866-8EA1-4D50-829A-F712F3B5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" y="1764572"/>
            <a:ext cx="4546289" cy="442580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8D29FF3-99AB-4279-B08D-14A4215829D5}"/>
              </a:ext>
            </a:extLst>
          </p:cNvPr>
          <p:cNvSpPr/>
          <p:nvPr/>
        </p:nvSpPr>
        <p:spPr>
          <a:xfrm>
            <a:off x="3782724" y="1106700"/>
            <a:ext cx="5361276" cy="13157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405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Sistema de Evaporación </a:t>
            </a:r>
          </a:p>
          <a:p>
            <a:pPr algn="ctr"/>
            <a:r>
              <a:rPr lang="es-ES" sz="405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Abierta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FCC17FB-DB65-4432-9E17-F1EBC0BCD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74206"/>
              </p:ext>
            </p:extLst>
          </p:nvPr>
        </p:nvGraphicFramePr>
        <p:xfrm>
          <a:off x="4802521" y="2611844"/>
          <a:ext cx="4220828" cy="2580626"/>
        </p:xfrm>
        <a:graphic>
          <a:graphicData uri="http://schemas.openxmlformats.org/drawingml/2006/table">
            <a:tbl>
              <a:tblPr/>
              <a:tblGrid>
                <a:gridCol w="1206942">
                  <a:extLst>
                    <a:ext uri="{9D8B030D-6E8A-4147-A177-3AD203B41FA5}">
                      <a16:colId xmlns:a16="http://schemas.microsoft.com/office/drawing/2014/main" val="194407066"/>
                    </a:ext>
                  </a:extLst>
                </a:gridCol>
                <a:gridCol w="1662834">
                  <a:extLst>
                    <a:ext uri="{9D8B030D-6E8A-4147-A177-3AD203B41FA5}">
                      <a16:colId xmlns:a16="http://schemas.microsoft.com/office/drawing/2014/main" val="3674750453"/>
                    </a:ext>
                  </a:extLst>
                </a:gridCol>
                <a:gridCol w="978348">
                  <a:extLst>
                    <a:ext uri="{9D8B030D-6E8A-4147-A177-3AD203B41FA5}">
                      <a16:colId xmlns:a16="http://schemas.microsoft.com/office/drawing/2014/main" val="45434728"/>
                    </a:ext>
                  </a:extLst>
                </a:gridCol>
                <a:gridCol w="372704">
                  <a:extLst>
                    <a:ext uri="{9D8B030D-6E8A-4147-A177-3AD203B41FA5}">
                      <a16:colId xmlns:a16="http://schemas.microsoft.com/office/drawing/2014/main" val="3347675953"/>
                    </a:ext>
                  </a:extLst>
                </a:gridCol>
              </a:tblGrid>
              <a:tr h="47497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</a:t>
                      </a:r>
                      <a:b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Húmedo</a:t>
                      </a:r>
                      <a:b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Energía Necesaria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1780197,655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137420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Energía Suministrada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3560395,31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589409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Eficiencia Estimada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861592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requerido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503,9840484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781411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Disponible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803942"/>
                  </a:ext>
                </a:extLst>
              </a:tr>
              <a:tr h="16763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Déficit / Exceso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-35,4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1202"/>
                  </a:ext>
                </a:extLst>
              </a:tr>
              <a:tr h="47497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</a:t>
                      </a:r>
                      <a:b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</a:t>
                      </a:r>
                      <a:b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Energía Necesaria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1780197,655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41180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Energía Suministrada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3560395,31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972022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Eficiencia Estimada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548300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requerido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303,1413631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655880"/>
                  </a:ext>
                </a:extLst>
              </a:tr>
              <a:tr h="158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Disponible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02511"/>
                  </a:ext>
                </a:extLst>
              </a:tr>
              <a:tr h="16763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Déficit / Exceso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08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0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B4F115-DF11-4EE2-BAF7-2D7FDCBE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" y="1744077"/>
            <a:ext cx="1904554" cy="14135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9BFE7B-300B-43FB-8B81-DECFC3BC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34" y="2330821"/>
            <a:ext cx="1904554" cy="14135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4B0C25-73B9-4905-AEBC-313C8D71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89" y="3040538"/>
            <a:ext cx="1904554" cy="14135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BDD7B5-A991-442B-9328-0F49BF4E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41" y="3484837"/>
            <a:ext cx="1904554" cy="14135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42A275-C5DC-440A-AEB8-18859331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293" y="4323746"/>
            <a:ext cx="1319184" cy="177048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31C11D1-9CF0-478E-ACB7-2E5C69B93BDB}"/>
              </a:ext>
            </a:extLst>
          </p:cNvPr>
          <p:cNvSpPr/>
          <p:nvPr/>
        </p:nvSpPr>
        <p:spPr>
          <a:xfrm>
            <a:off x="3934871" y="1143250"/>
            <a:ext cx="5361276" cy="13157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405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Sistema de Evaporación </a:t>
            </a:r>
          </a:p>
          <a:p>
            <a:pPr algn="ctr"/>
            <a:r>
              <a:rPr lang="es-ES" sz="405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Abierta</a:t>
            </a:r>
          </a:p>
        </p:txBody>
      </p:sp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D6DA2A58-52D8-41A6-88A7-CE8CA23B942F}"/>
              </a:ext>
            </a:extLst>
          </p:cNvPr>
          <p:cNvSpPr/>
          <p:nvPr/>
        </p:nvSpPr>
        <p:spPr>
          <a:xfrm rot="1217275">
            <a:off x="1698808" y="1580764"/>
            <a:ext cx="1815064" cy="449318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 dirty="0">
              <a:solidFill>
                <a:schemeClr val="tx1"/>
              </a:solidFill>
            </a:endParaRPr>
          </a:p>
        </p:txBody>
      </p:sp>
      <p:sp>
        <p:nvSpPr>
          <p:cNvPr id="12" name="Flecha: curvada hacia abajo 11">
            <a:extLst>
              <a:ext uri="{FF2B5EF4-FFF2-40B4-BE49-F238E27FC236}">
                <a16:creationId xmlns:a16="http://schemas.microsoft.com/office/drawing/2014/main" id="{FFC7098F-4F1B-4ED9-ADD3-4CCC58E741F5}"/>
              </a:ext>
            </a:extLst>
          </p:cNvPr>
          <p:cNvSpPr/>
          <p:nvPr/>
        </p:nvSpPr>
        <p:spPr>
          <a:xfrm rot="918517">
            <a:off x="3766356" y="2311618"/>
            <a:ext cx="1815064" cy="449318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 dirty="0">
              <a:solidFill>
                <a:schemeClr val="tx1"/>
              </a:solidFill>
            </a:endParaRPr>
          </a:p>
        </p:txBody>
      </p:sp>
      <p:sp>
        <p:nvSpPr>
          <p:cNvPr id="13" name="Flecha: curvada hacia abajo 12">
            <a:extLst>
              <a:ext uri="{FF2B5EF4-FFF2-40B4-BE49-F238E27FC236}">
                <a16:creationId xmlns:a16="http://schemas.microsoft.com/office/drawing/2014/main" id="{9C488AEA-92AE-46D9-A486-28757416702A}"/>
              </a:ext>
            </a:extLst>
          </p:cNvPr>
          <p:cNvSpPr/>
          <p:nvPr/>
        </p:nvSpPr>
        <p:spPr>
          <a:xfrm rot="1217275">
            <a:off x="5768282" y="2924775"/>
            <a:ext cx="1815064" cy="449318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 dirty="0">
              <a:solidFill>
                <a:schemeClr val="tx1"/>
              </a:solidFill>
            </a:endParaRPr>
          </a:p>
        </p:txBody>
      </p:sp>
      <p:sp>
        <p:nvSpPr>
          <p:cNvPr id="14" name="Flecha: curvada hacia abajo 13">
            <a:extLst>
              <a:ext uri="{FF2B5EF4-FFF2-40B4-BE49-F238E27FC236}">
                <a16:creationId xmlns:a16="http://schemas.microsoft.com/office/drawing/2014/main" id="{D3BD48F6-2138-4A35-A454-0D7FDED3EE30}"/>
              </a:ext>
            </a:extLst>
          </p:cNvPr>
          <p:cNvSpPr/>
          <p:nvPr/>
        </p:nvSpPr>
        <p:spPr>
          <a:xfrm rot="1217275">
            <a:off x="7711837" y="3698749"/>
            <a:ext cx="998217" cy="29608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CAE17E59-1952-47DB-AE85-7E16901C6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80990"/>
              </p:ext>
            </p:extLst>
          </p:nvPr>
        </p:nvGraphicFramePr>
        <p:xfrm>
          <a:off x="132608" y="4158705"/>
          <a:ext cx="4779469" cy="2609850"/>
        </p:xfrm>
        <a:graphic>
          <a:graphicData uri="http://schemas.openxmlformats.org/drawingml/2006/table">
            <a:tbl>
              <a:tblPr/>
              <a:tblGrid>
                <a:gridCol w="822646">
                  <a:extLst>
                    <a:ext uri="{9D8B030D-6E8A-4147-A177-3AD203B41FA5}">
                      <a16:colId xmlns:a16="http://schemas.microsoft.com/office/drawing/2014/main" val="235768765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1933547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49033803"/>
                    </a:ext>
                  </a:extLst>
                </a:gridCol>
                <a:gridCol w="870723">
                  <a:extLst>
                    <a:ext uri="{9D8B030D-6E8A-4147-A177-3AD203B41FA5}">
                      <a16:colId xmlns:a16="http://schemas.microsoft.com/office/drawing/2014/main" val="1228760761"/>
                    </a:ext>
                  </a:extLst>
                </a:gridCol>
              </a:tblGrid>
              <a:tr h="48577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</a:t>
                      </a:r>
                      <a:b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Humedo</a:t>
                      </a:r>
                      <a:b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Energia Necesaria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1780197,655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2385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Energia Suministrada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4687176,819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59285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Eficiencia Estimada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3301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requerido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663,483165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288599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Disponible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2971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Deficit / Exceso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-194,9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702723"/>
                  </a:ext>
                </a:extLst>
              </a:tr>
              <a:tr h="48577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</a:t>
                      </a:r>
                      <a:b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</a:t>
                      </a:r>
                      <a:b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Energia Necesaria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1780197,655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66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Energia Suministrada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4687176,819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343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Eficiencia Estimada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83915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requerido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399,0784861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39589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Disponible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068114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Deficit / Exceso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63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FE979A-3998-4B62-BDD4-EDE08950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6" y="2103389"/>
            <a:ext cx="1904554" cy="14135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CC5724-1AFF-484B-BA20-61C7182F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01" y="2506765"/>
            <a:ext cx="1904554" cy="14135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D5A850-AE2F-48EB-BF09-72BC30609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4" y="3119086"/>
            <a:ext cx="1372175" cy="2571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DB99EB-2CFE-47AA-9E4C-AFED4D03F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008" y="4207694"/>
            <a:ext cx="1319184" cy="177048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018D997-1F5F-4368-8FD6-CCE6455E760C}"/>
              </a:ext>
            </a:extLst>
          </p:cNvPr>
          <p:cNvSpPr/>
          <p:nvPr/>
        </p:nvSpPr>
        <p:spPr>
          <a:xfrm>
            <a:off x="3839259" y="1028465"/>
            <a:ext cx="5473358" cy="13157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4050" b="1" i="1" spc="38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Sistema de Evaporación </a:t>
            </a:r>
          </a:p>
          <a:p>
            <a:pPr algn="ctr"/>
            <a:r>
              <a:rPr lang="es-ES" sz="4050" b="1" i="1" spc="38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Dos efectos</a:t>
            </a:r>
          </a:p>
        </p:txBody>
      </p:sp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DB0C5CB4-C91E-4E60-8819-B09758620C05}"/>
              </a:ext>
            </a:extLst>
          </p:cNvPr>
          <p:cNvSpPr/>
          <p:nvPr/>
        </p:nvSpPr>
        <p:spPr>
          <a:xfrm rot="721395">
            <a:off x="1989757" y="1859479"/>
            <a:ext cx="1599830" cy="48782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 dirty="0">
              <a:solidFill>
                <a:schemeClr val="tx1"/>
              </a:solidFill>
            </a:endParaRPr>
          </a:p>
        </p:txBody>
      </p:sp>
      <p:sp>
        <p:nvSpPr>
          <p:cNvPr id="16" name="Flecha: curvada hacia abajo 15">
            <a:extLst>
              <a:ext uri="{FF2B5EF4-FFF2-40B4-BE49-F238E27FC236}">
                <a16:creationId xmlns:a16="http://schemas.microsoft.com/office/drawing/2014/main" id="{D5B84752-5CBD-4C08-8503-03A6B382AAAA}"/>
              </a:ext>
            </a:extLst>
          </p:cNvPr>
          <p:cNvSpPr/>
          <p:nvPr/>
        </p:nvSpPr>
        <p:spPr>
          <a:xfrm rot="667184">
            <a:off x="3905334" y="2489794"/>
            <a:ext cx="1599830" cy="48782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 dirty="0">
              <a:solidFill>
                <a:schemeClr val="tx1"/>
              </a:solidFill>
            </a:endParaRPr>
          </a:p>
        </p:txBody>
      </p:sp>
      <p:sp>
        <p:nvSpPr>
          <p:cNvPr id="18" name="Flecha: curvada hacia abajo 17">
            <a:extLst>
              <a:ext uri="{FF2B5EF4-FFF2-40B4-BE49-F238E27FC236}">
                <a16:creationId xmlns:a16="http://schemas.microsoft.com/office/drawing/2014/main" id="{6B77EBE1-6064-4922-B672-1162C598B3FA}"/>
              </a:ext>
            </a:extLst>
          </p:cNvPr>
          <p:cNvSpPr/>
          <p:nvPr/>
        </p:nvSpPr>
        <p:spPr>
          <a:xfrm rot="1223485">
            <a:off x="5776023" y="2997133"/>
            <a:ext cx="1599830" cy="48782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A4ED242F-83A0-4F30-AF1A-37B526664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41022"/>
              </p:ext>
            </p:extLst>
          </p:nvPr>
        </p:nvGraphicFramePr>
        <p:xfrm>
          <a:off x="91597" y="4043366"/>
          <a:ext cx="4330089" cy="2609850"/>
        </p:xfrm>
        <a:graphic>
          <a:graphicData uri="http://schemas.openxmlformats.org/drawingml/2006/table">
            <a:tbl>
              <a:tblPr/>
              <a:tblGrid>
                <a:gridCol w="850289">
                  <a:extLst>
                    <a:ext uri="{9D8B030D-6E8A-4147-A177-3AD203B41FA5}">
                      <a16:colId xmlns:a16="http://schemas.microsoft.com/office/drawing/2014/main" val="632054138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67963153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563709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54760132"/>
                    </a:ext>
                  </a:extLst>
                </a:gridCol>
              </a:tblGrid>
              <a:tr h="48577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</a:t>
                      </a:r>
                      <a:b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Húmedo</a:t>
                      </a:r>
                      <a:b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Energía Necesaria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1780197,655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3892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Energía Suministrada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3013412,405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100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Eficiencia Estimada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06042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requerido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414,6137045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58999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Disponible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87405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Déficit / Exceso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10715"/>
                  </a:ext>
                </a:extLst>
              </a:tr>
              <a:tr h="48577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</a:t>
                      </a:r>
                      <a:b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</a:t>
                      </a:r>
                      <a:b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Energía Necesaria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1780197,655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17437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Energía Suministrada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3013412,405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1576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Eficiencia Estimada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343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requerido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256,5698088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401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Bagazo Disponible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08588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Déficit / Exceso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5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655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36637C1DCEE7499866EFDEA7E50DDD" ma:contentTypeVersion="26" ma:contentTypeDescription="Crear nuevo documento." ma:contentTypeScope="" ma:versionID="3f3a8c169fc2b75be8ca9cce3eac5187">
  <xsd:schema xmlns:xsd="http://www.w3.org/2001/XMLSchema" xmlns:xs="http://www.w3.org/2001/XMLSchema" xmlns:p="http://schemas.microsoft.com/office/2006/metadata/properties" xmlns:ns2="51c34aae-01ab-4ac9-8738-89c8f0392665" targetNamespace="http://schemas.microsoft.com/office/2006/metadata/properties" ma:root="true" ma:fieldsID="84f45c99c802bd3f20290f8688069d8f" ns2:_="">
    <xsd:import namespace="51c34aae-01ab-4ac9-8738-89c8f039266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34aae-01ab-4ac9-8738-89c8f039266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1c34aae-01ab-4ac9-8738-89c8f0392665">INTRCORPOICA-492-714</_dlc_DocId>
    <_dlc_DocIdUrl xmlns="51c34aae-01ab-4ac9-8738-89c8f0392665">
      <Url>http://intranet.corpoica.org.co/ProcesosOrganizacionales/DirecEstrategico/circo/manual/_layouts/15/DocIdRedir.aspx?ID=INTRCORPOICA-492-714</Url>
      <Description>INTRCORPOICA-492-714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68B579-5E5E-4554-ADD2-CC161277959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6089622-8DDE-443F-B524-AB8F99374C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34aae-01ab-4ac9-8738-89c8f0392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266F82-72CC-4CF0-AB6D-CD72AC02D795}">
  <ds:schemaRefs>
    <ds:schemaRef ds:uri="http://schemas.microsoft.com/office/2006/metadata/properties"/>
    <ds:schemaRef ds:uri="http://schemas.microsoft.com/office/infopath/2007/PartnerControls"/>
    <ds:schemaRef ds:uri="51c34aae-01ab-4ac9-8738-89c8f0392665"/>
  </ds:schemaRefs>
</ds:datastoreItem>
</file>

<file path=customXml/itemProps4.xml><?xml version="1.0" encoding="utf-8"?>
<ds:datastoreItem xmlns:ds="http://schemas.openxmlformats.org/officeDocument/2006/customXml" ds:itemID="{3729D229-725B-4093-98CC-70A313E31F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225</Words>
  <Application>Microsoft Office PowerPoint</Application>
  <PresentationFormat>Presentación en pantalla (4:3)</PresentationFormat>
  <Paragraphs>123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John Javier Espitia Gonzalez</cp:lastModifiedBy>
  <cp:revision>159</cp:revision>
  <dcterms:created xsi:type="dcterms:W3CDTF">2018-03-13T15:19:14Z</dcterms:created>
  <dcterms:modified xsi:type="dcterms:W3CDTF">2019-05-28T19:57:18Z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0x010100E336637C1DCEE7499866EFDEA7E50DDD</vt:lpwstr>
  </property>
  <property fmtid="{D5CDD505-2E9C-101B-9397-08002B2CF9AE}" pid="3" name="_dlc_DocIdItemGuid">
    <vt:lpwstr>1460313c-f46d-421f-8586-b65a069dd587</vt:lpwstr>
  </property>
</Properties>
</file>