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9" r:id="rId4"/>
    <p:sldId id="258" r:id="rId5"/>
    <p:sldId id="259" r:id="rId6"/>
    <p:sldId id="260" r:id="rId7"/>
    <p:sldId id="262" r:id="rId8"/>
    <p:sldId id="264" r:id="rId9"/>
    <p:sldId id="284" r:id="rId10"/>
    <p:sldId id="285" r:id="rId11"/>
    <p:sldId id="267" r:id="rId12"/>
    <p:sldId id="286" r:id="rId13"/>
    <p:sldId id="268" r:id="rId14"/>
    <p:sldId id="287" r:id="rId15"/>
    <p:sldId id="271" r:id="rId16"/>
    <p:sldId id="288" r:id="rId17"/>
    <p:sldId id="275" r:id="rId18"/>
    <p:sldId id="28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0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23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46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87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9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22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7" y="1728539"/>
            <a:ext cx="8339124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C5068-A881-4BDA-9FAC-5B95934AD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1766E2-5AC1-4214-BE61-1BEB129E4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ADBA18-0159-4872-9CBA-381B80401D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AED3E-5BF3-4901-8DD0-0648E484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DF463-9CF7-46A3-B94D-A4D3FDF0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29B-443B-4F69-9A94-1947598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41932" y="3511296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41932" y="3154679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41932" y="2798064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41932" y="2441448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41932" y="2083307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741932" y="1726692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41932" y="1370075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41932" y="1013460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6627" y="1263396"/>
            <a:ext cx="470915" cy="260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976627" y="1263396"/>
            <a:ext cx="471170" cy="2604770"/>
          </a:xfrm>
          <a:custGeom>
            <a:avLst/>
            <a:gdLst/>
            <a:ahLst/>
            <a:cxnLst/>
            <a:rect l="l" t="t" r="r" b="b"/>
            <a:pathLst>
              <a:path w="471169" h="2604770">
                <a:moveTo>
                  <a:pt x="0" y="2604516"/>
                </a:moveTo>
                <a:lnTo>
                  <a:pt x="470915" y="2604516"/>
                </a:lnTo>
                <a:lnTo>
                  <a:pt x="470915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919983" y="1441703"/>
            <a:ext cx="470916" cy="242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919983" y="1441703"/>
            <a:ext cx="471170" cy="2426335"/>
          </a:xfrm>
          <a:custGeom>
            <a:avLst/>
            <a:gdLst/>
            <a:ahLst/>
            <a:cxnLst/>
            <a:rect l="l" t="t" r="r" b="b"/>
            <a:pathLst>
              <a:path w="471170" h="2426335">
                <a:moveTo>
                  <a:pt x="0" y="2426208"/>
                </a:moveTo>
                <a:lnTo>
                  <a:pt x="470916" y="2426208"/>
                </a:lnTo>
                <a:lnTo>
                  <a:pt x="470916" y="0"/>
                </a:lnTo>
                <a:lnTo>
                  <a:pt x="0" y="0"/>
                </a:lnTo>
                <a:lnTo>
                  <a:pt x="0" y="2426208"/>
                </a:lnTo>
                <a:close/>
              </a:path>
            </a:pathLst>
          </a:custGeom>
          <a:ln w="9143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61815" y="1478280"/>
            <a:ext cx="470915" cy="238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1815" y="1478280"/>
            <a:ext cx="471170" cy="2390140"/>
          </a:xfrm>
          <a:custGeom>
            <a:avLst/>
            <a:gdLst/>
            <a:ahLst/>
            <a:cxnLst/>
            <a:rect l="l" t="t" r="r" b="b"/>
            <a:pathLst>
              <a:path w="471170" h="2390140">
                <a:moveTo>
                  <a:pt x="0" y="2389632"/>
                </a:moveTo>
                <a:lnTo>
                  <a:pt x="470915" y="2389632"/>
                </a:lnTo>
                <a:lnTo>
                  <a:pt x="470915" y="0"/>
                </a:lnTo>
                <a:lnTo>
                  <a:pt x="0" y="0"/>
                </a:lnTo>
                <a:lnTo>
                  <a:pt x="0" y="238963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03647" y="1691639"/>
            <a:ext cx="472439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803647" y="1691639"/>
            <a:ext cx="472440" cy="2176780"/>
          </a:xfrm>
          <a:custGeom>
            <a:avLst/>
            <a:gdLst/>
            <a:ahLst/>
            <a:cxnLst/>
            <a:rect l="l" t="t" r="r" b="b"/>
            <a:pathLst>
              <a:path w="472439" h="2176779">
                <a:moveTo>
                  <a:pt x="0" y="2176272"/>
                </a:moveTo>
                <a:lnTo>
                  <a:pt x="472439" y="2176272"/>
                </a:lnTo>
                <a:lnTo>
                  <a:pt x="472439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747003" y="1834895"/>
            <a:ext cx="470915" cy="203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747003" y="1834895"/>
            <a:ext cx="471170" cy="2033270"/>
          </a:xfrm>
          <a:custGeom>
            <a:avLst/>
            <a:gdLst/>
            <a:ahLst/>
            <a:cxnLst/>
            <a:rect l="l" t="t" r="r" b="b"/>
            <a:pathLst>
              <a:path w="471170" h="2033270">
                <a:moveTo>
                  <a:pt x="0" y="2033015"/>
                </a:moveTo>
                <a:lnTo>
                  <a:pt x="470915" y="2033015"/>
                </a:lnTo>
                <a:lnTo>
                  <a:pt x="470915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688835" y="2476500"/>
            <a:ext cx="470916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88835" y="2476500"/>
            <a:ext cx="471170" cy="1391920"/>
          </a:xfrm>
          <a:custGeom>
            <a:avLst/>
            <a:gdLst/>
            <a:ahLst/>
            <a:cxnLst/>
            <a:rect l="l" t="t" r="r" b="b"/>
            <a:pathLst>
              <a:path w="471170" h="1391920">
                <a:moveTo>
                  <a:pt x="0" y="1391412"/>
                </a:moveTo>
                <a:lnTo>
                  <a:pt x="470916" y="1391412"/>
                </a:lnTo>
                <a:lnTo>
                  <a:pt x="470916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41932" y="3867911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22-Mar-18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C39499-75E4-4495-BFC6-946C3AF8C8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A3477-DB44-429F-A8A6-7F9F57A1D9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9A4EBC-93C5-4B9F-9B81-6453ED022C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22-Mar-18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335" y="1824606"/>
            <a:ext cx="3783329" cy="135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2BCD1-3963-46B8-AC98-CC1CABFC74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28D0D-3601-4833-9414-95FA65A6A0A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9AC77-D10D-404E-846E-217B8904362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619" y="1444793"/>
            <a:ext cx="4972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b="1" spc="-20" dirty="0">
                <a:solidFill>
                  <a:srgbClr val="073175"/>
                </a:solidFill>
                <a:latin typeface="Lucida Sans"/>
                <a:cs typeface="Lucida Sans"/>
              </a:rPr>
              <a:t>Norton E-commerce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4550"/>
            <a:ext cx="3471672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lang="en-US" sz="2400" b="1" spc="-90" dirty="0">
                <a:solidFill>
                  <a:srgbClr val="666666"/>
                </a:solidFill>
                <a:latin typeface="Lucida Sans"/>
                <a:cs typeface="Lucida Sans"/>
              </a:rPr>
              <a:t>Where Products and People are Connected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1708404"/>
            <a:ext cx="2592324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27904" y="915924"/>
            <a:ext cx="3358896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F118035-9246-4F36-B502-F75ABF5C5245}"/>
              </a:ext>
            </a:extLst>
          </p:cNvPr>
          <p:cNvSpPr txBox="1">
            <a:spLocks/>
          </p:cNvSpPr>
          <p:nvPr/>
        </p:nvSpPr>
        <p:spPr>
          <a:xfrm>
            <a:off x="474370" y="8968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/>
            <a:r>
              <a:rPr lang="en-US" sz="4400" kern="0" spc="-15" dirty="0"/>
              <a:t>Features of </a:t>
            </a:r>
            <a:br>
              <a:rPr lang="en-US" sz="4400" kern="0" spc="-15" dirty="0"/>
            </a:br>
            <a:r>
              <a:rPr lang="en-US" sz="4400" kern="0" spc="-15" dirty="0">
                <a:solidFill>
                  <a:schemeClr val="accent1"/>
                </a:solidFill>
              </a:rPr>
              <a:t>Norton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E-Commerce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App</a:t>
            </a:r>
            <a:endParaRPr lang="en-US" sz="4400" kern="0" spc="-6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One touch log in, no more password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Straight forward, a tap to use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Your phone number is your password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No more account registration process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6F33-F47B-42D1-8112-4D530400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93" y="1159701"/>
            <a:ext cx="3094323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Big place for all your items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Sell or buy your products with user-to-user market place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Descriptive, full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Easy to contact your buyers or sellers with one click contact button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9DF64-D25E-4737-829E-AAA41F37FE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5212071" y="873815"/>
            <a:ext cx="3953194" cy="36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Related Suggestion, Quick </a:t>
            </a:r>
            <a:r>
              <a:rPr lang="en-US" spc="-140" dirty="0" err="1">
                <a:solidFill>
                  <a:srgbClr val="073175"/>
                </a:solidFill>
              </a:rPr>
              <a:t>ContactMe</a:t>
            </a:r>
            <a:r>
              <a:rPr lang="en-US" spc="-140" dirty="0">
                <a:solidFill>
                  <a:srgbClr val="073175"/>
                </a:solidFill>
              </a:rPr>
              <a:t> Button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Find relevant users for your products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With quick contact me button, you can quickly let the posts owner you have/need his products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CF5C-388F-4CE4-A35E-AB2E4E21E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73" y="1434460"/>
            <a:ext cx="4971327" cy="2585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Always get informed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Get inform when we found your product’s owner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Get inform when we found an item that you’ll need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See related products that you may need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CDFC8-9BB9-4702-8EC5-43727780C3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2"/>
          <a:stretch/>
        </p:blipFill>
        <p:spPr>
          <a:xfrm>
            <a:off x="5181600" y="820974"/>
            <a:ext cx="41499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24144" y="1275588"/>
            <a:ext cx="3419855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BC00957-DAC2-4DCB-938B-F2C4A46A94E3}"/>
              </a:ext>
            </a:extLst>
          </p:cNvPr>
          <p:cNvSpPr txBox="1">
            <a:spLocks/>
          </p:cNvSpPr>
          <p:nvPr/>
        </p:nvSpPr>
        <p:spPr>
          <a:xfrm>
            <a:off x="474370" y="8968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/>
            <a:r>
              <a:rPr lang="en-US" sz="4400" kern="0" spc="-15" dirty="0"/>
              <a:t>Demo of </a:t>
            </a:r>
            <a:br>
              <a:rPr lang="en-US" sz="4400" kern="0" spc="-15" dirty="0"/>
            </a:br>
            <a:r>
              <a:rPr lang="en-US" sz="4400" kern="0" spc="-15" dirty="0">
                <a:solidFill>
                  <a:schemeClr val="accent1"/>
                </a:solidFill>
              </a:rPr>
              <a:t>Norton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E-Commerce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App</a:t>
            </a:r>
            <a:endParaRPr lang="en-US" sz="4400" kern="0" spc="-6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CC10-D516-4F12-B682-CFC4A132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</p:spPr>
        <p:txBody>
          <a:bodyPr/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Demo Video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827D3-CB22-439F-BD83-2E38337A5BEA}"/>
              </a:ext>
            </a:extLst>
          </p:cNvPr>
          <p:cNvGrpSpPr/>
          <p:nvPr/>
        </p:nvGrpSpPr>
        <p:grpSpPr>
          <a:xfrm>
            <a:off x="4004172" y="438150"/>
            <a:ext cx="5021162" cy="4191000"/>
            <a:chOff x="4571999" y="920853"/>
            <a:chExt cx="3943350" cy="3291386"/>
          </a:xfrm>
        </p:grpSpPr>
        <p:pic>
          <p:nvPicPr>
            <p:cNvPr id="1026" name="Picture 2" descr="Image result for apple imac">
              <a:extLst>
                <a:ext uri="{FF2B5EF4-FFF2-40B4-BE49-F238E27FC236}">
                  <a16:creationId xmlns:a16="http://schemas.microsoft.com/office/drawing/2014/main" id="{2BB28EAB-8BB3-4F0C-8699-05F28B4497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5" b="8398"/>
            <a:stretch/>
          </p:blipFill>
          <p:spPr bwMode="auto">
            <a:xfrm>
              <a:off x="4571999" y="920853"/>
              <a:ext cx="3943350" cy="329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E33C4-349F-4A4C-B3AD-F297C2C3BFAC}"/>
                </a:ext>
              </a:extLst>
            </p:cNvPr>
            <p:cNvSpPr/>
            <p:nvPr/>
          </p:nvSpPr>
          <p:spPr>
            <a:xfrm>
              <a:off x="4756150" y="1162050"/>
              <a:ext cx="3581400" cy="2019300"/>
            </a:xfrm>
            <a:prstGeom prst="rect">
              <a:avLst/>
            </a:prstGeom>
            <a:solidFill>
              <a:srgbClr val="D3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Mobile phone with play button on the screen Free Vector">
              <a:extLst>
                <a:ext uri="{FF2B5EF4-FFF2-40B4-BE49-F238E27FC236}">
                  <a16:creationId xmlns:a16="http://schemas.microsoft.com/office/drawing/2014/main" id="{5DF1BB99-65E5-4D26-8164-9B9A967373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17"/>
            <a:stretch/>
          </p:blipFill>
          <p:spPr bwMode="auto">
            <a:xfrm>
              <a:off x="5562599" y="1162051"/>
              <a:ext cx="2119265" cy="2019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653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Norton E-Commerce App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465494"/>
            <a:ext cx="502666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We aim to be your easy access selling and buying mobile platform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Focus to help you get your item sold or bought quickly as possible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Communication now more streamline and easy than ever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One click login, nothing more easy than that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Always keep alert about your products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132332"/>
            <a:ext cx="3102863" cy="3101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DA5AD-4774-4F20-9B61-E5376F53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70" y="438150"/>
            <a:ext cx="8195259" cy="1231106"/>
          </a:xfrm>
        </p:spPr>
        <p:txBody>
          <a:bodyPr/>
          <a:lstStyle/>
          <a:p>
            <a:pPr algn="ctr"/>
            <a:r>
              <a:rPr lang="en-US" sz="8000" spc="-140" dirty="0">
                <a:solidFill>
                  <a:srgbClr val="073175"/>
                </a:solidFill>
              </a:rPr>
              <a:t>Thank</a:t>
            </a:r>
            <a:r>
              <a:rPr lang="en-US" sz="8000" dirty="0"/>
              <a:t> </a:t>
            </a:r>
            <a:r>
              <a:rPr lang="en-US" sz="8000" spc="-140" dirty="0">
                <a:solidFill>
                  <a:srgbClr val="073175"/>
                </a:solidFill>
              </a:rPr>
              <a:t>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A0E0-8C42-4036-BC0B-7AFB7DFAC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01" y="2315402"/>
            <a:ext cx="1884618" cy="1256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D47BA-F5D5-4448-AE31-5BCAAB1A8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27950"/>
            <a:ext cx="1102240" cy="1631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F0674-CDA8-460D-9A2D-FAFD04E56F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80" y="2220151"/>
            <a:ext cx="1446914" cy="1446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6F132F-2944-4768-A4CC-2624C014FB6A}"/>
              </a:ext>
            </a:extLst>
          </p:cNvPr>
          <p:cNvSpPr/>
          <p:nvPr/>
        </p:nvSpPr>
        <p:spPr>
          <a:xfrm>
            <a:off x="76200" y="409575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680" y="898835"/>
            <a:ext cx="153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14" dirty="0">
                <a:solidFill>
                  <a:srgbClr val="073175"/>
                </a:solidFill>
                <a:latin typeface="Lucida Sans"/>
                <a:cs typeface="Lucida Sans"/>
              </a:rPr>
              <a:t>Contents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0" y="1824606"/>
            <a:ext cx="4572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dirty="0"/>
              <a:t>E-commerce and People</a:t>
            </a:r>
            <a:endParaRPr sz="200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5" dirty="0"/>
              <a:t>Introduction to NU E-Commerce</a:t>
            </a:r>
            <a:endParaRPr sz="200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15" dirty="0"/>
              <a:t>NU E-Commerce Features</a:t>
            </a:r>
            <a:endParaRPr sz="2000"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10" dirty="0"/>
              <a:t>Demo</a:t>
            </a:r>
            <a:endParaRPr sz="2000"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20" dirty="0"/>
              <a:t>Conclusion</a:t>
            </a:r>
            <a:endParaRPr sz="2000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15" dirty="0"/>
              <a:t>Introduction to </a:t>
            </a:r>
            <a:br>
              <a:rPr lang="en-US" sz="4400" spc="-15" dirty="0"/>
            </a:br>
            <a:r>
              <a:rPr lang="en-US" sz="4400" spc="-15" dirty="0">
                <a:solidFill>
                  <a:schemeClr val="accent1"/>
                </a:solidFill>
              </a:rPr>
              <a:t>E-commerce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And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People</a:t>
            </a:r>
            <a:endParaRPr sz="4400" spc="-60" dirty="0">
              <a:solidFill>
                <a:schemeClr val="accent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D5241A2-F10F-42BD-9ECE-2E5BCBF84633}"/>
              </a:ext>
            </a:extLst>
          </p:cNvPr>
          <p:cNvSpPr txBox="1"/>
          <p:nvPr/>
        </p:nvSpPr>
        <p:spPr>
          <a:xfrm>
            <a:off x="474370" y="3655338"/>
            <a:ext cx="51645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400" i="1" spc="-5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A wireless relationship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F4898-4F66-436E-B42B-8D4D534B73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11481" r="9506" b="10000"/>
          <a:stretch/>
        </p:blipFill>
        <p:spPr>
          <a:xfrm>
            <a:off x="4435520" y="1094151"/>
            <a:ext cx="4742150" cy="31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</a:t>
            </a:r>
            <a:endParaRPr spc="-15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96" y="1796355"/>
            <a:ext cx="418020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Commonly known as Electronic Marketing.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Buying and selling goods or services over an electronic system such as the internet.</a:t>
            </a:r>
          </a:p>
        </p:txBody>
      </p:sp>
      <p:sp>
        <p:nvSpPr>
          <p:cNvPr id="4" name="object 4"/>
          <p:cNvSpPr/>
          <p:nvPr/>
        </p:nvSpPr>
        <p:spPr>
          <a:xfrm>
            <a:off x="4931664" y="1127760"/>
            <a:ext cx="3730751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 and People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0635" y="1635251"/>
            <a:ext cx="3029712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3.74 billion Internet users in the world as at March 2017.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95% of Americans shop online at least yearly.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People spend an average of 5 hours per week shopping online.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8DE4F-6448-41EE-ADDB-3173DE26FEF6}"/>
              </a:ext>
            </a:extLst>
          </p:cNvPr>
          <p:cNvSpPr txBox="1"/>
          <p:nvPr/>
        </p:nvSpPr>
        <p:spPr>
          <a:xfrm>
            <a:off x="5816222" y="4332927"/>
            <a:ext cx="3211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*Statistics according to www.internetworldstats.com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E-commerce and People (continue)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1303" y="1708404"/>
            <a:ext cx="2965704" cy="214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8810F91-D407-48BB-87BD-9F4B0449A15A}"/>
              </a:ext>
            </a:extLst>
          </p:cNvPr>
          <p:cNvSpPr txBox="1"/>
          <p:nvPr/>
        </p:nvSpPr>
        <p:spPr>
          <a:xfrm>
            <a:off x="442976" y="1752849"/>
            <a:ext cx="531368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Only 35 percent of shoppers are willing to pay for delivery on online orders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4D4D4D"/>
                </a:solidFill>
                <a:latin typeface="Verdana"/>
                <a:cs typeface="Verdana"/>
              </a:rPr>
              <a:t>Online Shopper</a:t>
            </a: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 prefer to see the products before they pay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Shoppers prefer to have phone calls or direct contact with the seller, they think it’s more secure and more trust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Online shopping’s concerns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7735" y="1165860"/>
            <a:ext cx="2958084" cy="295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Slow communication with sellers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Not trustable, not enough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Buyer difficult in finding good products and good quality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Seller difficult in finding his real buyer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Products reach wrong customers, not able to see by the users who want it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Complex login process, not intuitive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15" dirty="0"/>
              <a:t>Introducing </a:t>
            </a:r>
            <a:br>
              <a:rPr lang="en-US" sz="4400" spc="-15" dirty="0"/>
            </a:br>
            <a:r>
              <a:rPr lang="en-US" sz="4400" spc="-15" dirty="0">
                <a:solidFill>
                  <a:schemeClr val="accent1"/>
                </a:solidFill>
              </a:rPr>
              <a:t>Norton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E-commerce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App</a:t>
            </a:r>
            <a:endParaRPr sz="4400" spc="-60" dirty="0">
              <a:solidFill>
                <a:schemeClr val="accent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D5241A2-F10F-42BD-9ECE-2E5BCBF84633}"/>
              </a:ext>
            </a:extLst>
          </p:cNvPr>
          <p:cNvSpPr txBox="1"/>
          <p:nvPr/>
        </p:nvSpPr>
        <p:spPr>
          <a:xfrm>
            <a:off x="474370" y="3655338"/>
            <a:ext cx="51645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400" i="1" spc="-5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An app that connects products and people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1DD5C-0948-439F-AF77-A2C17972D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21" y="655072"/>
            <a:ext cx="3661906" cy="36619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We aim to…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Speed up trade communication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Make sure you have full info for you to decide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Take care of finding a right customer for your product, and a quality product for your needs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Ensure your product reach the right users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One click to use, no complex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D12D-EAC5-4757-B02A-B0377FD5CA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8600" r="52593" b="52593"/>
          <a:stretch/>
        </p:blipFill>
        <p:spPr>
          <a:xfrm>
            <a:off x="5783081" y="1319438"/>
            <a:ext cx="2886548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8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431</Words>
  <Application>Microsoft Office PowerPoint</Application>
  <PresentationFormat>On-screen Show (16:9)</PresentationFormat>
  <Paragraphs>74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Sans</vt:lpstr>
      <vt:lpstr>Verdana</vt:lpstr>
      <vt:lpstr>Office Theme</vt:lpstr>
      <vt:lpstr>PowerPoint Presentation</vt:lpstr>
      <vt:lpstr>PowerPoint Presentation</vt:lpstr>
      <vt:lpstr>Introduction to  E-commerce And People</vt:lpstr>
      <vt:lpstr>E-commerce</vt:lpstr>
      <vt:lpstr>E-commerce and People</vt:lpstr>
      <vt:lpstr>E-commerce and People (continue)</vt:lpstr>
      <vt:lpstr>Online shopping’s concerns</vt:lpstr>
      <vt:lpstr>Introducing  Norton  E-commerce  App</vt:lpstr>
      <vt:lpstr>We aim to…</vt:lpstr>
      <vt:lpstr>PowerPoint Presentation</vt:lpstr>
      <vt:lpstr>One touch log in, no more password</vt:lpstr>
      <vt:lpstr>Big place for all your items</vt:lpstr>
      <vt:lpstr>Related Suggestion, Quick ContactMe Button</vt:lpstr>
      <vt:lpstr>Always get informed</vt:lpstr>
      <vt:lpstr>PowerPoint Presentation</vt:lpstr>
      <vt:lpstr>Demo Video</vt:lpstr>
      <vt:lpstr>Norton E-Commerce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Aldrudover Blas Rivera</dc:creator>
  <cp:lastModifiedBy>Henry Heng</cp:lastModifiedBy>
  <cp:revision>65</cp:revision>
  <dcterms:created xsi:type="dcterms:W3CDTF">2018-02-24T14:55:14Z</dcterms:created>
  <dcterms:modified xsi:type="dcterms:W3CDTF">2018-03-22T15:16:57Z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LastSaved">
    <vt:filetime>2018-02-24T00:00:00Z</vt:filetime>
  </property>
</Properties>
</file>