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84" r:id="rId9"/>
    <p:sldId id="28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60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22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23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jpe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6953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437" y="1728539"/>
            <a:ext cx="8339124" cy="100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15-Mar-18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8C5068-A881-4BDA-9FAC-5B95934AD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1766E2-5AC1-4214-BE61-1BEB129E43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ADBA18-0159-4872-9CBA-381B80401D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D4D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15-Mar-18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6953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741932" y="3511296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41932" y="3154679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741932" y="2798064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741932" y="2441448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41932" y="2083307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741932" y="1726692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41932" y="1370075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741932" y="1013460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976627" y="1263396"/>
            <a:ext cx="470915" cy="2604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976627" y="1263396"/>
            <a:ext cx="471170" cy="2604770"/>
          </a:xfrm>
          <a:custGeom>
            <a:avLst/>
            <a:gdLst/>
            <a:ahLst/>
            <a:cxnLst/>
            <a:rect l="l" t="t" r="r" b="b"/>
            <a:pathLst>
              <a:path w="471169" h="2604770">
                <a:moveTo>
                  <a:pt x="0" y="2604516"/>
                </a:moveTo>
                <a:lnTo>
                  <a:pt x="470915" y="2604516"/>
                </a:lnTo>
                <a:lnTo>
                  <a:pt x="470915" y="0"/>
                </a:lnTo>
                <a:lnTo>
                  <a:pt x="0" y="0"/>
                </a:lnTo>
                <a:lnTo>
                  <a:pt x="0" y="2604516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919983" y="1441703"/>
            <a:ext cx="470916" cy="242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919983" y="1441703"/>
            <a:ext cx="471170" cy="2426335"/>
          </a:xfrm>
          <a:custGeom>
            <a:avLst/>
            <a:gdLst/>
            <a:ahLst/>
            <a:cxnLst/>
            <a:rect l="l" t="t" r="r" b="b"/>
            <a:pathLst>
              <a:path w="471170" h="2426335">
                <a:moveTo>
                  <a:pt x="0" y="2426208"/>
                </a:moveTo>
                <a:lnTo>
                  <a:pt x="470916" y="2426208"/>
                </a:lnTo>
                <a:lnTo>
                  <a:pt x="470916" y="0"/>
                </a:lnTo>
                <a:lnTo>
                  <a:pt x="0" y="0"/>
                </a:lnTo>
                <a:lnTo>
                  <a:pt x="0" y="2426208"/>
                </a:lnTo>
                <a:close/>
              </a:path>
            </a:pathLst>
          </a:custGeom>
          <a:ln w="9143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61815" y="1478280"/>
            <a:ext cx="470915" cy="2389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1815" y="1478280"/>
            <a:ext cx="471170" cy="2390140"/>
          </a:xfrm>
          <a:custGeom>
            <a:avLst/>
            <a:gdLst/>
            <a:ahLst/>
            <a:cxnLst/>
            <a:rect l="l" t="t" r="r" b="b"/>
            <a:pathLst>
              <a:path w="471170" h="2390140">
                <a:moveTo>
                  <a:pt x="0" y="2389632"/>
                </a:moveTo>
                <a:lnTo>
                  <a:pt x="470915" y="2389632"/>
                </a:lnTo>
                <a:lnTo>
                  <a:pt x="470915" y="0"/>
                </a:lnTo>
                <a:lnTo>
                  <a:pt x="0" y="0"/>
                </a:lnTo>
                <a:lnTo>
                  <a:pt x="0" y="238963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803647" y="1691639"/>
            <a:ext cx="472439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803647" y="1691639"/>
            <a:ext cx="472440" cy="2176780"/>
          </a:xfrm>
          <a:custGeom>
            <a:avLst/>
            <a:gdLst/>
            <a:ahLst/>
            <a:cxnLst/>
            <a:rect l="l" t="t" r="r" b="b"/>
            <a:pathLst>
              <a:path w="472439" h="2176779">
                <a:moveTo>
                  <a:pt x="0" y="2176272"/>
                </a:moveTo>
                <a:lnTo>
                  <a:pt x="472439" y="2176272"/>
                </a:lnTo>
                <a:lnTo>
                  <a:pt x="472439" y="0"/>
                </a:lnTo>
                <a:lnTo>
                  <a:pt x="0" y="0"/>
                </a:lnTo>
                <a:lnTo>
                  <a:pt x="0" y="217627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747003" y="1834895"/>
            <a:ext cx="470915" cy="2033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747003" y="1834895"/>
            <a:ext cx="471170" cy="2033270"/>
          </a:xfrm>
          <a:custGeom>
            <a:avLst/>
            <a:gdLst/>
            <a:ahLst/>
            <a:cxnLst/>
            <a:rect l="l" t="t" r="r" b="b"/>
            <a:pathLst>
              <a:path w="471170" h="2033270">
                <a:moveTo>
                  <a:pt x="0" y="2033015"/>
                </a:moveTo>
                <a:lnTo>
                  <a:pt x="470915" y="2033015"/>
                </a:lnTo>
                <a:lnTo>
                  <a:pt x="470915" y="0"/>
                </a:lnTo>
                <a:lnTo>
                  <a:pt x="0" y="0"/>
                </a:lnTo>
                <a:lnTo>
                  <a:pt x="0" y="2033015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6688835" y="2476500"/>
            <a:ext cx="470916" cy="1391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688835" y="2476500"/>
            <a:ext cx="471170" cy="1391920"/>
          </a:xfrm>
          <a:custGeom>
            <a:avLst/>
            <a:gdLst/>
            <a:ahLst/>
            <a:cxnLst/>
            <a:rect l="l" t="t" r="r" b="b"/>
            <a:pathLst>
              <a:path w="471170" h="1391920">
                <a:moveTo>
                  <a:pt x="0" y="1391412"/>
                </a:moveTo>
                <a:lnTo>
                  <a:pt x="470916" y="1391412"/>
                </a:lnTo>
                <a:lnTo>
                  <a:pt x="470916" y="0"/>
                </a:lnTo>
                <a:lnTo>
                  <a:pt x="0" y="0"/>
                </a:lnTo>
                <a:lnTo>
                  <a:pt x="0" y="139141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741932" y="3867911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15-Mar-18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6C39499-75E4-4495-BFC6-946C3AF8C83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0CA3477-DB44-429F-A8A6-7F9F57A1D9B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9A4EBC-93C5-4B9F-9B81-6453ED022C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15-Mar-18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52544" y="0"/>
            <a:ext cx="3877055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91639" y="1243583"/>
            <a:ext cx="406907" cy="416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81911" y="1828800"/>
            <a:ext cx="443484" cy="1463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51276" y="3547871"/>
            <a:ext cx="406908" cy="146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120640" y="1097280"/>
            <a:ext cx="475488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60620" y="1632204"/>
            <a:ext cx="758951" cy="1659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702552" y="2340864"/>
            <a:ext cx="662940" cy="950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50592" y="4668011"/>
            <a:ext cx="6684264" cy="475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4147" y="31890"/>
            <a:ext cx="8363584" cy="0"/>
          </a:xfrm>
          <a:custGeom>
            <a:avLst/>
            <a:gdLst/>
            <a:ahLst/>
            <a:cxnLst/>
            <a:rect l="l" t="t" r="r" b="b"/>
            <a:pathLst>
              <a:path w="8363584">
                <a:moveTo>
                  <a:pt x="0" y="0"/>
                </a:moveTo>
                <a:lnTo>
                  <a:pt x="8362969" y="0"/>
                </a:lnTo>
              </a:path>
            </a:pathLst>
          </a:custGeom>
          <a:ln w="36539">
            <a:solidFill>
              <a:srgbClr val="34C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614855" y="2719812"/>
            <a:ext cx="0" cy="487680"/>
          </a:xfrm>
          <a:custGeom>
            <a:avLst/>
            <a:gdLst/>
            <a:ahLst/>
            <a:cxnLst/>
            <a:rect l="l" t="t" r="r" b="b"/>
            <a:pathLst>
              <a:path h="487680">
                <a:moveTo>
                  <a:pt x="0" y="487471"/>
                </a:moveTo>
                <a:lnTo>
                  <a:pt x="0" y="0"/>
                </a:lnTo>
              </a:path>
            </a:pathLst>
          </a:custGeom>
          <a:ln w="31972">
            <a:solidFill>
              <a:srgbClr val="AFC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827240" y="2719812"/>
            <a:ext cx="0" cy="487680"/>
          </a:xfrm>
          <a:custGeom>
            <a:avLst/>
            <a:gdLst/>
            <a:ahLst/>
            <a:cxnLst/>
            <a:rect l="l" t="t" r="r" b="b"/>
            <a:pathLst>
              <a:path h="487680">
                <a:moveTo>
                  <a:pt x="0" y="487471"/>
                </a:moveTo>
                <a:lnTo>
                  <a:pt x="0" y="0"/>
                </a:lnTo>
              </a:path>
            </a:pathLst>
          </a:custGeom>
          <a:ln w="36539">
            <a:solidFill>
              <a:srgbClr val="AFCC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443843" y="2747148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446468"/>
                </a:moveTo>
                <a:lnTo>
                  <a:pt x="0" y="0"/>
                </a:lnTo>
              </a:path>
            </a:pathLst>
          </a:custGeom>
          <a:ln w="365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40244" y="2747148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446468"/>
                </a:moveTo>
                <a:lnTo>
                  <a:pt x="0" y="0"/>
                </a:lnTo>
              </a:path>
            </a:pathLst>
          </a:custGeom>
          <a:ln w="45674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39544" y="815488"/>
            <a:ext cx="0" cy="3007360"/>
          </a:xfrm>
          <a:custGeom>
            <a:avLst/>
            <a:gdLst/>
            <a:ahLst/>
            <a:cxnLst/>
            <a:rect l="l" t="t" r="r" b="b"/>
            <a:pathLst>
              <a:path h="3007360">
                <a:moveTo>
                  <a:pt x="0" y="3006829"/>
                </a:moveTo>
                <a:lnTo>
                  <a:pt x="0" y="0"/>
                </a:lnTo>
              </a:path>
            </a:pathLst>
          </a:custGeom>
          <a:ln w="9134">
            <a:solidFill>
              <a:srgbClr val="D4D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203109" y="29612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980" y="0"/>
                </a:lnTo>
              </a:path>
            </a:pathLst>
          </a:custGeom>
          <a:ln w="22837">
            <a:solidFill>
              <a:srgbClr val="2FC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131778" y="2009108"/>
            <a:ext cx="0" cy="1180465"/>
          </a:xfrm>
          <a:custGeom>
            <a:avLst/>
            <a:gdLst/>
            <a:ahLst/>
            <a:cxnLst/>
            <a:rect l="l" t="t" r="r" b="b"/>
            <a:pathLst>
              <a:path h="1180464">
                <a:moveTo>
                  <a:pt x="0" y="1179953"/>
                </a:moveTo>
                <a:lnTo>
                  <a:pt x="0" y="0"/>
                </a:lnTo>
              </a:path>
            </a:pathLst>
          </a:custGeom>
          <a:ln w="31972">
            <a:solidFill>
              <a:srgbClr val="AFCC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335029" y="2009108"/>
            <a:ext cx="0" cy="1266825"/>
          </a:xfrm>
          <a:custGeom>
            <a:avLst/>
            <a:gdLst/>
            <a:ahLst/>
            <a:cxnLst/>
            <a:rect l="l" t="t" r="r" b="b"/>
            <a:pathLst>
              <a:path h="1266825">
                <a:moveTo>
                  <a:pt x="0" y="1266512"/>
                </a:moveTo>
                <a:lnTo>
                  <a:pt x="0" y="0"/>
                </a:lnTo>
              </a:path>
            </a:pathLst>
          </a:custGeom>
          <a:ln w="45674">
            <a:solidFill>
              <a:srgbClr val="ACC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681083" y="5113887"/>
            <a:ext cx="913765" cy="0"/>
          </a:xfrm>
          <a:custGeom>
            <a:avLst/>
            <a:gdLst/>
            <a:ahLst/>
            <a:cxnLst/>
            <a:rect l="l" t="t" r="r" b="b"/>
            <a:pathLst>
              <a:path w="913764">
                <a:moveTo>
                  <a:pt x="0" y="0"/>
                </a:moveTo>
                <a:lnTo>
                  <a:pt x="913486" y="0"/>
                </a:lnTo>
              </a:path>
            </a:pathLst>
          </a:custGeom>
          <a:ln w="36539">
            <a:solidFill>
              <a:srgbClr val="0F5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15-Mar-18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6953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370" y="820974"/>
            <a:ext cx="8195259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0335" y="1824606"/>
            <a:ext cx="3783329" cy="135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D4D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15-Mar-18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02BCD1-3963-46B8-AC98-CC1CABFC74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28D0D-3601-4833-9414-95FA65A6A0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89AC77-D10D-404E-846E-217B8904362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image" Target="../media/image43.jp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ancmejia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fromdoppler.com/beneficios-de-aplicaciones-moviles/" TargetMode="External"/><Relationship Id="rId4" Type="http://schemas.openxmlformats.org/officeDocument/2006/relationships/hyperlink" Target="http://blogs.gestion.pe/innovaciondisrupcion/2017/03/comercio-electronico-en-el-peru-2017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619" y="1444793"/>
            <a:ext cx="49720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3600" b="1" spc="-20" dirty="0">
                <a:solidFill>
                  <a:srgbClr val="073175"/>
                </a:solidFill>
                <a:latin typeface="Lucida Sans"/>
                <a:cs typeface="Lucida Sans"/>
              </a:rPr>
              <a:t>Norton E-commerce</a:t>
            </a:r>
            <a:endParaRPr sz="36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114550"/>
            <a:ext cx="3471672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80"/>
              </a:lnSpc>
            </a:pPr>
            <a:r>
              <a:rPr lang="en-US" sz="2400" b="1" spc="-90" dirty="0">
                <a:solidFill>
                  <a:srgbClr val="666666"/>
                </a:solidFill>
                <a:latin typeface="Lucida Sans"/>
                <a:cs typeface="Lucida Sans"/>
              </a:rPr>
              <a:t>Where Products and People are Connected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5771" y="1708404"/>
            <a:ext cx="2592324" cy="264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5" dirty="0"/>
              <a:t>One touch log in, no more password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157979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Straight forward, a tap to use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Your phone is your password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No more account registration process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D6F33-F47B-42D1-8112-4D530400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93" y="1159701"/>
            <a:ext cx="3094323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Mayo</a:t>
            </a:r>
            <a:r>
              <a:rPr spc="-165" dirty="0"/>
              <a:t>r</a:t>
            </a:r>
            <a:r>
              <a:rPr spc="-210" dirty="0"/>
              <a:t> </a:t>
            </a:r>
            <a:r>
              <a:rPr spc="-200" dirty="0"/>
              <a:t>v</a:t>
            </a:r>
            <a:r>
              <a:rPr spc="-105" dirty="0"/>
              <a:t>i</a:t>
            </a:r>
            <a:r>
              <a:rPr spc="-204" dirty="0"/>
              <a:t>s</a:t>
            </a:r>
            <a:r>
              <a:rPr spc="-114" dirty="0"/>
              <a:t>i</a:t>
            </a:r>
            <a:r>
              <a:rPr spc="-175" dirty="0"/>
              <a:t>b</a:t>
            </a:r>
            <a:r>
              <a:rPr spc="-85" dirty="0"/>
              <a:t>i</a:t>
            </a:r>
            <a:r>
              <a:rPr spc="-70" dirty="0"/>
              <a:t>lida</a:t>
            </a:r>
            <a:r>
              <a:rPr spc="-50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063365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móv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,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ho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sp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nci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 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ones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Goo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ay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Store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Store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Ap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e,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ará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on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para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es 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usu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tu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pro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ucto.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9240" y="1780032"/>
            <a:ext cx="3794760" cy="2845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65" dirty="0"/>
              <a:t>Ot</a:t>
            </a:r>
            <a:r>
              <a:rPr spc="-135" dirty="0"/>
              <a:t>r</a:t>
            </a:r>
            <a:r>
              <a:rPr spc="-95" dirty="0"/>
              <a:t>o</a:t>
            </a:r>
            <a:r>
              <a:rPr spc="-195" dirty="0"/>
              <a:t> </a:t>
            </a:r>
            <a:r>
              <a:rPr spc="10" dirty="0"/>
              <a:t>c</a:t>
            </a:r>
            <a:r>
              <a:rPr spc="15" dirty="0"/>
              <a:t>a</a:t>
            </a:r>
            <a:r>
              <a:rPr spc="-65" dirty="0"/>
              <a:t>nal</a:t>
            </a:r>
            <a:r>
              <a:rPr spc="-195" dirty="0"/>
              <a:t> </a:t>
            </a:r>
            <a:r>
              <a:rPr dirty="0"/>
              <a:t>de</a:t>
            </a:r>
            <a:r>
              <a:rPr spc="-195" dirty="0"/>
              <a:t> </a:t>
            </a:r>
            <a:r>
              <a:rPr spc="-130" dirty="0"/>
              <a:t>v</a:t>
            </a:r>
            <a:r>
              <a:rPr spc="-60" dirty="0"/>
              <a:t>en</a:t>
            </a:r>
            <a:r>
              <a:rPr spc="-50" dirty="0"/>
              <a:t>t</a:t>
            </a:r>
            <a:r>
              <a:rPr spc="-3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387215" cy="217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Al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arrol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para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ocio,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no 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rás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fortale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marca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q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tam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én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á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nuevo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canal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venta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usuarios 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rán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za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mp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ras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tus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pro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uctos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como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har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sucurs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lí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0035" y="1347216"/>
            <a:ext cx="4152900" cy="2855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Veloci</a:t>
            </a:r>
            <a:r>
              <a:rPr spc="-45" dirty="0"/>
              <a:t>d</a:t>
            </a:r>
            <a:r>
              <a:rPr spc="-30" dirty="0"/>
              <a:t>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451350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 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fer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-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Commerc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veloc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ad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2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 5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undos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 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móv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func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ona mucho más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rá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do,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hab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rse 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car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vos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tus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usu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1557527"/>
            <a:ext cx="2284476" cy="2282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U</a:t>
            </a:r>
            <a:r>
              <a:rPr spc="-50" dirty="0"/>
              <a:t>s</a:t>
            </a:r>
            <a:r>
              <a:rPr spc="-60" dirty="0"/>
              <a:t>ab</a:t>
            </a:r>
            <a:r>
              <a:rPr spc="-110" dirty="0"/>
              <a:t>ilid</a:t>
            </a:r>
            <a:r>
              <a:rPr spc="-30" dirty="0"/>
              <a:t>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41642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móv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rá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como tú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,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un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ño orient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 a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ner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gran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ex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usuario 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obt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ner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máx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mos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venta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para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ne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1275588"/>
            <a:ext cx="3419855" cy="2924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Notifi</a:t>
            </a:r>
            <a:r>
              <a:rPr spc="10" dirty="0"/>
              <a:t>ca</a:t>
            </a:r>
            <a:r>
              <a:rPr spc="-80" dirty="0"/>
              <a:t>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768850" cy="217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drás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cr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ación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más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fuerte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tus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usu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as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cons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ut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ili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zand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otros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os,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q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á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tan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rca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como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 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tán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sus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vos.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Ha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amos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rás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arle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notif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cion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 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promoc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,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cu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ntos,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ofert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s, en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mucho más.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1278636"/>
            <a:ext cx="2731007" cy="2731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70" dirty="0"/>
              <a:t>D</a:t>
            </a:r>
            <a:r>
              <a:rPr spc="-105" dirty="0"/>
              <a:t>i</a:t>
            </a:r>
            <a:r>
              <a:rPr spc="-145" dirty="0"/>
              <a:t>sponib</a:t>
            </a:r>
            <a:r>
              <a:rPr spc="-75" dirty="0"/>
              <a:t>i</a:t>
            </a:r>
            <a:r>
              <a:rPr spc="-70" dirty="0"/>
              <a:t>lida</a:t>
            </a:r>
            <a:r>
              <a:rPr spc="-50" dirty="0"/>
              <a:t>d</a:t>
            </a:r>
            <a:r>
              <a:rPr spc="-180" dirty="0"/>
              <a:t> </a:t>
            </a:r>
            <a:r>
              <a:rPr spc="-85" dirty="0"/>
              <a:t>off</a:t>
            </a:r>
            <a:r>
              <a:rPr spc="-65" dirty="0"/>
              <a:t>l</a:t>
            </a:r>
            <a:r>
              <a:rPr spc="-105" dirty="0"/>
              <a:t>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686300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to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das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ersonas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ur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nte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día.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móv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rá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usuarios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nave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por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el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catá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pro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uctos,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not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promoc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ones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 mo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nto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n,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cu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nt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x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Int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rne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5771" y="1491996"/>
            <a:ext cx="2430779" cy="2430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Peri</a:t>
            </a:r>
            <a:r>
              <a:rPr spc="-75" dirty="0"/>
              <a:t>f</a:t>
            </a:r>
            <a:r>
              <a:rPr b="1" dirty="0">
                <a:latin typeface="Calibri"/>
                <a:cs typeface="Calibri"/>
              </a:rPr>
              <a:t>é</a:t>
            </a:r>
            <a:r>
              <a:rPr spc="-100" dirty="0"/>
              <a:t>ricos</a:t>
            </a:r>
            <a:r>
              <a:rPr spc="-200" dirty="0"/>
              <a:t> </a:t>
            </a:r>
            <a:r>
              <a:rPr spc="-15" dirty="0"/>
              <a:t>del</a:t>
            </a:r>
            <a:r>
              <a:rPr spc="-185" dirty="0"/>
              <a:t> </a:t>
            </a:r>
            <a:r>
              <a:rPr spc="-110" dirty="0"/>
              <a:t>di</a:t>
            </a:r>
            <a:r>
              <a:rPr spc="-150" dirty="0"/>
              <a:t>spos</a:t>
            </a:r>
            <a:r>
              <a:rPr spc="-75" dirty="0"/>
              <a:t>i</a:t>
            </a:r>
            <a:r>
              <a:rPr spc="-120" dirty="0"/>
              <a:t>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5269865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ejore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ventajas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ner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ción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ara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ocio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ed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t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cno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vos como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PS,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cámara,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crófono,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erómet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ro, 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c.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ejem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o,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rás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conoc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ubi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tus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usu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ara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así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nv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arles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romociones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más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acordes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su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oca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z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ón.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7108" y="844295"/>
            <a:ext cx="2823972" cy="3451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Fideliz</a:t>
            </a:r>
            <a:r>
              <a:rPr spc="-95" dirty="0"/>
              <a:t>a</a:t>
            </a:r>
            <a:r>
              <a:rPr spc="-65" dirty="0"/>
              <a:t>c</a:t>
            </a:r>
            <a:r>
              <a:rPr spc="-30" dirty="0"/>
              <a:t>i</a:t>
            </a:r>
            <a:r>
              <a:rPr b="1" spc="-10" dirty="0">
                <a:latin typeface="Calibri"/>
                <a:cs typeface="Calibri"/>
              </a:rPr>
              <a:t>ó</a:t>
            </a:r>
            <a:r>
              <a:rPr spc="-145" dirty="0"/>
              <a:t>n</a:t>
            </a:r>
            <a:r>
              <a:rPr spc="-195" dirty="0"/>
              <a:t> </a:t>
            </a:r>
            <a:r>
              <a:rPr dirty="0"/>
              <a:t>de</a:t>
            </a:r>
            <a:r>
              <a:rPr spc="-195" dirty="0"/>
              <a:t> </a:t>
            </a:r>
            <a:r>
              <a:rPr spc="-90" dirty="0"/>
              <a:t>los</a:t>
            </a:r>
            <a:r>
              <a:rPr spc="-180" dirty="0"/>
              <a:t> </a:t>
            </a:r>
            <a:r>
              <a:rPr spc="-50" dirty="0"/>
              <a:t>clientes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5026660" cy="217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tará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sta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ones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ntro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é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fono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tus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s.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De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sta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man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ra,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vez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ran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el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menú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su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vo,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tará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tu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marca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llí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,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será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más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factib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ng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el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otra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vez,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fort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 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nculo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tu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sa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pu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ili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zar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canal 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cto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1132332"/>
            <a:ext cx="3102863" cy="3101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Mob</a:t>
            </a:r>
            <a:r>
              <a:rPr spc="-60" dirty="0"/>
              <a:t>i</a:t>
            </a:r>
            <a:r>
              <a:rPr dirty="0"/>
              <a:t>le</a:t>
            </a:r>
            <a:r>
              <a:rPr spc="-195" dirty="0"/>
              <a:t> </a:t>
            </a:r>
            <a:r>
              <a:rPr spc="-70" dirty="0"/>
              <a:t>Commerce</a:t>
            </a:r>
            <a:r>
              <a:rPr spc="-215" dirty="0"/>
              <a:t> </a:t>
            </a:r>
            <a:r>
              <a:rPr spc="-70" dirty="0"/>
              <a:t>(</a:t>
            </a:r>
            <a:r>
              <a:rPr spc="-165" dirty="0"/>
              <a:t>M</a:t>
            </a:r>
            <a:r>
              <a:rPr spc="265" dirty="0"/>
              <a:t>-</a:t>
            </a:r>
            <a:r>
              <a:rPr spc="-65" dirty="0"/>
              <a:t>Commerce)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7994650" cy="266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0810" algn="just">
              <a:lnSpc>
                <a:spcPct val="100000"/>
              </a:lnSpc>
            </a:pP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“T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nemos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i="1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el</a:t>
            </a:r>
            <a:r>
              <a:rPr sz="1800" i="1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lular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es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un nuevo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is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osit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vo,</a:t>
            </a:r>
            <a:r>
              <a:rPr sz="1800" i="1" spc="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nos co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vie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te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 s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ión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co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.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 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yoría</a:t>
            </a:r>
            <a:r>
              <a:rPr sz="1800" i="1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rs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nas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no se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al</a:t>
            </a:r>
            <a:r>
              <a:rPr sz="1800" i="1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j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 d</a:t>
            </a:r>
            <a:r>
              <a:rPr sz="1800" i="1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i="1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-15" dirty="0">
                <a:solidFill>
                  <a:srgbClr val="4D4D4D"/>
                </a:solidFill>
                <a:latin typeface="Verdana"/>
                <a:cs typeface="Verdana"/>
              </a:rPr>
              <a:t>lula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”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“El celular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ra</a:t>
            </a:r>
            <a:r>
              <a:rPr sz="1800" i="1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i="1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lac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r>
              <a:rPr sz="1800" i="1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mucho</a:t>
            </a:r>
            <a:r>
              <a:rPr sz="1800" i="1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más íntima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rcan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, forma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i="1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cu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i="1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al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ot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os,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i="1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so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i="1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ot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os mismos,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los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cli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nt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s”.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300">
              <a:latin typeface="Times New Roman"/>
              <a:cs typeface="Times New Roman"/>
            </a:endParaRPr>
          </a:p>
          <a:p>
            <a:pPr marL="3932554">
              <a:lnSpc>
                <a:spcPct val="100000"/>
              </a:lnSpc>
            </a:pP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Prof.</a:t>
            </a:r>
            <a:r>
              <a:rPr sz="14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Mar</a:t>
            </a:r>
            <a:r>
              <a:rPr sz="1400" spc="-5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nez,</a:t>
            </a:r>
            <a:r>
              <a:rPr sz="14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experto</a:t>
            </a:r>
            <a:r>
              <a:rPr sz="14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Mar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k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et</a:t>
            </a:r>
            <a:r>
              <a:rPr sz="1400" spc="1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ng</a:t>
            </a:r>
            <a:r>
              <a:rPr sz="14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3932554">
              <a:lnSpc>
                <a:spcPct val="100000"/>
              </a:lnSpc>
            </a:pP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et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4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sz="14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on</a:t>
            </a:r>
            <a:r>
              <a:rPr sz="1400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del</a:t>
            </a:r>
            <a:r>
              <a:rPr sz="14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D4D4D"/>
                </a:solidFill>
                <a:latin typeface="Verdana"/>
                <a:cs typeface="Verdana"/>
              </a:rPr>
              <a:t>Es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usiness</a:t>
            </a:r>
            <a:r>
              <a:rPr sz="1400" spc="-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Sc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h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oo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4680" y="898835"/>
            <a:ext cx="1538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114" dirty="0">
                <a:solidFill>
                  <a:srgbClr val="073175"/>
                </a:solidFill>
                <a:latin typeface="Lucida Sans"/>
                <a:cs typeface="Lucida Sans"/>
              </a:rPr>
              <a:t>Contents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38399" y="1824606"/>
            <a:ext cx="426720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dirty="0"/>
              <a:t>E-commerce and People</a:t>
            </a:r>
            <a:endParaRPr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pc="-5" dirty="0"/>
              <a:t>Introduction to NU E-Commerce</a:t>
            </a:r>
            <a:endParaRPr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pc="-15" dirty="0"/>
              <a:t>NU E-Commerce Features</a:t>
            </a:r>
            <a:endParaRPr spc="-1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pc="-10" dirty="0"/>
              <a:t>Demo</a:t>
            </a:r>
            <a:endParaRPr spc="-1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pc="-20" dirty="0"/>
              <a:t>Conclusion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4070" y="1322669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73%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6791" y="1500976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68%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11" y="1536664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67%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1978" y="1750913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61%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4700" y="1893534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57%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420" y="2535773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39%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5325" y="3799778"/>
            <a:ext cx="191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1825" y="3442560"/>
            <a:ext cx="25400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1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1825" y="3086191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2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1825" y="2729321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3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1825" y="2372704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4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1825" y="2015835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5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1825" y="1659219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1825" y="1302222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7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1825" y="945351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8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6542" y="3936024"/>
            <a:ext cx="83185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8435">
              <a:lnSpc>
                <a:spcPts val="103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Vi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eo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sz="900" spc="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ries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y p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lí</a:t>
            </a:r>
            <a:r>
              <a:rPr sz="900" spc="-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ulas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1894" y="3936024"/>
            <a:ext cx="3879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ú</a:t>
            </a:r>
            <a:r>
              <a:rPr sz="900" spc="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900" spc="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2760" y="3936024"/>
            <a:ext cx="5899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en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aj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ría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5378" y="3936024"/>
            <a:ext cx="7302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PS y</a:t>
            </a:r>
            <a:r>
              <a:rPr sz="9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as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6373" y="3936024"/>
            <a:ext cx="3937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7E7E7E"/>
                </a:solidFill>
                <a:latin typeface="Arial"/>
                <a:cs typeface="Arial"/>
              </a:rPr>
              <a:t>J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eg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76719" y="3936024"/>
            <a:ext cx="2990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Ta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is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7142" y="659932"/>
            <a:ext cx="32905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Lo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ipo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4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4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apli</a:t>
            </a:r>
            <a:r>
              <a:rPr sz="1400" spc="2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1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1400" spc="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4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á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4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1400" spc="2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ili</a:t>
            </a:r>
            <a:r>
              <a:rPr sz="1400" spc="15" dirty="0">
                <a:solidFill>
                  <a:srgbClr val="7E7E7E"/>
                </a:solidFill>
                <a:latin typeface="Arial"/>
                <a:cs typeface="Arial"/>
              </a:rPr>
              <a:t>z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2419" y="3608832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6995" y="3608832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80047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4623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200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3776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8352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2927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7504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2080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588" y="3608832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0047" y="3316223"/>
            <a:ext cx="1668780" cy="0"/>
          </a:xfrm>
          <a:custGeom>
            <a:avLst/>
            <a:gdLst/>
            <a:ahLst/>
            <a:cxnLst/>
            <a:rect l="l" t="t" r="r" b="b"/>
            <a:pathLst>
              <a:path w="1668779">
                <a:moveTo>
                  <a:pt x="0" y="0"/>
                </a:moveTo>
                <a:lnTo>
                  <a:pt x="166878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4623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3776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8352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2927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7504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2080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588" y="3316223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200" y="3023616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6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3776" y="302361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78352" y="302361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2927" y="302361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7504" y="302361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2080" y="302361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4588" y="3023616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8352" y="2731007"/>
            <a:ext cx="4570730" cy="0"/>
          </a:xfrm>
          <a:custGeom>
            <a:avLst/>
            <a:gdLst/>
            <a:ahLst/>
            <a:cxnLst/>
            <a:rect l="l" t="t" r="r" b="b"/>
            <a:pathLst>
              <a:path w="4570730">
                <a:moveTo>
                  <a:pt x="0" y="0"/>
                </a:moveTo>
                <a:lnTo>
                  <a:pt x="457047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52927" y="2731007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7504" y="2731007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2080" y="2731007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588" y="2731007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52927" y="2438400"/>
            <a:ext cx="5295900" cy="0"/>
          </a:xfrm>
          <a:custGeom>
            <a:avLst/>
            <a:gdLst/>
            <a:ahLst/>
            <a:cxnLst/>
            <a:rect l="l" t="t" r="r" b="b"/>
            <a:pathLst>
              <a:path w="5295900">
                <a:moveTo>
                  <a:pt x="0" y="0"/>
                </a:moveTo>
                <a:lnTo>
                  <a:pt x="52959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27504" y="2438400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02080" y="2438400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588" y="2438400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52927" y="2145792"/>
            <a:ext cx="5295900" cy="0"/>
          </a:xfrm>
          <a:custGeom>
            <a:avLst/>
            <a:gdLst/>
            <a:ahLst/>
            <a:cxnLst/>
            <a:rect l="l" t="t" r="r" b="b"/>
            <a:pathLst>
              <a:path w="5295900">
                <a:moveTo>
                  <a:pt x="0" y="0"/>
                </a:moveTo>
                <a:lnTo>
                  <a:pt x="52959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27504" y="214579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02080" y="214579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588" y="2145792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52927" y="1853183"/>
            <a:ext cx="5295900" cy="0"/>
          </a:xfrm>
          <a:custGeom>
            <a:avLst/>
            <a:gdLst/>
            <a:ahLst/>
            <a:cxnLst/>
            <a:rect l="l" t="t" r="r" b="b"/>
            <a:pathLst>
              <a:path w="5295900">
                <a:moveTo>
                  <a:pt x="0" y="0"/>
                </a:moveTo>
                <a:lnTo>
                  <a:pt x="52959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27504" y="185318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02080" y="185318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4588" y="1853183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52927" y="1560575"/>
            <a:ext cx="5295900" cy="0"/>
          </a:xfrm>
          <a:custGeom>
            <a:avLst/>
            <a:gdLst/>
            <a:ahLst/>
            <a:cxnLst/>
            <a:rect l="l" t="t" r="r" b="b"/>
            <a:pathLst>
              <a:path w="5295900">
                <a:moveTo>
                  <a:pt x="0" y="0"/>
                </a:moveTo>
                <a:lnTo>
                  <a:pt x="52959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27504" y="1560575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02080" y="1560575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4588" y="1560575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02080" y="1267967"/>
            <a:ext cx="6746875" cy="0"/>
          </a:xfrm>
          <a:custGeom>
            <a:avLst/>
            <a:gdLst/>
            <a:ahLst/>
            <a:cxnLst/>
            <a:rect l="l" t="t" r="r" b="b"/>
            <a:pathLst>
              <a:path w="6746875">
                <a:moveTo>
                  <a:pt x="0" y="0"/>
                </a:moveTo>
                <a:lnTo>
                  <a:pt x="67467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4588" y="1267967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4588" y="975360"/>
            <a:ext cx="7254240" cy="0"/>
          </a:xfrm>
          <a:custGeom>
            <a:avLst/>
            <a:gdLst/>
            <a:ahLst/>
            <a:cxnLst/>
            <a:rect l="l" t="t" r="r" b="b"/>
            <a:pathLst>
              <a:path w="7254240">
                <a:moveTo>
                  <a:pt x="0" y="0"/>
                </a:moveTo>
                <a:lnTo>
                  <a:pt x="72542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12519" y="1121663"/>
            <a:ext cx="289560" cy="2780030"/>
          </a:xfrm>
          <a:custGeom>
            <a:avLst/>
            <a:gdLst/>
            <a:ahLst/>
            <a:cxnLst/>
            <a:rect l="l" t="t" r="r" b="b"/>
            <a:pathLst>
              <a:path w="289559" h="2780029">
                <a:moveTo>
                  <a:pt x="0" y="2779776"/>
                </a:moveTo>
                <a:lnTo>
                  <a:pt x="289559" y="2779776"/>
                </a:lnTo>
                <a:lnTo>
                  <a:pt x="289559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solidFill>
            <a:srgbClr val="4658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37944" y="1385316"/>
            <a:ext cx="289560" cy="2516505"/>
          </a:xfrm>
          <a:custGeom>
            <a:avLst/>
            <a:gdLst/>
            <a:ahLst/>
            <a:cxnLst/>
            <a:rect l="l" t="t" r="r" b="b"/>
            <a:pathLst>
              <a:path w="289560" h="2516504">
                <a:moveTo>
                  <a:pt x="0" y="2516124"/>
                </a:moveTo>
                <a:lnTo>
                  <a:pt x="289560" y="2516124"/>
                </a:lnTo>
                <a:lnTo>
                  <a:pt x="289560" y="0"/>
                </a:lnTo>
                <a:lnTo>
                  <a:pt x="0" y="0"/>
                </a:lnTo>
                <a:lnTo>
                  <a:pt x="0" y="2516124"/>
                </a:lnTo>
                <a:close/>
              </a:path>
            </a:pathLst>
          </a:custGeom>
          <a:solidFill>
            <a:srgbClr val="C730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63367" y="1414272"/>
            <a:ext cx="289560" cy="2487295"/>
          </a:xfrm>
          <a:custGeom>
            <a:avLst/>
            <a:gdLst/>
            <a:ahLst/>
            <a:cxnLst/>
            <a:rect l="l" t="t" r="r" b="b"/>
            <a:pathLst>
              <a:path w="289560" h="2487295">
                <a:moveTo>
                  <a:pt x="0" y="2487167"/>
                </a:moveTo>
                <a:lnTo>
                  <a:pt x="289560" y="2487167"/>
                </a:lnTo>
                <a:lnTo>
                  <a:pt x="289560" y="0"/>
                </a:lnTo>
                <a:lnTo>
                  <a:pt x="0" y="0"/>
                </a:lnTo>
                <a:lnTo>
                  <a:pt x="0" y="2487167"/>
                </a:lnTo>
                <a:close/>
              </a:path>
            </a:pathLst>
          </a:custGeom>
          <a:solidFill>
            <a:srgbClr val="29A7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88791" y="2555748"/>
            <a:ext cx="289560" cy="1346200"/>
          </a:xfrm>
          <a:custGeom>
            <a:avLst/>
            <a:gdLst/>
            <a:ahLst/>
            <a:cxnLst/>
            <a:rect l="l" t="t" r="r" b="b"/>
            <a:pathLst>
              <a:path w="289560" h="1346200">
                <a:moveTo>
                  <a:pt x="0" y="1345692"/>
                </a:moveTo>
                <a:lnTo>
                  <a:pt x="289560" y="1345692"/>
                </a:lnTo>
                <a:lnTo>
                  <a:pt x="289560" y="0"/>
                </a:lnTo>
                <a:lnTo>
                  <a:pt x="0" y="0"/>
                </a:lnTo>
                <a:lnTo>
                  <a:pt x="0" y="1345692"/>
                </a:lnTo>
                <a:close/>
              </a:path>
            </a:pathLst>
          </a:custGeom>
          <a:solidFill>
            <a:srgbClr val="4595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14215" y="2731007"/>
            <a:ext cx="289560" cy="1170940"/>
          </a:xfrm>
          <a:custGeom>
            <a:avLst/>
            <a:gdLst/>
            <a:ahLst/>
            <a:cxnLst/>
            <a:rect l="l" t="t" r="r" b="b"/>
            <a:pathLst>
              <a:path w="289560" h="1170939">
                <a:moveTo>
                  <a:pt x="0" y="1170431"/>
                </a:moveTo>
                <a:lnTo>
                  <a:pt x="289560" y="1170431"/>
                </a:lnTo>
                <a:lnTo>
                  <a:pt x="289560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39640" y="2731007"/>
            <a:ext cx="289560" cy="1170940"/>
          </a:xfrm>
          <a:custGeom>
            <a:avLst/>
            <a:gdLst/>
            <a:ahLst/>
            <a:cxnLst/>
            <a:rect l="l" t="t" r="r" b="b"/>
            <a:pathLst>
              <a:path w="289560" h="1170939">
                <a:moveTo>
                  <a:pt x="0" y="1170431"/>
                </a:moveTo>
                <a:lnTo>
                  <a:pt x="289560" y="1170431"/>
                </a:lnTo>
                <a:lnTo>
                  <a:pt x="289560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solidFill>
            <a:srgbClr val="802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65064" y="3169920"/>
            <a:ext cx="289560" cy="731520"/>
          </a:xfrm>
          <a:custGeom>
            <a:avLst/>
            <a:gdLst/>
            <a:ahLst/>
            <a:cxnLst/>
            <a:rect l="l" t="t" r="r" b="b"/>
            <a:pathLst>
              <a:path w="289560" h="731520">
                <a:moveTo>
                  <a:pt x="0" y="731520"/>
                </a:moveTo>
                <a:lnTo>
                  <a:pt x="289560" y="731520"/>
                </a:lnTo>
                <a:lnTo>
                  <a:pt x="28956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00E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90488" y="3287267"/>
            <a:ext cx="289560" cy="614680"/>
          </a:xfrm>
          <a:custGeom>
            <a:avLst/>
            <a:gdLst/>
            <a:ahLst/>
            <a:cxnLst/>
            <a:rect l="l" t="t" r="r" b="b"/>
            <a:pathLst>
              <a:path w="289560" h="614679">
                <a:moveTo>
                  <a:pt x="0" y="614171"/>
                </a:moveTo>
                <a:lnTo>
                  <a:pt x="289560" y="614171"/>
                </a:lnTo>
                <a:lnTo>
                  <a:pt x="289560" y="0"/>
                </a:lnTo>
                <a:lnTo>
                  <a:pt x="0" y="0"/>
                </a:lnTo>
                <a:lnTo>
                  <a:pt x="0" y="614171"/>
                </a:lnTo>
                <a:close/>
              </a:path>
            </a:pathLst>
          </a:custGeom>
          <a:solidFill>
            <a:srgbClr val="09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15911" y="3316223"/>
            <a:ext cx="291465" cy="585470"/>
          </a:xfrm>
          <a:custGeom>
            <a:avLst/>
            <a:gdLst/>
            <a:ahLst/>
            <a:cxnLst/>
            <a:rect l="l" t="t" r="r" b="b"/>
            <a:pathLst>
              <a:path w="291465" h="585470">
                <a:moveTo>
                  <a:pt x="0" y="585216"/>
                </a:moveTo>
                <a:lnTo>
                  <a:pt x="291083" y="585216"/>
                </a:lnTo>
                <a:lnTo>
                  <a:pt x="291083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41335" y="3404615"/>
            <a:ext cx="291465" cy="497205"/>
          </a:xfrm>
          <a:custGeom>
            <a:avLst/>
            <a:gdLst/>
            <a:ahLst/>
            <a:cxnLst/>
            <a:rect l="l" t="t" r="r" b="b"/>
            <a:pathLst>
              <a:path w="291465" h="497204">
                <a:moveTo>
                  <a:pt x="0" y="496823"/>
                </a:moveTo>
                <a:lnTo>
                  <a:pt x="291083" y="496823"/>
                </a:lnTo>
                <a:lnTo>
                  <a:pt x="291083" y="0"/>
                </a:lnTo>
                <a:lnTo>
                  <a:pt x="0" y="0"/>
                </a:lnTo>
                <a:lnTo>
                  <a:pt x="0" y="496823"/>
                </a:lnTo>
                <a:close/>
              </a:path>
            </a:pathLst>
          </a:custGeom>
          <a:solidFill>
            <a:srgbClr val="93B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4588" y="3901440"/>
            <a:ext cx="7254240" cy="0"/>
          </a:xfrm>
          <a:custGeom>
            <a:avLst/>
            <a:gdLst/>
            <a:ahLst/>
            <a:cxnLst/>
            <a:rect l="l" t="t" r="r" b="b"/>
            <a:pathLst>
              <a:path w="7254240">
                <a:moveTo>
                  <a:pt x="0" y="0"/>
                </a:moveTo>
                <a:lnTo>
                  <a:pt x="72542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28166" y="2448269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95%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53945" y="2579969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86%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79623" y="2594573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85%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305302" y="3164938"/>
            <a:ext cx="255904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46%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030726" y="3252694"/>
            <a:ext cx="255904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40%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56530" y="3252694"/>
            <a:ext cx="255904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40%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82209" y="3472779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25%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208014" y="3531199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21%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33692" y="3545930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20%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59116" y="3589746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17%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7931" y="3833916"/>
            <a:ext cx="191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54532" y="3541359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4532" y="3248751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54532" y="2955515"/>
            <a:ext cx="25400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54532" y="2663154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54532" y="2370546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0829" y="907251"/>
            <a:ext cx="317500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050">
              <a:latin typeface="Times New Roman"/>
              <a:cs typeface="Times New Roman"/>
            </a:endParaRPr>
          </a:p>
          <a:p>
            <a:pPr marL="63500" algn="ctr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050">
              <a:latin typeface="Times New Roman"/>
              <a:cs typeface="Times New Roman"/>
            </a:endParaRPr>
          </a:p>
          <a:p>
            <a:pPr marL="63500" algn="ctr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050">
              <a:latin typeface="Times New Roman"/>
              <a:cs typeface="Times New Roman"/>
            </a:endParaRPr>
          </a:p>
          <a:p>
            <a:pPr marL="63500" algn="ctr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050">
              <a:latin typeface="Times New Roman"/>
              <a:cs typeface="Times New Roman"/>
            </a:endParaRPr>
          </a:p>
          <a:p>
            <a:pPr marL="63500" algn="ctr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93444" y="3970161"/>
            <a:ext cx="5276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Fa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ook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38122" y="3970161"/>
            <a:ext cx="48958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Yo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Tube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38526" y="3970161"/>
            <a:ext cx="5403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W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pp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249929" y="3970161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Twit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er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88053" y="3970161"/>
            <a:ext cx="343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Netf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ix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618482" y="3970161"/>
            <a:ext cx="5334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ta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g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ram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423661" y="3970161"/>
            <a:ext cx="3752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Sp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fy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07938" y="3970161"/>
            <a:ext cx="4572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k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dIn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08089" y="3970161"/>
            <a:ext cx="508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Sn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at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629270" y="3970161"/>
            <a:ext cx="3175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W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477005" y="659932"/>
            <a:ext cx="1757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Las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apps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ás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usadas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959352" y="2301239"/>
            <a:ext cx="396239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43939" y="699516"/>
            <a:ext cx="359664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63267" y="876300"/>
            <a:ext cx="396239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87167" y="958596"/>
            <a:ext cx="396239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03448" y="2068067"/>
            <a:ext cx="432815" cy="431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43628" y="2282951"/>
            <a:ext cx="408431" cy="396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36108" y="2724911"/>
            <a:ext cx="358139" cy="359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11240" y="2805683"/>
            <a:ext cx="432815" cy="4312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59523" y="2904744"/>
            <a:ext cx="373379" cy="3596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77328" y="2974848"/>
            <a:ext cx="414527" cy="3962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¿</a:t>
            </a:r>
            <a:r>
              <a:rPr spc="-85" dirty="0"/>
              <a:t>Por</a:t>
            </a:r>
            <a:r>
              <a:rPr spc="-210" dirty="0"/>
              <a:t> </a:t>
            </a:r>
            <a:r>
              <a:rPr spc="-80" dirty="0"/>
              <a:t>q</a:t>
            </a:r>
            <a:r>
              <a:rPr spc="-90" dirty="0"/>
              <a:t>u</a:t>
            </a:r>
            <a:r>
              <a:rPr b="1" dirty="0">
                <a:latin typeface="Calibri"/>
                <a:cs typeface="Calibri"/>
              </a:rPr>
              <a:t>é</a:t>
            </a:r>
            <a:r>
              <a:rPr b="1" spc="35" dirty="0">
                <a:latin typeface="Calibri"/>
                <a:cs typeface="Calibri"/>
              </a:rPr>
              <a:t> </a:t>
            </a:r>
            <a:r>
              <a:rPr spc="-80" dirty="0"/>
              <a:t>compran</a:t>
            </a:r>
            <a:r>
              <a:rPr spc="-195" dirty="0"/>
              <a:t> </a:t>
            </a:r>
            <a:r>
              <a:rPr spc="-60" dirty="0"/>
              <a:t>en</a:t>
            </a:r>
            <a:r>
              <a:rPr spc="-200" dirty="0"/>
              <a:t> </a:t>
            </a:r>
            <a:r>
              <a:rPr spc="-110" dirty="0"/>
              <a:t>In</a:t>
            </a:r>
            <a:r>
              <a:rPr spc="-100" dirty="0"/>
              <a:t>t</a:t>
            </a:r>
            <a:r>
              <a:rPr spc="-90" dirty="0"/>
              <a:t>er</a:t>
            </a:r>
            <a:r>
              <a:rPr spc="-125" dirty="0"/>
              <a:t>n</a:t>
            </a:r>
            <a:r>
              <a:rPr spc="-25" dirty="0"/>
              <a:t>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3568315"/>
            <a:ext cx="26365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Ahorran</a:t>
            </a:r>
            <a:r>
              <a:rPr sz="18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(29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%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520" y="3568315"/>
            <a:ext cx="2564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Ahorran</a:t>
            </a:r>
            <a:r>
              <a:rPr sz="18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nero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(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2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7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%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7839" y="1667255"/>
            <a:ext cx="1534667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1328" y="1680972"/>
            <a:ext cx="1639824" cy="163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0208" y="0"/>
            <a:ext cx="4279392" cy="269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7148" y="1266444"/>
            <a:ext cx="2171700" cy="3268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9735" y="4668011"/>
            <a:ext cx="6684263" cy="475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5197" y="45397"/>
            <a:ext cx="3061970" cy="0"/>
          </a:xfrm>
          <a:custGeom>
            <a:avLst/>
            <a:gdLst/>
            <a:ahLst/>
            <a:cxnLst/>
            <a:rect l="l" t="t" r="r" b="b"/>
            <a:pathLst>
              <a:path w="3061970">
                <a:moveTo>
                  <a:pt x="0" y="0"/>
                </a:moveTo>
                <a:lnTo>
                  <a:pt x="3061688" y="0"/>
                </a:lnTo>
              </a:path>
            </a:pathLst>
          </a:custGeom>
          <a:ln w="45628">
            <a:solidFill>
              <a:srgbClr val="38C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90359" y="36317"/>
            <a:ext cx="671195" cy="0"/>
          </a:xfrm>
          <a:custGeom>
            <a:avLst/>
            <a:gdLst/>
            <a:ahLst/>
            <a:cxnLst/>
            <a:rect l="l" t="t" r="r" b="b"/>
            <a:pathLst>
              <a:path w="671195">
                <a:moveTo>
                  <a:pt x="0" y="0"/>
                </a:moveTo>
                <a:lnTo>
                  <a:pt x="670742" y="0"/>
                </a:lnTo>
              </a:path>
            </a:pathLst>
          </a:custGeom>
          <a:ln w="31940">
            <a:solidFill>
              <a:srgbClr val="2FC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7533" y="5107181"/>
            <a:ext cx="3143885" cy="0"/>
          </a:xfrm>
          <a:custGeom>
            <a:avLst/>
            <a:gdLst/>
            <a:ahLst/>
            <a:cxnLst/>
            <a:rect l="l" t="t" r="r" b="b"/>
            <a:pathLst>
              <a:path w="3143885">
                <a:moveTo>
                  <a:pt x="0" y="0"/>
                </a:moveTo>
                <a:lnTo>
                  <a:pt x="3143820" y="0"/>
                </a:lnTo>
              </a:path>
            </a:pathLst>
          </a:custGeom>
          <a:ln w="36502">
            <a:solidFill>
              <a:srgbClr val="0F5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880" y="4262159"/>
            <a:ext cx="1583690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b="1" i="1" spc="335" dirty="0">
                <a:solidFill>
                  <a:srgbClr val="073170"/>
                </a:solidFill>
                <a:latin typeface="Arial"/>
                <a:cs typeface="Arial"/>
              </a:rPr>
              <a:t>A</a:t>
            </a:r>
            <a:r>
              <a:rPr sz="4250" b="1" i="1" spc="229" dirty="0">
                <a:solidFill>
                  <a:srgbClr val="073170"/>
                </a:solidFill>
                <a:latin typeface="Arial"/>
                <a:cs typeface="Arial"/>
              </a:rPr>
              <a:t>D</a:t>
            </a:r>
            <a:r>
              <a:rPr sz="4250" b="1" i="1" spc="-85" dirty="0">
                <a:solidFill>
                  <a:srgbClr val="073170"/>
                </a:solidFill>
                <a:latin typeface="Arial"/>
                <a:cs typeface="Arial"/>
              </a:rPr>
              <a:t>EX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703" y="4768220"/>
            <a:ext cx="165036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2D4464"/>
                </a:solidFill>
                <a:latin typeface="Arial"/>
                <a:cs typeface="Arial"/>
              </a:rPr>
              <a:t>I</a:t>
            </a:r>
            <a:r>
              <a:rPr sz="700" spc="65" dirty="0">
                <a:solidFill>
                  <a:srgbClr val="485975"/>
                </a:solidFill>
                <a:latin typeface="Arial"/>
                <a:cs typeface="Arial"/>
              </a:rPr>
              <a:t>N</a:t>
            </a:r>
            <a:r>
              <a:rPr sz="700" spc="-60" dirty="0">
                <a:solidFill>
                  <a:srgbClr val="6B7E93"/>
                </a:solidFill>
                <a:latin typeface="Arial"/>
                <a:cs typeface="Arial"/>
              </a:rPr>
              <a:t>ST</a:t>
            </a:r>
            <a:r>
              <a:rPr sz="700" spc="-55" dirty="0">
                <a:solidFill>
                  <a:srgbClr val="6B7E93"/>
                </a:solidFill>
                <a:latin typeface="Arial"/>
                <a:cs typeface="Arial"/>
              </a:rPr>
              <a:t>I</a:t>
            </a:r>
            <a:r>
              <a:rPr sz="700" spc="65" dirty="0">
                <a:solidFill>
                  <a:srgbClr val="6B7E93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485975"/>
                </a:solidFill>
                <a:latin typeface="Arial"/>
                <a:cs typeface="Arial"/>
              </a:rPr>
              <a:t>UTO</a:t>
            </a:r>
            <a:r>
              <a:rPr sz="700" spc="-15" dirty="0">
                <a:solidFill>
                  <a:srgbClr val="485975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485975"/>
                </a:solidFill>
                <a:latin typeface="Arial"/>
                <a:cs typeface="Arial"/>
              </a:rPr>
              <a:t>DE</a:t>
            </a:r>
            <a:r>
              <a:rPr sz="700" spc="15" dirty="0">
                <a:solidFill>
                  <a:srgbClr val="485975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485975"/>
                </a:solidFill>
                <a:latin typeface="Arial"/>
                <a:cs typeface="Arial"/>
              </a:rPr>
              <a:t>COMERCIO</a:t>
            </a:r>
            <a:r>
              <a:rPr sz="700" spc="50" dirty="0">
                <a:solidFill>
                  <a:srgbClr val="485975"/>
                </a:solidFill>
                <a:latin typeface="Arial"/>
                <a:cs typeface="Arial"/>
              </a:rPr>
              <a:t> </a:t>
            </a:r>
            <a:r>
              <a:rPr sz="700" spc="-30" dirty="0">
                <a:solidFill>
                  <a:srgbClr val="485975"/>
                </a:solidFill>
                <a:latin typeface="Arial"/>
                <a:cs typeface="Arial"/>
              </a:rPr>
              <a:t>EXTER</a:t>
            </a:r>
            <a:r>
              <a:rPr sz="700" dirty="0">
                <a:solidFill>
                  <a:srgbClr val="2D4464"/>
                </a:solidFill>
                <a:latin typeface="Arial"/>
                <a:cs typeface="Arial"/>
              </a:rPr>
              <a:t>I</a:t>
            </a:r>
            <a:r>
              <a:rPr sz="700" spc="5" dirty="0">
                <a:solidFill>
                  <a:srgbClr val="485975"/>
                </a:solidFill>
                <a:latin typeface="Arial"/>
                <a:cs typeface="Arial"/>
              </a:rPr>
              <a:t>OR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2809" y="589250"/>
            <a:ext cx="410781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3995">
              <a:lnSpc>
                <a:spcPct val="102899"/>
              </a:lnSpc>
            </a:pPr>
            <a:r>
              <a:rPr sz="1650" b="1" spc="130" dirty="0">
                <a:solidFill>
                  <a:srgbClr val="0E0E0E"/>
                </a:solidFill>
                <a:latin typeface="Arial"/>
                <a:cs typeface="Arial"/>
              </a:rPr>
              <a:t>Usuar</a:t>
            </a:r>
            <a:r>
              <a:rPr sz="1650" b="1" spc="50" dirty="0">
                <a:solidFill>
                  <a:srgbClr val="0E0E0E"/>
                </a:solidFill>
                <a:latin typeface="Arial"/>
                <a:cs typeface="Arial"/>
              </a:rPr>
              <a:t>i</a:t>
            </a:r>
            <a:r>
              <a:rPr sz="1650" b="1" spc="114" dirty="0">
                <a:solidFill>
                  <a:srgbClr val="0E0E0E"/>
                </a:solidFill>
                <a:latin typeface="Arial"/>
                <a:cs typeface="Arial"/>
              </a:rPr>
              <a:t>os</a:t>
            </a:r>
            <a:r>
              <a:rPr sz="1650" b="1" spc="13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195" dirty="0">
                <a:solidFill>
                  <a:srgbClr val="0E0E0E"/>
                </a:solidFill>
                <a:latin typeface="Arial"/>
                <a:cs typeface="Arial"/>
              </a:rPr>
              <a:t>act</a:t>
            </a:r>
            <a:r>
              <a:rPr sz="1650" b="1" spc="50" dirty="0">
                <a:solidFill>
                  <a:srgbClr val="0E0E0E"/>
                </a:solidFill>
                <a:latin typeface="Arial"/>
                <a:cs typeface="Arial"/>
              </a:rPr>
              <a:t>iv</a:t>
            </a:r>
            <a:r>
              <a:rPr sz="1650" b="1" spc="130" dirty="0">
                <a:solidFill>
                  <a:srgbClr val="0E0E0E"/>
                </a:solidFill>
                <a:latin typeface="Arial"/>
                <a:cs typeface="Arial"/>
              </a:rPr>
              <a:t>os </a:t>
            </a:r>
            <a:r>
              <a:rPr sz="1650" b="1" spc="145" dirty="0">
                <a:solidFill>
                  <a:srgbClr val="0E0E0E"/>
                </a:solidFill>
                <a:latin typeface="Arial"/>
                <a:cs typeface="Arial"/>
              </a:rPr>
              <a:t>mensua</a:t>
            </a:r>
            <a:r>
              <a:rPr sz="1650" b="1" spc="55" dirty="0">
                <a:solidFill>
                  <a:srgbClr val="0E0E0E"/>
                </a:solidFill>
                <a:latin typeface="Arial"/>
                <a:cs typeface="Arial"/>
              </a:rPr>
              <a:t>l</a:t>
            </a:r>
            <a:r>
              <a:rPr sz="1650" b="1" spc="180" dirty="0">
                <a:solidFill>
                  <a:srgbClr val="0E0E0E"/>
                </a:solidFill>
                <a:latin typeface="Arial"/>
                <a:cs typeface="Arial"/>
              </a:rPr>
              <a:t>es</a:t>
            </a:r>
            <a:r>
              <a:rPr sz="1650" b="1" spc="14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160" dirty="0">
                <a:solidFill>
                  <a:srgbClr val="0E0E0E"/>
                </a:solidFill>
                <a:latin typeface="Arial"/>
                <a:cs typeface="Arial"/>
              </a:rPr>
              <a:t>en</a:t>
            </a:r>
            <a:r>
              <a:rPr sz="1650" b="1" spc="135" dirty="0">
                <a:solidFill>
                  <a:srgbClr val="0E0E0E"/>
                </a:solidFill>
                <a:latin typeface="Arial"/>
                <a:cs typeface="Arial"/>
              </a:rPr>
              <a:t> redes</a:t>
            </a:r>
            <a:r>
              <a:rPr sz="1650" b="1" spc="2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140" dirty="0">
                <a:solidFill>
                  <a:srgbClr val="0E0E0E"/>
                </a:solidFill>
                <a:latin typeface="Arial"/>
                <a:cs typeface="Arial"/>
              </a:rPr>
              <a:t>soc</a:t>
            </a:r>
            <a:r>
              <a:rPr sz="1650" b="1" spc="75" dirty="0">
                <a:solidFill>
                  <a:srgbClr val="0E0E0E"/>
                </a:solidFill>
                <a:latin typeface="Arial"/>
                <a:cs typeface="Arial"/>
              </a:rPr>
              <a:t>i</a:t>
            </a:r>
            <a:r>
              <a:rPr sz="1650" b="1" spc="200" dirty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1650" b="1" spc="60" dirty="0">
                <a:solidFill>
                  <a:srgbClr val="0E0E0E"/>
                </a:solidFill>
                <a:latin typeface="Arial"/>
                <a:cs typeface="Arial"/>
              </a:rPr>
              <a:t>l</a:t>
            </a:r>
            <a:r>
              <a:rPr sz="1650" b="1" spc="165" dirty="0">
                <a:solidFill>
                  <a:srgbClr val="0E0E0E"/>
                </a:solidFill>
                <a:latin typeface="Arial"/>
                <a:cs typeface="Arial"/>
              </a:rPr>
              <a:t>es</a:t>
            </a:r>
            <a:r>
              <a:rPr sz="1650" b="1" spc="17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95" dirty="0">
                <a:solidFill>
                  <a:srgbClr val="0E0E0E"/>
                </a:solidFill>
                <a:latin typeface="Arial"/>
                <a:cs typeface="Arial"/>
              </a:rPr>
              <a:t>(</a:t>
            </a:r>
            <a:r>
              <a:rPr sz="1650" b="1" spc="160" dirty="0">
                <a:solidFill>
                  <a:srgbClr val="0E0E0E"/>
                </a:solidFill>
                <a:latin typeface="Arial"/>
                <a:cs typeface="Arial"/>
              </a:rPr>
              <a:t>en</a:t>
            </a:r>
            <a:r>
              <a:rPr sz="1650" b="1" spc="7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275" dirty="0">
                <a:solidFill>
                  <a:srgbClr val="0E0E0E"/>
                </a:solidFill>
                <a:latin typeface="Arial"/>
                <a:cs typeface="Arial"/>
              </a:rPr>
              <a:t>m</a:t>
            </a:r>
            <a:r>
              <a:rPr sz="1650" b="1" spc="35" dirty="0">
                <a:solidFill>
                  <a:srgbClr val="0E0E0E"/>
                </a:solidFill>
                <a:latin typeface="Arial"/>
                <a:cs typeface="Arial"/>
              </a:rPr>
              <a:t>i</a:t>
            </a:r>
            <a:r>
              <a:rPr sz="1650" b="1" spc="110" dirty="0">
                <a:solidFill>
                  <a:srgbClr val="0E0E0E"/>
                </a:solidFill>
                <a:latin typeface="Arial"/>
                <a:cs typeface="Arial"/>
              </a:rPr>
              <a:t>llones</a:t>
            </a:r>
            <a:r>
              <a:rPr sz="1650" b="1" spc="80" dirty="0">
                <a:solidFill>
                  <a:srgbClr val="0E0E0E"/>
                </a:solidFill>
                <a:latin typeface="Arial"/>
                <a:cs typeface="Arial"/>
              </a:rPr>
              <a:t>)</a:t>
            </a:r>
            <a:r>
              <a:rPr sz="1650" b="1" spc="15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60" dirty="0">
                <a:solidFill>
                  <a:srgbClr val="0E0E0E"/>
                </a:solidFill>
                <a:latin typeface="Arial"/>
                <a:cs typeface="Arial"/>
              </a:rPr>
              <a:t>-</a:t>
            </a:r>
            <a:r>
              <a:rPr sz="1650" b="1" spc="8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225" dirty="0">
                <a:solidFill>
                  <a:srgbClr val="0E0E0E"/>
                </a:solidFill>
                <a:latin typeface="Arial"/>
                <a:cs typeface="Arial"/>
              </a:rPr>
              <a:t>20</a:t>
            </a:r>
            <a:r>
              <a:rPr sz="1650" b="1" spc="195" dirty="0">
                <a:solidFill>
                  <a:srgbClr val="0E0E0E"/>
                </a:solidFill>
                <a:latin typeface="Arial"/>
                <a:cs typeface="Arial"/>
              </a:rPr>
              <a:t>1</a:t>
            </a:r>
            <a:r>
              <a:rPr sz="1650" b="1" spc="254" dirty="0">
                <a:solidFill>
                  <a:srgbClr val="0E0E0E"/>
                </a:solidFill>
                <a:latin typeface="Arial"/>
                <a:cs typeface="Arial"/>
              </a:rPr>
              <a:t>7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1884" y="1354109"/>
            <a:ext cx="324485" cy="145415"/>
          </a:xfrm>
          <a:prstGeom prst="rect">
            <a:avLst/>
          </a:prstGeom>
          <a:solidFill>
            <a:srgbClr val="3D5B93"/>
          </a:solidFill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z="850" spc="100" dirty="0">
                <a:solidFill>
                  <a:srgbClr val="E4E8EF"/>
                </a:solidFill>
                <a:latin typeface="Times New Roman"/>
                <a:cs typeface="Times New Roman"/>
              </a:rPr>
              <a:t>1.900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5813" y="1717286"/>
            <a:ext cx="302260" cy="145415"/>
          </a:xfrm>
          <a:prstGeom prst="rect">
            <a:avLst/>
          </a:prstGeom>
          <a:solidFill>
            <a:srgbClr val="389011"/>
          </a:solidFill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z="850" spc="-70" dirty="0">
                <a:solidFill>
                  <a:srgbClr val="D8E8D1"/>
                </a:solidFill>
                <a:latin typeface="Times New Roman"/>
                <a:cs typeface="Times New Roman"/>
              </a:rPr>
              <a:t>1</a:t>
            </a:r>
            <a:r>
              <a:rPr sz="850" spc="70" dirty="0">
                <a:solidFill>
                  <a:srgbClr val="B8D8AC"/>
                </a:solidFill>
                <a:latin typeface="Times New Roman"/>
                <a:cs typeface="Times New Roman"/>
              </a:rPr>
              <a:t>.</a:t>
            </a:r>
            <a:r>
              <a:rPr sz="850" spc="110" dirty="0">
                <a:solidFill>
                  <a:srgbClr val="D8E8D1"/>
                </a:solidFill>
                <a:latin typeface="Times New Roman"/>
                <a:cs typeface="Times New Roman"/>
              </a:rPr>
              <a:t>200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0292" y="2085003"/>
            <a:ext cx="324485" cy="145415"/>
          </a:xfrm>
          <a:prstGeom prst="rect">
            <a:avLst/>
          </a:prstGeom>
          <a:solidFill>
            <a:srgbClr val="C10F0F"/>
          </a:solidFill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z="850" spc="-70" dirty="0">
                <a:solidFill>
                  <a:srgbClr val="F4D8D8"/>
                </a:solidFill>
                <a:latin typeface="Times New Roman"/>
                <a:cs typeface="Times New Roman"/>
              </a:rPr>
              <a:t>1</a:t>
            </a:r>
            <a:r>
              <a:rPr sz="850" spc="70" dirty="0">
                <a:solidFill>
                  <a:srgbClr val="EDBABA"/>
                </a:solidFill>
                <a:latin typeface="Times New Roman"/>
                <a:cs typeface="Times New Roman"/>
              </a:rPr>
              <a:t>.</a:t>
            </a:r>
            <a:r>
              <a:rPr sz="850" spc="140" dirty="0">
                <a:solidFill>
                  <a:srgbClr val="F4D8D8"/>
                </a:solidFill>
                <a:latin typeface="Times New Roman"/>
                <a:cs typeface="Times New Roman"/>
              </a:rPr>
              <a:t>000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0114" y="4211945"/>
            <a:ext cx="1957705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225" dirty="0">
                <a:solidFill>
                  <a:srgbClr val="0E0E0E"/>
                </a:solidFill>
                <a:latin typeface="Arial"/>
                <a:cs typeface="Arial"/>
              </a:rPr>
              <a:t>J</a:t>
            </a:r>
            <a:r>
              <a:rPr sz="1650" b="1" spc="135" dirty="0">
                <a:solidFill>
                  <a:srgbClr val="0E0E0E"/>
                </a:solidFill>
                <a:latin typeface="Arial"/>
                <a:cs typeface="Arial"/>
              </a:rPr>
              <a:t>uanCMej</a:t>
            </a:r>
            <a:r>
              <a:rPr sz="1650" b="1" spc="110" dirty="0">
                <a:solidFill>
                  <a:srgbClr val="0E0E0E"/>
                </a:solidFill>
                <a:latin typeface="Arial"/>
                <a:cs typeface="Arial"/>
              </a:rPr>
              <a:t>i</a:t>
            </a:r>
            <a:r>
              <a:rPr sz="1650" b="1" spc="235" dirty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1650" b="1" spc="20" dirty="0">
                <a:solidFill>
                  <a:srgbClr val="0E0E0E"/>
                </a:solidFill>
                <a:latin typeface="Arial"/>
                <a:cs typeface="Arial"/>
              </a:rPr>
              <a:t>.</a:t>
            </a:r>
            <a:r>
              <a:rPr sz="1650" b="1" spc="165" dirty="0">
                <a:solidFill>
                  <a:srgbClr val="0E0E0E"/>
                </a:solidFill>
                <a:latin typeface="Arial"/>
                <a:cs typeface="Arial"/>
              </a:rPr>
              <a:t>com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>
                <a:solidFill>
                  <a:srgbClr val="073175"/>
                </a:solidFill>
              </a:rPr>
              <a:t>Aspectos</a:t>
            </a:r>
            <a:r>
              <a:rPr spc="-195" dirty="0">
                <a:solidFill>
                  <a:srgbClr val="073175"/>
                </a:solidFill>
              </a:rPr>
              <a:t> </a:t>
            </a:r>
            <a:r>
              <a:rPr spc="-30" dirty="0">
                <a:solidFill>
                  <a:srgbClr val="073175"/>
                </a:solidFill>
              </a:rPr>
              <a:t>a</a:t>
            </a:r>
            <a:r>
              <a:rPr spc="-195" dirty="0">
                <a:solidFill>
                  <a:srgbClr val="073175"/>
                </a:solidFill>
              </a:rPr>
              <a:t> </a:t>
            </a:r>
            <a:r>
              <a:rPr spc="-95" dirty="0">
                <a:solidFill>
                  <a:srgbClr val="073175"/>
                </a:solidFill>
              </a:rPr>
              <a:t>consi</a:t>
            </a:r>
            <a:r>
              <a:rPr spc="-80" dirty="0">
                <a:solidFill>
                  <a:srgbClr val="073175"/>
                </a:solidFill>
              </a:rPr>
              <a:t>derar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3210560" cy="217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vel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dad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apl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cac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seño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Benef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stema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re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stro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Int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ón con 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tio web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rf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uar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Mu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enguaje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8596" y="915924"/>
            <a:ext cx="3358896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>
                <a:solidFill>
                  <a:srgbClr val="073175"/>
                </a:solidFill>
              </a:rPr>
              <a:t>Ca</a:t>
            </a:r>
            <a:r>
              <a:rPr spc="-80" dirty="0">
                <a:solidFill>
                  <a:srgbClr val="073175"/>
                </a:solidFill>
              </a:rPr>
              <a:t>s</a:t>
            </a:r>
            <a:r>
              <a:rPr spc="-120" dirty="0">
                <a:solidFill>
                  <a:srgbClr val="073175"/>
                </a:solidFill>
              </a:rPr>
              <a:t>os</a:t>
            </a:r>
            <a:r>
              <a:rPr spc="-190" dirty="0">
                <a:solidFill>
                  <a:srgbClr val="073175"/>
                </a:solidFill>
              </a:rPr>
              <a:t> </a:t>
            </a:r>
            <a:r>
              <a:rPr dirty="0">
                <a:solidFill>
                  <a:srgbClr val="073175"/>
                </a:solidFill>
              </a:rPr>
              <a:t>de</a:t>
            </a:r>
            <a:r>
              <a:rPr spc="-180" dirty="0">
                <a:solidFill>
                  <a:srgbClr val="073175"/>
                </a:solidFill>
              </a:rPr>
              <a:t> </a:t>
            </a:r>
            <a:r>
              <a:rPr b="1" dirty="0">
                <a:solidFill>
                  <a:srgbClr val="073175"/>
                </a:solidFill>
                <a:latin typeface="Calibri"/>
                <a:cs typeface="Calibri"/>
              </a:rPr>
              <a:t>é</a:t>
            </a:r>
            <a:r>
              <a:rPr spc="-215" dirty="0">
                <a:solidFill>
                  <a:srgbClr val="073175"/>
                </a:solidFill>
              </a:rPr>
              <a:t>x</a:t>
            </a:r>
            <a:r>
              <a:rPr spc="-114" dirty="0">
                <a:solidFill>
                  <a:srgbClr val="073175"/>
                </a:solidFill>
              </a:rPr>
              <a:t>i</a:t>
            </a:r>
            <a:r>
              <a:rPr spc="-80" dirty="0">
                <a:solidFill>
                  <a:srgbClr val="073175"/>
                </a:solidFill>
              </a:rPr>
              <a:t>to</a:t>
            </a:r>
          </a:p>
        </p:txBody>
      </p:sp>
      <p:sp>
        <p:nvSpPr>
          <p:cNvPr id="3" name="object 3"/>
          <p:cNvSpPr/>
          <p:nvPr/>
        </p:nvSpPr>
        <p:spPr>
          <a:xfrm>
            <a:off x="2545079" y="2924555"/>
            <a:ext cx="1214628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5567" y="1700783"/>
            <a:ext cx="1223771" cy="1223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2671" y="1708404"/>
            <a:ext cx="1188720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1328" y="2962655"/>
            <a:ext cx="1225296" cy="1225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1507" y="1708404"/>
            <a:ext cx="1217676" cy="12161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Bi</a:t>
            </a:r>
            <a:r>
              <a:rPr spc="-60" dirty="0"/>
              <a:t>b</a:t>
            </a:r>
            <a:r>
              <a:rPr spc="-100" dirty="0"/>
              <a:t>liogra</a:t>
            </a:r>
            <a:r>
              <a:rPr spc="-75" dirty="0"/>
              <a:t>f</a:t>
            </a:r>
            <a:r>
              <a:rPr b="1" spc="-15" dirty="0">
                <a:latin typeface="Calibri"/>
                <a:cs typeface="Calibri"/>
              </a:rPr>
              <a:t>í</a:t>
            </a:r>
            <a:r>
              <a:rPr spc="-3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614299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Juan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Car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ej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ano,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htt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://w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j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u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ancm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e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j</a:t>
            </a:r>
            <a:r>
              <a:rPr sz="1800" u="heavy" spc="10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a.com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stión,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Come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rcio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 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E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l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e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ct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r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ónico 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e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n 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e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l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 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P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e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rú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Dop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,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9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 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b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en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e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f</a:t>
            </a:r>
            <a:r>
              <a:rPr sz="1800" u="heavy" spc="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i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c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i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os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 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d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e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 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cr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e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ar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 a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p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li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ca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c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i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ones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 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móv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i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l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40" dirty="0">
                <a:solidFill>
                  <a:srgbClr val="073175"/>
                </a:solidFill>
              </a:rPr>
              <a:t>E-commerce</a:t>
            </a:r>
            <a:endParaRPr spc="-15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996" y="1796355"/>
            <a:ext cx="418020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Commonly known as Electronic Marketing.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cs typeface="Verdana"/>
              </a:rPr>
              <a:t>Buying and selling goods or services over an electronic system such as the internet.</a:t>
            </a:r>
          </a:p>
        </p:txBody>
      </p:sp>
      <p:sp>
        <p:nvSpPr>
          <p:cNvPr id="4" name="object 4"/>
          <p:cNvSpPr/>
          <p:nvPr/>
        </p:nvSpPr>
        <p:spPr>
          <a:xfrm>
            <a:off x="4931664" y="1127760"/>
            <a:ext cx="3730751" cy="3291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/>
              <a:t>E-commerce and People</a:t>
            </a:r>
            <a:endParaRPr b="1" spc="-15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50635" y="1635251"/>
            <a:ext cx="3029712" cy="2383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976" y="1752849"/>
            <a:ext cx="53136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3.74 billion Internet users in the world as at March 2017.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95% of Americans shop online at least yearly.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People spend an average of 5 hours per week shopping online.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8DE4F-6448-41EE-ADDB-3173DE26FEF6}"/>
              </a:ext>
            </a:extLst>
          </p:cNvPr>
          <p:cNvSpPr txBox="1"/>
          <p:nvPr/>
        </p:nvSpPr>
        <p:spPr>
          <a:xfrm>
            <a:off x="5816222" y="4332927"/>
            <a:ext cx="3211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*Statistics according to www.internetworldstats.com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/>
              <a:t>E-commerce and People (continue)</a:t>
            </a:r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5861303" y="1708404"/>
            <a:ext cx="2965704" cy="214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8810F91-D407-48BB-87BD-9F4B0449A15A}"/>
              </a:ext>
            </a:extLst>
          </p:cNvPr>
          <p:cNvSpPr txBox="1"/>
          <p:nvPr/>
        </p:nvSpPr>
        <p:spPr>
          <a:xfrm>
            <a:off x="442976" y="1752849"/>
            <a:ext cx="531368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Only 35 percent of shoppers are willing to pay for delivery on online orders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pc="-5" dirty="0">
                <a:solidFill>
                  <a:srgbClr val="4D4D4D"/>
                </a:solidFill>
                <a:latin typeface="Verdana"/>
                <a:cs typeface="Verdana"/>
              </a:rPr>
              <a:t>Online Shopper</a:t>
            </a: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 prefer to see the products before they pay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Shoppers prefer to have phone calls or direct contact with the seller, they think it’s more secure and more trust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/>
              <a:t>Online shopping’s concerns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5507735" y="1165860"/>
            <a:ext cx="2958084" cy="2956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F5F33E-E372-4D9B-B4C1-D226F1AB7E29}"/>
              </a:ext>
            </a:extLst>
          </p:cNvPr>
          <p:cNvSpPr txBox="1"/>
          <p:nvPr/>
        </p:nvSpPr>
        <p:spPr>
          <a:xfrm>
            <a:off x="442976" y="1752849"/>
            <a:ext cx="53136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Slow communication with sellers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Not trustable, not enough information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Buyer difficult in finding good products and good quality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Seller difficult in finding his real buyer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Products reach wrong customers, not able to see by the users who want it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Complex login process, not intuitive 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15" dirty="0"/>
              <a:t>Introducing </a:t>
            </a:r>
            <a:br>
              <a:rPr lang="en-US" sz="4400" spc="-15" dirty="0"/>
            </a:br>
            <a:r>
              <a:rPr lang="en-US" sz="4400" spc="-15" dirty="0">
                <a:solidFill>
                  <a:schemeClr val="accent1"/>
                </a:solidFill>
              </a:rPr>
              <a:t>Norton </a:t>
            </a:r>
            <a:br>
              <a:rPr lang="en-US" sz="4400" spc="-15" dirty="0">
                <a:solidFill>
                  <a:schemeClr val="accent1"/>
                </a:solidFill>
              </a:rPr>
            </a:br>
            <a:r>
              <a:rPr lang="en-US" sz="4400" spc="-15" dirty="0">
                <a:solidFill>
                  <a:schemeClr val="accent1"/>
                </a:solidFill>
              </a:rPr>
              <a:t>E-Commerce </a:t>
            </a:r>
            <a:br>
              <a:rPr lang="en-US" sz="4400" spc="-15" dirty="0">
                <a:solidFill>
                  <a:schemeClr val="accent1"/>
                </a:solidFill>
              </a:rPr>
            </a:br>
            <a:r>
              <a:rPr lang="en-US" sz="4400" spc="-15" dirty="0">
                <a:solidFill>
                  <a:schemeClr val="accent1"/>
                </a:solidFill>
              </a:rPr>
              <a:t>App</a:t>
            </a:r>
            <a:endParaRPr sz="4400" spc="-60" dirty="0">
              <a:solidFill>
                <a:schemeClr val="accent1"/>
              </a:solidFill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D5241A2-F10F-42BD-9ECE-2E5BCBF84633}"/>
              </a:ext>
            </a:extLst>
          </p:cNvPr>
          <p:cNvSpPr txBox="1"/>
          <p:nvPr/>
        </p:nvSpPr>
        <p:spPr>
          <a:xfrm>
            <a:off x="474370" y="3655338"/>
            <a:ext cx="516453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400" i="1" spc="-5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An app that connects products and people</a:t>
            </a:r>
            <a:endParaRPr sz="1400" i="1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1DD5C-0948-439F-AF77-A2C17972D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321" y="655072"/>
            <a:ext cx="3661906" cy="36619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/>
              <a:t>We aim to…</a:t>
            </a:r>
            <a:endParaRPr spc="-25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F5F33E-E372-4D9B-B4C1-D226F1AB7E29}"/>
              </a:ext>
            </a:extLst>
          </p:cNvPr>
          <p:cNvSpPr txBox="1"/>
          <p:nvPr/>
        </p:nvSpPr>
        <p:spPr>
          <a:xfrm>
            <a:off x="442976" y="1752849"/>
            <a:ext cx="53136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Speed up trade communication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Make sure you have full info for you to decide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Take care of finding a right customer for your product, and a quality product for your needs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Ensure your product reach the right users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One click to use, no complex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ED12D-EAC5-4757-B02A-B0377FD5CA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8600" r="52593" b="52593"/>
          <a:stretch/>
        </p:blipFill>
        <p:spPr>
          <a:xfrm>
            <a:off x="5783081" y="1319438"/>
            <a:ext cx="2886548" cy="26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8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68596" y="915924"/>
            <a:ext cx="3358896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F118035-9246-4F36-B502-F75ABF5C5245}"/>
              </a:ext>
            </a:extLst>
          </p:cNvPr>
          <p:cNvSpPr txBox="1">
            <a:spLocks/>
          </p:cNvSpPr>
          <p:nvPr/>
        </p:nvSpPr>
        <p:spPr>
          <a:xfrm>
            <a:off x="474370" y="896874"/>
            <a:ext cx="8195259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/>
            <a:r>
              <a:rPr lang="en-US" sz="4400" kern="0" spc="-15" dirty="0"/>
              <a:t>Features of </a:t>
            </a:r>
            <a:br>
              <a:rPr lang="en-US" sz="4400" kern="0" spc="-15" dirty="0"/>
            </a:br>
            <a:r>
              <a:rPr lang="en-US" sz="4400" kern="0" spc="-15" dirty="0">
                <a:solidFill>
                  <a:schemeClr val="accent1"/>
                </a:solidFill>
              </a:rPr>
              <a:t>Norton </a:t>
            </a:r>
            <a:br>
              <a:rPr lang="en-US" sz="4400" kern="0" spc="-15" dirty="0">
                <a:solidFill>
                  <a:schemeClr val="accent1"/>
                </a:solidFill>
              </a:rPr>
            </a:br>
            <a:r>
              <a:rPr lang="en-US" sz="4400" kern="0" spc="-15" dirty="0">
                <a:solidFill>
                  <a:schemeClr val="accent1"/>
                </a:solidFill>
              </a:rPr>
              <a:t>E-Commerce </a:t>
            </a:r>
            <a:br>
              <a:rPr lang="en-US" sz="4400" kern="0" spc="-15" dirty="0">
                <a:solidFill>
                  <a:schemeClr val="accent1"/>
                </a:solidFill>
              </a:rPr>
            </a:br>
            <a:r>
              <a:rPr lang="en-US" sz="4400" kern="0" spc="-15" dirty="0">
                <a:solidFill>
                  <a:schemeClr val="accent1"/>
                </a:solidFill>
              </a:rPr>
              <a:t>App</a:t>
            </a:r>
            <a:endParaRPr lang="en-US" sz="4400" kern="0" spc="-6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3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935</Words>
  <Application>Microsoft Office PowerPoint</Application>
  <PresentationFormat>On-screen Show (16:9)</PresentationFormat>
  <Paragraphs>152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Lucida Sans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E-commerce</vt:lpstr>
      <vt:lpstr>E-commerce and People</vt:lpstr>
      <vt:lpstr>E-commerce and People (continue)</vt:lpstr>
      <vt:lpstr>Online shopping’s concerns</vt:lpstr>
      <vt:lpstr>Introducing  Norton  E-Commerce  App</vt:lpstr>
      <vt:lpstr>We aim to…</vt:lpstr>
      <vt:lpstr>PowerPoint Presentation</vt:lpstr>
      <vt:lpstr>One touch log in, no more password</vt:lpstr>
      <vt:lpstr>Mayor visibilidad</vt:lpstr>
      <vt:lpstr>Otro canal de venta</vt:lpstr>
      <vt:lpstr>Velocidad</vt:lpstr>
      <vt:lpstr>Usabilidad</vt:lpstr>
      <vt:lpstr>Notificaciones</vt:lpstr>
      <vt:lpstr>Disponibilidad offline</vt:lpstr>
      <vt:lpstr>Periféricos del dispositivo</vt:lpstr>
      <vt:lpstr>Fidelización de los clientes</vt:lpstr>
      <vt:lpstr>Mobile Commerce (M-Commerce)</vt:lpstr>
      <vt:lpstr>PowerPoint Presentation</vt:lpstr>
      <vt:lpstr>PowerPoint Presentation</vt:lpstr>
      <vt:lpstr>¿Por qué compran en Internet?</vt:lpstr>
      <vt:lpstr>PowerPoint Presentation</vt:lpstr>
      <vt:lpstr>Aspectos a considerar</vt:lpstr>
      <vt:lpstr>Casos de éxito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Aldrudover Blas Rivera</dc:creator>
  <cp:lastModifiedBy>Henry Heng</cp:lastModifiedBy>
  <cp:revision>43</cp:revision>
  <dcterms:created xsi:type="dcterms:W3CDTF">2018-02-24T14:55:14Z</dcterms:created>
  <dcterms:modified xsi:type="dcterms:W3CDTF">2018-03-15T00:08:31Z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2017-06-19T00:00:00Z</vt:filetime>
  </property>
  <property fmtid="{D5CDD505-2E9C-101B-9397-08002B2CF9AE}" pid="3" name="LastSaved">
    <vt:filetime>2018-02-24T00:00:00Z</vt:filetime>
  </property>
</Properties>
</file>