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62" r:id="rId6"/>
    <p:sldId id="290" r:id="rId7"/>
    <p:sldId id="291" r:id="rId8"/>
    <p:sldId id="292" r:id="rId9"/>
    <p:sldId id="284" r:id="rId10"/>
    <p:sldId id="277" r:id="rId11"/>
    <p:sldId id="294" r:id="rId12"/>
    <p:sldId id="295" r:id="rId13"/>
    <p:sldId id="300" r:id="rId14"/>
    <p:sldId id="296" r:id="rId15"/>
    <p:sldId id="297" r:id="rId16"/>
    <p:sldId id="298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7939C-241D-4FDC-8DE8-4EE3F462EE22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AF473-2665-42A7-89E3-C7BA7EB58D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ate Placeholder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42" name="Footer Placeholder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43" name="Slide Number Placeholder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righ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4150042"/>
            <a:ext cx="5013960" cy="196119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4" name="Date Placeholder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2595562"/>
            <a:ext cx="5684520" cy="31810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562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4529818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3040514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4993888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42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019111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024742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019111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24740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19109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ef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4879291"/>
            <a:ext cx="5684520" cy="1325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 with top bor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5" name="Date Placeholder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four image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621139"/>
          </a:xfrm>
        </p:spPr>
        <p:txBody>
          <a:bodyPr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38200" y="4112198"/>
            <a:ext cx="3200400" cy="1395974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8201" y="5511642"/>
            <a:ext cx="3200400" cy="844707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31" name="Footer Placeholder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739058"/>
            <a:ext cx="6077505" cy="1116071"/>
          </a:xfrm>
        </p:spPr>
        <p:txBody>
          <a:bodyPr>
            <a:normAutofit/>
          </a:bodyPr>
          <a:lstStyle/>
          <a:p>
            <a:r>
              <a:rPr lang="en-US" dirty="0"/>
              <a:t>Get Date Methods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0881"/>
            <a:ext cx="5684520" cy="619131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of 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1E92E64-8988-B1BC-08EE-278A6F19452A}"/>
              </a:ext>
            </a:extLst>
          </p:cNvPr>
          <p:cNvSpPr txBox="1">
            <a:spLocks/>
          </p:cNvSpPr>
          <p:nvPr/>
        </p:nvSpPr>
        <p:spPr>
          <a:xfrm>
            <a:off x="1982032" y="2333686"/>
            <a:ext cx="8227935" cy="33135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err="1">
                <a:solidFill>
                  <a:schemeClr val="accent1"/>
                </a:solidFill>
              </a:rPr>
              <a:t>getDay</a:t>
            </a:r>
            <a:r>
              <a:rPr lang="en-US" sz="2000" b="1" dirty="0">
                <a:solidFill>
                  <a:schemeClr val="accent1"/>
                </a:solidFill>
              </a:rPr>
              <a:t>() </a:t>
            </a:r>
            <a:r>
              <a:rPr lang="en-US" sz="1800" b="0" dirty="0">
                <a:solidFill>
                  <a:schemeClr val="accent4"/>
                </a:solidFill>
              </a:rPr>
              <a:t>returns  the day of the week for the specified date according to local time.</a:t>
            </a:r>
          </a:p>
          <a:p>
            <a:pPr algn="l"/>
            <a:endParaRPr lang="en-US" sz="1800" b="0" dirty="0">
              <a:solidFill>
                <a:schemeClr val="accent4"/>
              </a:solidFill>
            </a:endParaRPr>
          </a:p>
          <a:p>
            <a:pPr algn="l"/>
            <a:r>
              <a:rPr lang="en-US" sz="1800" b="1" dirty="0"/>
              <a:t>Return value</a:t>
            </a:r>
          </a:p>
          <a:p>
            <a:pPr algn="l"/>
            <a:r>
              <a:rPr lang="en-US" sz="1800" dirty="0"/>
              <a:t>The value returned is an integer between 0 – 6, </a:t>
            </a:r>
            <a:r>
              <a:rPr lang="en-US" sz="1800" b="0" dirty="0">
                <a:solidFill>
                  <a:schemeClr val="accent4"/>
                </a:solidFill>
              </a:rPr>
              <a:t>where 0 represents Sunday.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Example</a:t>
            </a:r>
          </a:p>
          <a:p>
            <a:pPr algn="l"/>
            <a:r>
              <a:rPr lang="en-US" sz="1800" dirty="0"/>
              <a:t>let d = new Date( "July 12, 2022 21:00:00" );</a:t>
            </a:r>
          </a:p>
          <a:p>
            <a:pPr algn="l"/>
            <a:r>
              <a:rPr lang="en-US" sz="1800" dirty="0"/>
              <a:t>         </a:t>
            </a:r>
            <a:r>
              <a:rPr lang="en-US" sz="1800" dirty="0" err="1"/>
              <a:t>document.write</a:t>
            </a:r>
            <a:r>
              <a:rPr lang="en-US" sz="1800" dirty="0"/>
              <a:t>(</a:t>
            </a:r>
            <a:r>
              <a:rPr lang="en-US" sz="1800" dirty="0" err="1"/>
              <a:t>dt.getTime</a:t>
            </a:r>
            <a:r>
              <a:rPr lang="en-US" sz="1800" dirty="0"/>
              <a:t>() ); </a:t>
            </a:r>
          </a:p>
        </p:txBody>
      </p:sp>
    </p:spTree>
    <p:extLst>
      <p:ext uri="{BB962C8B-B14F-4D97-AF65-F5344CB8AC3E}">
        <p14:creationId xmlns:p14="http://schemas.microsoft.com/office/powerpoint/2010/main" val="2467600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0881"/>
            <a:ext cx="5684520" cy="619131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of 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1E92E64-8988-B1BC-08EE-278A6F19452A}"/>
              </a:ext>
            </a:extLst>
          </p:cNvPr>
          <p:cNvSpPr txBox="1">
            <a:spLocks/>
          </p:cNvSpPr>
          <p:nvPr/>
        </p:nvSpPr>
        <p:spPr>
          <a:xfrm>
            <a:off x="2345184" y="2288218"/>
            <a:ext cx="7501631" cy="35355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err="1">
                <a:solidFill>
                  <a:schemeClr val="accent1"/>
                </a:solidFill>
              </a:rPr>
              <a:t>getHours</a:t>
            </a:r>
            <a:r>
              <a:rPr lang="en-US" sz="2000" b="1" dirty="0">
                <a:solidFill>
                  <a:schemeClr val="accent1"/>
                </a:solidFill>
              </a:rPr>
              <a:t>() </a:t>
            </a:r>
            <a:r>
              <a:rPr lang="en-US" sz="1800" b="0" dirty="0">
                <a:solidFill>
                  <a:schemeClr val="accent4"/>
                </a:solidFill>
              </a:rPr>
              <a:t>returns the hour for the specified date, according to local time.</a:t>
            </a:r>
          </a:p>
          <a:p>
            <a:pPr algn="l"/>
            <a:endParaRPr lang="en-US" sz="1800" b="1" dirty="0"/>
          </a:p>
          <a:p>
            <a:pPr algn="l"/>
            <a:r>
              <a:rPr lang="en-US" sz="1800" b="1" dirty="0"/>
              <a:t>Return value</a:t>
            </a:r>
          </a:p>
          <a:p>
            <a:pPr algn="l"/>
            <a:r>
              <a:rPr lang="en-US" sz="1800" dirty="0"/>
              <a:t>The value returned by </a:t>
            </a:r>
            <a:r>
              <a:rPr lang="en-US" sz="1800" dirty="0" err="1"/>
              <a:t>getHours</a:t>
            </a:r>
            <a:r>
              <a:rPr lang="en-US" sz="1800" dirty="0"/>
              <a:t>() is an integer between 0 and 23.</a:t>
            </a:r>
          </a:p>
          <a:p>
            <a:pPr algn="l"/>
            <a:endParaRPr lang="en-US" sz="1800" b="1" dirty="0"/>
          </a:p>
          <a:p>
            <a:pPr algn="l"/>
            <a:r>
              <a:rPr lang="en-US" sz="1800" b="1" dirty="0"/>
              <a:t>Example</a:t>
            </a:r>
          </a:p>
          <a:p>
            <a:pPr algn="l"/>
            <a:r>
              <a:rPr lang="en-US" sz="1800" dirty="0"/>
              <a:t>let h = new Date('January 1, 2023 00:00:00’);</a:t>
            </a:r>
          </a:p>
          <a:p>
            <a:pPr algn="l"/>
            <a:r>
              <a:rPr lang="en-US" sz="1800" dirty="0"/>
              <a:t>      </a:t>
            </a:r>
            <a:r>
              <a:rPr lang="en-US" sz="1800" dirty="0" err="1"/>
              <a:t>document.write</a:t>
            </a:r>
            <a:r>
              <a:rPr lang="en-US" sz="1800" dirty="0"/>
              <a:t>("</a:t>
            </a:r>
            <a:r>
              <a:rPr lang="en-US" sz="1800" dirty="0" err="1"/>
              <a:t>getHours</a:t>
            </a:r>
            <a:r>
              <a:rPr lang="en-US" sz="1800" dirty="0"/>
              <a:t>() : " + </a:t>
            </a:r>
            <a:r>
              <a:rPr lang="en-US" sz="1800" dirty="0" err="1"/>
              <a:t>h.getHours</a:t>
            </a:r>
            <a:r>
              <a:rPr lang="en-US" sz="1800" dirty="0"/>
              <a:t>() ); </a:t>
            </a:r>
          </a:p>
        </p:txBody>
      </p:sp>
    </p:spTree>
    <p:extLst>
      <p:ext uri="{BB962C8B-B14F-4D97-AF65-F5344CB8AC3E}">
        <p14:creationId xmlns:p14="http://schemas.microsoft.com/office/powerpoint/2010/main" val="223856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0881"/>
            <a:ext cx="5684520" cy="619131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of 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1E92E64-8988-B1BC-08EE-278A6F19452A}"/>
              </a:ext>
            </a:extLst>
          </p:cNvPr>
          <p:cNvSpPr txBox="1">
            <a:spLocks/>
          </p:cNvSpPr>
          <p:nvPr/>
        </p:nvSpPr>
        <p:spPr>
          <a:xfrm>
            <a:off x="3096753" y="1677880"/>
            <a:ext cx="5841507" cy="46784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err="1">
                <a:solidFill>
                  <a:schemeClr val="accent1"/>
                </a:solidFill>
              </a:rPr>
              <a:t>getMinutes</a:t>
            </a:r>
            <a:r>
              <a:rPr lang="en-US" sz="2000" b="1" dirty="0">
                <a:solidFill>
                  <a:schemeClr val="accent1"/>
                </a:solidFill>
              </a:rPr>
              <a:t>() </a:t>
            </a:r>
            <a:r>
              <a:rPr lang="en-US" sz="1800" b="0" dirty="0">
                <a:solidFill>
                  <a:schemeClr val="accent4"/>
                </a:solidFill>
              </a:rPr>
              <a:t>returns the minutes (0 - 59) of a date.</a:t>
            </a:r>
          </a:p>
          <a:p>
            <a:pPr algn="l"/>
            <a:endParaRPr lang="en-US" sz="1800" b="1" dirty="0"/>
          </a:p>
          <a:p>
            <a:pPr algn="l"/>
            <a:r>
              <a:rPr lang="en-US" sz="1800" b="1" dirty="0"/>
              <a:t>Example</a:t>
            </a:r>
          </a:p>
          <a:p>
            <a:pPr algn="l"/>
            <a:r>
              <a:rPr lang="en-US" sz="1800" dirty="0"/>
              <a:t>let m = new Date('December 25, 00:59');</a:t>
            </a:r>
          </a:p>
          <a:p>
            <a:pPr algn="l"/>
            <a:r>
              <a:rPr lang="en-US" sz="1800" dirty="0"/>
              <a:t>console.log(</a:t>
            </a:r>
            <a:r>
              <a:rPr lang="en-US" sz="1800" dirty="0" err="1"/>
              <a:t>m.getMinutes</a:t>
            </a:r>
            <a:r>
              <a:rPr lang="en-US" sz="1800" dirty="0"/>
              <a:t>());</a:t>
            </a:r>
          </a:p>
          <a:p>
            <a:pPr algn="l"/>
            <a:endParaRPr lang="en-US" sz="1800" dirty="0"/>
          </a:p>
          <a:p>
            <a:pPr algn="l"/>
            <a:r>
              <a:rPr lang="en-US" sz="2000" b="1" dirty="0">
                <a:solidFill>
                  <a:schemeClr val="accent1"/>
                </a:solidFill>
              </a:rPr>
              <a:t>getSeconds() </a:t>
            </a:r>
            <a:r>
              <a:rPr lang="en-US" sz="1800" b="0" dirty="0">
                <a:solidFill>
                  <a:schemeClr val="accent4"/>
                </a:solidFill>
              </a:rPr>
              <a:t>returns the seconds (0 - 59) of a date.</a:t>
            </a:r>
          </a:p>
          <a:p>
            <a:pPr algn="l"/>
            <a:endParaRPr lang="en-US" sz="1800" b="0" dirty="0">
              <a:solidFill>
                <a:schemeClr val="accent4"/>
              </a:solidFill>
            </a:endParaRPr>
          </a:p>
          <a:p>
            <a:pPr algn="l"/>
            <a:r>
              <a:rPr lang="en-US" sz="1800" b="1" dirty="0"/>
              <a:t>Example</a:t>
            </a:r>
          </a:p>
          <a:p>
            <a:pPr algn="l"/>
            <a:r>
              <a:rPr lang="en-US" sz="1800" b="0" dirty="0">
                <a:solidFill>
                  <a:schemeClr val="accent4"/>
                </a:solidFill>
              </a:rPr>
              <a:t>let s = new Date('July 20, 00:20:18’);</a:t>
            </a:r>
          </a:p>
          <a:p>
            <a:pPr algn="l"/>
            <a:r>
              <a:rPr lang="en-US" sz="1800" b="0" dirty="0">
                <a:solidFill>
                  <a:schemeClr val="accent4"/>
                </a:solidFill>
              </a:rPr>
              <a:t>console.log(</a:t>
            </a:r>
            <a:r>
              <a:rPr lang="en-US" sz="1800" b="0" dirty="0" err="1">
                <a:solidFill>
                  <a:schemeClr val="accent4"/>
                </a:solidFill>
              </a:rPr>
              <a:t>s.getSeconds</a:t>
            </a:r>
            <a:r>
              <a:rPr lang="en-US" sz="1800" b="0" dirty="0">
                <a:solidFill>
                  <a:schemeClr val="accent4"/>
                </a:solidFill>
              </a:rPr>
              <a:t>());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5360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0881"/>
            <a:ext cx="5684520" cy="619131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of 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13</a:t>
            </a:fld>
            <a:endParaRPr lang="en-ZA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1E92E64-8988-B1BC-08EE-278A6F19452A}"/>
              </a:ext>
            </a:extLst>
          </p:cNvPr>
          <p:cNvSpPr txBox="1">
            <a:spLocks/>
          </p:cNvSpPr>
          <p:nvPr/>
        </p:nvSpPr>
        <p:spPr>
          <a:xfrm>
            <a:off x="2205732" y="1722268"/>
            <a:ext cx="7776468" cy="44654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err="1">
                <a:solidFill>
                  <a:schemeClr val="accent1"/>
                </a:solidFill>
              </a:rPr>
              <a:t>getMilliseconds</a:t>
            </a:r>
            <a:r>
              <a:rPr lang="en-US" sz="2000" b="1" dirty="0">
                <a:solidFill>
                  <a:schemeClr val="accent1"/>
                </a:solidFill>
              </a:rPr>
              <a:t>() </a:t>
            </a:r>
            <a:r>
              <a:rPr lang="en-US" sz="1800" b="0" dirty="0">
                <a:solidFill>
                  <a:schemeClr val="accent4"/>
                </a:solidFill>
              </a:rPr>
              <a:t>returns the milliseconds of a date as a number (0 - 999). </a:t>
            </a:r>
            <a:endParaRPr lang="en-US" sz="1800" b="1" dirty="0"/>
          </a:p>
          <a:p>
            <a:pPr algn="l"/>
            <a:endParaRPr lang="en-US" sz="1800" b="1" dirty="0"/>
          </a:p>
          <a:p>
            <a:pPr algn="l"/>
            <a:r>
              <a:rPr lang="en-US" sz="1800" b="1" dirty="0"/>
              <a:t>Example</a:t>
            </a:r>
          </a:p>
          <a:p>
            <a:pPr algn="l"/>
            <a:r>
              <a:rPr lang="en-US" sz="1800" dirty="0"/>
              <a:t>let </a:t>
            </a:r>
            <a:r>
              <a:rPr lang="en-US" sz="1800" dirty="0" err="1"/>
              <a:t>ms</a:t>
            </a:r>
            <a:r>
              <a:rPr lang="en-US" sz="1800" dirty="0"/>
              <a:t> = new Date("July 13, 2022 01:15:00:526");</a:t>
            </a:r>
          </a:p>
          <a:p>
            <a:pPr algn="l"/>
            <a:r>
              <a:rPr lang="en-US" sz="1800" dirty="0"/>
              <a:t>let </a:t>
            </a:r>
            <a:r>
              <a:rPr lang="en-US" sz="1800" dirty="0" err="1"/>
              <a:t>newTime</a:t>
            </a:r>
            <a:r>
              <a:rPr lang="en-US" sz="1800" dirty="0"/>
              <a:t> = </a:t>
            </a:r>
            <a:r>
              <a:rPr lang="en-US" sz="1800" dirty="0" err="1"/>
              <a:t>ms.getMilliseconds</a:t>
            </a:r>
            <a:r>
              <a:rPr lang="en-US" sz="1800" dirty="0"/>
              <a:t>();</a:t>
            </a:r>
          </a:p>
          <a:p>
            <a:pPr algn="l"/>
            <a:endParaRPr lang="en-US" sz="1800" dirty="0"/>
          </a:p>
          <a:p>
            <a:pPr algn="l"/>
            <a:r>
              <a:rPr lang="en-US" sz="2000" b="1" dirty="0" err="1">
                <a:solidFill>
                  <a:schemeClr val="accent1"/>
                </a:solidFill>
              </a:rPr>
              <a:t>getTime</a:t>
            </a:r>
            <a:r>
              <a:rPr lang="en-US" sz="2000" b="1" dirty="0">
                <a:solidFill>
                  <a:schemeClr val="accent1"/>
                </a:solidFill>
              </a:rPr>
              <a:t>() </a:t>
            </a:r>
            <a:r>
              <a:rPr lang="en-US" sz="1800" b="0" dirty="0">
                <a:solidFill>
                  <a:schemeClr val="accent4"/>
                </a:solidFill>
              </a:rPr>
              <a:t>returns  the number of milliseconds since 1 January 1970 00:00:00.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Example</a:t>
            </a:r>
          </a:p>
          <a:p>
            <a:pPr algn="l"/>
            <a:r>
              <a:rPr lang="en-US" sz="1800" dirty="0"/>
              <a:t>let dt = new Date( "July 12, 2022 21:00:00" );</a:t>
            </a:r>
          </a:p>
          <a:p>
            <a:pPr algn="l"/>
            <a:r>
              <a:rPr lang="en-US" sz="1800" dirty="0"/>
              <a:t>         </a:t>
            </a:r>
            <a:r>
              <a:rPr lang="en-US" sz="1800" dirty="0" err="1"/>
              <a:t>document.write</a:t>
            </a:r>
            <a:r>
              <a:rPr lang="en-US" sz="1800" dirty="0"/>
              <a:t>(</a:t>
            </a:r>
            <a:r>
              <a:rPr lang="en-US" sz="1800" dirty="0" err="1"/>
              <a:t>dt.getTime</a:t>
            </a:r>
            <a:r>
              <a:rPr lang="en-US" sz="1800" dirty="0"/>
              <a:t>() ); </a:t>
            </a:r>
          </a:p>
        </p:txBody>
      </p:sp>
    </p:spTree>
    <p:extLst>
      <p:ext uri="{BB962C8B-B14F-4D97-AF65-F5344CB8AC3E}">
        <p14:creationId xmlns:p14="http://schemas.microsoft.com/office/powerpoint/2010/main" val="57431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1063" y="2670163"/>
            <a:ext cx="3653901" cy="1659716"/>
          </a:xfrm>
        </p:spPr>
        <p:txBody>
          <a:bodyPr/>
          <a:lstStyle/>
          <a:p>
            <a:r>
              <a:rPr lang="en-US" dirty="0"/>
              <a:t>Thank you! </a:t>
            </a:r>
            <a:r>
              <a:rPr lang="en-US" dirty="0">
                <a:solidFill>
                  <a:schemeClr val="accent3">
                    <a:lumMod val="90000"/>
                  </a:schemeClr>
                </a:solidFill>
                <a:sym typeface="Wingdings" panose="05000000000000000000" pitchFamily="2" charset="2"/>
              </a:rPr>
              <a:t>:D</a:t>
            </a:r>
            <a:endParaRPr lang="en-US" dirty="0">
              <a:solidFill>
                <a:schemeClr val="accent3">
                  <a:lumMod val="9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4685" y="2325950"/>
            <a:ext cx="4643020" cy="1932908"/>
          </a:xfrm>
        </p:spPr>
        <p:txBody>
          <a:bodyPr>
            <a:normAutofit/>
          </a:bodyPr>
          <a:lstStyle/>
          <a:p>
            <a:r>
              <a:rPr lang="en-US" dirty="0"/>
              <a:t>References:</a:t>
            </a:r>
          </a:p>
          <a:p>
            <a:r>
              <a:rPr lang="en-US" sz="1400" dirty="0"/>
              <a:t>https://www.w3schools.com/js/js_callback.asp</a:t>
            </a:r>
          </a:p>
          <a:p>
            <a:r>
              <a:rPr lang="en-US" sz="1400" dirty="0"/>
              <a:t>https://www.w3schools.com/jsref/met_win_settimeout.asp</a:t>
            </a:r>
          </a:p>
          <a:p>
            <a:r>
              <a:rPr lang="en-US" sz="1400" dirty="0"/>
              <a:t>https://www.w3schools.com/js/js_date_methods.asp</a:t>
            </a:r>
          </a:p>
          <a:p>
            <a:r>
              <a:rPr lang="en-US" sz="1400" dirty="0"/>
              <a:t>https://developer.mozilla.org/en-US/docs/Web/JavaScript/Reference/Global_Objects/Date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650"/>
            <a:ext cx="10515600" cy="1430447"/>
          </a:xfrm>
        </p:spPr>
        <p:txBody>
          <a:bodyPr>
            <a:normAutofit fontScale="90000"/>
          </a:bodyPr>
          <a:lstStyle/>
          <a:p>
            <a:r>
              <a:rPr lang="en-US" dirty="0"/>
              <a:t>Callback Function</a:t>
            </a:r>
            <a:br>
              <a:rPr lang="en-US" dirty="0"/>
            </a:br>
            <a:r>
              <a:rPr lang="en-US" sz="1600" b="0" dirty="0">
                <a:solidFill>
                  <a:schemeClr val="accent1"/>
                </a:solidFill>
              </a:rPr>
              <a:t>a</a:t>
            </a:r>
            <a:br>
              <a:rPr lang="en-US" b="0" dirty="0"/>
            </a:br>
            <a:r>
              <a:rPr lang="en-US" sz="2000" b="0" dirty="0"/>
              <a:t>Callback is a function passed as an argument to another function. This technique allows a function to call another function and run after another function has finished.</a:t>
            </a:r>
            <a:br>
              <a:rPr lang="en-US" sz="2000" b="0" dirty="0"/>
            </a:br>
            <a:br>
              <a:rPr lang="en-US" sz="2000" b="0" dirty="0"/>
            </a:br>
            <a:endParaRPr lang="en-US" sz="20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917576" y="2689935"/>
            <a:ext cx="4083729" cy="38029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 b="1" dirty="0"/>
              <a:t>HTML’s Part</a:t>
            </a:r>
          </a:p>
          <a:p>
            <a:pPr algn="l"/>
            <a:r>
              <a:rPr lang="en-US" sz="1800" dirty="0"/>
              <a:t>&lt;p id=“test"&gt;&lt;/p&gt;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Script’s Part</a:t>
            </a:r>
          </a:p>
          <a:p>
            <a:pPr algn="l"/>
            <a:r>
              <a:rPr lang="en-US" sz="1800" dirty="0"/>
              <a:t>let p = </a:t>
            </a:r>
            <a:r>
              <a:rPr lang="en-US" sz="1800" dirty="0" err="1"/>
              <a:t>document.getElementById</a:t>
            </a:r>
            <a:r>
              <a:rPr lang="en-US" sz="1800" dirty="0"/>
              <a:t>("test");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 function Display(some) {</a:t>
            </a:r>
          </a:p>
          <a:p>
            <a:pPr algn="l"/>
            <a:r>
              <a:rPr lang="en-US" sz="1800" dirty="0"/>
              <a:t>       </a:t>
            </a:r>
            <a:r>
              <a:rPr lang="en-US" sz="1800" dirty="0" err="1"/>
              <a:t>p.innerHTML</a:t>
            </a:r>
            <a:r>
              <a:rPr lang="en-US" sz="1800" dirty="0"/>
              <a:t> = some;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72A468D-F2A9-4609-BB84-DF912A23D24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332663" y="2689935"/>
            <a:ext cx="4083729" cy="366641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1800" dirty="0"/>
              <a:t>function First() {</a:t>
            </a:r>
          </a:p>
          <a:p>
            <a:pPr algn="l"/>
            <a:r>
              <a:rPr lang="en-US" dirty="0"/>
              <a:t>      </a:t>
            </a:r>
            <a:r>
              <a:rPr lang="en-US" sz="1800" dirty="0"/>
              <a:t>Display("Hello");</a:t>
            </a:r>
          </a:p>
          <a:p>
            <a:pPr algn="l"/>
            <a:r>
              <a:rPr lang="en-US" sz="1800" dirty="0"/>
              <a:t>}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function Second() {</a:t>
            </a:r>
          </a:p>
          <a:p>
            <a:pPr algn="l"/>
            <a:r>
              <a:rPr lang="en-US" dirty="0"/>
              <a:t>      </a:t>
            </a:r>
            <a:r>
              <a:rPr lang="en-US" sz="1800" dirty="0"/>
              <a:t>Display("Goodbye");</a:t>
            </a:r>
          </a:p>
          <a:p>
            <a:pPr algn="l"/>
            <a:r>
              <a:rPr lang="en-US" sz="1800" dirty="0"/>
              <a:t>}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First();</a:t>
            </a:r>
          </a:p>
          <a:p>
            <a:pPr algn="l"/>
            <a:r>
              <a:rPr lang="en-US" sz="1800" dirty="0"/>
              <a:t>Second();</a:t>
            </a:r>
          </a:p>
          <a:p>
            <a:pPr algn="l"/>
            <a:endParaRPr lang="en-US" dirty="0"/>
          </a:p>
          <a:p>
            <a:pPr algn="l"/>
            <a:r>
              <a:rPr lang="en-US" sz="1800" dirty="0"/>
              <a:t>In this case, </a:t>
            </a:r>
            <a:r>
              <a:rPr lang="en-US" sz="1800" b="1" dirty="0"/>
              <a:t>Goodbye </a:t>
            </a:r>
            <a:r>
              <a:rPr lang="en-US" sz="1800" dirty="0"/>
              <a:t>will display as a  result  </a:t>
            </a:r>
            <a:endParaRPr lang="en-US" sz="1800" b="1" dirty="0"/>
          </a:p>
        </p:txBody>
      </p:sp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id="{47C21FD0-6144-422A-9727-F3249A6B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006"/>
            <a:ext cx="10515600" cy="140267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setTimeout</a:t>
            </a:r>
            <a:r>
              <a:rPr lang="en-US" dirty="0"/>
              <a:t>()</a:t>
            </a:r>
            <a:br>
              <a:rPr lang="en-US" b="0" dirty="0"/>
            </a:br>
            <a:r>
              <a:rPr lang="en-US" sz="1300" b="0" dirty="0">
                <a:solidFill>
                  <a:schemeClr val="accent1"/>
                </a:solidFill>
              </a:rPr>
              <a:t>a</a:t>
            </a:r>
            <a:br>
              <a:rPr lang="en-US" b="0" dirty="0"/>
            </a:br>
            <a:r>
              <a:rPr lang="en-US" sz="2000" b="0" dirty="0"/>
              <a:t>Calls a function after a number of milliseconds and is executed only once</a:t>
            </a:r>
            <a:br>
              <a:rPr lang="en-US" sz="2000" b="0" dirty="0"/>
            </a:br>
            <a:r>
              <a:rPr lang="en-US" sz="2000" b="0" dirty="0"/>
              <a:t>1 second = 1000 milliseconds</a:t>
            </a:r>
            <a:br>
              <a:rPr lang="en-US" sz="2000" b="0" dirty="0"/>
            </a:br>
            <a:endParaRPr lang="en-US" sz="20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935549" y="2681055"/>
            <a:ext cx="6320901" cy="34978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Syntax: </a:t>
            </a:r>
            <a:r>
              <a:rPr lang="en-US" dirty="0" err="1"/>
              <a:t>setTimeout</a:t>
            </a:r>
            <a:r>
              <a:rPr lang="en-US" dirty="0"/>
              <a:t>(function, time);</a:t>
            </a:r>
          </a:p>
          <a:p>
            <a:pPr algn="l"/>
            <a:endParaRPr lang="en-US" dirty="0"/>
          </a:p>
          <a:p>
            <a:pPr algn="l"/>
            <a:r>
              <a:rPr lang="en-US" sz="1800" dirty="0"/>
              <a:t>let test = </a:t>
            </a:r>
            <a:r>
              <a:rPr lang="en-US" sz="1800" dirty="0" err="1"/>
              <a:t>setTimeout</a:t>
            </a:r>
            <a:r>
              <a:rPr lang="en-US" sz="1800" dirty="0"/>
              <a:t>(function() {</a:t>
            </a:r>
          </a:p>
          <a:p>
            <a:pPr algn="l"/>
            <a:r>
              <a:rPr lang="en-US" sz="1800" dirty="0"/>
              <a:t>      console.log("Timeout has completed");</a:t>
            </a:r>
          </a:p>
          <a:p>
            <a:pPr algn="l"/>
            <a:r>
              <a:rPr lang="en-US" sz="1800" dirty="0"/>
              <a:t>}, 5000);</a:t>
            </a:r>
          </a:p>
          <a:p>
            <a:pPr algn="l"/>
            <a:r>
              <a:rPr lang="en-US" sz="1800" dirty="0"/>
              <a:t>console.log(test);</a:t>
            </a:r>
          </a:p>
          <a:p>
            <a:pPr algn="l"/>
            <a:r>
              <a:rPr lang="en-US" sz="1800" dirty="0" err="1"/>
              <a:t>clearTimeout</a:t>
            </a:r>
            <a:r>
              <a:rPr lang="en-US" sz="1800" dirty="0"/>
              <a:t>(test);</a:t>
            </a:r>
          </a:p>
          <a:p>
            <a:pPr algn="l"/>
            <a:endParaRPr lang="en-US" sz="1800" dirty="0"/>
          </a:p>
          <a:p>
            <a:pPr algn="l"/>
            <a:r>
              <a:rPr lang="en-US" dirty="0"/>
              <a:t>•  </a:t>
            </a:r>
            <a:r>
              <a:rPr lang="en-US" sz="1800" b="1" dirty="0" err="1"/>
              <a:t>clearTimeout</a:t>
            </a:r>
            <a:r>
              <a:rPr lang="en-US" sz="1800" dirty="0"/>
              <a:t>(id) can be used to stop executing the function</a:t>
            </a:r>
          </a:p>
        </p:txBody>
      </p:sp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id="{47C21FD0-6144-422A-9727-F3249A6B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0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904"/>
            <a:ext cx="10515600" cy="110083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setInterval</a:t>
            </a:r>
            <a:r>
              <a:rPr lang="en-US" dirty="0"/>
              <a:t>()</a:t>
            </a:r>
            <a:br>
              <a:rPr lang="en-US" b="0" dirty="0"/>
            </a:br>
            <a:r>
              <a:rPr lang="en-US" sz="1300" b="0" dirty="0">
                <a:solidFill>
                  <a:schemeClr val="accent1"/>
                </a:solidFill>
              </a:rPr>
              <a:t>a</a:t>
            </a:r>
            <a:br>
              <a:rPr lang="en-US" b="0" dirty="0"/>
            </a:br>
            <a:r>
              <a:rPr lang="en-US" sz="2000" b="0" dirty="0"/>
              <a:t>Continues calling a function  (in milliseconds), until </a:t>
            </a:r>
            <a:r>
              <a:rPr lang="en-US" sz="2000" b="0" dirty="0" err="1"/>
              <a:t>clearInterval</a:t>
            </a:r>
            <a:r>
              <a:rPr lang="en-US" sz="2000" b="0" dirty="0"/>
              <a:t>() is called, or the window is closed.</a:t>
            </a:r>
            <a:br>
              <a:rPr lang="en-US" sz="2000" b="0" dirty="0"/>
            </a:br>
            <a:endParaRPr lang="en-US" sz="20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882283" y="2867488"/>
            <a:ext cx="6427434" cy="31071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 b="1" dirty="0"/>
              <a:t>Example</a:t>
            </a:r>
            <a:endParaRPr lang="en-US" dirty="0"/>
          </a:p>
          <a:p>
            <a:pPr algn="l"/>
            <a:r>
              <a:rPr lang="en-US" sz="1800" dirty="0"/>
              <a:t>function Greeting() {</a:t>
            </a:r>
          </a:p>
          <a:p>
            <a:pPr algn="l"/>
            <a:r>
              <a:rPr lang="en-US" sz="1800" dirty="0"/>
              <a:t>      console.log('Hello world');</a:t>
            </a:r>
          </a:p>
          <a:p>
            <a:pPr algn="l"/>
            <a:r>
              <a:rPr lang="en-US" sz="1800" dirty="0"/>
              <a:t>}</a:t>
            </a:r>
          </a:p>
          <a:p>
            <a:pPr algn="l"/>
            <a:r>
              <a:rPr lang="en-US" sz="1800" dirty="0" err="1"/>
              <a:t>setInterval</a:t>
            </a:r>
            <a:r>
              <a:rPr lang="en-US" sz="1800" dirty="0"/>
              <a:t>(Greeting, 1000);</a:t>
            </a:r>
          </a:p>
          <a:p>
            <a:pPr algn="l"/>
            <a:endParaRPr lang="en-US" dirty="0"/>
          </a:p>
          <a:p>
            <a:pPr algn="l"/>
            <a:r>
              <a:rPr lang="en-US" sz="1800" b="1" dirty="0"/>
              <a:t>Output</a:t>
            </a:r>
          </a:p>
          <a:p>
            <a:pPr algn="l"/>
            <a:r>
              <a:rPr lang="en-US" dirty="0"/>
              <a:t>T</a:t>
            </a:r>
            <a:r>
              <a:rPr lang="en-US" sz="1800" dirty="0"/>
              <a:t>he program displays the text Hello world once every 1 second.</a:t>
            </a:r>
          </a:p>
        </p:txBody>
      </p:sp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id="{47C21FD0-6144-422A-9727-F3249A6B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904"/>
            <a:ext cx="10515600" cy="1100831"/>
          </a:xfrm>
        </p:spPr>
        <p:txBody>
          <a:bodyPr>
            <a:normAutofit fontScale="90000"/>
          </a:bodyPr>
          <a:lstStyle/>
          <a:p>
            <a:r>
              <a:rPr lang="en-US" dirty="0"/>
              <a:t>Promise</a:t>
            </a:r>
            <a:br>
              <a:rPr lang="en-US" b="0" dirty="0"/>
            </a:br>
            <a:r>
              <a:rPr lang="en-US" sz="1300" b="0" dirty="0">
                <a:solidFill>
                  <a:schemeClr val="accent1"/>
                </a:solidFill>
              </a:rPr>
              <a:t>a</a:t>
            </a:r>
            <a:br>
              <a:rPr lang="en-US" b="0" dirty="0"/>
            </a:br>
            <a:r>
              <a:rPr lang="en-US" sz="2000" b="0" dirty="0"/>
              <a:t>An object representing the eventual completion or failure of an asynchronous operation.</a:t>
            </a:r>
            <a:br>
              <a:rPr lang="en-US" sz="2000" b="0" dirty="0"/>
            </a:br>
            <a:endParaRPr lang="en-US" sz="20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565124" y="2330896"/>
            <a:ext cx="5045476" cy="420801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dirty="0"/>
              <a:t>let </a:t>
            </a:r>
            <a:r>
              <a:rPr lang="en-US" dirty="0" err="1"/>
              <a:t>myPromise</a:t>
            </a:r>
            <a:r>
              <a:rPr lang="en-US" dirty="0"/>
              <a:t> = new Promise((resolve, reject) =&gt; {</a:t>
            </a:r>
          </a:p>
          <a:p>
            <a:pPr algn="l"/>
            <a:r>
              <a:rPr lang="en-US" dirty="0"/>
              <a:t>  let x = 0;</a:t>
            </a:r>
            <a:endParaRPr lang="th-TH" dirty="0"/>
          </a:p>
          <a:p>
            <a:pPr algn="l"/>
            <a:r>
              <a:rPr lang="th-TH" dirty="0"/>
              <a:t>  </a:t>
            </a:r>
            <a:r>
              <a:rPr lang="en-US" dirty="0"/>
              <a:t>if (x == 0) {</a:t>
            </a:r>
          </a:p>
          <a:p>
            <a:pPr algn="l"/>
            <a:r>
              <a:rPr lang="en-US" dirty="0"/>
              <a:t>        resolve("OK");</a:t>
            </a:r>
          </a:p>
          <a:p>
            <a:pPr algn="l"/>
            <a:r>
              <a:rPr lang="en-US" dirty="0"/>
              <a:t>  } else {</a:t>
            </a:r>
          </a:p>
          <a:p>
            <a:pPr algn="l"/>
            <a:r>
              <a:rPr lang="en-US" dirty="0"/>
              <a:t>        reject("x must be 0");</a:t>
            </a:r>
          </a:p>
          <a:p>
            <a:pPr algn="l"/>
            <a:r>
              <a:rPr lang="en-US" dirty="0"/>
              <a:t>  }</a:t>
            </a:r>
          </a:p>
          <a:p>
            <a:pPr algn="l"/>
            <a:r>
              <a:rPr lang="en-US" dirty="0"/>
              <a:t>});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myPromise</a:t>
            </a:r>
            <a:endParaRPr lang="th-TH" dirty="0"/>
          </a:p>
          <a:p>
            <a:pPr algn="l"/>
            <a:r>
              <a:rPr lang="th-TH" dirty="0"/>
              <a:t>      .</a:t>
            </a:r>
            <a:r>
              <a:rPr lang="en-US" dirty="0"/>
              <a:t>then((msg) =&gt; console.log("Success: " + msg))</a:t>
            </a:r>
          </a:p>
          <a:p>
            <a:pPr algn="l"/>
            <a:r>
              <a:rPr lang="en-US" dirty="0"/>
              <a:t>       .catch((msg) =&gt; console.log("Error: " + msg));</a:t>
            </a:r>
          </a:p>
        </p:txBody>
      </p:sp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id="{47C21FD0-6144-422A-9727-F3249A6B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1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90E9-5CEE-4E4F-90F9-2CE3D913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621544"/>
            <a:ext cx="4403325" cy="16149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Get Date Methods</a:t>
            </a:r>
            <a:br>
              <a:rPr lang="en-US" dirty="0"/>
            </a:br>
            <a:r>
              <a:rPr lang="en-US" sz="2200" dirty="0">
                <a:solidFill>
                  <a:schemeClr val="accent4"/>
                </a:solidFill>
              </a:rPr>
              <a:t>1</a:t>
            </a:r>
            <a:br>
              <a:rPr lang="en-US" dirty="0"/>
            </a:br>
            <a:r>
              <a:rPr lang="en-US" sz="2700" b="0" dirty="0"/>
              <a:t>Methods can be used for getting information from a date object.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F0DADF7-71F8-49DA-8F56-3DE812A6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5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0881"/>
            <a:ext cx="5684520" cy="619131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of 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1E92E64-8988-B1BC-08EE-278A6F19452A}"/>
              </a:ext>
            </a:extLst>
          </p:cNvPr>
          <p:cNvSpPr txBox="1">
            <a:spLocks/>
          </p:cNvSpPr>
          <p:nvPr/>
        </p:nvSpPr>
        <p:spPr>
          <a:xfrm>
            <a:off x="2167631" y="2225988"/>
            <a:ext cx="7856738" cy="34090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err="1">
                <a:solidFill>
                  <a:schemeClr val="accent1"/>
                </a:solidFill>
              </a:rPr>
              <a:t>getFullYear</a:t>
            </a:r>
            <a:r>
              <a:rPr lang="en-US" sz="2000" b="1" dirty="0">
                <a:solidFill>
                  <a:schemeClr val="accent1"/>
                </a:solidFill>
              </a:rPr>
              <a:t>() </a:t>
            </a:r>
            <a:r>
              <a:rPr lang="en-US" sz="1800" b="0" dirty="0">
                <a:solidFill>
                  <a:schemeClr val="accent4"/>
                </a:solidFill>
              </a:rPr>
              <a:t>returns the year of a date as a four digit number (</a:t>
            </a:r>
            <a:r>
              <a:rPr lang="en-US" sz="1800" b="0" dirty="0" err="1">
                <a:solidFill>
                  <a:schemeClr val="accent4"/>
                </a:solidFill>
              </a:rPr>
              <a:t>yyyy</a:t>
            </a:r>
            <a:r>
              <a:rPr lang="en-US" sz="1800" b="0" dirty="0">
                <a:solidFill>
                  <a:schemeClr val="accent4"/>
                </a:solidFill>
              </a:rPr>
              <a:t>)</a:t>
            </a:r>
          </a:p>
          <a:p>
            <a:pPr algn="l"/>
            <a:endParaRPr lang="en-US" sz="1800" b="0" dirty="0">
              <a:solidFill>
                <a:schemeClr val="accent4"/>
              </a:solidFill>
            </a:endParaRPr>
          </a:p>
          <a:p>
            <a:pPr algn="l"/>
            <a:r>
              <a:rPr lang="en-US" sz="1800" b="1" dirty="0"/>
              <a:t>Example</a:t>
            </a:r>
          </a:p>
          <a:p>
            <a:pPr algn="l"/>
            <a:r>
              <a:rPr lang="en-US" sz="1800" b="0" dirty="0">
                <a:solidFill>
                  <a:schemeClr val="accent4"/>
                </a:solidFill>
              </a:rPr>
              <a:t>let d = new Date();</a:t>
            </a:r>
          </a:p>
          <a:p>
            <a:pPr algn="l"/>
            <a:r>
              <a:rPr lang="en-US" sz="1800" b="0" dirty="0">
                <a:solidFill>
                  <a:schemeClr val="accent4"/>
                </a:solidFill>
              </a:rPr>
              <a:t>document.getElementById(“test").</a:t>
            </a:r>
            <a:r>
              <a:rPr lang="en-US" sz="1800" b="0" dirty="0" err="1">
                <a:solidFill>
                  <a:schemeClr val="accent4"/>
                </a:solidFill>
              </a:rPr>
              <a:t>innerHTML</a:t>
            </a:r>
            <a:r>
              <a:rPr lang="en-US" sz="1800" b="0" dirty="0">
                <a:solidFill>
                  <a:schemeClr val="accent4"/>
                </a:solidFill>
              </a:rPr>
              <a:t> = </a:t>
            </a:r>
            <a:r>
              <a:rPr lang="en-US" sz="1800" b="0" dirty="0" err="1">
                <a:solidFill>
                  <a:schemeClr val="accent4"/>
                </a:solidFill>
              </a:rPr>
              <a:t>d.getFullYear</a:t>
            </a:r>
            <a:r>
              <a:rPr lang="en-US" sz="1800" b="0" dirty="0">
                <a:solidFill>
                  <a:schemeClr val="accent4"/>
                </a:solidFill>
              </a:rPr>
              <a:t>();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dirty="0">
                <a:solidFill>
                  <a:schemeClr val="accent4"/>
                </a:solidFill>
              </a:rPr>
              <a:t>Output</a:t>
            </a:r>
          </a:p>
          <a:p>
            <a:pPr algn="l"/>
            <a:r>
              <a:rPr lang="en-US" sz="1800" dirty="0"/>
              <a:t>2022</a:t>
            </a:r>
            <a:endParaRPr lang="en-US" sz="1800" b="0" dirty="0">
              <a:solidFill>
                <a:schemeClr val="accent4"/>
              </a:solidFill>
            </a:endParaRPr>
          </a:p>
          <a:p>
            <a:endParaRPr lang="en-US" sz="20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0881"/>
            <a:ext cx="5684520" cy="619131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of 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1E92E64-8988-B1BC-08EE-278A6F19452A}"/>
              </a:ext>
            </a:extLst>
          </p:cNvPr>
          <p:cNvSpPr txBox="1">
            <a:spLocks/>
          </p:cNvSpPr>
          <p:nvPr/>
        </p:nvSpPr>
        <p:spPr>
          <a:xfrm>
            <a:off x="2167631" y="2157272"/>
            <a:ext cx="7856738" cy="37008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err="1">
                <a:solidFill>
                  <a:schemeClr val="accent1"/>
                </a:solidFill>
              </a:rPr>
              <a:t>getMonth</a:t>
            </a:r>
            <a:r>
              <a:rPr lang="en-US" sz="2000" b="1" dirty="0">
                <a:solidFill>
                  <a:schemeClr val="accent1"/>
                </a:solidFill>
              </a:rPr>
              <a:t>() </a:t>
            </a:r>
            <a:r>
              <a:rPr lang="en-US" sz="1800" dirty="0"/>
              <a:t>returns the month of a date as a number (0 - 11)</a:t>
            </a:r>
          </a:p>
          <a:p>
            <a:pPr algn="l"/>
            <a:endParaRPr lang="en-US" sz="1800" b="1" dirty="0"/>
          </a:p>
          <a:p>
            <a:pPr algn="l"/>
            <a:r>
              <a:rPr lang="en-US" sz="1800" b="1" dirty="0"/>
              <a:t>Return value</a:t>
            </a:r>
          </a:p>
          <a:p>
            <a:pPr algn="l"/>
            <a:r>
              <a:rPr lang="en-US" sz="1800" dirty="0"/>
              <a:t>An integer number, between 0 - 11, representing the month in the given date according to local time. 0 corresponds to January, 1 to February, and so on.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Example</a:t>
            </a:r>
          </a:p>
          <a:p>
            <a:pPr algn="l"/>
            <a:r>
              <a:rPr lang="en-US" sz="1800" dirty="0"/>
              <a:t>let m</a:t>
            </a:r>
            <a:r>
              <a:rPr lang="en-US" sz="1800" b="0" dirty="0">
                <a:solidFill>
                  <a:schemeClr val="accent4"/>
                </a:solidFill>
              </a:rPr>
              <a:t> = new Date( “July 13, 2022 16:15:00" );</a:t>
            </a:r>
          </a:p>
          <a:p>
            <a:pPr algn="l"/>
            <a:r>
              <a:rPr lang="en-US" sz="1800" b="0" dirty="0">
                <a:solidFill>
                  <a:schemeClr val="accent4"/>
                </a:solidFill>
              </a:rPr>
              <a:t>         </a:t>
            </a:r>
            <a:r>
              <a:rPr lang="en-US" sz="1800" b="0" dirty="0" err="1">
                <a:solidFill>
                  <a:schemeClr val="accent4"/>
                </a:solidFill>
              </a:rPr>
              <a:t>document.write</a:t>
            </a:r>
            <a:r>
              <a:rPr lang="en-US" sz="1800" b="0" dirty="0">
                <a:solidFill>
                  <a:schemeClr val="accent4"/>
                </a:solidFill>
              </a:rPr>
              <a:t>("</a:t>
            </a:r>
            <a:r>
              <a:rPr lang="en-US" sz="1800" b="0" dirty="0" err="1">
                <a:solidFill>
                  <a:schemeClr val="accent4"/>
                </a:solidFill>
              </a:rPr>
              <a:t>getMonth</a:t>
            </a:r>
            <a:r>
              <a:rPr lang="en-US" sz="1800" b="0" dirty="0">
                <a:solidFill>
                  <a:schemeClr val="accent4"/>
                </a:solidFill>
              </a:rPr>
              <a:t>() : " + </a:t>
            </a:r>
            <a:r>
              <a:rPr lang="en-US" sz="1800" b="0" dirty="0" err="1">
                <a:solidFill>
                  <a:schemeClr val="accent4"/>
                </a:solidFill>
              </a:rPr>
              <a:t>m.getMonth</a:t>
            </a:r>
            <a:r>
              <a:rPr lang="en-US" sz="1800" b="0" dirty="0">
                <a:solidFill>
                  <a:schemeClr val="accent4"/>
                </a:solidFill>
              </a:rPr>
              <a:t>() );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76156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0881"/>
            <a:ext cx="5684520" cy="619131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of 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1E92E64-8988-B1BC-08EE-278A6F19452A}"/>
              </a:ext>
            </a:extLst>
          </p:cNvPr>
          <p:cNvSpPr txBox="1">
            <a:spLocks/>
          </p:cNvSpPr>
          <p:nvPr/>
        </p:nvSpPr>
        <p:spPr>
          <a:xfrm>
            <a:off x="2565647" y="2181686"/>
            <a:ext cx="7226423" cy="35355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err="1">
                <a:solidFill>
                  <a:schemeClr val="accent1"/>
                </a:solidFill>
              </a:rPr>
              <a:t>getDate</a:t>
            </a:r>
            <a:r>
              <a:rPr lang="en-US" sz="2000" b="1" dirty="0">
                <a:solidFill>
                  <a:schemeClr val="accent1"/>
                </a:solidFill>
              </a:rPr>
              <a:t>() </a:t>
            </a:r>
            <a:r>
              <a:rPr lang="en-US" sz="1800" dirty="0"/>
              <a:t>returns the day of a date as a number (1-31). </a:t>
            </a:r>
          </a:p>
          <a:p>
            <a:pPr algn="l"/>
            <a:endParaRPr lang="en-US" sz="1800" b="1" dirty="0"/>
          </a:p>
          <a:p>
            <a:pPr algn="l"/>
            <a:r>
              <a:rPr lang="en-US" sz="1800" b="1" dirty="0"/>
              <a:t>Return value</a:t>
            </a:r>
          </a:p>
          <a:p>
            <a:pPr algn="l"/>
            <a:r>
              <a:rPr lang="en-US" sz="1800" dirty="0"/>
              <a:t>An integer number, between 1 and 31, representing the day of the month for the given date according to local time.</a:t>
            </a:r>
          </a:p>
          <a:p>
            <a:pPr algn="l"/>
            <a:endParaRPr lang="en-US" sz="1800" b="1" dirty="0"/>
          </a:p>
          <a:p>
            <a:pPr algn="l"/>
            <a:r>
              <a:rPr lang="en-US" sz="1800" b="1" dirty="0"/>
              <a:t>Example</a:t>
            </a:r>
          </a:p>
          <a:p>
            <a:pPr algn="l"/>
            <a:r>
              <a:rPr lang="en-US" sz="1800" dirty="0"/>
              <a:t>let </a:t>
            </a:r>
            <a:r>
              <a:rPr lang="en-US" sz="1800" dirty="0" err="1"/>
              <a:t>xmas</a:t>
            </a:r>
            <a:r>
              <a:rPr lang="en-US" sz="1800" dirty="0"/>
              <a:t> = new Date(‘December 25, 2022 00:00:00’);</a:t>
            </a:r>
          </a:p>
          <a:p>
            <a:pPr algn="l"/>
            <a:r>
              <a:rPr lang="en-US" sz="1800" dirty="0"/>
              <a:t>let </a:t>
            </a:r>
            <a:r>
              <a:rPr lang="en-US" sz="1800" dirty="0" err="1"/>
              <a:t>christmas</a:t>
            </a:r>
            <a:r>
              <a:rPr lang="en-US" sz="1800" dirty="0"/>
              <a:t> = </a:t>
            </a:r>
            <a:r>
              <a:rPr lang="en-US" sz="1800" dirty="0" err="1"/>
              <a:t>xmas.getDate</a:t>
            </a:r>
            <a:r>
              <a:rPr lang="en-US" sz="1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2833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 Block Orientation_tm03460514_LW_v2" id="{97014ECE-5E7D-4848-A194-0B612E930491}" vid="{E979CFFE-0E1D-4C6F-8738-47AC19B539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Employee orientation presentation</Template>
  <TotalTime>694</TotalTime>
  <Words>914</Words>
  <Application>Microsoft Office PowerPoint</Application>
  <PresentationFormat>Widescreen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Skeena</vt:lpstr>
      <vt:lpstr>Times New Roman</vt:lpstr>
      <vt:lpstr>Office Theme</vt:lpstr>
      <vt:lpstr>Get Date Methods</vt:lpstr>
      <vt:lpstr>Callback Function a Callback is a function passed as an argument to another function. This technique allows a function to call another function and run after another function has finished.  </vt:lpstr>
      <vt:lpstr>setTimeout() a Calls a function after a number of milliseconds and is executed only once 1 second = 1000 milliseconds </vt:lpstr>
      <vt:lpstr>setInterval() a Continues calling a function  (in milliseconds), until clearInterval() is called, or the window is closed. </vt:lpstr>
      <vt:lpstr>Promise a An object representing the eventual completion or failure of an asynchronous operation. </vt:lpstr>
      <vt:lpstr>Get Date Methods 1 Methods can be used for getting information from a date object.</vt:lpstr>
      <vt:lpstr>Method of Date</vt:lpstr>
      <vt:lpstr>Method of Date</vt:lpstr>
      <vt:lpstr>Method of Date</vt:lpstr>
      <vt:lpstr>Method of Date</vt:lpstr>
      <vt:lpstr>Method of Date</vt:lpstr>
      <vt:lpstr>Method of Date</vt:lpstr>
      <vt:lpstr>Method of Date</vt:lpstr>
      <vt:lpstr>Thank you! :D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orientation</dc:title>
  <dc:creator>siramonc@gmail.com</dc:creator>
  <cp:lastModifiedBy>siramonc@gmail.com</cp:lastModifiedBy>
  <cp:revision>52</cp:revision>
  <dcterms:created xsi:type="dcterms:W3CDTF">2022-07-12T23:40:49Z</dcterms:created>
  <dcterms:modified xsi:type="dcterms:W3CDTF">2022-07-13T22:53:16Z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