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2" r:id="rId17"/>
    <p:sldId id="273" r:id="rId18"/>
    <p:sldId id="266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8D0573-B7CB-4B8D-8945-118604EE6D45}" v="49" dt="2022-07-19T02:20:55.651"/>
    <p1510:client id="{496BF9DA-BFE4-4BC7-871E-46F8A3F7CD9E}" v="98" dt="2022-07-19T21:43:46.302"/>
    <p1510:client id="{F55C4F12-5D37-45C9-8E2B-1E351B6B9C88}" v="676" dt="2022-07-19T20:47:22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4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67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0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3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6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7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7/19/2022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5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3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angularjs/angularjs-ng-app-directive#:~:text=The%20ng%2Dapp%20directive%20is,and%20compiles%20the%20HTML%20template" TargetMode="External"/><Relationship Id="rId2" Type="http://schemas.openxmlformats.org/officeDocument/2006/relationships/hyperlink" Target="https://angula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J6e6HoJ5kI" TargetMode="External"/><Relationship Id="rId5" Type="http://schemas.openxmlformats.org/officeDocument/2006/relationships/hyperlink" Target="https://www.cloudflare.com/learning/network-layer/what-is-a-computer-port/" TargetMode="External"/><Relationship Id="rId4" Type="http://schemas.openxmlformats.org/officeDocument/2006/relationships/hyperlink" Target="https://www.kaspersky.com/resource-center/definitions/cooki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Networking Ports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/>
              <a:t>Matheus Rodrigues Santos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49037-5B87-7E71-CDE8-F3D678AA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Are </a:t>
            </a:r>
            <a:r>
              <a:rPr lang="pt-BR" b="1" dirty="0" err="1"/>
              <a:t>ports</a:t>
            </a:r>
            <a:r>
              <a:rPr lang="pt-BR" b="1" dirty="0"/>
              <a:t> </a:t>
            </a:r>
            <a:r>
              <a:rPr lang="pt-BR" b="1" dirty="0" err="1"/>
              <a:t>part</a:t>
            </a:r>
            <a:r>
              <a:rPr lang="pt-BR" b="1" dirty="0"/>
              <a:t>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the</a:t>
            </a:r>
            <a:r>
              <a:rPr lang="pt-BR" b="1" dirty="0"/>
              <a:t> network </a:t>
            </a:r>
            <a:r>
              <a:rPr lang="pt-BR" b="1" dirty="0" err="1"/>
              <a:t>layer</a:t>
            </a:r>
            <a:r>
              <a:rPr lang="pt-BR" b="1" dirty="0"/>
              <a:t>?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847700-E38D-C61D-D564-E2A78165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err="1">
                <a:ea typeface="+mn-lt"/>
                <a:cs typeface="+mn-lt"/>
              </a:rPr>
              <a:t>Ports</a:t>
            </a:r>
            <a:r>
              <a:rPr lang="pt-BR" dirty="0">
                <a:ea typeface="+mn-lt"/>
                <a:cs typeface="+mn-lt"/>
              </a:rPr>
              <a:t> are a </a:t>
            </a:r>
            <a:r>
              <a:rPr lang="pt-BR" dirty="0" err="1">
                <a:ea typeface="+mn-lt"/>
                <a:cs typeface="+mn-lt"/>
              </a:rPr>
              <a:t>transport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layer</a:t>
            </a:r>
            <a:r>
              <a:rPr lang="pt-BR" dirty="0">
                <a:ea typeface="+mn-lt"/>
                <a:cs typeface="+mn-lt"/>
              </a:rPr>
              <a:t> (</a:t>
            </a:r>
            <a:r>
              <a:rPr lang="pt-BR" dirty="0" err="1">
                <a:ea typeface="+mn-lt"/>
                <a:cs typeface="+mn-lt"/>
              </a:rPr>
              <a:t>layer</a:t>
            </a:r>
            <a:r>
              <a:rPr lang="pt-BR" dirty="0">
                <a:ea typeface="+mn-lt"/>
                <a:cs typeface="+mn-lt"/>
              </a:rPr>
              <a:t> 4) </a:t>
            </a:r>
            <a:r>
              <a:rPr lang="pt-BR" dirty="0" err="1">
                <a:ea typeface="+mn-lt"/>
                <a:cs typeface="+mn-lt"/>
              </a:rPr>
              <a:t>concept</a:t>
            </a:r>
            <a:r>
              <a:rPr lang="pt-BR" dirty="0">
                <a:ea typeface="+mn-lt"/>
                <a:cs typeface="+mn-lt"/>
              </a:rPr>
              <a:t>. Only a </a:t>
            </a:r>
            <a:r>
              <a:rPr lang="pt-BR" dirty="0" err="1">
                <a:ea typeface="+mn-lt"/>
                <a:cs typeface="+mn-lt"/>
              </a:rPr>
              <a:t>transport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protocol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such</a:t>
            </a:r>
            <a:r>
              <a:rPr lang="pt-BR" dirty="0">
                <a:ea typeface="+mn-lt"/>
                <a:cs typeface="+mn-lt"/>
              </a:rPr>
              <a:t> as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Transmission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Control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Protocol</a:t>
            </a:r>
            <a:r>
              <a:rPr lang="pt-BR" dirty="0">
                <a:ea typeface="+mn-lt"/>
                <a:cs typeface="+mn-lt"/>
              </a:rPr>
              <a:t> (TCP) </a:t>
            </a:r>
            <a:r>
              <a:rPr lang="pt-BR" dirty="0" err="1">
                <a:ea typeface="+mn-lt"/>
                <a:cs typeface="+mn-lt"/>
              </a:rPr>
              <a:t>or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User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Datagram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Protocol</a:t>
            </a:r>
            <a:r>
              <a:rPr lang="pt-BR" dirty="0">
                <a:ea typeface="+mn-lt"/>
                <a:cs typeface="+mn-lt"/>
              </a:rPr>
              <a:t> (UDP) </a:t>
            </a:r>
            <a:r>
              <a:rPr lang="pt-BR" dirty="0" err="1">
                <a:ea typeface="+mn-lt"/>
                <a:cs typeface="+mn-lt"/>
              </a:rPr>
              <a:t>can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indicate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which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port</a:t>
            </a:r>
            <a:r>
              <a:rPr lang="pt-BR" dirty="0">
                <a:ea typeface="+mn-lt"/>
                <a:cs typeface="+mn-lt"/>
              </a:rPr>
              <a:t> a </a:t>
            </a:r>
            <a:r>
              <a:rPr lang="pt-BR" dirty="0" err="1">
                <a:ea typeface="+mn-lt"/>
                <a:cs typeface="+mn-lt"/>
              </a:rPr>
              <a:t>packet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should</a:t>
            </a:r>
            <a:r>
              <a:rPr lang="pt-BR" dirty="0">
                <a:ea typeface="+mn-lt"/>
                <a:cs typeface="+mn-lt"/>
              </a:rPr>
              <a:t> go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. </a:t>
            </a:r>
          </a:p>
          <a:p>
            <a:pPr>
              <a:buClr>
                <a:srgbClr val="9E3611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80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60F2-97A9-EA57-B67D-30F999A3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7" name="Imagem 7" descr="Interface gráfica do usuário, Diagrama, Aplicativo&#10;&#10;Descrição gerada automaticamente">
            <a:extLst>
              <a:ext uri="{FF2B5EF4-FFF2-40B4-BE49-F238E27FC236}">
                <a16:creationId xmlns:a16="http://schemas.microsoft.com/office/drawing/2014/main" id="{85C5CBC2-AE1F-641E-198B-B5D5522BF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0622" y="44175"/>
            <a:ext cx="12729613" cy="6764765"/>
          </a:xfrm>
        </p:spPr>
      </p:pic>
    </p:spTree>
    <p:extLst>
      <p:ext uri="{BB962C8B-B14F-4D97-AF65-F5344CB8AC3E}">
        <p14:creationId xmlns:p14="http://schemas.microsoft.com/office/powerpoint/2010/main" val="56673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C9F06-D175-CB2A-4164-8897254A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3B1C1B62-05DE-221C-041C-6D2A56057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00" y="148560"/>
            <a:ext cx="12212779" cy="6712571"/>
          </a:xfrm>
        </p:spPr>
      </p:pic>
    </p:spTree>
    <p:extLst>
      <p:ext uri="{BB962C8B-B14F-4D97-AF65-F5344CB8AC3E}">
        <p14:creationId xmlns:p14="http://schemas.microsoft.com/office/powerpoint/2010/main" val="3834528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42A30-F7B2-307D-B079-7BDD2505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What</a:t>
            </a:r>
            <a:r>
              <a:rPr lang="pt-BR" b="1" dirty="0"/>
              <a:t> are </a:t>
            </a:r>
            <a:r>
              <a:rPr lang="pt-BR" b="1" dirty="0" err="1"/>
              <a:t>the</a:t>
            </a:r>
            <a:r>
              <a:rPr lang="pt-BR" b="1" dirty="0"/>
              <a:t> </a:t>
            </a:r>
            <a:r>
              <a:rPr lang="pt-BR" b="1" dirty="0" err="1"/>
              <a:t>different</a:t>
            </a:r>
            <a:r>
              <a:rPr lang="pt-BR" b="1" dirty="0"/>
              <a:t> </a:t>
            </a:r>
            <a:r>
              <a:rPr lang="pt-BR" b="1" dirty="0" err="1"/>
              <a:t>port</a:t>
            </a:r>
            <a:r>
              <a:rPr lang="pt-BR" b="1" dirty="0"/>
              <a:t> </a:t>
            </a:r>
            <a:r>
              <a:rPr lang="pt-BR" b="1" dirty="0" err="1"/>
              <a:t>numbers</a:t>
            </a:r>
            <a:r>
              <a:rPr lang="pt-BR" b="1" dirty="0"/>
              <a:t>?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443BE-39BE-C19A-9D32-E402F0A6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 err="1">
                <a:ea typeface="+mn-lt"/>
                <a:cs typeface="+mn-lt"/>
              </a:rPr>
              <a:t>Ports</a:t>
            </a:r>
            <a:r>
              <a:rPr lang="pt-BR" b="1" dirty="0">
                <a:ea typeface="+mn-lt"/>
                <a:cs typeface="+mn-lt"/>
              </a:rPr>
              <a:t> 20 </a:t>
            </a:r>
            <a:r>
              <a:rPr lang="pt-BR" b="1" dirty="0" err="1">
                <a:ea typeface="+mn-lt"/>
                <a:cs typeface="+mn-lt"/>
              </a:rPr>
              <a:t>and</a:t>
            </a:r>
            <a:r>
              <a:rPr lang="pt-BR" b="1" dirty="0">
                <a:ea typeface="+mn-lt"/>
                <a:cs typeface="+mn-lt"/>
              </a:rPr>
              <a:t> 21:</a:t>
            </a:r>
            <a:r>
              <a:rPr lang="pt-BR" dirty="0">
                <a:ea typeface="+mn-lt"/>
                <a:cs typeface="+mn-lt"/>
              </a:rPr>
              <a:t> File </a:t>
            </a:r>
            <a:r>
              <a:rPr lang="pt-BR" dirty="0" err="1">
                <a:ea typeface="+mn-lt"/>
                <a:cs typeface="+mn-lt"/>
              </a:rPr>
              <a:t>Transfer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Protocol</a:t>
            </a:r>
            <a:r>
              <a:rPr lang="pt-BR" dirty="0">
                <a:ea typeface="+mn-lt"/>
                <a:cs typeface="+mn-lt"/>
              </a:rPr>
              <a:t> (FTP). FTP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for </a:t>
            </a:r>
            <a:r>
              <a:rPr lang="pt-BR" dirty="0" err="1">
                <a:ea typeface="+mn-lt"/>
                <a:cs typeface="+mn-lt"/>
              </a:rPr>
              <a:t>transferring</a:t>
            </a:r>
            <a:r>
              <a:rPr lang="pt-BR" dirty="0">
                <a:ea typeface="+mn-lt"/>
                <a:cs typeface="+mn-lt"/>
              </a:rPr>
              <a:t> files </a:t>
            </a:r>
            <a:r>
              <a:rPr lang="pt-BR" dirty="0" err="1">
                <a:ea typeface="+mn-lt"/>
                <a:cs typeface="+mn-lt"/>
              </a:rPr>
              <a:t>between</a:t>
            </a:r>
            <a:r>
              <a:rPr lang="pt-BR" dirty="0">
                <a:ea typeface="+mn-lt"/>
                <a:cs typeface="+mn-lt"/>
              </a:rPr>
              <a:t> a </a:t>
            </a:r>
            <a:r>
              <a:rPr lang="pt-BR" dirty="0" err="1">
                <a:ea typeface="+mn-lt"/>
                <a:cs typeface="+mn-lt"/>
              </a:rPr>
              <a:t>client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a server.</a:t>
            </a:r>
          </a:p>
          <a:p>
            <a:pPr>
              <a:buClr>
                <a:srgbClr val="9E3611"/>
              </a:buClr>
            </a:pP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22: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Secure</a:t>
            </a:r>
            <a:r>
              <a:rPr lang="pt-BR" dirty="0">
                <a:ea typeface="+mn-lt"/>
                <a:cs typeface="+mn-lt"/>
              </a:rPr>
              <a:t> Shell (SSH). SSH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one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many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tunneling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protocols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that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create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secure</a:t>
            </a:r>
            <a:r>
              <a:rPr lang="pt-BR" dirty="0">
                <a:ea typeface="+mn-lt"/>
                <a:cs typeface="+mn-lt"/>
              </a:rPr>
              <a:t> network connections.</a:t>
            </a:r>
          </a:p>
          <a:p>
            <a:pPr>
              <a:buClr>
                <a:srgbClr val="9E3611"/>
              </a:buClr>
            </a:pP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25: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Simple</a:t>
            </a:r>
            <a:r>
              <a:rPr lang="pt-BR" dirty="0">
                <a:ea typeface="+mn-lt"/>
                <a:cs typeface="+mn-lt"/>
              </a:rPr>
              <a:t> Mail </a:t>
            </a:r>
            <a:r>
              <a:rPr lang="pt-BR" dirty="0" err="1">
                <a:ea typeface="+mn-lt"/>
                <a:cs typeface="+mn-lt"/>
              </a:rPr>
              <a:t>Transfer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Protocol</a:t>
            </a:r>
            <a:r>
              <a:rPr lang="pt-BR" dirty="0">
                <a:ea typeface="+mn-lt"/>
                <a:cs typeface="+mn-lt"/>
              </a:rPr>
              <a:t> (SMTP). SMTP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used</a:t>
            </a:r>
            <a:r>
              <a:rPr lang="pt-BR" dirty="0">
                <a:ea typeface="+mn-lt"/>
                <a:cs typeface="+mn-lt"/>
              </a:rPr>
              <a:t> for </a:t>
            </a:r>
            <a:r>
              <a:rPr lang="pt-BR" dirty="0" err="1">
                <a:ea typeface="+mn-lt"/>
                <a:cs typeface="+mn-lt"/>
              </a:rPr>
              <a:t>email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>
              <a:buClr>
                <a:srgbClr val="9E3611"/>
              </a:buClr>
            </a:pP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53:</a:t>
            </a:r>
            <a:r>
              <a:rPr lang="pt-BR" dirty="0">
                <a:ea typeface="+mn-lt"/>
                <a:cs typeface="+mn-lt"/>
              </a:rPr>
              <a:t> Domain </a:t>
            </a:r>
            <a:r>
              <a:rPr lang="pt-BR" dirty="0" err="1">
                <a:ea typeface="+mn-lt"/>
                <a:cs typeface="+mn-lt"/>
              </a:rPr>
              <a:t>Name</a:t>
            </a:r>
            <a:r>
              <a:rPr lang="pt-BR" dirty="0">
                <a:ea typeface="+mn-lt"/>
                <a:cs typeface="+mn-lt"/>
              </a:rPr>
              <a:t> System (DNS). DNS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essential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process</a:t>
            </a:r>
            <a:r>
              <a:rPr lang="pt-BR" dirty="0">
                <a:ea typeface="+mn-lt"/>
                <a:cs typeface="+mn-lt"/>
              </a:rPr>
              <a:t> for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modern</a:t>
            </a:r>
            <a:r>
              <a:rPr lang="pt-BR" dirty="0">
                <a:ea typeface="+mn-lt"/>
                <a:cs typeface="+mn-lt"/>
              </a:rPr>
              <a:t> Internet; it matches </a:t>
            </a:r>
            <a:r>
              <a:rPr lang="pt-BR" dirty="0" err="1">
                <a:ea typeface="+mn-lt"/>
                <a:cs typeface="+mn-lt"/>
              </a:rPr>
              <a:t>human-readable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domain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names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machine-readable</a:t>
            </a:r>
            <a:r>
              <a:rPr lang="pt-BR" dirty="0">
                <a:ea typeface="+mn-lt"/>
                <a:cs typeface="+mn-lt"/>
              </a:rPr>
              <a:t> IP </a:t>
            </a:r>
            <a:r>
              <a:rPr lang="pt-BR" dirty="0" err="1">
                <a:ea typeface="+mn-lt"/>
                <a:cs typeface="+mn-lt"/>
              </a:rPr>
              <a:t>addresses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 err="1">
                <a:ea typeface="+mn-lt"/>
                <a:cs typeface="+mn-lt"/>
              </a:rPr>
              <a:t>enabling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users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load</a:t>
            </a:r>
            <a:r>
              <a:rPr lang="pt-BR" dirty="0">
                <a:ea typeface="+mn-lt"/>
                <a:cs typeface="+mn-lt"/>
              </a:rPr>
              <a:t> websites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applications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without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memorizing</a:t>
            </a:r>
            <a:r>
              <a:rPr lang="pt-BR" dirty="0">
                <a:ea typeface="+mn-lt"/>
                <a:cs typeface="+mn-lt"/>
              </a:rPr>
              <a:t> a </a:t>
            </a:r>
            <a:r>
              <a:rPr lang="pt-BR" dirty="0" err="1">
                <a:ea typeface="+mn-lt"/>
                <a:cs typeface="+mn-lt"/>
              </a:rPr>
              <a:t>long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list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IP </a:t>
            </a:r>
            <a:r>
              <a:rPr lang="pt-BR" dirty="0" err="1">
                <a:ea typeface="+mn-lt"/>
                <a:cs typeface="+mn-lt"/>
              </a:rPr>
              <a:t>addresses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>
              <a:buClr>
                <a:srgbClr val="9E3611"/>
              </a:buClr>
            </a:pP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80:</a:t>
            </a:r>
            <a:r>
              <a:rPr lang="pt-BR" dirty="0">
                <a:ea typeface="+mn-lt"/>
                <a:cs typeface="+mn-lt"/>
              </a:rPr>
              <a:t> Hypertext </a:t>
            </a:r>
            <a:r>
              <a:rPr lang="pt-BR" dirty="0" err="1">
                <a:ea typeface="+mn-lt"/>
                <a:cs typeface="+mn-lt"/>
              </a:rPr>
              <a:t>Transfer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Protocol</a:t>
            </a:r>
            <a:r>
              <a:rPr lang="pt-BR" dirty="0">
                <a:ea typeface="+mn-lt"/>
                <a:cs typeface="+mn-lt"/>
              </a:rPr>
              <a:t> (HTTP). HTTP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protocol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that</a:t>
            </a:r>
            <a:r>
              <a:rPr lang="pt-BR" dirty="0">
                <a:ea typeface="+mn-lt"/>
                <a:cs typeface="+mn-lt"/>
              </a:rPr>
              <a:t> makes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World </a:t>
            </a:r>
            <a:r>
              <a:rPr lang="pt-BR" dirty="0" err="1">
                <a:ea typeface="+mn-lt"/>
                <a:cs typeface="+mn-lt"/>
              </a:rPr>
              <a:t>Wide</a:t>
            </a:r>
            <a:r>
              <a:rPr lang="pt-BR" dirty="0">
                <a:ea typeface="+mn-lt"/>
                <a:cs typeface="+mn-lt"/>
              </a:rPr>
              <a:t> Web </a:t>
            </a:r>
            <a:r>
              <a:rPr lang="pt-BR" dirty="0" err="1">
                <a:ea typeface="+mn-lt"/>
                <a:cs typeface="+mn-lt"/>
              </a:rPr>
              <a:t>possible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7558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DE3AF-6FF2-53B5-8CC0-6A81BE84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8F8938-6D6D-F666-C268-F3D05B54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123:</a:t>
            </a:r>
            <a:r>
              <a:rPr lang="pt-BR" dirty="0">
                <a:ea typeface="+mn-lt"/>
                <a:cs typeface="+mn-lt"/>
              </a:rPr>
              <a:t> Network Time </a:t>
            </a:r>
            <a:r>
              <a:rPr lang="pt-BR" dirty="0" err="1">
                <a:ea typeface="+mn-lt"/>
                <a:cs typeface="+mn-lt"/>
              </a:rPr>
              <a:t>Protocol</a:t>
            </a:r>
            <a:r>
              <a:rPr lang="pt-BR" dirty="0">
                <a:ea typeface="+mn-lt"/>
                <a:cs typeface="+mn-lt"/>
              </a:rPr>
              <a:t> (NTP). NTP </a:t>
            </a:r>
            <a:r>
              <a:rPr lang="pt-BR" dirty="0" err="1">
                <a:ea typeface="+mn-lt"/>
                <a:cs typeface="+mn-lt"/>
              </a:rPr>
              <a:t>allows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computer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clocks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sync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with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each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other</a:t>
            </a:r>
            <a:r>
              <a:rPr lang="pt-BR" dirty="0">
                <a:ea typeface="+mn-lt"/>
                <a:cs typeface="+mn-lt"/>
              </a:rPr>
              <a:t>, a </a:t>
            </a:r>
            <a:r>
              <a:rPr lang="pt-BR" dirty="0" err="1">
                <a:ea typeface="+mn-lt"/>
                <a:cs typeface="+mn-lt"/>
              </a:rPr>
              <a:t>process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that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essential</a:t>
            </a:r>
            <a:r>
              <a:rPr lang="pt-BR" dirty="0">
                <a:ea typeface="+mn-lt"/>
                <a:cs typeface="+mn-lt"/>
              </a:rPr>
              <a:t> for </a:t>
            </a:r>
            <a:r>
              <a:rPr lang="pt-BR" dirty="0" err="1">
                <a:ea typeface="+mn-lt"/>
                <a:cs typeface="+mn-lt"/>
              </a:rPr>
              <a:t>encryption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>
              <a:buClr>
                <a:srgbClr val="9E3611"/>
              </a:buClr>
            </a:pP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179: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Border</a:t>
            </a:r>
            <a:r>
              <a:rPr lang="pt-BR" dirty="0">
                <a:ea typeface="+mn-lt"/>
                <a:cs typeface="+mn-lt"/>
              </a:rPr>
              <a:t> Gateway </a:t>
            </a:r>
            <a:r>
              <a:rPr lang="pt-BR" dirty="0" err="1">
                <a:ea typeface="+mn-lt"/>
                <a:cs typeface="+mn-lt"/>
              </a:rPr>
              <a:t>Protocol</a:t>
            </a:r>
            <a:r>
              <a:rPr lang="pt-BR" dirty="0">
                <a:ea typeface="+mn-lt"/>
                <a:cs typeface="+mn-lt"/>
              </a:rPr>
              <a:t> (BGP). BGP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essential</a:t>
            </a:r>
            <a:r>
              <a:rPr lang="pt-BR" dirty="0">
                <a:ea typeface="+mn-lt"/>
                <a:cs typeface="+mn-lt"/>
              </a:rPr>
              <a:t> for </a:t>
            </a:r>
            <a:r>
              <a:rPr lang="pt-BR" dirty="0" err="1">
                <a:ea typeface="+mn-lt"/>
                <a:cs typeface="+mn-lt"/>
              </a:rPr>
              <a:t>establishing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efficient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routes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between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large</a:t>
            </a:r>
            <a:r>
              <a:rPr lang="pt-BR" dirty="0">
                <a:ea typeface="+mn-lt"/>
                <a:cs typeface="+mn-lt"/>
              </a:rPr>
              <a:t> networks </a:t>
            </a:r>
            <a:r>
              <a:rPr lang="pt-BR" dirty="0" err="1">
                <a:ea typeface="+mn-lt"/>
                <a:cs typeface="+mn-lt"/>
              </a:rPr>
              <a:t>that</a:t>
            </a:r>
            <a:r>
              <a:rPr lang="pt-BR" dirty="0">
                <a:ea typeface="+mn-lt"/>
                <a:cs typeface="+mn-lt"/>
              </a:rPr>
              <a:t> make </a:t>
            </a:r>
            <a:r>
              <a:rPr lang="pt-BR" dirty="0" err="1">
                <a:ea typeface="+mn-lt"/>
                <a:cs typeface="+mn-lt"/>
              </a:rPr>
              <a:t>up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Internet (</a:t>
            </a:r>
            <a:r>
              <a:rPr lang="pt-BR" dirty="0" err="1">
                <a:ea typeface="+mn-lt"/>
                <a:cs typeface="+mn-lt"/>
              </a:rPr>
              <a:t>these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large</a:t>
            </a:r>
            <a:r>
              <a:rPr lang="pt-BR" dirty="0">
                <a:ea typeface="+mn-lt"/>
                <a:cs typeface="+mn-lt"/>
              </a:rPr>
              <a:t> networks are </a:t>
            </a:r>
            <a:r>
              <a:rPr lang="pt-BR" dirty="0" err="1">
                <a:ea typeface="+mn-lt"/>
                <a:cs typeface="+mn-lt"/>
              </a:rPr>
              <a:t>called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autonomous</a:t>
            </a:r>
            <a:r>
              <a:rPr lang="pt-BR" dirty="0">
                <a:ea typeface="+mn-lt"/>
                <a:cs typeface="+mn-lt"/>
              </a:rPr>
              <a:t> systems). </a:t>
            </a:r>
            <a:r>
              <a:rPr lang="pt-BR" dirty="0" err="1">
                <a:ea typeface="+mn-lt"/>
                <a:cs typeface="+mn-lt"/>
              </a:rPr>
              <a:t>Autonomous</a:t>
            </a:r>
            <a:r>
              <a:rPr lang="pt-BR" dirty="0">
                <a:ea typeface="+mn-lt"/>
                <a:cs typeface="+mn-lt"/>
              </a:rPr>
              <a:t> systems use BGP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broadcast </a:t>
            </a:r>
            <a:r>
              <a:rPr lang="pt-BR" dirty="0" err="1">
                <a:ea typeface="+mn-lt"/>
                <a:cs typeface="+mn-lt"/>
              </a:rPr>
              <a:t>which</a:t>
            </a:r>
            <a:r>
              <a:rPr lang="pt-BR" dirty="0">
                <a:ea typeface="+mn-lt"/>
                <a:cs typeface="+mn-lt"/>
              </a:rPr>
              <a:t> IP </a:t>
            </a:r>
            <a:r>
              <a:rPr lang="pt-BR" dirty="0" err="1">
                <a:ea typeface="+mn-lt"/>
                <a:cs typeface="+mn-lt"/>
              </a:rPr>
              <a:t>addresses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they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control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>
              <a:buClr>
                <a:srgbClr val="9E3611"/>
              </a:buClr>
            </a:pP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443:</a:t>
            </a:r>
            <a:r>
              <a:rPr lang="pt-BR" dirty="0">
                <a:ea typeface="+mn-lt"/>
                <a:cs typeface="+mn-lt"/>
              </a:rPr>
              <a:t> HTTP </a:t>
            </a:r>
            <a:r>
              <a:rPr lang="pt-BR" dirty="0" err="1">
                <a:ea typeface="+mn-lt"/>
                <a:cs typeface="+mn-lt"/>
              </a:rPr>
              <a:t>Secure</a:t>
            </a:r>
            <a:r>
              <a:rPr lang="pt-BR" dirty="0">
                <a:ea typeface="+mn-lt"/>
                <a:cs typeface="+mn-lt"/>
              </a:rPr>
              <a:t> (HTTPS). HTTPS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secure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encrypted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version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HTTP. </a:t>
            </a:r>
            <a:r>
              <a:rPr lang="pt-BR" dirty="0" err="1">
                <a:ea typeface="+mn-lt"/>
                <a:cs typeface="+mn-lt"/>
              </a:rPr>
              <a:t>All</a:t>
            </a:r>
            <a:r>
              <a:rPr lang="pt-BR" dirty="0">
                <a:ea typeface="+mn-lt"/>
                <a:cs typeface="+mn-lt"/>
              </a:rPr>
              <a:t> HTTPS web </a:t>
            </a:r>
            <a:r>
              <a:rPr lang="pt-BR" dirty="0" err="1">
                <a:ea typeface="+mn-lt"/>
                <a:cs typeface="+mn-lt"/>
              </a:rPr>
              <a:t>traffic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goes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port</a:t>
            </a:r>
            <a:r>
              <a:rPr lang="pt-BR" dirty="0">
                <a:ea typeface="+mn-lt"/>
                <a:cs typeface="+mn-lt"/>
              </a:rPr>
              <a:t> 443. Network </a:t>
            </a:r>
            <a:r>
              <a:rPr lang="pt-BR" dirty="0" err="1">
                <a:ea typeface="+mn-lt"/>
                <a:cs typeface="+mn-lt"/>
              </a:rPr>
              <a:t>services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that</a:t>
            </a:r>
            <a:r>
              <a:rPr lang="pt-BR" dirty="0">
                <a:ea typeface="+mn-lt"/>
                <a:cs typeface="+mn-lt"/>
              </a:rPr>
              <a:t> use HTTPS for </a:t>
            </a:r>
            <a:r>
              <a:rPr lang="pt-BR" dirty="0" err="1">
                <a:ea typeface="+mn-lt"/>
                <a:cs typeface="+mn-lt"/>
              </a:rPr>
              <a:t>encryption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 err="1">
                <a:ea typeface="+mn-lt"/>
                <a:cs typeface="+mn-lt"/>
              </a:rPr>
              <a:t>such</a:t>
            </a:r>
            <a:r>
              <a:rPr lang="pt-BR" dirty="0">
                <a:ea typeface="+mn-lt"/>
                <a:cs typeface="+mn-lt"/>
              </a:rPr>
              <a:t> as DNS over HTTPS, </a:t>
            </a:r>
            <a:r>
              <a:rPr lang="pt-BR" dirty="0" err="1">
                <a:ea typeface="+mn-lt"/>
                <a:cs typeface="+mn-lt"/>
              </a:rPr>
              <a:t>also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connect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this</a:t>
            </a:r>
            <a:r>
              <a:rPr lang="pt-BR" dirty="0">
                <a:ea typeface="+mn-lt"/>
                <a:cs typeface="+mn-lt"/>
              </a:rPr>
              <a:t> port.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835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672A6-50B2-6AFA-9770-573353EF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B24B63-5A0F-91DF-3E9A-E9A75637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500:</a:t>
            </a:r>
            <a:r>
              <a:rPr lang="pt-BR" dirty="0">
                <a:ea typeface="+mn-lt"/>
                <a:cs typeface="+mn-lt"/>
              </a:rPr>
              <a:t> Internet Security </a:t>
            </a:r>
            <a:r>
              <a:rPr lang="pt-BR" dirty="0" err="1">
                <a:ea typeface="+mn-lt"/>
                <a:cs typeface="+mn-lt"/>
              </a:rPr>
              <a:t>Association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Key Management </a:t>
            </a:r>
            <a:r>
              <a:rPr lang="pt-BR" dirty="0" err="1">
                <a:ea typeface="+mn-lt"/>
                <a:cs typeface="+mn-lt"/>
              </a:rPr>
              <a:t>Protocol</a:t>
            </a:r>
            <a:r>
              <a:rPr lang="pt-BR" dirty="0">
                <a:ea typeface="+mn-lt"/>
                <a:cs typeface="+mn-lt"/>
              </a:rPr>
              <a:t> (ISAKMP), </a:t>
            </a:r>
            <a:r>
              <a:rPr lang="pt-BR" dirty="0" err="1">
                <a:ea typeface="+mn-lt"/>
                <a:cs typeface="+mn-lt"/>
              </a:rPr>
              <a:t>which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part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process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setting </a:t>
            </a:r>
            <a:r>
              <a:rPr lang="pt-BR" dirty="0" err="1">
                <a:ea typeface="+mn-lt"/>
                <a:cs typeface="+mn-lt"/>
              </a:rPr>
              <a:t>up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secure</a:t>
            </a:r>
            <a:r>
              <a:rPr lang="pt-BR" dirty="0">
                <a:ea typeface="+mn-lt"/>
                <a:cs typeface="+mn-lt"/>
              </a:rPr>
              <a:t> </a:t>
            </a:r>
            <a:r>
              <a:rPr lang="pt-BR" dirty="0" err="1">
                <a:ea typeface="+mn-lt"/>
                <a:cs typeface="+mn-lt"/>
              </a:rPr>
              <a:t>IPsec</a:t>
            </a:r>
            <a:r>
              <a:rPr lang="pt-BR" dirty="0">
                <a:ea typeface="+mn-lt"/>
                <a:cs typeface="+mn-lt"/>
              </a:rPr>
              <a:t> connections.</a:t>
            </a:r>
          </a:p>
          <a:p>
            <a:pPr>
              <a:buClr>
                <a:srgbClr val="9E3611"/>
              </a:buClr>
            </a:pP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3389:</a:t>
            </a:r>
            <a:r>
              <a:rPr lang="pt-BR" dirty="0">
                <a:ea typeface="+mn-lt"/>
                <a:cs typeface="+mn-lt"/>
              </a:rPr>
              <a:t> Remote Desktop </a:t>
            </a:r>
            <a:r>
              <a:rPr lang="pt-BR" dirty="0" err="1">
                <a:ea typeface="+mn-lt"/>
                <a:cs typeface="+mn-lt"/>
              </a:rPr>
              <a:t>Protocol</a:t>
            </a:r>
            <a:r>
              <a:rPr lang="pt-BR" dirty="0">
                <a:ea typeface="+mn-lt"/>
                <a:cs typeface="+mn-lt"/>
              </a:rPr>
              <a:t> (RDP). RDP </a:t>
            </a:r>
            <a:r>
              <a:rPr lang="pt-BR" dirty="0" err="1">
                <a:ea typeface="+mn-lt"/>
                <a:cs typeface="+mn-lt"/>
              </a:rPr>
              <a:t>enables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users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remotely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connect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their</a:t>
            </a:r>
            <a:r>
              <a:rPr lang="pt-BR" dirty="0">
                <a:ea typeface="+mn-lt"/>
                <a:cs typeface="+mn-lt"/>
              </a:rPr>
              <a:t> desktop </a:t>
            </a:r>
            <a:r>
              <a:rPr lang="pt-BR" dirty="0" err="1">
                <a:ea typeface="+mn-lt"/>
                <a:cs typeface="+mn-lt"/>
              </a:rPr>
              <a:t>computers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from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another</a:t>
            </a:r>
            <a:r>
              <a:rPr lang="pt-BR" dirty="0">
                <a:ea typeface="+mn-lt"/>
                <a:cs typeface="+mn-lt"/>
              </a:rPr>
              <a:t> device.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91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171DF-ECB1-89BB-4539-DE5D21DFC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Question</a:t>
            </a:r>
            <a:r>
              <a:rPr lang="pt-BR" dirty="0"/>
              <a:t> 3: </a:t>
            </a:r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 FTP?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C85311-E74C-7CD6-3328-F48DF77A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A)File </a:t>
            </a:r>
            <a:r>
              <a:rPr lang="pt-BR" dirty="0" err="1"/>
              <a:t>Transfer</a:t>
            </a:r>
            <a:r>
              <a:rPr lang="pt-BR" dirty="0"/>
              <a:t> </a:t>
            </a:r>
            <a:r>
              <a:rPr lang="pt-BR" dirty="0" err="1"/>
              <a:t>Protocol</a:t>
            </a:r>
            <a:endParaRPr lang="pt-BR" dirty="0"/>
          </a:p>
          <a:p>
            <a:pPr>
              <a:buClr>
                <a:srgbClr val="9E3611"/>
              </a:buClr>
            </a:pPr>
            <a:r>
              <a:rPr lang="pt-BR" dirty="0"/>
              <a:t>B)File </a:t>
            </a:r>
            <a:r>
              <a:rPr lang="pt-BR" dirty="0" err="1"/>
              <a:t>Tranport</a:t>
            </a:r>
            <a:r>
              <a:rPr lang="pt-BR" dirty="0"/>
              <a:t> </a:t>
            </a:r>
            <a:r>
              <a:rPr lang="pt-BR" dirty="0" err="1"/>
              <a:t>Protocol</a:t>
            </a:r>
            <a:endParaRPr lang="pt-BR" dirty="0"/>
          </a:p>
          <a:p>
            <a:pPr>
              <a:buClr>
                <a:srgbClr val="9E3611"/>
              </a:buClr>
            </a:pPr>
            <a:r>
              <a:rPr lang="pt-BR" dirty="0"/>
              <a:t>C)File </a:t>
            </a:r>
            <a:r>
              <a:rPr lang="pt-BR" dirty="0" err="1"/>
              <a:t>Transfer</a:t>
            </a:r>
            <a:r>
              <a:rPr lang="pt-BR" dirty="0"/>
              <a:t> Project</a:t>
            </a:r>
          </a:p>
          <a:p>
            <a:pPr>
              <a:buClr>
                <a:srgbClr val="9E3611"/>
              </a:buClr>
            </a:pPr>
            <a:r>
              <a:rPr lang="pt-BR" dirty="0"/>
              <a:t>D)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Topic</a:t>
            </a:r>
            <a:r>
              <a:rPr lang="pt-BR" dirty="0"/>
              <a:t> </a:t>
            </a:r>
            <a:r>
              <a:rPr lang="pt-BR" dirty="0" err="1"/>
              <a:t>Presented</a:t>
            </a:r>
            <a:endParaRPr lang="pt-BR" dirty="0"/>
          </a:p>
          <a:p>
            <a:pPr>
              <a:buClr>
                <a:srgbClr val="9E3611"/>
              </a:buClr>
            </a:pPr>
            <a:r>
              <a:rPr lang="pt-BR" dirty="0"/>
              <a:t>E)I </a:t>
            </a:r>
            <a:r>
              <a:rPr lang="pt-BR" dirty="0" err="1"/>
              <a:t>dont</a:t>
            </a:r>
            <a:r>
              <a:rPr lang="pt-BR" dirty="0"/>
              <a:t> </a:t>
            </a:r>
            <a:r>
              <a:rPr lang="pt-BR" dirty="0" err="1"/>
              <a:t>know</a:t>
            </a:r>
            <a:r>
              <a:rPr lang="pt-BR" dirty="0"/>
              <a:t>.</a:t>
            </a:r>
          </a:p>
          <a:p>
            <a:pPr>
              <a:buClr>
                <a:srgbClr val="9E3611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172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97257-F05C-9F11-FADB-4712781B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Question</a:t>
            </a:r>
            <a:r>
              <a:rPr lang="pt-BR" dirty="0"/>
              <a:t> 4: in total </a:t>
            </a:r>
            <a:r>
              <a:rPr lang="pt-BR" dirty="0" err="1"/>
              <a:t>how</a:t>
            </a:r>
            <a:r>
              <a:rPr lang="pt-BR" dirty="0"/>
              <a:t> </a:t>
            </a:r>
            <a:r>
              <a:rPr lang="pt-BR" dirty="0" err="1"/>
              <a:t>many</a:t>
            </a:r>
            <a:r>
              <a:rPr lang="pt-BR" dirty="0"/>
              <a:t> </a:t>
            </a:r>
            <a:r>
              <a:rPr lang="pt-BR" dirty="0" err="1"/>
              <a:t>comunication</a:t>
            </a:r>
            <a:r>
              <a:rPr lang="pt-BR" dirty="0"/>
              <a:t> </a:t>
            </a:r>
            <a:r>
              <a:rPr lang="pt-BR" dirty="0" err="1"/>
              <a:t>ports</a:t>
            </a:r>
            <a:r>
              <a:rPr lang="pt-BR" dirty="0"/>
              <a:t> </a:t>
            </a:r>
            <a:r>
              <a:rPr lang="pt-BR" dirty="0" err="1"/>
              <a:t>exist</a:t>
            </a:r>
            <a:r>
              <a:rPr lang="pt-BR" dirty="0"/>
              <a:t>?  </a:t>
            </a:r>
            <a:endParaRPr lang="pt-BR" dirty="0">
              <a:latin typeface="Rockwell Condensed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521D6-A302-111E-F59A-913718AC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A)65535</a:t>
            </a:r>
          </a:p>
          <a:p>
            <a:pPr>
              <a:buClr>
                <a:srgbClr val="9E3611"/>
              </a:buClr>
            </a:pPr>
            <a:r>
              <a:rPr lang="pt-BR" dirty="0"/>
              <a:t>B)65435</a:t>
            </a:r>
          </a:p>
          <a:p>
            <a:pPr>
              <a:buClr>
                <a:srgbClr val="9E3611"/>
              </a:buClr>
            </a:pPr>
            <a:r>
              <a:rPr lang="pt-BR" dirty="0"/>
              <a:t>C)6000</a:t>
            </a:r>
          </a:p>
          <a:p>
            <a:pPr>
              <a:buClr>
                <a:srgbClr val="9E3611"/>
              </a:buClr>
            </a:pPr>
            <a:r>
              <a:rPr lang="pt-BR" dirty="0"/>
              <a:t>D)65536</a:t>
            </a:r>
          </a:p>
          <a:p>
            <a:pPr>
              <a:buClr>
                <a:srgbClr val="9E3611"/>
              </a:buClr>
            </a:pPr>
            <a:r>
              <a:rPr lang="pt-BR" dirty="0"/>
              <a:t>E)come </a:t>
            </a:r>
            <a:r>
              <a:rPr lang="pt-BR" dirty="0" err="1"/>
              <a:t>back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slide 12</a:t>
            </a:r>
          </a:p>
        </p:txBody>
      </p:sp>
    </p:spTree>
    <p:extLst>
      <p:ext uri="{BB962C8B-B14F-4D97-AF65-F5344CB8AC3E}">
        <p14:creationId xmlns:p14="http://schemas.microsoft.com/office/powerpoint/2010/main" val="199004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13E56-4B23-0375-8A56-9BE913F1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latin typeface="Rockwell Condensed"/>
              </a:rPr>
              <a:t>Thank</a:t>
            </a:r>
            <a:r>
              <a:rPr lang="pt-BR" dirty="0">
                <a:latin typeface="Rockwell Condensed"/>
              </a:rPr>
              <a:t> </a:t>
            </a:r>
            <a:r>
              <a:rPr lang="pt-BR" dirty="0" err="1">
                <a:latin typeface="Rockwell Condensed"/>
              </a:rPr>
              <a:t>you</a:t>
            </a:r>
            <a:r>
              <a:rPr lang="pt-BR" dirty="0">
                <a:latin typeface="Rockwell Condensed"/>
              </a:rPr>
              <a:t>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57605E-C216-C141-1D0B-82FD0E78B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As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finish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intersted</a:t>
            </a:r>
            <a:r>
              <a:rPr lang="pt-BR" dirty="0"/>
              <a:t>: </a:t>
            </a:r>
          </a:p>
          <a:p>
            <a:pPr>
              <a:buClr>
                <a:srgbClr val="9E3611"/>
              </a:buClr>
            </a:pPr>
            <a:r>
              <a:rPr lang="pt-BR" dirty="0" err="1"/>
              <a:t>Type</a:t>
            </a:r>
            <a:r>
              <a:rPr lang="pt-BR" dirty="0"/>
              <a:t> </a:t>
            </a:r>
            <a:r>
              <a:rPr lang="pt-BR" b="1" dirty="0" err="1"/>
              <a:t>netstat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cmd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see</a:t>
            </a:r>
            <a:r>
              <a:rPr lang="pt-BR" dirty="0"/>
              <a:t> </a:t>
            </a:r>
            <a:r>
              <a:rPr lang="pt-BR" dirty="0" err="1"/>
              <a:t>wich</a:t>
            </a:r>
            <a:r>
              <a:rPr lang="pt-BR" dirty="0"/>
              <a:t> </a:t>
            </a:r>
            <a:r>
              <a:rPr lang="pt-BR" dirty="0" err="1"/>
              <a:t>ports</a:t>
            </a:r>
            <a:r>
              <a:rPr lang="pt-BR" dirty="0"/>
              <a:t> are open in </a:t>
            </a:r>
            <a:r>
              <a:rPr lang="pt-BR" dirty="0" err="1"/>
              <a:t>your</a:t>
            </a:r>
            <a:r>
              <a:rPr lang="pt-BR" dirty="0"/>
              <a:t> local system.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596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43AE7-82D7-E192-DF24-5150EF97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References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C90A49-0D0B-3860-C44E-E2F905A4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  <a:hlinkClick r:id="rId2"/>
              </a:rPr>
              <a:t>https://angular.io/</a:t>
            </a:r>
            <a:endParaRPr lang="pt-BR">
              <a:ea typeface="+mn-lt"/>
              <a:cs typeface="+mn-lt"/>
            </a:endParaRPr>
          </a:p>
          <a:p>
            <a:pPr>
              <a:buClr>
                <a:srgbClr val="9E3611"/>
              </a:buClr>
            </a:pPr>
            <a:r>
              <a:rPr lang="pt-BR" dirty="0">
                <a:ea typeface="+mn-lt"/>
                <a:cs typeface="+mn-lt"/>
                <a:hlinkClick r:id="rId3"/>
              </a:rPr>
              <a:t>https://www.tutorialsteacher.com/angularjs/angularjs-ng-app-directive#:~:text=The%20ng%2Dapp%20directive%20is,and%20compiles%20the%20HTML%20template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>
              <a:buClr>
                <a:srgbClr val="9E3611"/>
              </a:buClr>
            </a:pPr>
            <a:r>
              <a:rPr lang="pt-BR" dirty="0">
                <a:ea typeface="+mn-lt"/>
                <a:cs typeface="+mn-lt"/>
                <a:hlinkClick r:id="rId4"/>
              </a:rPr>
              <a:t>https://www.kaspersky.com/resource-center/definitions/cookies</a:t>
            </a:r>
            <a:endParaRPr lang="pt-BR" dirty="0"/>
          </a:p>
          <a:p>
            <a:pPr>
              <a:buClr>
                <a:srgbClr val="9E3611"/>
              </a:buClr>
            </a:pPr>
            <a:r>
              <a:rPr lang="pt-BR" dirty="0">
                <a:ea typeface="+mn-lt"/>
                <a:cs typeface="+mn-lt"/>
                <a:hlinkClick r:id="rId5"/>
              </a:rPr>
              <a:t>https://www.cloudflare.com/learning/network-layer/what-is-a-computer-port/</a:t>
            </a:r>
            <a:endParaRPr lang="pt-BR" dirty="0"/>
          </a:p>
          <a:p>
            <a:pPr>
              <a:buClr>
                <a:srgbClr val="9E3611"/>
              </a:buClr>
            </a:pPr>
            <a:r>
              <a:rPr lang="pt-BR" dirty="0">
                <a:ea typeface="+mn-lt"/>
                <a:cs typeface="+mn-lt"/>
                <a:hlinkClick r:id="rId6"/>
              </a:rPr>
              <a:t>https://www.youtube.com/watch?v=DJ6e6HoJ5kI</a:t>
            </a:r>
            <a:r>
              <a:rPr lang="pt-BR" dirty="0">
                <a:ea typeface="+mn-lt"/>
                <a:cs typeface="+mn-lt"/>
              </a:rPr>
              <a:t>       </a:t>
            </a:r>
            <a:r>
              <a:rPr lang="pt-BR" dirty="0" err="1">
                <a:ea typeface="+mn-lt"/>
                <a:cs typeface="+mn-lt"/>
              </a:rPr>
              <a:t>Brazilian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youtube</a:t>
            </a:r>
            <a:r>
              <a:rPr lang="pt-BR" dirty="0">
                <a:ea typeface="+mn-lt"/>
                <a:cs typeface="+mn-lt"/>
              </a:rPr>
              <a:t> Chanel</a:t>
            </a:r>
            <a:endParaRPr lang="pt-BR" dirty="0"/>
          </a:p>
          <a:p>
            <a:pPr marL="0" indent="0" algn="ctr">
              <a:buClr>
                <a:srgbClr val="9E3611"/>
              </a:buClr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058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2AB6C-D75F-F376-B753-C5BF1A81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Quick</a:t>
            </a:r>
            <a:r>
              <a:rPr lang="pt-BR" dirty="0"/>
              <a:t> review </a:t>
            </a:r>
            <a:r>
              <a:rPr lang="pt-BR" dirty="0" err="1"/>
              <a:t>last</a:t>
            </a:r>
            <a:r>
              <a:rPr lang="pt-BR" dirty="0"/>
              <a:t> </a:t>
            </a:r>
            <a:r>
              <a:rPr lang="pt-BR" dirty="0" err="1"/>
              <a:t>session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C70FFC-BE2D-7D48-B25A-3DB6A2CC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 err="1"/>
              <a:t>What</a:t>
            </a:r>
            <a:r>
              <a:rPr lang="pt-BR" b="1" dirty="0"/>
              <a:t> Are Cookies?</a:t>
            </a:r>
            <a:endParaRPr lang="pt-BR" dirty="0"/>
          </a:p>
          <a:p>
            <a:pPr>
              <a:buClr>
                <a:srgbClr val="9E3611"/>
              </a:buClr>
            </a:pPr>
            <a:r>
              <a:rPr lang="pt-BR" b="1" dirty="0">
                <a:ea typeface="+mn-lt"/>
                <a:cs typeface="+mn-lt"/>
              </a:rPr>
              <a:t>Cookies</a:t>
            </a:r>
            <a:r>
              <a:rPr lang="pt-BR" dirty="0">
                <a:ea typeface="+mn-lt"/>
                <a:cs typeface="+mn-lt"/>
              </a:rPr>
              <a:t> are </a:t>
            </a:r>
            <a:r>
              <a:rPr lang="pt-BR" dirty="0" err="1">
                <a:ea typeface="+mn-lt"/>
                <a:cs typeface="+mn-lt"/>
              </a:rPr>
              <a:t>text</a:t>
            </a:r>
            <a:r>
              <a:rPr lang="pt-BR" dirty="0">
                <a:ea typeface="+mn-lt"/>
                <a:cs typeface="+mn-lt"/>
              </a:rPr>
              <a:t> files </a:t>
            </a:r>
            <a:r>
              <a:rPr lang="pt-BR" dirty="0" err="1">
                <a:ea typeface="+mn-lt"/>
                <a:cs typeface="+mn-lt"/>
              </a:rPr>
              <a:t>with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small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pieces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data — like a </a:t>
            </a:r>
            <a:r>
              <a:rPr lang="pt-BR" dirty="0" err="1">
                <a:ea typeface="+mn-lt"/>
                <a:cs typeface="+mn-lt"/>
              </a:rPr>
              <a:t>username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password</a:t>
            </a:r>
            <a:r>
              <a:rPr lang="pt-BR" dirty="0">
                <a:ea typeface="+mn-lt"/>
                <a:cs typeface="+mn-lt"/>
              </a:rPr>
              <a:t> — </a:t>
            </a:r>
            <a:r>
              <a:rPr lang="pt-BR" dirty="0" err="1">
                <a:ea typeface="+mn-lt"/>
                <a:cs typeface="+mn-lt"/>
              </a:rPr>
              <a:t>that</a:t>
            </a:r>
            <a:r>
              <a:rPr lang="pt-BR" dirty="0">
                <a:ea typeface="+mn-lt"/>
                <a:cs typeface="+mn-lt"/>
              </a:rPr>
              <a:t> are </a:t>
            </a:r>
            <a:r>
              <a:rPr lang="pt-BR" dirty="0" err="1">
                <a:ea typeface="+mn-lt"/>
                <a:cs typeface="+mn-lt"/>
              </a:rPr>
              <a:t>used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identify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your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computer</a:t>
            </a:r>
            <a:r>
              <a:rPr lang="pt-BR" dirty="0">
                <a:ea typeface="+mn-lt"/>
                <a:cs typeface="+mn-lt"/>
              </a:rPr>
              <a:t> as </a:t>
            </a:r>
            <a:r>
              <a:rPr lang="pt-BR" dirty="0" err="1">
                <a:ea typeface="+mn-lt"/>
                <a:cs typeface="+mn-lt"/>
              </a:rPr>
              <a:t>you</a:t>
            </a:r>
            <a:r>
              <a:rPr lang="pt-BR" dirty="0">
                <a:ea typeface="+mn-lt"/>
                <a:cs typeface="+mn-lt"/>
              </a:rPr>
              <a:t> use a </a:t>
            </a:r>
            <a:r>
              <a:rPr lang="pt-BR" dirty="0" err="1">
                <a:ea typeface="+mn-lt"/>
                <a:cs typeface="+mn-lt"/>
              </a:rPr>
              <a:t>computer</a:t>
            </a:r>
            <a:r>
              <a:rPr lang="pt-BR" dirty="0">
                <a:ea typeface="+mn-lt"/>
                <a:cs typeface="+mn-lt"/>
              </a:rPr>
              <a:t> network. </a:t>
            </a:r>
            <a:r>
              <a:rPr lang="pt-BR" dirty="0" err="1">
                <a:ea typeface="+mn-lt"/>
                <a:cs typeface="+mn-lt"/>
              </a:rPr>
              <a:t>Specific</a:t>
            </a:r>
            <a:r>
              <a:rPr lang="pt-BR" dirty="0">
                <a:ea typeface="+mn-lt"/>
                <a:cs typeface="+mn-lt"/>
              </a:rPr>
              <a:t> cookies </a:t>
            </a:r>
            <a:r>
              <a:rPr lang="pt-BR" dirty="0" err="1">
                <a:ea typeface="+mn-lt"/>
                <a:cs typeface="+mn-lt"/>
              </a:rPr>
              <a:t>known</a:t>
            </a:r>
            <a:r>
              <a:rPr lang="pt-BR" dirty="0">
                <a:ea typeface="+mn-lt"/>
                <a:cs typeface="+mn-lt"/>
              </a:rPr>
              <a:t> as HTTP cookies are </a:t>
            </a:r>
            <a:r>
              <a:rPr lang="pt-BR" dirty="0" err="1">
                <a:ea typeface="+mn-lt"/>
                <a:cs typeface="+mn-lt"/>
              </a:rPr>
              <a:t>used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identify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specific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users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improve </a:t>
            </a:r>
            <a:r>
              <a:rPr lang="pt-BR" dirty="0" err="1">
                <a:ea typeface="+mn-lt"/>
                <a:cs typeface="+mn-lt"/>
              </a:rPr>
              <a:t>your</a:t>
            </a:r>
            <a:r>
              <a:rPr lang="pt-BR" dirty="0">
                <a:ea typeface="+mn-lt"/>
                <a:cs typeface="+mn-lt"/>
              </a:rPr>
              <a:t> web browsing </a:t>
            </a:r>
            <a:r>
              <a:rPr lang="pt-BR" dirty="0" err="1">
                <a:ea typeface="+mn-lt"/>
                <a:cs typeface="+mn-lt"/>
              </a:rPr>
              <a:t>experience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pPr>
              <a:buClr>
                <a:srgbClr val="9E3611"/>
              </a:buClr>
            </a:pPr>
            <a:r>
              <a:rPr lang="pt-BR" dirty="0">
                <a:ea typeface="+mn-lt"/>
                <a:cs typeface="+mn-lt"/>
              </a:rPr>
              <a:t>Data </a:t>
            </a:r>
            <a:r>
              <a:rPr lang="pt-BR" dirty="0" err="1">
                <a:ea typeface="+mn-lt"/>
                <a:cs typeface="+mn-lt"/>
              </a:rPr>
              <a:t>stored</a:t>
            </a:r>
            <a:r>
              <a:rPr lang="pt-BR" dirty="0">
                <a:ea typeface="+mn-lt"/>
                <a:cs typeface="+mn-lt"/>
              </a:rPr>
              <a:t> in a cookie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created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by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server </a:t>
            </a:r>
            <a:r>
              <a:rPr lang="pt-BR" dirty="0" err="1">
                <a:ea typeface="+mn-lt"/>
                <a:cs typeface="+mn-lt"/>
              </a:rPr>
              <a:t>upon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your</a:t>
            </a:r>
            <a:r>
              <a:rPr lang="pt-BR" dirty="0">
                <a:ea typeface="+mn-lt"/>
                <a:cs typeface="+mn-lt"/>
              </a:rPr>
              <a:t> connection. </a:t>
            </a:r>
            <a:r>
              <a:rPr lang="pt-BR" dirty="0" err="1">
                <a:ea typeface="+mn-lt"/>
                <a:cs typeface="+mn-lt"/>
              </a:rPr>
              <a:t>This</a:t>
            </a:r>
            <a:r>
              <a:rPr lang="pt-BR" dirty="0">
                <a:ea typeface="+mn-lt"/>
                <a:cs typeface="+mn-lt"/>
              </a:rPr>
              <a:t> data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labeled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with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</a:t>
            </a:r>
            <a:r>
              <a:rPr lang="pt-BR" dirty="0">
                <a:ea typeface="+mn-lt"/>
                <a:cs typeface="+mn-lt"/>
              </a:rPr>
              <a:t> ID </a:t>
            </a:r>
            <a:r>
              <a:rPr lang="pt-BR" dirty="0" err="1">
                <a:ea typeface="+mn-lt"/>
                <a:cs typeface="+mn-lt"/>
              </a:rPr>
              <a:t>unique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you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your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computer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pPr>
              <a:buClr>
                <a:srgbClr val="9E3611"/>
              </a:buClr>
            </a:pPr>
            <a:r>
              <a:rPr lang="pt-BR" dirty="0">
                <a:ea typeface="+mn-lt"/>
                <a:cs typeface="+mn-lt"/>
              </a:rPr>
              <a:t>When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cookie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exchanged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between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your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computer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network server,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server </a:t>
            </a:r>
            <a:r>
              <a:rPr lang="pt-BR" dirty="0" err="1">
                <a:ea typeface="+mn-lt"/>
                <a:cs typeface="+mn-lt"/>
              </a:rPr>
              <a:t>reads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the</a:t>
            </a:r>
            <a:r>
              <a:rPr lang="pt-BR" dirty="0">
                <a:ea typeface="+mn-lt"/>
                <a:cs typeface="+mn-lt"/>
              </a:rPr>
              <a:t> ID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knows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what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information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specifically</a:t>
            </a:r>
            <a:r>
              <a:rPr lang="pt-BR" dirty="0">
                <a:ea typeface="+mn-lt"/>
                <a:cs typeface="+mn-lt"/>
              </a:rPr>
              <a:t> serve </a:t>
            </a:r>
            <a:r>
              <a:rPr lang="pt-BR" dirty="0" err="1">
                <a:ea typeface="+mn-lt"/>
                <a:cs typeface="+mn-lt"/>
              </a:rPr>
              <a:t>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you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68580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45B35-C350-7BB2-F948-A7CCCEE7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What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Angular?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7ACA1-040F-FF07-020C-FD924186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29765"/>
            <a:ext cx="10058400" cy="5042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Angular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a </a:t>
            </a:r>
            <a:r>
              <a:rPr lang="pt-BR" dirty="0" err="1">
                <a:ea typeface="+mn-lt"/>
                <a:cs typeface="+mn-lt"/>
              </a:rPr>
              <a:t>platform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framework for </a:t>
            </a:r>
            <a:r>
              <a:rPr lang="pt-BR" dirty="0" err="1">
                <a:ea typeface="+mn-lt"/>
                <a:cs typeface="+mn-lt"/>
              </a:rPr>
              <a:t>building</a:t>
            </a:r>
            <a:r>
              <a:rPr lang="pt-BR" dirty="0">
                <a:ea typeface="+mn-lt"/>
                <a:cs typeface="+mn-lt"/>
              </a:rPr>
              <a:t> single-</a:t>
            </a:r>
            <a:r>
              <a:rPr lang="pt-BR" dirty="0" err="1">
                <a:ea typeface="+mn-lt"/>
                <a:cs typeface="+mn-lt"/>
              </a:rPr>
              <a:t>page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client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applications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using</a:t>
            </a:r>
            <a:r>
              <a:rPr lang="pt-BR" dirty="0">
                <a:ea typeface="+mn-lt"/>
                <a:cs typeface="+mn-lt"/>
              </a:rPr>
              <a:t> HTML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TypeScript</a:t>
            </a:r>
            <a:r>
              <a:rPr lang="pt-BR" dirty="0">
                <a:ea typeface="+mn-lt"/>
                <a:cs typeface="+mn-lt"/>
              </a:rPr>
              <a:t>. Angular </a:t>
            </a:r>
            <a:r>
              <a:rPr lang="pt-BR" dirty="0" err="1">
                <a:ea typeface="+mn-lt"/>
                <a:cs typeface="+mn-lt"/>
              </a:rPr>
              <a:t>is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written</a:t>
            </a:r>
            <a:r>
              <a:rPr lang="pt-BR" dirty="0">
                <a:ea typeface="+mn-lt"/>
                <a:cs typeface="+mn-lt"/>
              </a:rPr>
              <a:t> in </a:t>
            </a:r>
            <a:r>
              <a:rPr lang="pt-BR" dirty="0" err="1">
                <a:ea typeface="+mn-lt"/>
                <a:cs typeface="+mn-lt"/>
              </a:rPr>
              <a:t>TypeScript</a:t>
            </a:r>
            <a:r>
              <a:rPr lang="pt-BR" dirty="0">
                <a:ea typeface="+mn-lt"/>
                <a:cs typeface="+mn-lt"/>
              </a:rPr>
              <a:t>. It </a:t>
            </a:r>
            <a:r>
              <a:rPr lang="pt-BR" dirty="0" err="1">
                <a:ea typeface="+mn-lt"/>
                <a:cs typeface="+mn-lt"/>
              </a:rPr>
              <a:t>implements</a:t>
            </a:r>
            <a:r>
              <a:rPr lang="pt-BR" dirty="0">
                <a:ea typeface="+mn-lt"/>
                <a:cs typeface="+mn-lt"/>
              </a:rPr>
              <a:t> core </a:t>
            </a:r>
            <a:r>
              <a:rPr lang="pt-BR" dirty="0" err="1">
                <a:ea typeface="+mn-lt"/>
                <a:cs typeface="+mn-lt"/>
              </a:rPr>
              <a:t>and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optional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functionality</a:t>
            </a:r>
            <a:r>
              <a:rPr lang="pt-BR" dirty="0">
                <a:ea typeface="+mn-lt"/>
                <a:cs typeface="+mn-lt"/>
              </a:rPr>
              <a:t> as a set </a:t>
            </a:r>
            <a:r>
              <a:rPr lang="pt-BR" dirty="0" err="1">
                <a:ea typeface="+mn-lt"/>
                <a:cs typeface="+mn-lt"/>
              </a:rPr>
              <a:t>of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TypeScript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libraries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that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you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import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into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your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applications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pPr>
              <a:buClr>
                <a:srgbClr val="9E3611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00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E42AA-7F71-9677-79F7-BE56B261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0CCD4FD1-56C8-FA1C-4412-1826E5508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31" y="2422"/>
            <a:ext cx="12064594" cy="6900463"/>
          </a:xfrm>
        </p:spPr>
      </p:pic>
    </p:spTree>
    <p:extLst>
      <p:ext uri="{BB962C8B-B14F-4D97-AF65-F5344CB8AC3E}">
        <p14:creationId xmlns:p14="http://schemas.microsoft.com/office/powerpoint/2010/main" val="42166486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EA093-69CC-07DE-62AC-D0E58BB4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Question</a:t>
            </a:r>
            <a:r>
              <a:rPr lang="pt-BR" dirty="0"/>
              <a:t> 1: </a:t>
            </a:r>
            <a:r>
              <a:rPr lang="pt-BR" dirty="0" err="1"/>
              <a:t>What</a:t>
            </a:r>
            <a:r>
              <a:rPr lang="pt-BR" dirty="0"/>
              <a:t> </a:t>
            </a:r>
            <a:r>
              <a:rPr lang="pt-BR" dirty="0" err="1"/>
              <a:t>is</a:t>
            </a:r>
            <a:r>
              <a:rPr lang="pt-BR" dirty="0"/>
              <a:t> a cookie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internt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B9BD0-DCD7-2D85-4503-DC476D4E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A) A</a:t>
            </a:r>
            <a:r>
              <a:rPr lang="en" dirty="0">
                <a:latin typeface="Rockwell"/>
              </a:rPr>
              <a:t> delicious cookie with chocolate chips</a:t>
            </a:r>
          </a:p>
          <a:p>
            <a:pPr>
              <a:buClr>
                <a:srgbClr val="9E3611"/>
              </a:buClr>
            </a:pPr>
            <a:r>
              <a:rPr lang="en" dirty="0">
                <a:latin typeface="Consolas"/>
              </a:rPr>
              <a:t>B)</a:t>
            </a:r>
            <a:r>
              <a:rPr lang="en" dirty="0">
                <a:ea typeface="+mn-lt"/>
                <a:cs typeface="+mn-lt"/>
              </a:rPr>
              <a:t>are text files with small pieces of data — like a username used just for user name</a:t>
            </a:r>
          </a:p>
          <a:p>
            <a:pPr>
              <a:buClr>
                <a:srgbClr val="9E3611"/>
              </a:buClr>
            </a:pPr>
            <a:r>
              <a:rPr lang="en" dirty="0">
                <a:latin typeface="Rockwell"/>
              </a:rPr>
              <a:t>C)</a:t>
            </a:r>
            <a:r>
              <a:rPr lang="en" dirty="0">
                <a:ea typeface="+mn-lt"/>
                <a:cs typeface="+mn-lt"/>
              </a:rPr>
              <a:t>are text files with small pieces of data — like a username and password </a:t>
            </a:r>
          </a:p>
          <a:p>
            <a:pPr>
              <a:buClr>
                <a:srgbClr val="9E3611"/>
              </a:buClr>
            </a:pPr>
            <a:r>
              <a:rPr lang="en" dirty="0">
                <a:latin typeface="Rockwell"/>
              </a:rPr>
              <a:t>D)Come Back to 2 slide.</a:t>
            </a:r>
          </a:p>
          <a:p>
            <a:pPr>
              <a:buClr>
                <a:srgbClr val="9E3611"/>
              </a:buClr>
            </a:pPr>
            <a:endParaRPr lang="en" dirty="0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61515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F3C63-01B6-39E2-C627-2F244523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Question</a:t>
            </a:r>
            <a:r>
              <a:rPr lang="pt-BR" dirty="0"/>
              <a:t> 2: </a:t>
            </a:r>
            <a:r>
              <a:rPr lang="pt-BR" dirty="0" err="1"/>
              <a:t>wich</a:t>
            </a:r>
            <a:r>
              <a:rPr lang="pt-BR" dirty="0"/>
              <a:t> </a:t>
            </a:r>
            <a:r>
              <a:rPr lang="pt-BR" dirty="0" err="1"/>
              <a:t>comand</a:t>
            </a:r>
            <a:r>
              <a:rPr lang="pt-BR" dirty="0"/>
              <a:t> 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>
                <a:ea typeface="+mj-lt"/>
                <a:cs typeface="+mj-lt"/>
              </a:rPr>
              <a:t> </a:t>
            </a:r>
            <a:r>
              <a:rPr lang="pt-BR" dirty="0" err="1">
                <a:ea typeface="+mj-lt"/>
                <a:cs typeface="+mj-lt"/>
              </a:rPr>
              <a:t>starting</a:t>
            </a:r>
            <a:r>
              <a:rPr lang="pt-BR" dirty="0">
                <a:ea typeface="+mj-lt"/>
                <a:cs typeface="+mj-lt"/>
              </a:rPr>
              <a:t> point </a:t>
            </a:r>
            <a:r>
              <a:rPr lang="pt-BR" dirty="0" err="1">
                <a:ea typeface="+mj-lt"/>
                <a:cs typeface="+mj-lt"/>
              </a:rPr>
              <a:t>of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AngularJS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Application</a:t>
            </a:r>
            <a:r>
              <a:rPr lang="pt-BR" dirty="0"/>
              <a:t>?  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8618A5-DD99-0E32-17F7-ED38CC1B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A)</a:t>
            </a:r>
            <a:r>
              <a:rPr lang="pt-BR" dirty="0" err="1"/>
              <a:t>ng-bind</a:t>
            </a:r>
            <a:r>
              <a:rPr lang="pt-BR" dirty="0"/>
              <a:t> </a:t>
            </a:r>
          </a:p>
          <a:p>
            <a:pPr>
              <a:buClr>
                <a:srgbClr val="9E3611"/>
              </a:buClr>
            </a:pPr>
            <a:r>
              <a:rPr lang="pt-BR" dirty="0"/>
              <a:t>B)</a:t>
            </a:r>
            <a:r>
              <a:rPr lang="pt-BR" dirty="0" err="1"/>
              <a:t>ng</a:t>
            </a:r>
            <a:r>
              <a:rPr lang="pt-BR" dirty="0"/>
              <a:t>-app</a:t>
            </a:r>
          </a:p>
          <a:p>
            <a:pPr>
              <a:buClr>
                <a:srgbClr val="9E3611"/>
              </a:buClr>
            </a:pPr>
            <a:r>
              <a:rPr lang="pt-BR" dirty="0"/>
              <a:t>C)</a:t>
            </a:r>
            <a:r>
              <a:rPr lang="pt-BR" dirty="0" err="1"/>
              <a:t>ng-init</a:t>
            </a:r>
          </a:p>
          <a:p>
            <a:pPr>
              <a:buClr>
                <a:srgbClr val="9E3611"/>
              </a:buClr>
            </a:pPr>
            <a:r>
              <a:rPr lang="pt-BR" dirty="0"/>
              <a:t>D)</a:t>
            </a:r>
            <a:r>
              <a:rPr lang="pt-BR" dirty="0" err="1"/>
              <a:t>ng</a:t>
            </a:r>
            <a:r>
              <a:rPr lang="pt-BR" dirty="0"/>
              <a:t>-model</a:t>
            </a:r>
          </a:p>
          <a:p>
            <a:pPr>
              <a:buClr>
                <a:srgbClr val="9E3611"/>
              </a:buClr>
            </a:pPr>
            <a:r>
              <a:rPr lang="pt-BR" dirty="0"/>
              <a:t>E)I </a:t>
            </a:r>
            <a:r>
              <a:rPr lang="pt-BR" dirty="0" err="1"/>
              <a:t>Dont</a:t>
            </a:r>
            <a:r>
              <a:rPr lang="pt-BR" dirty="0"/>
              <a:t> </a:t>
            </a:r>
            <a:r>
              <a:rPr lang="pt-BR" dirty="0" err="1"/>
              <a:t>Know</a:t>
            </a: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  <a:p>
            <a:pPr>
              <a:buClr>
                <a:srgbClr val="9E3611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63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09071-DA40-BE36-5464-854616DA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a </a:t>
            </a:r>
            <a:r>
              <a:rPr lang="pt-BR" b="1" dirty="0" err="1"/>
              <a:t>port</a:t>
            </a:r>
            <a:r>
              <a:rPr lang="pt-BR" b="1" dirty="0"/>
              <a:t>?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F00CC-EFB4-27CF-25A7-E7B4DF4B2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>
                <a:ea typeface="+mn-lt"/>
                <a:cs typeface="+mn-lt"/>
              </a:rPr>
              <a:t>A </a:t>
            </a: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is</a:t>
            </a:r>
            <a:r>
              <a:rPr lang="pt-BR" b="1" dirty="0">
                <a:ea typeface="+mn-lt"/>
                <a:cs typeface="+mn-lt"/>
              </a:rPr>
              <a:t> a virtual point </a:t>
            </a:r>
            <a:r>
              <a:rPr lang="pt-BR" b="1" dirty="0" err="1">
                <a:ea typeface="+mn-lt"/>
                <a:cs typeface="+mn-lt"/>
              </a:rPr>
              <a:t>where</a:t>
            </a:r>
            <a:r>
              <a:rPr lang="pt-BR" b="1" dirty="0">
                <a:ea typeface="+mn-lt"/>
                <a:cs typeface="+mn-lt"/>
              </a:rPr>
              <a:t> network connections start </a:t>
            </a:r>
            <a:r>
              <a:rPr lang="pt-BR" b="1" dirty="0" err="1">
                <a:ea typeface="+mn-lt"/>
                <a:cs typeface="+mn-lt"/>
              </a:rPr>
              <a:t>and</a:t>
            </a:r>
            <a:r>
              <a:rPr lang="pt-BR" b="1" dirty="0">
                <a:ea typeface="+mn-lt"/>
                <a:cs typeface="+mn-lt"/>
              </a:rPr>
              <a:t> end. </a:t>
            </a:r>
            <a:r>
              <a:rPr lang="pt-BR" b="1" dirty="0" err="1">
                <a:ea typeface="+mn-lt"/>
                <a:cs typeface="+mn-lt"/>
              </a:rPr>
              <a:t>Ports</a:t>
            </a:r>
            <a:r>
              <a:rPr lang="pt-BR" b="1" dirty="0">
                <a:ea typeface="+mn-lt"/>
                <a:cs typeface="+mn-lt"/>
              </a:rPr>
              <a:t> are software-</a:t>
            </a:r>
            <a:r>
              <a:rPr lang="pt-BR" b="1" dirty="0" err="1">
                <a:ea typeface="+mn-lt"/>
                <a:cs typeface="+mn-lt"/>
              </a:rPr>
              <a:t>based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and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managed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by</a:t>
            </a:r>
            <a:r>
              <a:rPr lang="pt-BR" b="1" dirty="0">
                <a:ea typeface="+mn-lt"/>
                <a:cs typeface="+mn-lt"/>
              </a:rPr>
              <a:t> a </a:t>
            </a:r>
            <a:r>
              <a:rPr lang="pt-BR" b="1" dirty="0" err="1">
                <a:ea typeface="+mn-lt"/>
                <a:cs typeface="+mn-lt"/>
              </a:rPr>
              <a:t>computer's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operating</a:t>
            </a:r>
            <a:r>
              <a:rPr lang="pt-BR" b="1" dirty="0">
                <a:ea typeface="+mn-lt"/>
                <a:cs typeface="+mn-lt"/>
              </a:rPr>
              <a:t> system. </a:t>
            </a:r>
            <a:r>
              <a:rPr lang="pt-BR" b="1" dirty="0" err="1">
                <a:ea typeface="+mn-lt"/>
                <a:cs typeface="+mn-lt"/>
              </a:rPr>
              <a:t>Each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is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associated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with</a:t>
            </a:r>
            <a:r>
              <a:rPr lang="pt-BR" b="1" dirty="0">
                <a:ea typeface="+mn-lt"/>
                <a:cs typeface="+mn-lt"/>
              </a:rPr>
              <a:t> a </a:t>
            </a:r>
            <a:r>
              <a:rPr lang="pt-BR" b="1" dirty="0" err="1">
                <a:ea typeface="+mn-lt"/>
                <a:cs typeface="+mn-lt"/>
              </a:rPr>
              <a:t>specific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process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or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service</a:t>
            </a:r>
            <a:r>
              <a:rPr lang="pt-BR" b="1" dirty="0">
                <a:ea typeface="+mn-lt"/>
                <a:cs typeface="+mn-lt"/>
              </a:rPr>
              <a:t>. </a:t>
            </a:r>
            <a:r>
              <a:rPr lang="pt-BR" b="1" dirty="0" err="1">
                <a:ea typeface="+mn-lt"/>
                <a:cs typeface="+mn-lt"/>
              </a:rPr>
              <a:t>Ports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allow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computers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to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easily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differentiate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between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different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kinds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of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traffic</a:t>
            </a:r>
            <a:r>
              <a:rPr lang="pt-BR" b="1" dirty="0">
                <a:ea typeface="+mn-lt"/>
                <a:cs typeface="+mn-lt"/>
              </a:rPr>
              <a:t>: </a:t>
            </a:r>
            <a:r>
              <a:rPr lang="pt-BR" b="1" dirty="0" err="1">
                <a:ea typeface="+mn-lt"/>
                <a:cs typeface="+mn-lt"/>
              </a:rPr>
              <a:t>emails</a:t>
            </a:r>
            <a:r>
              <a:rPr lang="pt-BR" b="1" dirty="0">
                <a:ea typeface="+mn-lt"/>
                <a:cs typeface="+mn-lt"/>
              </a:rPr>
              <a:t> go </a:t>
            </a:r>
            <a:r>
              <a:rPr lang="pt-BR" b="1" dirty="0" err="1">
                <a:ea typeface="+mn-lt"/>
                <a:cs typeface="+mn-lt"/>
              </a:rPr>
              <a:t>to</a:t>
            </a:r>
            <a:r>
              <a:rPr lang="pt-BR" b="1" dirty="0">
                <a:ea typeface="+mn-lt"/>
                <a:cs typeface="+mn-lt"/>
              </a:rPr>
              <a:t> a </a:t>
            </a:r>
            <a:r>
              <a:rPr lang="pt-BR" b="1" dirty="0" err="1">
                <a:ea typeface="+mn-lt"/>
                <a:cs typeface="+mn-lt"/>
              </a:rPr>
              <a:t>different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than</a:t>
            </a:r>
            <a:r>
              <a:rPr lang="pt-BR" b="1" dirty="0">
                <a:ea typeface="+mn-lt"/>
                <a:cs typeface="+mn-lt"/>
              </a:rPr>
              <a:t> webpages, for </a:t>
            </a:r>
            <a:r>
              <a:rPr lang="pt-BR" b="1" dirty="0" err="1">
                <a:ea typeface="+mn-lt"/>
                <a:cs typeface="+mn-lt"/>
              </a:rPr>
              <a:t>instance</a:t>
            </a:r>
            <a:r>
              <a:rPr lang="pt-BR" b="1" dirty="0">
                <a:ea typeface="+mn-lt"/>
                <a:cs typeface="+mn-lt"/>
              </a:rPr>
              <a:t>, </a:t>
            </a:r>
            <a:r>
              <a:rPr lang="pt-BR" b="1" dirty="0" err="1">
                <a:ea typeface="+mn-lt"/>
                <a:cs typeface="+mn-lt"/>
              </a:rPr>
              <a:t>even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though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both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reach</a:t>
            </a:r>
            <a:r>
              <a:rPr lang="pt-BR" b="1" dirty="0">
                <a:ea typeface="+mn-lt"/>
                <a:cs typeface="+mn-lt"/>
              </a:rPr>
              <a:t> a </a:t>
            </a:r>
            <a:r>
              <a:rPr lang="pt-BR" b="1" dirty="0" err="1">
                <a:ea typeface="+mn-lt"/>
                <a:cs typeface="+mn-lt"/>
              </a:rPr>
              <a:t>computer</a:t>
            </a:r>
            <a:r>
              <a:rPr lang="pt-BR" b="1" dirty="0">
                <a:ea typeface="+mn-lt"/>
                <a:cs typeface="+mn-lt"/>
              </a:rPr>
              <a:t> over </a:t>
            </a:r>
            <a:r>
              <a:rPr lang="pt-BR" b="1" dirty="0" err="1">
                <a:ea typeface="+mn-lt"/>
                <a:cs typeface="+mn-lt"/>
              </a:rPr>
              <a:t>the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same</a:t>
            </a:r>
            <a:r>
              <a:rPr lang="pt-BR" b="1" dirty="0">
                <a:ea typeface="+mn-lt"/>
                <a:cs typeface="+mn-lt"/>
              </a:rPr>
              <a:t> Internet connection.</a:t>
            </a:r>
          </a:p>
          <a:p>
            <a:pPr>
              <a:buClr>
                <a:srgbClr val="9E3611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534060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ADA26-82F0-75D5-2422-B506EBBB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What</a:t>
            </a:r>
            <a:r>
              <a:rPr lang="pt-BR" b="1" dirty="0"/>
              <a:t> </a:t>
            </a:r>
            <a:r>
              <a:rPr lang="pt-BR" b="1" dirty="0" err="1"/>
              <a:t>is</a:t>
            </a:r>
            <a:r>
              <a:rPr lang="pt-BR" b="1" dirty="0"/>
              <a:t> a </a:t>
            </a:r>
            <a:r>
              <a:rPr lang="pt-BR" b="1" dirty="0" err="1"/>
              <a:t>port</a:t>
            </a:r>
            <a:r>
              <a:rPr lang="pt-BR" b="1" dirty="0"/>
              <a:t> </a:t>
            </a:r>
            <a:r>
              <a:rPr lang="pt-BR" b="1" dirty="0" err="1"/>
              <a:t>number</a:t>
            </a:r>
            <a:r>
              <a:rPr lang="pt-BR" b="1" dirty="0"/>
              <a:t>?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0BACEA-7DB7-9386-459D-2954097C9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 err="1">
                <a:ea typeface="+mn-lt"/>
                <a:cs typeface="+mn-lt"/>
              </a:rPr>
              <a:t>Ports</a:t>
            </a:r>
            <a:r>
              <a:rPr lang="pt-BR" b="1" dirty="0">
                <a:ea typeface="+mn-lt"/>
                <a:cs typeface="+mn-lt"/>
              </a:rPr>
              <a:t> are </a:t>
            </a:r>
            <a:r>
              <a:rPr lang="pt-BR" b="1" dirty="0" err="1">
                <a:ea typeface="+mn-lt"/>
                <a:cs typeface="+mn-lt"/>
              </a:rPr>
              <a:t>standardized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across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all</a:t>
            </a:r>
            <a:r>
              <a:rPr lang="pt-BR" b="1" dirty="0">
                <a:ea typeface="+mn-lt"/>
                <a:cs typeface="+mn-lt"/>
              </a:rPr>
              <a:t> network-</a:t>
            </a:r>
            <a:r>
              <a:rPr lang="pt-BR" b="1" dirty="0" err="1">
                <a:ea typeface="+mn-lt"/>
                <a:cs typeface="+mn-lt"/>
              </a:rPr>
              <a:t>connected</a:t>
            </a:r>
            <a:r>
              <a:rPr lang="pt-BR" b="1" dirty="0">
                <a:ea typeface="+mn-lt"/>
                <a:cs typeface="+mn-lt"/>
              </a:rPr>
              <a:t> devices, </a:t>
            </a:r>
            <a:r>
              <a:rPr lang="pt-BR" b="1" dirty="0" err="1">
                <a:ea typeface="+mn-lt"/>
                <a:cs typeface="+mn-lt"/>
              </a:rPr>
              <a:t>with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each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assigned</a:t>
            </a:r>
            <a:r>
              <a:rPr lang="pt-BR" b="1" dirty="0">
                <a:ea typeface="+mn-lt"/>
                <a:cs typeface="+mn-lt"/>
              </a:rPr>
              <a:t> a </a:t>
            </a:r>
            <a:r>
              <a:rPr lang="pt-BR" b="1" dirty="0" err="1">
                <a:ea typeface="+mn-lt"/>
                <a:cs typeface="+mn-lt"/>
              </a:rPr>
              <a:t>number</a:t>
            </a:r>
            <a:r>
              <a:rPr lang="pt-BR" b="1" dirty="0">
                <a:ea typeface="+mn-lt"/>
                <a:cs typeface="+mn-lt"/>
              </a:rPr>
              <a:t>. Most </a:t>
            </a:r>
            <a:r>
              <a:rPr lang="pt-BR" b="1" dirty="0" err="1">
                <a:ea typeface="+mn-lt"/>
                <a:cs typeface="+mn-lt"/>
              </a:rPr>
              <a:t>ports</a:t>
            </a:r>
            <a:r>
              <a:rPr lang="pt-BR" b="1" dirty="0">
                <a:ea typeface="+mn-lt"/>
                <a:cs typeface="+mn-lt"/>
              </a:rPr>
              <a:t> are </a:t>
            </a:r>
            <a:r>
              <a:rPr lang="pt-BR" b="1" dirty="0" err="1">
                <a:ea typeface="+mn-lt"/>
                <a:cs typeface="+mn-lt"/>
              </a:rPr>
              <a:t>reserved</a:t>
            </a:r>
            <a:r>
              <a:rPr lang="pt-BR" b="1" dirty="0">
                <a:ea typeface="+mn-lt"/>
                <a:cs typeface="+mn-lt"/>
              </a:rPr>
              <a:t> for </a:t>
            </a:r>
            <a:r>
              <a:rPr lang="pt-BR" b="1" dirty="0" err="1">
                <a:ea typeface="+mn-lt"/>
                <a:cs typeface="+mn-lt"/>
              </a:rPr>
              <a:t>certain</a:t>
            </a:r>
            <a:r>
              <a:rPr lang="pt-BR" b="1" dirty="0">
                <a:ea typeface="+mn-lt"/>
                <a:cs typeface="+mn-lt"/>
              </a:rPr>
              <a:t> </a:t>
            </a:r>
            <a:r>
              <a:rPr lang="pt-BR" b="1" dirty="0" err="1">
                <a:ea typeface="+mn-lt"/>
                <a:cs typeface="+mn-lt"/>
              </a:rPr>
              <a:t>protocols</a:t>
            </a:r>
            <a:r>
              <a:rPr lang="pt-BR" b="1" dirty="0">
                <a:ea typeface="+mn-lt"/>
                <a:cs typeface="+mn-lt"/>
              </a:rPr>
              <a:t> — for </a:t>
            </a:r>
            <a:r>
              <a:rPr lang="pt-BR" b="1" dirty="0" err="1">
                <a:ea typeface="+mn-lt"/>
                <a:cs typeface="+mn-lt"/>
              </a:rPr>
              <a:t>example</a:t>
            </a:r>
            <a:r>
              <a:rPr lang="pt-BR" b="1" dirty="0">
                <a:ea typeface="+mn-lt"/>
                <a:cs typeface="+mn-lt"/>
              </a:rPr>
              <a:t>, </a:t>
            </a:r>
            <a:r>
              <a:rPr lang="pt-BR" b="1" dirty="0" err="1">
                <a:ea typeface="+mn-lt"/>
                <a:cs typeface="+mn-lt"/>
              </a:rPr>
              <a:t>all</a:t>
            </a:r>
            <a:r>
              <a:rPr lang="pt-BR" b="1" dirty="0">
                <a:ea typeface="+mn-lt"/>
                <a:cs typeface="+mn-lt"/>
              </a:rPr>
              <a:t> Hypertext </a:t>
            </a:r>
            <a:r>
              <a:rPr lang="pt-BR" b="1" dirty="0" err="1">
                <a:ea typeface="+mn-lt"/>
                <a:cs typeface="+mn-lt"/>
              </a:rPr>
              <a:t>Transfer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Protocol</a:t>
            </a:r>
            <a:r>
              <a:rPr lang="pt-BR" b="1" dirty="0">
                <a:ea typeface="+mn-lt"/>
                <a:cs typeface="+mn-lt"/>
              </a:rPr>
              <a:t> (HTTP) </a:t>
            </a:r>
            <a:r>
              <a:rPr lang="pt-BR" b="1" dirty="0" err="1">
                <a:ea typeface="+mn-lt"/>
                <a:cs typeface="+mn-lt"/>
              </a:rPr>
              <a:t>messages</a:t>
            </a:r>
            <a:r>
              <a:rPr lang="pt-BR" b="1" dirty="0">
                <a:ea typeface="+mn-lt"/>
                <a:cs typeface="+mn-lt"/>
              </a:rPr>
              <a:t> go </a:t>
            </a:r>
            <a:r>
              <a:rPr lang="pt-BR" b="1" dirty="0" err="1">
                <a:ea typeface="+mn-lt"/>
                <a:cs typeface="+mn-lt"/>
              </a:rPr>
              <a:t>to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80. </a:t>
            </a:r>
            <a:r>
              <a:rPr lang="pt-BR" b="1" dirty="0" err="1">
                <a:ea typeface="+mn-lt"/>
                <a:cs typeface="+mn-lt"/>
              </a:rPr>
              <a:t>While</a:t>
            </a:r>
            <a:r>
              <a:rPr lang="pt-BR" b="1" dirty="0">
                <a:ea typeface="+mn-lt"/>
                <a:cs typeface="+mn-lt"/>
              </a:rPr>
              <a:t> IP </a:t>
            </a:r>
            <a:r>
              <a:rPr lang="pt-BR" b="1" dirty="0" err="1">
                <a:ea typeface="+mn-lt"/>
                <a:cs typeface="+mn-lt"/>
              </a:rPr>
              <a:t>addresses</a:t>
            </a:r>
            <a:r>
              <a:rPr lang="pt-BR" b="1" dirty="0">
                <a:ea typeface="+mn-lt"/>
                <a:cs typeface="+mn-lt"/>
              </a:rPr>
              <a:t> </a:t>
            </a:r>
            <a:r>
              <a:rPr lang="pt-BR" b="1" dirty="0" err="1">
                <a:ea typeface="+mn-lt"/>
                <a:cs typeface="+mn-lt"/>
              </a:rPr>
              <a:t>enable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messages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to</a:t>
            </a:r>
            <a:r>
              <a:rPr lang="pt-BR" b="1" dirty="0">
                <a:ea typeface="+mn-lt"/>
                <a:cs typeface="+mn-lt"/>
              </a:rPr>
              <a:t> go </a:t>
            </a:r>
            <a:r>
              <a:rPr lang="pt-BR" b="1" dirty="0" err="1">
                <a:ea typeface="+mn-lt"/>
                <a:cs typeface="+mn-lt"/>
              </a:rPr>
              <a:t>to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and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from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specific</a:t>
            </a:r>
            <a:r>
              <a:rPr lang="pt-BR" b="1" dirty="0">
                <a:ea typeface="+mn-lt"/>
                <a:cs typeface="+mn-lt"/>
              </a:rPr>
              <a:t> devices, </a:t>
            </a:r>
            <a:r>
              <a:rPr lang="pt-BR" b="1" dirty="0" err="1">
                <a:ea typeface="+mn-lt"/>
                <a:cs typeface="+mn-lt"/>
              </a:rPr>
              <a:t>port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numbers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allow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targeting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of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specific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services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or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applications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within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those</a:t>
            </a:r>
            <a:r>
              <a:rPr lang="pt-BR" b="1" dirty="0">
                <a:ea typeface="+mn-lt"/>
                <a:cs typeface="+mn-lt"/>
              </a:rPr>
              <a:t> devices.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100553697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77672-0961-9A8D-3F62-B5603783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How</a:t>
            </a:r>
            <a:r>
              <a:rPr lang="pt-BR" b="1" dirty="0"/>
              <a:t> do </a:t>
            </a:r>
            <a:r>
              <a:rPr lang="pt-BR" b="1" dirty="0" err="1"/>
              <a:t>ports</a:t>
            </a:r>
            <a:r>
              <a:rPr lang="pt-BR" b="1" dirty="0"/>
              <a:t> make network connections more </a:t>
            </a:r>
            <a:r>
              <a:rPr lang="pt-BR" b="1" dirty="0" err="1"/>
              <a:t>efficient</a:t>
            </a:r>
            <a:r>
              <a:rPr lang="pt-BR" b="1" dirty="0"/>
              <a:t>?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6DBE2-C308-1BAA-204D-C3FC017CD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 err="1">
                <a:ea typeface="+mn-lt"/>
                <a:cs typeface="+mn-lt"/>
              </a:rPr>
              <a:t>Vastly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different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types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of</a:t>
            </a:r>
            <a:r>
              <a:rPr lang="pt-BR" b="1" dirty="0">
                <a:ea typeface="+mn-lt"/>
                <a:cs typeface="+mn-lt"/>
              </a:rPr>
              <a:t> data </a:t>
            </a:r>
            <a:r>
              <a:rPr lang="pt-BR" b="1" dirty="0" err="1">
                <a:ea typeface="+mn-lt"/>
                <a:cs typeface="+mn-lt"/>
              </a:rPr>
              <a:t>flow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to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and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from</a:t>
            </a:r>
            <a:r>
              <a:rPr lang="pt-BR" b="1" dirty="0">
                <a:ea typeface="+mn-lt"/>
                <a:cs typeface="+mn-lt"/>
              </a:rPr>
              <a:t> a </a:t>
            </a:r>
            <a:r>
              <a:rPr lang="pt-BR" b="1" dirty="0" err="1">
                <a:ea typeface="+mn-lt"/>
                <a:cs typeface="+mn-lt"/>
              </a:rPr>
              <a:t>computer</a:t>
            </a:r>
            <a:r>
              <a:rPr lang="pt-BR" b="1" dirty="0">
                <a:ea typeface="+mn-lt"/>
                <a:cs typeface="+mn-lt"/>
              </a:rPr>
              <a:t> over </a:t>
            </a:r>
            <a:r>
              <a:rPr lang="pt-BR" b="1" dirty="0" err="1">
                <a:ea typeface="+mn-lt"/>
                <a:cs typeface="+mn-lt"/>
              </a:rPr>
              <a:t>the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same</a:t>
            </a:r>
            <a:r>
              <a:rPr lang="pt-BR" b="1" dirty="0">
                <a:ea typeface="+mn-lt"/>
                <a:cs typeface="+mn-lt"/>
              </a:rPr>
              <a:t> network connection. The use </a:t>
            </a:r>
            <a:r>
              <a:rPr lang="pt-BR" b="1" dirty="0" err="1">
                <a:ea typeface="+mn-lt"/>
                <a:cs typeface="+mn-lt"/>
              </a:rPr>
              <a:t>of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ports</a:t>
            </a:r>
            <a:r>
              <a:rPr lang="pt-BR" b="1" dirty="0">
                <a:ea typeface="+mn-lt"/>
                <a:cs typeface="+mn-lt"/>
              </a:rPr>
              <a:t> helps </a:t>
            </a:r>
            <a:r>
              <a:rPr lang="pt-BR" b="1" dirty="0" err="1">
                <a:ea typeface="+mn-lt"/>
                <a:cs typeface="+mn-lt"/>
              </a:rPr>
              <a:t>computers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understand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what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to</a:t>
            </a:r>
            <a:r>
              <a:rPr lang="pt-BR" b="1" dirty="0">
                <a:ea typeface="+mn-lt"/>
                <a:cs typeface="+mn-lt"/>
              </a:rPr>
              <a:t> do </a:t>
            </a:r>
            <a:r>
              <a:rPr lang="pt-BR" b="1" dirty="0" err="1">
                <a:ea typeface="+mn-lt"/>
                <a:cs typeface="+mn-lt"/>
              </a:rPr>
              <a:t>with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the</a:t>
            </a:r>
            <a:r>
              <a:rPr lang="pt-BR" b="1" dirty="0">
                <a:ea typeface="+mn-lt"/>
                <a:cs typeface="+mn-lt"/>
              </a:rPr>
              <a:t> data </a:t>
            </a:r>
            <a:r>
              <a:rPr lang="pt-BR" b="1" dirty="0" err="1">
                <a:ea typeface="+mn-lt"/>
                <a:cs typeface="+mn-lt"/>
              </a:rPr>
              <a:t>they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receive</a:t>
            </a:r>
            <a:r>
              <a:rPr lang="pt-BR" b="1" dirty="0">
                <a:ea typeface="+mn-lt"/>
                <a:cs typeface="+mn-lt"/>
              </a:rPr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80531443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Wood Type</vt:lpstr>
      <vt:lpstr>Networking Ports</vt:lpstr>
      <vt:lpstr>Quick review last session</vt:lpstr>
      <vt:lpstr>What is Angular?  </vt:lpstr>
      <vt:lpstr>Apresentação do PowerPoint</vt:lpstr>
      <vt:lpstr>Question 1: What is a cookie from internt?</vt:lpstr>
      <vt:lpstr>Question 2: wich comand Is the starting point of AngularJS Application?   </vt:lpstr>
      <vt:lpstr>What is a port? </vt:lpstr>
      <vt:lpstr>What is a port number? </vt:lpstr>
      <vt:lpstr>How do ports make network connections more efficient? </vt:lpstr>
      <vt:lpstr>Are ports part of the network layer? </vt:lpstr>
      <vt:lpstr>Apresentação do PowerPoint</vt:lpstr>
      <vt:lpstr>Apresentação do PowerPoint</vt:lpstr>
      <vt:lpstr>What are the different port numbers? </vt:lpstr>
      <vt:lpstr>Apresentação do PowerPoint</vt:lpstr>
      <vt:lpstr>Apresentação do PowerPoint</vt:lpstr>
      <vt:lpstr>Question 3: What is A FTP?</vt:lpstr>
      <vt:lpstr>Question 4: in total how many comunication ports exist?  </vt:lpstr>
      <vt:lpstr>Thank you!!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233</cp:revision>
  <dcterms:created xsi:type="dcterms:W3CDTF">2022-07-19T01:58:40Z</dcterms:created>
  <dcterms:modified xsi:type="dcterms:W3CDTF">2022-07-19T21:43:57Z</dcterms:modified>
</cp:coreProperties>
</file>