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5"/>
    <p:restoredTop sz="94647"/>
  </p:normalViewPr>
  <p:slideViewPr>
    <p:cSldViewPr snapToGrid="0" snapToObjects="1">
      <p:cViewPr varScale="1">
        <p:scale>
          <a:sx n="223" d="100"/>
          <a:sy n="223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C433-DB6B-5E4D-8890-593AAB68E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大学实用教程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B057-4C90-1648-982D-FB9B361D7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齐伟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元组</a:t>
            </a:r>
            <a:endParaRPr lang="en-US" altLang="zh-CN" dirty="0"/>
          </a:p>
          <a:p>
            <a:pPr lvl="1"/>
            <a:r>
              <a:rPr lang="zh-CN" altLang="en-US" dirty="0"/>
              <a:t>创建元组方法</a:t>
            </a:r>
            <a:endParaRPr lang="en-US" altLang="zh-CN" dirty="0"/>
          </a:p>
          <a:p>
            <a:pPr lvl="1"/>
            <a:r>
              <a:rPr lang="zh-CN" altLang="en-US" dirty="0"/>
              <a:t>元组的特点</a:t>
            </a:r>
            <a:endParaRPr lang="en-US" altLang="zh-CN" dirty="0"/>
          </a:p>
          <a:p>
            <a:pPr lvl="1"/>
            <a:r>
              <a:rPr lang="zh-CN" altLang="en-US" dirty="0"/>
              <a:t>元组与列表比较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208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字典</a:t>
            </a:r>
            <a:endParaRPr lang="en-US" altLang="zh-CN" dirty="0"/>
          </a:p>
          <a:p>
            <a:pPr lvl="1"/>
            <a:r>
              <a:rPr lang="zh-CN" altLang="en-US" dirty="0"/>
              <a:t>创建字典方法</a:t>
            </a:r>
            <a:endParaRPr lang="en-US" altLang="zh-CN" dirty="0"/>
          </a:p>
          <a:p>
            <a:pPr lvl="1"/>
            <a:r>
              <a:rPr lang="zh-CN" altLang="en-US" dirty="0"/>
              <a:t>字典的基本操作</a:t>
            </a:r>
            <a:endParaRPr lang="en-US" altLang="zh-CN" dirty="0"/>
          </a:p>
          <a:p>
            <a:pPr lvl="1"/>
            <a:r>
              <a:rPr lang="zh-CN" altLang="en-US" dirty="0"/>
              <a:t>字典的方法</a:t>
            </a:r>
            <a:endParaRPr lang="en-US" altLang="zh-CN" dirty="0"/>
          </a:p>
          <a:p>
            <a:pPr lvl="1"/>
            <a:r>
              <a:rPr lang="zh-CN" altLang="en-US" dirty="0"/>
              <a:t>深拷贝和浅拷贝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4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3.7</a:t>
            </a:r>
            <a:r>
              <a:rPr lang="zh-CN" altLang="en-US" dirty="0"/>
              <a:t> 集合</a:t>
            </a:r>
            <a:endParaRPr lang="en-US" altLang="zh-CN" dirty="0"/>
          </a:p>
          <a:p>
            <a:pPr lvl="1"/>
            <a:r>
              <a:rPr lang="zh-CN" altLang="en-US" dirty="0"/>
              <a:t>创建集合方法</a:t>
            </a:r>
            <a:endParaRPr lang="en-US" altLang="zh-CN" dirty="0"/>
          </a:p>
          <a:p>
            <a:pPr lvl="1"/>
            <a:r>
              <a:rPr lang="zh-CN" altLang="en-US" dirty="0"/>
              <a:t>集合中元素特点</a:t>
            </a:r>
            <a:endParaRPr lang="en-US" altLang="zh-CN" dirty="0"/>
          </a:p>
          <a:p>
            <a:pPr lvl="1"/>
            <a:r>
              <a:rPr lang="zh-CN" altLang="en-US" dirty="0"/>
              <a:t>集合的方法</a:t>
            </a:r>
            <a:endParaRPr lang="en-US" altLang="zh-CN" dirty="0"/>
          </a:p>
          <a:p>
            <a:pPr lvl="1"/>
            <a:r>
              <a:rPr lang="zh-CN" altLang="en-US" dirty="0"/>
              <a:t>不变集合</a:t>
            </a:r>
            <a:endParaRPr lang="en-US" altLang="zh-CN" dirty="0"/>
          </a:p>
          <a:p>
            <a:pPr lvl="1"/>
            <a:r>
              <a:rPr lang="zh-CN" altLang="en-US" dirty="0"/>
              <a:t>集合的关系和运算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42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运算符合语句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 运算符</a:t>
            </a:r>
            <a:endParaRPr lang="en-US" altLang="zh-CN" dirty="0"/>
          </a:p>
          <a:p>
            <a:pPr lvl="1"/>
            <a:r>
              <a:rPr lang="zh-CN" altLang="en-US" dirty="0"/>
              <a:t>算术运算符</a:t>
            </a:r>
            <a:endParaRPr lang="en-US" altLang="zh-CN" dirty="0"/>
          </a:p>
          <a:p>
            <a:pPr lvl="1"/>
            <a:r>
              <a:rPr lang="zh-CN" altLang="en-US" dirty="0"/>
              <a:t>比较运算符</a:t>
            </a:r>
            <a:endParaRPr lang="en-US" altLang="zh-CN" dirty="0"/>
          </a:p>
          <a:p>
            <a:pPr lvl="1"/>
            <a:r>
              <a:rPr lang="zh-CN" altLang="en-US" dirty="0"/>
              <a:t>逻辑运算符</a:t>
            </a:r>
            <a:endParaRPr lang="en-US" altLang="zh-CN" dirty="0"/>
          </a:p>
          <a:p>
            <a:r>
              <a:rPr lang="en-US" altLang="zh-CN" dirty="0"/>
              <a:t>4.2</a:t>
            </a:r>
            <a:r>
              <a:rPr lang="zh-CN" altLang="en-US" dirty="0"/>
              <a:t> 简单语句</a:t>
            </a:r>
            <a:endParaRPr lang="en-US" altLang="zh-CN" dirty="0"/>
          </a:p>
          <a:p>
            <a:r>
              <a:rPr lang="en-US" altLang="zh-CN" dirty="0"/>
              <a:t>4.3</a:t>
            </a:r>
            <a:r>
              <a:rPr lang="zh-CN" altLang="en-US" dirty="0"/>
              <a:t> 条件语句：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  <a:r>
              <a:rPr lang="zh-CN" altLang="en-US" dirty="0"/>
              <a:t> </a:t>
            </a:r>
            <a:r>
              <a:rPr lang="en-US" altLang="zh-CN" dirty="0" err="1"/>
              <a:t>elif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4.4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zh-CN" altLang="en-US" dirty="0"/>
              <a:t>基础应用</a:t>
            </a:r>
            <a:endParaRPr lang="en-US" altLang="zh-CN" dirty="0"/>
          </a:p>
          <a:p>
            <a:pPr lvl="1"/>
            <a:r>
              <a:rPr lang="zh-CN" altLang="en-US" dirty="0"/>
              <a:t>常用函数：</a:t>
            </a:r>
            <a:r>
              <a:rPr lang="en-US" altLang="zh-CN" dirty="0"/>
              <a:t>range/zip/enumerate</a:t>
            </a:r>
          </a:p>
          <a:p>
            <a:pPr lvl="1"/>
            <a:r>
              <a:rPr lang="zh-CN" altLang="en-US" dirty="0"/>
              <a:t>列表解析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运算符合语句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zh-CN" altLang="en-US" dirty="0"/>
              <a:t>基础应用</a:t>
            </a:r>
            <a:endParaRPr lang="en-US" altLang="zh-CN" dirty="0"/>
          </a:p>
          <a:p>
            <a:pPr lvl="1"/>
            <a:r>
              <a:rPr lang="zh-CN" altLang="en-US" dirty="0"/>
              <a:t>常用函数：</a:t>
            </a:r>
            <a:r>
              <a:rPr lang="en-US" altLang="zh-CN" dirty="0"/>
              <a:t>range/zip/enumerate</a:t>
            </a:r>
          </a:p>
          <a:p>
            <a:pPr lvl="1"/>
            <a:r>
              <a:rPr lang="zh-CN" altLang="en-US" dirty="0"/>
              <a:t>列表解析</a:t>
            </a:r>
            <a:endParaRPr lang="en-US" altLang="zh-CN" dirty="0"/>
          </a:p>
          <a:p>
            <a:r>
              <a:rPr lang="en-US" altLang="zh-CN" dirty="0"/>
              <a:t>4.5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循环语句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1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</a:t>
            </a:r>
            <a:r>
              <a:rPr lang="zh-CN" altLang="en-US" dirty="0"/>
              <a:t>函数基础</a:t>
            </a:r>
            <a:endParaRPr lang="en-US" altLang="zh-CN" dirty="0"/>
          </a:p>
          <a:p>
            <a:pPr lvl="1"/>
            <a:r>
              <a:rPr lang="zh-CN" altLang="en-US" dirty="0"/>
              <a:t>定义方法</a:t>
            </a:r>
            <a:endParaRPr lang="en-US" altLang="zh-CN" dirty="0"/>
          </a:p>
          <a:p>
            <a:pPr lvl="1"/>
            <a:r>
              <a:rPr lang="zh-CN" altLang="en-US" dirty="0"/>
              <a:t>调用方法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endParaRPr lang="en-US" altLang="zh-CN" dirty="0"/>
          </a:p>
          <a:p>
            <a:pPr lvl="1"/>
            <a:r>
              <a:rPr lang="zh-CN" altLang="en-US" dirty="0"/>
              <a:t>参数收集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</a:t>
            </a:r>
            <a:r>
              <a:rPr lang="zh-CN" altLang="en-US" dirty="0"/>
              <a:t> 函数是对象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嵌套函数</a:t>
            </a:r>
            <a:endParaRPr lang="en-US" altLang="zh-CN" dirty="0"/>
          </a:p>
          <a:p>
            <a:pPr lvl="1"/>
            <a:r>
              <a:rPr lang="zh-CN" altLang="en-US" dirty="0"/>
              <a:t>装饰器</a:t>
            </a:r>
            <a:endParaRPr lang="en-US" altLang="zh-CN" dirty="0"/>
          </a:p>
          <a:p>
            <a:r>
              <a:rPr lang="en-US" altLang="zh-CN" dirty="0"/>
              <a:t>5.3</a:t>
            </a:r>
            <a:r>
              <a:rPr lang="zh-CN" altLang="en-US" dirty="0"/>
              <a:t> 特殊函数</a:t>
            </a:r>
            <a:endParaRPr lang="en-US" altLang="zh-CN" dirty="0"/>
          </a:p>
          <a:p>
            <a:pPr lvl="1"/>
            <a:r>
              <a:rPr lang="en-US" altLang="zh-CN" dirty="0"/>
              <a:t>Lambda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Filter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 面向对象</a:t>
            </a:r>
            <a:endParaRPr lang="en-US" altLang="zh-CN" dirty="0"/>
          </a:p>
          <a:p>
            <a:pPr lvl="1"/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r>
              <a:rPr lang="en-US" altLang="zh-CN" dirty="0"/>
              <a:t>6.2</a:t>
            </a:r>
            <a:r>
              <a:rPr lang="zh-CN" altLang="en-US" dirty="0"/>
              <a:t> 类</a:t>
            </a:r>
            <a:endParaRPr lang="en-US" altLang="zh-CN" dirty="0"/>
          </a:p>
          <a:p>
            <a:pPr lvl="1"/>
            <a:r>
              <a:rPr lang="zh-CN" altLang="en-US" dirty="0"/>
              <a:t>创建方法</a:t>
            </a:r>
            <a:endParaRPr lang="en-US" altLang="zh-CN" dirty="0"/>
          </a:p>
          <a:p>
            <a:pPr lvl="1"/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/>
              <a:t>6.3</a:t>
            </a:r>
            <a:r>
              <a:rPr lang="zh-CN" altLang="en-US" dirty="0"/>
              <a:t> 属性</a:t>
            </a:r>
            <a:endParaRPr lang="en-US" altLang="zh-CN" dirty="0"/>
          </a:p>
          <a:p>
            <a:pPr lvl="1"/>
            <a:r>
              <a:rPr lang="zh-CN" altLang="en-US" dirty="0"/>
              <a:t>类属性</a:t>
            </a:r>
            <a:endParaRPr lang="en-US" altLang="zh-CN" dirty="0"/>
          </a:p>
          <a:p>
            <a:pPr lvl="1"/>
            <a:r>
              <a:rPr lang="zh-CN" altLang="en-US" dirty="0"/>
              <a:t>实例属性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</a:t>
            </a:r>
            <a:r>
              <a:rPr lang="zh-CN" altLang="en-US" dirty="0"/>
              <a:t> 属性</a:t>
            </a:r>
            <a:endParaRPr lang="en-US" altLang="zh-CN" dirty="0"/>
          </a:p>
          <a:p>
            <a:pPr lvl="1"/>
            <a:r>
              <a:rPr lang="zh-CN" altLang="en-US" dirty="0"/>
              <a:t>类属性</a:t>
            </a:r>
            <a:endParaRPr lang="en-US" altLang="zh-CN" dirty="0"/>
          </a:p>
          <a:p>
            <a:pPr lvl="1"/>
            <a:r>
              <a:rPr lang="zh-CN" altLang="en-US" dirty="0"/>
              <a:t>实例属性</a:t>
            </a:r>
            <a:endParaRPr lang="en-US" altLang="zh-CN" dirty="0"/>
          </a:p>
          <a:p>
            <a:pPr lvl="1"/>
            <a:r>
              <a:rPr lang="en-US" altLang="zh-CN" dirty="0"/>
              <a:t>Self</a:t>
            </a:r>
            <a:r>
              <a:rPr lang="zh-CN" altLang="en-US" dirty="0"/>
              <a:t>作用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</a:t>
            </a:r>
            <a:r>
              <a:rPr lang="zh-CN" altLang="en-US" dirty="0"/>
              <a:t> 类的方法</a:t>
            </a:r>
            <a:endParaRPr lang="en-US" altLang="zh-CN" dirty="0"/>
          </a:p>
          <a:p>
            <a:pPr lvl="1"/>
            <a:r>
              <a:rPr lang="zh-CN" altLang="en-US" dirty="0"/>
              <a:t>比较方法和函数</a:t>
            </a:r>
            <a:endParaRPr lang="en-US" altLang="zh-CN" dirty="0"/>
          </a:p>
          <a:p>
            <a:pPr lvl="1"/>
            <a:r>
              <a:rPr lang="zh-CN" altLang="en-US" dirty="0"/>
              <a:t>实例方法</a:t>
            </a:r>
            <a:endParaRPr lang="en-US" altLang="zh-CN" dirty="0"/>
          </a:p>
          <a:p>
            <a:pPr lvl="1"/>
            <a:r>
              <a:rPr lang="zh-CN" altLang="en-US" dirty="0"/>
              <a:t>类方法</a:t>
            </a:r>
            <a:endParaRPr lang="en-US" altLang="zh-CN" dirty="0"/>
          </a:p>
          <a:p>
            <a:pPr lvl="1"/>
            <a:r>
              <a:rPr lang="zh-CN" altLang="en-US" dirty="0"/>
              <a:t>静态方法</a:t>
            </a:r>
            <a:endParaRPr lang="en-US" altLang="zh-CN" dirty="0"/>
          </a:p>
          <a:p>
            <a:r>
              <a:rPr lang="en-US" altLang="zh-CN" dirty="0"/>
              <a:t>6.5</a:t>
            </a:r>
            <a:r>
              <a:rPr lang="zh-CN" altLang="en-US" dirty="0"/>
              <a:t> 继承</a:t>
            </a:r>
            <a:endParaRPr lang="en-US" altLang="zh-CN" dirty="0"/>
          </a:p>
          <a:p>
            <a:pPr lvl="1"/>
            <a:r>
              <a:rPr lang="zh-CN" altLang="en-US" dirty="0"/>
              <a:t>单继承</a:t>
            </a:r>
            <a:endParaRPr lang="en-US" altLang="zh-CN" dirty="0"/>
          </a:p>
          <a:p>
            <a:pPr lvl="1"/>
            <a:r>
              <a:rPr lang="zh-CN" altLang="en-US" dirty="0"/>
              <a:t>多继承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0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B21-429C-CD43-971C-D9B6DA32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D656-79A8-3F4B-84DD-C9D45D89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配套图书为</a:t>
            </a:r>
            <a:r>
              <a:rPr lang="en-US" altLang="zh-CN" dirty="0"/>
              <a:t>《Python</a:t>
            </a:r>
            <a:r>
              <a:rPr lang="zh-CN" altLang="en-US" dirty="0"/>
              <a:t>大学实用教程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不作为</a:t>
            </a:r>
            <a:r>
              <a:rPr lang="en-US" altLang="zh-CN" dirty="0"/>
              <a:t>《Python</a:t>
            </a:r>
            <a:r>
              <a:rPr lang="zh-CN" altLang="en-US" dirty="0"/>
              <a:t>大学实用教程</a:t>
            </a:r>
            <a:r>
              <a:rPr lang="en-US" altLang="zh-CN" dirty="0"/>
              <a:t>》</a:t>
            </a:r>
            <a:r>
              <a:rPr lang="zh-CN" altLang="en-US" dirty="0"/>
              <a:t>的必备部分，也不是出版流程中审校内容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制作者不对内容是否符合教学需要承担责任</a:t>
            </a:r>
            <a:endParaRPr lang="en-US" altLang="zh-CN" dirty="0"/>
          </a:p>
          <a:p>
            <a:r>
              <a:rPr lang="zh-CN" altLang="en-US" dirty="0"/>
              <a:t>仅供</a:t>
            </a:r>
            <a:r>
              <a:rPr lang="zh-CN" altLang="en-US"/>
              <a:t>教学使用参考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6.6</a:t>
            </a:r>
            <a:r>
              <a:rPr lang="zh-CN" altLang="en-US" dirty="0"/>
              <a:t> 多态</a:t>
            </a:r>
            <a:endParaRPr lang="en-US" altLang="zh-CN" dirty="0"/>
          </a:p>
          <a:p>
            <a:r>
              <a:rPr lang="en-US" altLang="zh-CN" dirty="0"/>
              <a:t>6.7</a:t>
            </a:r>
            <a:r>
              <a:rPr lang="zh-CN" altLang="en-US" dirty="0"/>
              <a:t> 封装和私有化</a:t>
            </a:r>
            <a:endParaRPr lang="en-US" altLang="zh-CN" dirty="0"/>
          </a:p>
          <a:p>
            <a:r>
              <a:rPr lang="en-US" altLang="zh-CN" dirty="0"/>
              <a:t>6.8</a:t>
            </a:r>
            <a:r>
              <a:rPr lang="zh-CN" altLang="en-US" dirty="0"/>
              <a:t> 自定义对象类型</a:t>
            </a:r>
            <a:endParaRPr lang="en-US" altLang="zh-CN" dirty="0"/>
          </a:p>
          <a:p>
            <a:pPr lvl="1"/>
            <a:r>
              <a:rPr lang="zh-CN" altLang="en-US" dirty="0"/>
              <a:t>自定义简单对象</a:t>
            </a:r>
            <a:endParaRPr lang="en-US" altLang="zh-CN" dirty="0"/>
          </a:p>
          <a:p>
            <a:pPr lvl="1"/>
            <a:r>
              <a:rPr lang="zh-CN" altLang="en-US" dirty="0"/>
              <a:t>控制属性访问</a:t>
            </a:r>
            <a:endParaRPr lang="en-US" altLang="zh-CN" dirty="0"/>
          </a:p>
          <a:p>
            <a:pPr lvl="1"/>
            <a:r>
              <a:rPr lang="zh-CN" altLang="en-US" dirty="0"/>
              <a:t>可调用对象</a:t>
            </a:r>
            <a:endParaRPr lang="en-US" altLang="zh-CN" dirty="0"/>
          </a:p>
          <a:p>
            <a:pPr lvl="1"/>
            <a:r>
              <a:rPr lang="zh-CN" altLang="en-US" dirty="0"/>
              <a:t>对象的类索引操作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5DE-1E34-7641-8807-84164A1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B8-8FB4-934E-BBDA-0E040912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6.9</a:t>
            </a:r>
            <a:r>
              <a:rPr lang="zh-CN" altLang="en-US" dirty="0"/>
              <a:t> 构造方法</a:t>
            </a:r>
            <a:endParaRPr lang="en-US" altLang="zh-CN" dirty="0"/>
          </a:p>
          <a:p>
            <a:pPr lvl="1"/>
            <a:r>
              <a:rPr lang="zh-CN" altLang="en-US" dirty="0"/>
              <a:t>基本应用</a:t>
            </a:r>
            <a:endParaRPr lang="en-US" altLang="zh-CN" dirty="0"/>
          </a:p>
          <a:p>
            <a:pPr lvl="1"/>
            <a:r>
              <a:rPr lang="zh-CN" altLang="en-US" dirty="0"/>
              <a:t>单例模式</a:t>
            </a:r>
            <a:endParaRPr lang="en-US" altLang="zh-CN" dirty="0"/>
          </a:p>
          <a:p>
            <a:r>
              <a:rPr lang="en-US" altLang="zh-CN" dirty="0"/>
              <a:t>6.10</a:t>
            </a:r>
            <a:r>
              <a:rPr lang="zh-CN" altLang="en-US" dirty="0"/>
              <a:t> 迭代器</a:t>
            </a:r>
            <a:endParaRPr lang="en-US" altLang="zh-CN" dirty="0"/>
          </a:p>
          <a:p>
            <a:r>
              <a:rPr lang="en-US" altLang="zh-CN" dirty="0"/>
              <a:t>6.11</a:t>
            </a:r>
            <a:r>
              <a:rPr lang="zh-CN" altLang="en-US" dirty="0"/>
              <a:t> 生成器</a:t>
            </a:r>
            <a:endParaRPr lang="en-US" altLang="zh-CN" dirty="0"/>
          </a:p>
          <a:p>
            <a:r>
              <a:rPr lang="en-US" altLang="zh-CN" dirty="0"/>
              <a:t>6.12</a:t>
            </a:r>
            <a:r>
              <a:rPr lang="zh-CN" altLang="en-US" dirty="0"/>
              <a:t> 元类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23FF-516C-2448-9ACE-B40BFC70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模块和包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A449-198B-2245-B198-72F88E90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 模块</a:t>
            </a:r>
            <a:endParaRPr lang="en-US" altLang="zh-CN" dirty="0"/>
          </a:p>
          <a:p>
            <a:r>
              <a:rPr lang="en-US" altLang="zh-CN" dirty="0"/>
              <a:t>7.2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en-US" altLang="zh-CN" dirty="0"/>
              <a:t>7.3</a:t>
            </a:r>
            <a:r>
              <a:rPr lang="zh-CN" altLang="en-US" dirty="0"/>
              <a:t> 标准库</a:t>
            </a:r>
            <a:endParaRPr lang="en-US" altLang="zh-CN" dirty="0"/>
          </a:p>
          <a:p>
            <a:pPr lvl="1"/>
            <a:r>
              <a:rPr lang="en-US" dirty="0"/>
              <a:t>Sys</a:t>
            </a:r>
          </a:p>
          <a:p>
            <a:pPr lvl="1"/>
            <a:r>
              <a:rPr lang="en-US" altLang="zh-CN" dirty="0" err="1"/>
              <a:t>Os</a:t>
            </a:r>
            <a:endParaRPr lang="en-US" altLang="zh-CN" dirty="0"/>
          </a:p>
          <a:p>
            <a:pPr lvl="1"/>
            <a:r>
              <a:rPr lang="en-US" altLang="zh-CN" dirty="0" err="1"/>
              <a:t>Json</a:t>
            </a:r>
            <a:endParaRPr lang="en-US" altLang="zh-CN" dirty="0"/>
          </a:p>
          <a:p>
            <a:r>
              <a:rPr lang="en-US" altLang="zh-CN" dirty="0"/>
              <a:t>7.4</a:t>
            </a:r>
            <a:r>
              <a:rPr lang="zh-CN" altLang="en-US" dirty="0"/>
              <a:t> 第三方包</a:t>
            </a:r>
            <a:endParaRPr lang="en-US" altLang="zh-CN" dirty="0"/>
          </a:p>
          <a:p>
            <a:r>
              <a:rPr lang="en-US" altLang="zh-CN" dirty="0"/>
              <a:t>7.5</a:t>
            </a:r>
            <a:r>
              <a:rPr lang="zh-CN" altLang="en-US" dirty="0"/>
              <a:t> 发布包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2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3078-659B-BA4F-974F-A7F5AB26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异常处理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E15A-9618-4740-AD37-479D556A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错误</a:t>
            </a:r>
            <a:endParaRPr lang="en-US" altLang="zh-CN" dirty="0"/>
          </a:p>
          <a:p>
            <a:r>
              <a:rPr lang="en-US" altLang="zh-CN" dirty="0"/>
              <a:t>8.2</a:t>
            </a:r>
            <a:r>
              <a:rPr lang="zh-CN" altLang="en-US" dirty="0"/>
              <a:t> 异常</a:t>
            </a:r>
            <a:endParaRPr lang="en-US" altLang="zh-CN" dirty="0"/>
          </a:p>
          <a:p>
            <a:r>
              <a:rPr lang="en-US" altLang="zh-CN" dirty="0"/>
              <a:t>8.3</a:t>
            </a:r>
            <a:r>
              <a:rPr lang="zh-CN" altLang="en-US" dirty="0"/>
              <a:t> 异常处理：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8.4</a:t>
            </a:r>
            <a:r>
              <a:rPr lang="zh-CN" altLang="en-US" dirty="0"/>
              <a:t> 自定义异常类型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DBA7-9D76-E344-AD9F-BF23B96C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读写文件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97D5-B16C-2D45-A365-50E4980A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 文件读写</a:t>
            </a:r>
            <a:endParaRPr lang="en-US" altLang="zh-CN" dirty="0"/>
          </a:p>
          <a:p>
            <a:pPr lvl="1"/>
            <a:r>
              <a:rPr lang="zh-CN" altLang="en-US" dirty="0"/>
              <a:t>写文件</a:t>
            </a:r>
            <a:endParaRPr lang="en-US" altLang="zh-CN" dirty="0"/>
          </a:p>
          <a:p>
            <a:pPr lvl="1"/>
            <a:r>
              <a:rPr lang="zh-CN" altLang="en-US" dirty="0"/>
              <a:t>读文件</a:t>
            </a:r>
            <a:endParaRPr lang="en-US" altLang="zh-CN" dirty="0"/>
          </a:p>
          <a:p>
            <a:pPr lvl="1"/>
            <a:r>
              <a:rPr lang="zh-CN" altLang="en-US" dirty="0"/>
              <a:t>文件是迭代器</a:t>
            </a:r>
            <a:endParaRPr lang="en-US" altLang="zh-CN" dirty="0"/>
          </a:p>
          <a:p>
            <a:r>
              <a:rPr lang="en-US" altLang="zh-CN" dirty="0"/>
              <a:t>9.2</a:t>
            </a:r>
            <a:r>
              <a:rPr lang="zh-CN" altLang="en-US" dirty="0"/>
              <a:t> 读写特定类型文件</a:t>
            </a:r>
            <a:endParaRPr lang="en-US" altLang="zh-CN" dirty="0"/>
          </a:p>
          <a:p>
            <a:pPr lvl="1"/>
            <a:r>
              <a:rPr lang="en-US" altLang="zh-CN" dirty="0"/>
              <a:t>Word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/>
              <a:t>Excel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/>
              <a:t>Csv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42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DBA7-9D76-E344-AD9F-BF23B96C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读写文件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97D5-B16C-2D45-A365-50E4980A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9.3</a:t>
            </a:r>
            <a:r>
              <a:rPr lang="zh-CN" altLang="en-US" dirty="0"/>
              <a:t> 将数据存入文件</a:t>
            </a:r>
            <a:endParaRPr lang="en-US" altLang="zh-CN" dirty="0"/>
          </a:p>
          <a:p>
            <a:pPr lvl="1"/>
            <a:r>
              <a:rPr lang="en-US" altLang="zh-CN" dirty="0"/>
              <a:t>Pickle</a:t>
            </a:r>
          </a:p>
          <a:p>
            <a:pPr lvl="1"/>
            <a:r>
              <a:rPr lang="en-US" altLang="zh-CN" dirty="0"/>
              <a:t>Shelve</a:t>
            </a:r>
          </a:p>
          <a:p>
            <a:pPr lvl="1"/>
            <a:r>
              <a:rPr lang="en-US" altLang="zh-CN" dirty="0"/>
              <a:t>SQLite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1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99F4-FFD8-AD4E-ADB8-879BD8EB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A632-732B-C742-AE90-5A5FA304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  <a:endParaRPr lang="en-US" altLang="zh-CN" dirty="0"/>
          </a:p>
          <a:p>
            <a:pPr lvl="1"/>
            <a:r>
              <a:rPr lang="zh-CN" altLang="en-US" dirty="0"/>
              <a:t>多练习</a:t>
            </a:r>
            <a:endParaRPr lang="en-US" altLang="zh-CN" dirty="0"/>
          </a:p>
          <a:p>
            <a:pPr lvl="1"/>
            <a:r>
              <a:rPr lang="zh-CN" altLang="en-US" dirty="0"/>
              <a:t>多阅读</a:t>
            </a:r>
            <a:endParaRPr lang="en-US" altLang="zh-CN" dirty="0"/>
          </a:p>
          <a:p>
            <a:r>
              <a:rPr lang="zh-CN" altLang="en-US" dirty="0"/>
              <a:t>仓库：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</a:t>
            </a:r>
            <a:r>
              <a:rPr lang="en-US" altLang="zh-CN" dirty="0" err="1"/>
              <a:t>thub.com</a:t>
            </a:r>
            <a:r>
              <a:rPr lang="en-US" altLang="zh-CN" dirty="0"/>
              <a:t>/</a:t>
            </a:r>
            <a:r>
              <a:rPr lang="en-US" altLang="zh-CN" dirty="0" err="1"/>
              <a:t>qiwsir</a:t>
            </a:r>
            <a:r>
              <a:rPr lang="en-US" altLang="zh-CN" dirty="0"/>
              <a:t>/</a:t>
            </a:r>
            <a:r>
              <a:rPr lang="en-US" altLang="zh-CN" dirty="0" err="1"/>
              <a:t>PythonCourse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207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044C-DBDF-5B4D-83D9-8D06E75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编程语言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D113-0A4F-7F4C-B71F-62FDD85B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编程语言简史</a:t>
            </a:r>
            <a:endParaRPr lang="en-US" altLang="zh-CN" dirty="0"/>
          </a:p>
          <a:p>
            <a:r>
              <a:rPr lang="en-US" altLang="zh-CN" dirty="0"/>
              <a:t>1.2</a:t>
            </a:r>
            <a:r>
              <a:rPr lang="zh-CN" altLang="en-US" dirty="0"/>
              <a:t> 编程语言分类</a:t>
            </a:r>
            <a:endParaRPr lang="en-US" altLang="zh-CN" dirty="0"/>
          </a:p>
          <a:p>
            <a:pPr lvl="1"/>
            <a:r>
              <a:rPr lang="zh-CN" altLang="en-US" dirty="0"/>
              <a:t>机器语言</a:t>
            </a:r>
            <a:endParaRPr lang="en-US" altLang="zh-CN" dirty="0"/>
          </a:p>
          <a:p>
            <a:pPr lvl="1"/>
            <a:r>
              <a:rPr lang="zh-CN" altLang="en-US" dirty="0"/>
              <a:t>汇编语言</a:t>
            </a:r>
            <a:endParaRPr lang="en-US" altLang="zh-CN" dirty="0"/>
          </a:p>
          <a:p>
            <a:pPr lvl="1"/>
            <a:r>
              <a:rPr lang="zh-CN" altLang="en-US" dirty="0"/>
              <a:t>高级语言</a:t>
            </a:r>
            <a:endParaRPr lang="en-US" altLang="zh-CN" dirty="0"/>
          </a:p>
          <a:p>
            <a:r>
              <a:rPr lang="en-US" altLang="zh-CN" dirty="0"/>
              <a:t>1.3</a:t>
            </a:r>
            <a:r>
              <a:rPr lang="zh-CN" altLang="en-US" dirty="0"/>
              <a:t> 程序简介</a:t>
            </a:r>
            <a:endParaRPr lang="en-US" altLang="zh-CN" dirty="0"/>
          </a:p>
          <a:p>
            <a:pPr lvl="1"/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解释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044C-DBDF-5B4D-83D9-8D06E75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编程语言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D113-0A4F-7F4C-B71F-62FDD85B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概要</a:t>
            </a:r>
            <a:endParaRPr lang="en-US" altLang="zh-CN" dirty="0"/>
          </a:p>
          <a:p>
            <a:pPr lvl="1"/>
            <a:r>
              <a:rPr lang="zh-CN" altLang="en-US" dirty="0"/>
              <a:t>发展历程</a:t>
            </a:r>
            <a:endParaRPr lang="en-US" altLang="zh-CN" dirty="0"/>
          </a:p>
          <a:p>
            <a:pPr lvl="1"/>
            <a:r>
              <a:rPr lang="zh-CN" altLang="en-US" dirty="0"/>
              <a:t>简要介绍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217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726A-62ED-7A46-B564-EFAD0B79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开发环境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755A-1442-3343-8F31-8204A782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基础设施</a:t>
            </a:r>
            <a:endParaRPr lang="en-US" altLang="zh-CN" dirty="0"/>
          </a:p>
          <a:p>
            <a:pPr lvl="1"/>
            <a:r>
              <a:rPr lang="zh-CN" altLang="en-US" dirty="0"/>
              <a:t>计算机</a:t>
            </a:r>
            <a:endParaRPr lang="en-US" altLang="zh-CN" dirty="0"/>
          </a:p>
          <a:p>
            <a:pPr lvl="1"/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 配置开发环境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的版本</a:t>
            </a:r>
            <a:endParaRPr lang="en-US" altLang="zh-CN" dirty="0"/>
          </a:p>
          <a:p>
            <a:pPr lvl="1"/>
            <a:r>
              <a:rPr lang="zh-CN" altLang="en-US" dirty="0"/>
              <a:t>在不同操作系统中安装</a:t>
            </a:r>
            <a:endParaRPr lang="en-US" altLang="zh-CN" dirty="0"/>
          </a:p>
          <a:p>
            <a:pPr lvl="1"/>
            <a:r>
              <a:rPr lang="zh-CN" altLang="en-US" dirty="0"/>
              <a:t>进入</a:t>
            </a:r>
            <a:r>
              <a:rPr lang="en-US" altLang="zh-CN" dirty="0"/>
              <a:t>Python</a:t>
            </a:r>
            <a:r>
              <a:rPr lang="zh-CN" altLang="en-US" dirty="0"/>
              <a:t>交互模式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IDE</a:t>
            </a:r>
          </a:p>
          <a:p>
            <a:pPr lvl="1"/>
            <a:r>
              <a:rPr lang="zh-CN" altLang="en-US" dirty="0"/>
              <a:t>打印</a:t>
            </a: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初步了解对象</a:t>
            </a:r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 整数和浮点数</a:t>
            </a:r>
            <a:endParaRPr lang="en-US" altLang="zh-CN" dirty="0"/>
          </a:p>
          <a:p>
            <a:pPr lvl="1"/>
            <a:r>
              <a:rPr lang="zh-CN" altLang="en-US" dirty="0"/>
              <a:t>内置函数</a:t>
            </a:r>
            <a:r>
              <a:rPr lang="en-US" altLang="zh-CN" dirty="0"/>
              <a:t>type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类型转换</a:t>
            </a:r>
            <a:endParaRPr lang="en-US" altLang="zh-CN" dirty="0"/>
          </a:p>
          <a:p>
            <a:pPr lvl="1"/>
            <a:r>
              <a:rPr lang="zh-CN" altLang="en-US" dirty="0"/>
              <a:t>变量和对象</a:t>
            </a:r>
            <a:endParaRPr lang="en-US" altLang="zh-CN" dirty="0"/>
          </a:p>
          <a:p>
            <a:pPr lvl="1"/>
            <a:r>
              <a:rPr lang="zh-CN" altLang="en-US" dirty="0"/>
              <a:t>简单计算</a:t>
            </a:r>
            <a:endParaRPr lang="en-US" altLang="zh-CN" dirty="0"/>
          </a:p>
          <a:p>
            <a:pPr lvl="1"/>
            <a:r>
              <a:rPr lang="zh-CN" altLang="en-US" dirty="0"/>
              <a:t>标准库</a:t>
            </a:r>
            <a:r>
              <a:rPr lang="en-US" altLang="zh-CN" dirty="0"/>
              <a:t>math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/>
            <a:r>
              <a:rPr lang="zh-CN" altLang="en-US" dirty="0"/>
              <a:t>计算中的异常和解决方法</a:t>
            </a:r>
            <a:endParaRPr lang="en-US" altLang="zh-CN" dirty="0"/>
          </a:p>
          <a:p>
            <a:pPr lvl="1"/>
            <a:r>
              <a:rPr lang="zh-CN" altLang="en-US" dirty="0"/>
              <a:t>运算优先级</a:t>
            </a:r>
            <a:endParaRPr lang="en-US" altLang="zh-CN" dirty="0"/>
          </a:p>
          <a:p>
            <a:pPr lvl="1"/>
            <a:r>
              <a:rPr lang="zh-CN" altLang="en-US" dirty="0"/>
              <a:t>编写简单程序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0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字符和字符串</a:t>
            </a:r>
            <a:endParaRPr lang="en-US" altLang="zh-CN" dirty="0"/>
          </a:p>
          <a:p>
            <a:pPr lvl="1"/>
            <a:r>
              <a:rPr lang="zh-CN" altLang="en-US" dirty="0"/>
              <a:t>字符编码</a:t>
            </a:r>
            <a:endParaRPr lang="en-US" altLang="zh-CN" dirty="0"/>
          </a:p>
          <a:p>
            <a:pPr lvl="1"/>
            <a:r>
              <a:rPr lang="zh-CN" altLang="en-US" dirty="0"/>
              <a:t>认识字符串</a:t>
            </a:r>
            <a:endParaRPr lang="en-US" altLang="zh-CN" dirty="0"/>
          </a:p>
          <a:p>
            <a:pPr lvl="2"/>
            <a:r>
              <a:rPr lang="zh-CN" altLang="en-US" dirty="0"/>
              <a:t>转移符</a:t>
            </a:r>
            <a:endParaRPr lang="en-US" altLang="zh-CN" dirty="0"/>
          </a:p>
          <a:p>
            <a:pPr lvl="1"/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索引和切片</a:t>
            </a:r>
            <a:endParaRPr lang="en-US" altLang="zh-CN" dirty="0"/>
          </a:p>
          <a:p>
            <a:pPr lvl="1"/>
            <a:r>
              <a:rPr lang="zh-CN" altLang="en-US" dirty="0"/>
              <a:t>键盘输入</a:t>
            </a:r>
            <a:endParaRPr lang="en-US" altLang="zh-CN" dirty="0"/>
          </a:p>
          <a:p>
            <a:pPr lvl="1"/>
            <a:r>
              <a:rPr lang="zh-CN" altLang="en-US" dirty="0"/>
              <a:t>字符串对象的方法</a:t>
            </a:r>
            <a:endParaRPr lang="en-US" altLang="zh-CN" dirty="0"/>
          </a:p>
          <a:p>
            <a:pPr lvl="1"/>
            <a:r>
              <a:rPr lang="zh-CN" altLang="en-US" dirty="0"/>
              <a:t>格式化输出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795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53D-001F-1348-8910-DE9C9CCF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内置对象类型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B194-B9DA-704E-8A91-60A39E38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列表</a:t>
            </a:r>
            <a:endParaRPr lang="en-US" altLang="zh-CN" dirty="0"/>
          </a:p>
          <a:p>
            <a:pPr lvl="1"/>
            <a:r>
              <a:rPr lang="zh-CN" altLang="en-US" dirty="0"/>
              <a:t>创建列表方法</a:t>
            </a:r>
            <a:endParaRPr lang="en-US" altLang="zh-CN" dirty="0"/>
          </a:p>
          <a:p>
            <a:pPr lvl="1"/>
            <a:r>
              <a:rPr lang="zh-CN" altLang="en-US" dirty="0"/>
              <a:t>索引和切片</a:t>
            </a:r>
            <a:endParaRPr lang="en-US" altLang="zh-CN" dirty="0"/>
          </a:p>
          <a:p>
            <a:pPr lvl="1"/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列表对象的方法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3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623</Words>
  <Application>Microsoft Macintosh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Wisp</vt:lpstr>
      <vt:lpstr>Python大学实用教程</vt:lpstr>
      <vt:lpstr>声明</vt:lpstr>
      <vt:lpstr>前言</vt:lpstr>
      <vt:lpstr>第1章 编程语言</vt:lpstr>
      <vt:lpstr>第1章 编程语言</vt:lpstr>
      <vt:lpstr>第2章 开发环境</vt:lpstr>
      <vt:lpstr>第3章 内置对象类型</vt:lpstr>
      <vt:lpstr>第3章 内置对象类型</vt:lpstr>
      <vt:lpstr>第3章 内置对象类型</vt:lpstr>
      <vt:lpstr>第3章 内置对象类型</vt:lpstr>
      <vt:lpstr>第3章 内置对象类型</vt:lpstr>
      <vt:lpstr>第3章 内置对象类型</vt:lpstr>
      <vt:lpstr>第4章 运算符合语句</vt:lpstr>
      <vt:lpstr>第4章 运算符合语句</vt:lpstr>
      <vt:lpstr>第5章 函数</vt:lpstr>
      <vt:lpstr>第5章 函数</vt:lpstr>
      <vt:lpstr>第6章 类</vt:lpstr>
      <vt:lpstr>第6章 类</vt:lpstr>
      <vt:lpstr>第6章 类</vt:lpstr>
      <vt:lpstr>第6章 类</vt:lpstr>
      <vt:lpstr>第6章 类</vt:lpstr>
      <vt:lpstr>第7章 模块和包</vt:lpstr>
      <vt:lpstr>第8章 异常处理</vt:lpstr>
      <vt:lpstr>第9章 读写文件</vt:lpstr>
      <vt:lpstr>第9章 读写文件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Python大学实用教程</dc:title>
  <dc:creator>Chee kivi</dc:creator>
  <cp:lastModifiedBy>Chee kivi</cp:lastModifiedBy>
  <cp:revision>6</cp:revision>
  <dcterms:created xsi:type="dcterms:W3CDTF">2019-04-26T08:34:31Z</dcterms:created>
  <dcterms:modified xsi:type="dcterms:W3CDTF">2019-04-26T09:19:39Z</dcterms:modified>
</cp:coreProperties>
</file>