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57" r:id="rId4"/>
    <p:sldId id="258" r:id="rId5"/>
    <p:sldId id="259" r:id="rId6"/>
    <p:sldId id="260" r:id="rId7"/>
    <p:sldId id="263" r:id="rId8"/>
    <p:sldId id="272" r:id="rId9"/>
    <p:sldId id="273" r:id="rId10"/>
    <p:sldId id="274" r:id="rId11"/>
    <p:sldId id="275" r:id="rId12"/>
    <p:sldId id="276" r:id="rId13"/>
    <p:sldId id="277" r:id="rId14"/>
    <p:sldId id="278" r:id="rId15"/>
    <p:sldId id="261" r:id="rId16"/>
    <p:sldId id="279" r:id="rId17"/>
    <p:sldId id="264" r:id="rId18"/>
    <p:sldId id="262" r:id="rId19"/>
    <p:sldId id="280" r:id="rId20"/>
    <p:sldId id="266" r:id="rId21"/>
    <p:sldId id="267" r:id="rId22"/>
    <p:sldId id="268" r:id="rId23"/>
    <p:sldId id="269"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31" autoAdjust="0"/>
  </p:normalViewPr>
  <p:slideViewPr>
    <p:cSldViewPr snapToGrid="0">
      <p:cViewPr varScale="1">
        <p:scale>
          <a:sx n="100" d="100"/>
          <a:sy n="100"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92520-5083-49E9-A946-91A457006B1B}" type="datetimeFigureOut">
              <a:rPr lang="en-US" smtClean="0"/>
              <a:t>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3E00E-041A-4ABF-849F-6A55385F4743}" type="slidenum">
              <a:rPr lang="en-US" smtClean="0"/>
              <a:t>‹#›</a:t>
            </a:fld>
            <a:endParaRPr lang="en-US"/>
          </a:p>
        </p:txBody>
      </p:sp>
    </p:spTree>
    <p:extLst>
      <p:ext uri="{BB962C8B-B14F-4D97-AF65-F5344CB8AC3E}">
        <p14:creationId xmlns:p14="http://schemas.microsoft.com/office/powerpoint/2010/main" val="167282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EA03DC04-7115-4A0E-8936-540178391B55}" type="slidenum">
              <a:rPr lang="en-US" altLang="en-US" sz="1200"/>
              <a:pPr/>
              <a:t>3</a:t>
            </a:fld>
            <a:endParaRPr lang="en-US" altLang="en-US" sz="120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6059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7B9C57E3-0F3D-4FC3-91DC-0D8977DE65AD}" type="slidenum">
              <a:rPr lang="en-US" altLang="en-US" sz="1200"/>
              <a:pPr/>
              <a:t>15</a:t>
            </a:fld>
            <a:endParaRPr lang="en-US" altLang="en-US" sz="120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NV, TFTP? Trivial FTP.</a:t>
            </a:r>
          </a:p>
          <a:p>
            <a:r>
              <a:rPr lang="en-US" altLang="en-US" dirty="0" smtClean="0"/>
              <a:t>X.25 is a packet switched data network protocol which defines an international recommendation for the exchange of data as well as control information between a user device (host), called </a:t>
            </a:r>
            <a:r>
              <a:rPr lang="en-US" altLang="en-US" i="1" dirty="0" smtClean="0"/>
              <a:t>Data Terminal Equipment</a:t>
            </a:r>
            <a:r>
              <a:rPr lang="en-US" altLang="en-US" dirty="0" smtClean="0"/>
              <a:t> (DTE) and a network node, called </a:t>
            </a:r>
            <a:r>
              <a:rPr lang="en-US" altLang="en-US" i="1" dirty="0" smtClean="0"/>
              <a:t>Data Circuit Terminating Equipment</a:t>
            </a:r>
            <a:r>
              <a:rPr lang="en-US" altLang="en-US" dirty="0" smtClean="0"/>
              <a:t> (DCE). </a:t>
            </a:r>
          </a:p>
          <a:p>
            <a:r>
              <a:rPr lang="en-US" altLang="en-US" b="1" dirty="0" smtClean="0"/>
              <a:t>X</a:t>
            </a:r>
            <a:r>
              <a:rPr lang="en-US" altLang="en-US" dirty="0" smtClean="0"/>
              <a:t>.</a:t>
            </a:r>
            <a:r>
              <a:rPr lang="en-US" altLang="en-US" b="1" dirty="0" smtClean="0"/>
              <a:t>500</a:t>
            </a:r>
            <a:r>
              <a:rPr lang="en-US" altLang="en-US" dirty="0" smtClean="0"/>
              <a:t> is a distributed directory protocol which allows hierarchies of countries, regions, organizations, and individuals to be catalogued. </a:t>
            </a:r>
          </a:p>
        </p:txBody>
      </p:sp>
    </p:spTree>
    <p:extLst>
      <p:ext uri="{BB962C8B-B14F-4D97-AF65-F5344CB8AC3E}">
        <p14:creationId xmlns:p14="http://schemas.microsoft.com/office/powerpoint/2010/main" val="4267844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7B9C57E3-0F3D-4FC3-91DC-0D8977DE65AD}" type="slidenum">
              <a:rPr lang="en-US" altLang="en-US" sz="1200"/>
              <a:pPr/>
              <a:t>16</a:t>
            </a:fld>
            <a:endParaRPr lang="en-US" altLang="en-US" sz="120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NV, TFTP? Trivial FTP.</a:t>
            </a:r>
          </a:p>
          <a:p>
            <a:r>
              <a:rPr lang="en-US" altLang="en-US" dirty="0" smtClean="0"/>
              <a:t>X.25 is a packet switched data network protocol which defines an international recommendation for the exchange of data as well as control information between a user device (host), called </a:t>
            </a:r>
            <a:r>
              <a:rPr lang="en-US" altLang="en-US" i="1" dirty="0" smtClean="0"/>
              <a:t>Data Terminal Equipment</a:t>
            </a:r>
            <a:r>
              <a:rPr lang="en-US" altLang="en-US" dirty="0" smtClean="0"/>
              <a:t> (DTE) and a network node, called </a:t>
            </a:r>
            <a:r>
              <a:rPr lang="en-US" altLang="en-US" i="1" dirty="0" smtClean="0"/>
              <a:t>Data Circuit Terminating Equipment</a:t>
            </a:r>
            <a:r>
              <a:rPr lang="en-US" altLang="en-US" dirty="0" smtClean="0"/>
              <a:t> (DCE). </a:t>
            </a:r>
          </a:p>
          <a:p>
            <a:r>
              <a:rPr lang="en-US" altLang="en-US" b="1" dirty="0" smtClean="0"/>
              <a:t>X</a:t>
            </a:r>
            <a:r>
              <a:rPr lang="en-US" altLang="en-US" dirty="0" smtClean="0"/>
              <a:t>.</a:t>
            </a:r>
            <a:r>
              <a:rPr lang="en-US" altLang="en-US" b="1" dirty="0" smtClean="0"/>
              <a:t>500</a:t>
            </a:r>
            <a:r>
              <a:rPr lang="en-US" altLang="en-US" dirty="0" smtClean="0"/>
              <a:t> is a distributed directory protocol which allows hierarchies of countries, regions, organizations, and individuals to be catalogued. </a:t>
            </a:r>
          </a:p>
        </p:txBody>
      </p:sp>
    </p:spTree>
    <p:extLst>
      <p:ext uri="{BB962C8B-B14F-4D97-AF65-F5344CB8AC3E}">
        <p14:creationId xmlns:p14="http://schemas.microsoft.com/office/powerpoint/2010/main" val="408283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517FEA1-2F43-48CA-B8F5-E6DDC98E4BCB}" type="slidenum">
              <a:rPr lang="en-US" altLang="en-US" sz="1200"/>
              <a:pPr/>
              <a:t>18</a:t>
            </a:fld>
            <a:endParaRPr lang="en-US" altLang="en-US" sz="1200"/>
          </a:p>
        </p:txBody>
      </p:sp>
      <p:sp>
        <p:nvSpPr>
          <p:cNvPr id="64515" name="Rectangle 2"/>
          <p:cNvSpPr>
            <a:spLocks noChangeArrowheads="1" noTextEdit="1"/>
          </p:cNvSpPr>
          <p:nvPr>
            <p:ph type="sldImg"/>
          </p:nvPr>
        </p:nvSpPr>
        <p:spPr>
          <a:xfrm>
            <a:off x="2311400" y="523875"/>
            <a:ext cx="4654550" cy="2619375"/>
          </a:xfrm>
          <a:ln/>
        </p:spPr>
      </p:sp>
      <p:sp>
        <p:nvSpPr>
          <p:cNvPr id="64516" name="Rectangle 3"/>
          <p:cNvSpPr>
            <a:spLocks noGrp="1" noChangeArrowheads="1"/>
          </p:cNvSpPr>
          <p:nvPr>
            <p:ph type="body" idx="1"/>
          </p:nvPr>
        </p:nvSpPr>
        <p:spPr>
          <a:xfrm>
            <a:off x="1235075" y="3316288"/>
            <a:ext cx="6800850" cy="3144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2144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ISO was one of the first organizations to formally define a common way to connect computers. Their architecture, called the </a:t>
            </a:r>
            <a:r>
              <a:rPr lang="en-US" sz="1200" i="1" kern="1200" dirty="0" smtClean="0">
                <a:solidFill>
                  <a:schemeClr val="tx1"/>
                </a:solidFill>
                <a:effectLst/>
                <a:latin typeface="+mn-lt"/>
                <a:ea typeface="+mn-ea"/>
                <a:cs typeface="+mn-cs"/>
              </a:rPr>
              <a:t>Open Systems Interconnection </a:t>
            </a:r>
            <a:r>
              <a:rPr lang="en-US" sz="1200" kern="1200" dirty="0" smtClean="0">
                <a:solidFill>
                  <a:schemeClr val="tx1"/>
                </a:solidFill>
                <a:effectLst/>
                <a:latin typeface="+mn-lt"/>
                <a:ea typeface="+mn-ea"/>
                <a:cs typeface="+mn-cs"/>
              </a:rPr>
              <a:t>(OSI) architecture and illustrated in Figure 1.13, defines a partitioning of network functionality into seven layers, where one or more protocols implement the functionality assigned to a given layer. In this sense, the schematic given in Figure 1.13 is not a protocol graph, </a:t>
            </a:r>
            <a:r>
              <a:rPr lang="en-US" sz="1200" i="1" kern="1200" dirty="0" smtClean="0">
                <a:solidFill>
                  <a:schemeClr val="tx1"/>
                </a:solidFill>
                <a:effectLst/>
                <a:latin typeface="+mn-lt"/>
                <a:ea typeface="+mn-ea"/>
                <a:cs typeface="+mn-cs"/>
              </a:rPr>
              <a:t>per se</a:t>
            </a:r>
            <a:r>
              <a:rPr lang="en-US" sz="1200" kern="1200" dirty="0" smtClean="0">
                <a:solidFill>
                  <a:schemeClr val="tx1"/>
                </a:solidFill>
                <a:effectLst/>
                <a:latin typeface="+mn-lt"/>
                <a:ea typeface="+mn-ea"/>
                <a:cs typeface="+mn-cs"/>
              </a:rPr>
              <a:t>, but rather a </a:t>
            </a:r>
            <a:r>
              <a:rPr lang="en-US" sz="1200" i="1" kern="1200" dirty="0" smtClean="0">
                <a:solidFill>
                  <a:schemeClr val="tx1"/>
                </a:solidFill>
                <a:effectLst/>
                <a:latin typeface="+mn-lt"/>
                <a:ea typeface="+mn-ea"/>
                <a:cs typeface="+mn-cs"/>
              </a:rPr>
              <a:t>reference model </a:t>
            </a:r>
            <a:r>
              <a:rPr lang="en-US" sz="1200" kern="1200" dirty="0" smtClean="0">
                <a:solidFill>
                  <a:schemeClr val="tx1"/>
                </a:solidFill>
                <a:effectLst/>
                <a:latin typeface="+mn-lt"/>
                <a:ea typeface="+mn-ea"/>
                <a:cs typeface="+mn-cs"/>
              </a:rPr>
              <a:t>for a protocol graph. It is often referred to as the 7-layer model.</a:t>
            </a:r>
          </a:p>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7</a:t>
            </a:fld>
            <a:endParaRPr lang="en-US"/>
          </a:p>
        </p:txBody>
      </p:sp>
    </p:spTree>
    <p:extLst>
      <p:ext uri="{BB962C8B-B14F-4D97-AF65-F5344CB8AC3E}">
        <p14:creationId xmlns:p14="http://schemas.microsoft.com/office/powerpoint/2010/main" val="27309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8</a:t>
            </a:fld>
            <a:endParaRPr lang="en-US"/>
          </a:p>
        </p:txBody>
      </p:sp>
    </p:spTree>
    <p:extLst>
      <p:ext uri="{BB962C8B-B14F-4D97-AF65-F5344CB8AC3E}">
        <p14:creationId xmlns:p14="http://schemas.microsoft.com/office/powerpoint/2010/main" val="419698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9</a:t>
            </a:fld>
            <a:endParaRPr lang="en-US"/>
          </a:p>
        </p:txBody>
      </p:sp>
    </p:spTree>
    <p:extLst>
      <p:ext uri="{BB962C8B-B14F-4D97-AF65-F5344CB8AC3E}">
        <p14:creationId xmlns:p14="http://schemas.microsoft.com/office/powerpoint/2010/main" val="300058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10</a:t>
            </a:fld>
            <a:endParaRPr lang="en-US"/>
          </a:p>
        </p:txBody>
      </p:sp>
    </p:spTree>
    <p:extLst>
      <p:ext uri="{BB962C8B-B14F-4D97-AF65-F5344CB8AC3E}">
        <p14:creationId xmlns:p14="http://schemas.microsoft.com/office/powerpoint/2010/main" val="397809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11</a:t>
            </a:fld>
            <a:endParaRPr lang="en-US"/>
          </a:p>
        </p:txBody>
      </p:sp>
    </p:spTree>
    <p:extLst>
      <p:ext uri="{BB962C8B-B14F-4D97-AF65-F5344CB8AC3E}">
        <p14:creationId xmlns:p14="http://schemas.microsoft.com/office/powerpoint/2010/main" val="2093581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12</a:t>
            </a:fld>
            <a:endParaRPr lang="en-US"/>
          </a:p>
        </p:txBody>
      </p:sp>
    </p:spTree>
    <p:extLst>
      <p:ext uri="{BB962C8B-B14F-4D97-AF65-F5344CB8AC3E}">
        <p14:creationId xmlns:p14="http://schemas.microsoft.com/office/powerpoint/2010/main" val="360888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13</a:t>
            </a:fld>
            <a:endParaRPr lang="en-US"/>
          </a:p>
        </p:txBody>
      </p:sp>
    </p:spTree>
    <p:extLst>
      <p:ext uri="{BB962C8B-B14F-4D97-AF65-F5344CB8AC3E}">
        <p14:creationId xmlns:p14="http://schemas.microsoft.com/office/powerpoint/2010/main" val="1814659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3E00E-041A-4ABF-849F-6A55385F4743}" type="slidenum">
              <a:rPr lang="en-US" smtClean="0"/>
              <a:t>14</a:t>
            </a:fld>
            <a:endParaRPr lang="en-US"/>
          </a:p>
        </p:txBody>
      </p:sp>
    </p:spTree>
    <p:extLst>
      <p:ext uri="{BB962C8B-B14F-4D97-AF65-F5344CB8AC3E}">
        <p14:creationId xmlns:p14="http://schemas.microsoft.com/office/powerpoint/2010/main" val="342484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1616C8-65FD-48AA-A30A-13F45FBA3CE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405875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616C8-65FD-48AA-A30A-13F45FBA3CE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121083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616C8-65FD-48AA-A30A-13F45FBA3CE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24371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616C8-65FD-48AA-A30A-13F45FBA3CE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288288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1616C8-65FD-48AA-A30A-13F45FBA3CE4}"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39491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1616C8-65FD-48AA-A30A-13F45FBA3CE4}"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75621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1616C8-65FD-48AA-A30A-13F45FBA3CE4}" type="datetimeFigureOut">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97181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1616C8-65FD-48AA-A30A-13F45FBA3CE4}" type="datetimeFigureOut">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392431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616C8-65FD-48AA-A30A-13F45FBA3CE4}" type="datetimeFigureOut">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93506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616C8-65FD-48AA-A30A-13F45FBA3CE4}"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143460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616C8-65FD-48AA-A30A-13F45FBA3CE4}"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E23F2-0F04-4EF0-8629-3B8115719B4A}" type="slidenum">
              <a:rPr lang="en-US" smtClean="0"/>
              <a:t>‹#›</a:t>
            </a:fld>
            <a:endParaRPr lang="en-US"/>
          </a:p>
        </p:txBody>
      </p:sp>
    </p:spTree>
    <p:extLst>
      <p:ext uri="{BB962C8B-B14F-4D97-AF65-F5344CB8AC3E}">
        <p14:creationId xmlns:p14="http://schemas.microsoft.com/office/powerpoint/2010/main" val="414456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616C8-65FD-48AA-A30A-13F45FBA3CE4}" type="datetimeFigureOut">
              <a:rPr lang="en-US" smtClean="0"/>
              <a:t>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E23F2-0F04-4EF0-8629-3B8115719B4A}" type="slidenum">
              <a:rPr lang="en-US" smtClean="0"/>
              <a:t>‹#›</a:t>
            </a:fld>
            <a:endParaRPr lang="en-US"/>
          </a:p>
        </p:txBody>
      </p:sp>
    </p:spTree>
    <p:extLst>
      <p:ext uri="{BB962C8B-B14F-4D97-AF65-F5344CB8AC3E}">
        <p14:creationId xmlns:p14="http://schemas.microsoft.com/office/powerpoint/2010/main" val="258587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Architecture &amp; Performance</a:t>
            </a:r>
            <a:endParaRPr lang="en-US" dirty="0"/>
          </a:p>
        </p:txBody>
      </p:sp>
      <p:sp>
        <p:nvSpPr>
          <p:cNvPr id="3" name="Subtitle 2"/>
          <p:cNvSpPr>
            <a:spLocks noGrp="1"/>
          </p:cNvSpPr>
          <p:nvPr>
            <p:ph type="subTitle" idx="1"/>
          </p:nvPr>
        </p:nvSpPr>
        <p:spPr/>
        <p:txBody>
          <a:bodyPr/>
          <a:lstStyle/>
          <a:p>
            <a:r>
              <a:rPr lang="en-US" dirty="0" smtClean="0"/>
              <a:t>Cs 4850</a:t>
            </a:r>
            <a:endParaRPr lang="en-US" dirty="0"/>
          </a:p>
        </p:txBody>
      </p:sp>
    </p:spTree>
    <p:extLst>
      <p:ext uri="{BB962C8B-B14F-4D97-AF65-F5344CB8AC3E}">
        <p14:creationId xmlns:p14="http://schemas.microsoft.com/office/powerpoint/2010/main" val="419912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10</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2992348"/>
            <a:ext cx="3314700" cy="2308324"/>
          </a:xfrm>
          <a:prstGeom prst="rect">
            <a:avLst/>
          </a:prstGeom>
          <a:noFill/>
        </p:spPr>
        <p:txBody>
          <a:bodyPr wrap="square" rtlCol="0">
            <a:spAutoFit/>
          </a:bodyPr>
          <a:lstStyle/>
          <a:p>
            <a:r>
              <a:rPr lang="en-US" b="1" i="1" dirty="0"/>
              <a:t>N</a:t>
            </a:r>
            <a:r>
              <a:rPr lang="en-US" b="1" i="1" dirty="0" smtClean="0"/>
              <a:t>etwork </a:t>
            </a:r>
            <a:r>
              <a:rPr lang="en-US" dirty="0" smtClean="0"/>
              <a:t>layer </a:t>
            </a:r>
            <a:r>
              <a:rPr lang="en-US" dirty="0"/>
              <a:t>handles routing among nodes within a packet-switched network. At this layer, the unit of data exchanged among nodes is typically called a </a:t>
            </a:r>
            <a:r>
              <a:rPr lang="en-US" i="1" dirty="0"/>
              <a:t>packet </a:t>
            </a:r>
            <a:r>
              <a:rPr lang="en-US" dirty="0"/>
              <a:t>rather than a frame, although they are fundamentally the same thing.</a:t>
            </a:r>
          </a:p>
        </p:txBody>
      </p:sp>
      <p:sp>
        <p:nvSpPr>
          <p:cNvPr id="2" name="Right Arrow 1"/>
          <p:cNvSpPr/>
          <p:nvPr/>
        </p:nvSpPr>
        <p:spPr>
          <a:xfrm>
            <a:off x="3381375" y="4038600"/>
            <a:ext cx="800100" cy="166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300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11</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2401798"/>
            <a:ext cx="3314700" cy="2585323"/>
          </a:xfrm>
          <a:prstGeom prst="rect">
            <a:avLst/>
          </a:prstGeom>
          <a:noFill/>
        </p:spPr>
        <p:txBody>
          <a:bodyPr wrap="square" rtlCol="0">
            <a:spAutoFit/>
          </a:bodyPr>
          <a:lstStyle/>
          <a:p>
            <a:r>
              <a:rPr lang="en-US" b="1" i="1" dirty="0" smtClean="0"/>
              <a:t>Transport</a:t>
            </a:r>
            <a:r>
              <a:rPr lang="en-US" i="1" dirty="0" smtClean="0"/>
              <a:t> </a:t>
            </a:r>
            <a:r>
              <a:rPr lang="en-US" dirty="0"/>
              <a:t>layer then implements what </a:t>
            </a:r>
            <a:r>
              <a:rPr lang="en-US" dirty="0" smtClean="0"/>
              <a:t>a </a:t>
            </a:r>
            <a:r>
              <a:rPr lang="en-US" i="1" dirty="0"/>
              <a:t>process-to-process channel</a:t>
            </a:r>
            <a:r>
              <a:rPr lang="en-US" dirty="0"/>
              <a:t>. </a:t>
            </a:r>
            <a:r>
              <a:rPr lang="en-US" dirty="0" smtClean="0"/>
              <a:t>The </a:t>
            </a:r>
            <a:r>
              <a:rPr lang="en-US" dirty="0"/>
              <a:t>unit of data exchanged is commonly called a </a:t>
            </a:r>
            <a:r>
              <a:rPr lang="en-US" i="1" dirty="0"/>
              <a:t>message </a:t>
            </a:r>
            <a:r>
              <a:rPr lang="en-US" dirty="0"/>
              <a:t>rather than a packet or a frame. The transport layer and higher layers typically run only on the end hosts and not on the intermediate switches or routers.</a:t>
            </a:r>
          </a:p>
        </p:txBody>
      </p:sp>
      <p:sp>
        <p:nvSpPr>
          <p:cNvPr id="2" name="Right Arrow 1"/>
          <p:cNvSpPr/>
          <p:nvPr/>
        </p:nvSpPr>
        <p:spPr>
          <a:xfrm>
            <a:off x="3381375" y="3600450"/>
            <a:ext cx="800100" cy="166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703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12</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1973173"/>
            <a:ext cx="3314700" cy="2585323"/>
          </a:xfrm>
          <a:prstGeom prst="rect">
            <a:avLst/>
          </a:prstGeom>
          <a:noFill/>
        </p:spPr>
        <p:txBody>
          <a:bodyPr wrap="square" rtlCol="0">
            <a:spAutoFit/>
          </a:bodyPr>
          <a:lstStyle/>
          <a:p>
            <a:r>
              <a:rPr lang="en-US" b="1" i="1" dirty="0"/>
              <a:t>S</a:t>
            </a:r>
            <a:r>
              <a:rPr lang="en-US" b="1" i="1" dirty="0" smtClean="0"/>
              <a:t>ession </a:t>
            </a:r>
            <a:r>
              <a:rPr lang="en-US" dirty="0" smtClean="0"/>
              <a:t>layer </a:t>
            </a:r>
            <a:r>
              <a:rPr lang="en-US" dirty="0"/>
              <a:t>provides a name space that is used to tie together the potentially different transport streams that are part of a single application. For example, it might manage an audio stream and a video stream that are being combined in a teleconferencing application</a:t>
            </a:r>
          </a:p>
        </p:txBody>
      </p:sp>
      <p:sp>
        <p:nvSpPr>
          <p:cNvPr id="2" name="Right Arrow 1"/>
          <p:cNvSpPr/>
          <p:nvPr/>
        </p:nvSpPr>
        <p:spPr>
          <a:xfrm>
            <a:off x="3381375" y="3171825"/>
            <a:ext cx="800100" cy="166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99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13</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1658848"/>
            <a:ext cx="3314700" cy="2308324"/>
          </a:xfrm>
          <a:prstGeom prst="rect">
            <a:avLst/>
          </a:prstGeom>
          <a:noFill/>
        </p:spPr>
        <p:txBody>
          <a:bodyPr wrap="square" rtlCol="0">
            <a:spAutoFit/>
          </a:bodyPr>
          <a:lstStyle/>
          <a:p>
            <a:r>
              <a:rPr lang="en-US" b="1" i="1" dirty="0" smtClean="0"/>
              <a:t>Presentation</a:t>
            </a:r>
            <a:r>
              <a:rPr lang="en-US" i="1" dirty="0" smtClean="0"/>
              <a:t> </a:t>
            </a:r>
            <a:r>
              <a:rPr lang="en-US" dirty="0"/>
              <a:t>layer is concerned with the format of data exchanged between peers—for example, whether an integer is 16, 32, or 64 bits long, whether the most significant byte is transmitted first or last, or how a video stream is formatted.</a:t>
            </a:r>
          </a:p>
        </p:txBody>
      </p:sp>
      <p:sp>
        <p:nvSpPr>
          <p:cNvPr id="2" name="Right Arrow 1"/>
          <p:cNvSpPr/>
          <p:nvPr/>
        </p:nvSpPr>
        <p:spPr>
          <a:xfrm>
            <a:off x="3381375" y="2724150"/>
            <a:ext cx="800100" cy="166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511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14</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1420723"/>
            <a:ext cx="3314700" cy="2031325"/>
          </a:xfrm>
          <a:prstGeom prst="rect">
            <a:avLst/>
          </a:prstGeom>
          <a:noFill/>
        </p:spPr>
        <p:txBody>
          <a:bodyPr wrap="square" rtlCol="0">
            <a:spAutoFit/>
          </a:bodyPr>
          <a:lstStyle/>
          <a:p>
            <a:r>
              <a:rPr lang="en-US" b="1" dirty="0"/>
              <a:t>Application</a:t>
            </a:r>
            <a:r>
              <a:rPr lang="en-US" dirty="0"/>
              <a:t> layer protocols include things like the Hypertext Transfer Protocol (HTTP), which is the basis of the World Wide Web and is what enables web browsers to request pages from web servers</a:t>
            </a:r>
          </a:p>
        </p:txBody>
      </p:sp>
      <p:sp>
        <p:nvSpPr>
          <p:cNvPr id="2" name="Right Arrow 1"/>
          <p:cNvSpPr/>
          <p:nvPr/>
        </p:nvSpPr>
        <p:spPr>
          <a:xfrm>
            <a:off x="3381375" y="2314792"/>
            <a:ext cx="800100" cy="166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11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24E129-4E07-474A-A0A3-DEA92CC202D5}" type="slidenum">
              <a:rPr lang="en-US" altLang="en-US" sz="1400"/>
              <a:pPr/>
              <a:t>15</a:t>
            </a:fld>
            <a:endParaRPr lang="en-US" altLang="en-US" sz="1400"/>
          </a:p>
        </p:txBody>
      </p:sp>
      <p:sp>
        <p:nvSpPr>
          <p:cNvPr id="29701" name="Rectangle 2"/>
          <p:cNvSpPr>
            <a:spLocks noGrp="1" noChangeArrowheads="1"/>
          </p:cNvSpPr>
          <p:nvPr>
            <p:ph type="title"/>
          </p:nvPr>
        </p:nvSpPr>
        <p:spPr>
          <a:xfrm>
            <a:off x="2209800" y="533400"/>
            <a:ext cx="7772400" cy="1143000"/>
          </a:xfrm>
        </p:spPr>
        <p:txBody>
          <a:bodyPr/>
          <a:lstStyle/>
          <a:p>
            <a:r>
              <a:rPr lang="en-US" altLang="en-US" smtClean="0"/>
              <a:t>Internet Architecture</a:t>
            </a:r>
          </a:p>
        </p:txBody>
      </p:sp>
      <p:sp>
        <p:nvSpPr>
          <p:cNvPr id="28675" name="Rectangle 3"/>
          <p:cNvSpPr>
            <a:spLocks noGrp="1" noChangeArrowheads="1"/>
          </p:cNvSpPr>
          <p:nvPr>
            <p:ph type="body" idx="1"/>
          </p:nvPr>
        </p:nvSpPr>
        <p:spPr>
          <a:xfrm>
            <a:off x="292102" y="1635127"/>
            <a:ext cx="6932611" cy="4114800"/>
          </a:xfrm>
        </p:spPr>
        <p:txBody>
          <a:bodyPr>
            <a:normAutofit/>
          </a:bodyPr>
          <a:lstStyle/>
          <a:p>
            <a:pPr>
              <a:lnSpc>
                <a:spcPct val="90000"/>
              </a:lnSpc>
            </a:pPr>
            <a:r>
              <a:rPr lang="en-US" altLang="en-US" sz="2400" dirty="0" smtClean="0"/>
              <a:t>Defined by Internet Engineering Task Force (IETF)</a:t>
            </a:r>
          </a:p>
          <a:p>
            <a:pPr>
              <a:lnSpc>
                <a:spcPct val="90000"/>
              </a:lnSpc>
            </a:pPr>
            <a:r>
              <a:rPr lang="en-US" altLang="en-US" sz="2400" dirty="0" smtClean="0"/>
              <a:t>Hourglass Design</a:t>
            </a:r>
          </a:p>
          <a:p>
            <a:pPr>
              <a:lnSpc>
                <a:spcPct val="90000"/>
              </a:lnSpc>
            </a:pPr>
            <a:r>
              <a:rPr lang="en-US" altLang="en-US" sz="2400" dirty="0" smtClean="0"/>
              <a:t>Application vs Application Protocol (FTP, HTTP</a:t>
            </a:r>
            <a:r>
              <a:rPr lang="en-US" altLang="en-US" sz="2400" dirty="0" smtClean="0"/>
              <a:t>)</a:t>
            </a:r>
          </a:p>
          <a:p>
            <a:pPr>
              <a:lnSpc>
                <a:spcPct val="90000"/>
              </a:lnSpc>
            </a:pPr>
            <a:r>
              <a:rPr lang="en-US" altLang="en-US" sz="2400" dirty="0" smtClean="0"/>
              <a:t>Also called TCP/IP</a:t>
            </a:r>
          </a:p>
          <a:p>
            <a:r>
              <a:rPr lang="en-US" sz="2400" dirty="0" smtClean="0"/>
              <a:t>Evolved </a:t>
            </a:r>
            <a:r>
              <a:rPr lang="en-US" sz="2400" dirty="0"/>
              <a:t>out of experiences with an earlier packet-switched network called the ARPANET</a:t>
            </a:r>
            <a:r>
              <a:rPr lang="en-US" sz="2400" dirty="0" smtClean="0"/>
              <a:t>.</a:t>
            </a:r>
          </a:p>
          <a:p>
            <a:r>
              <a:rPr lang="en-US" sz="2400" dirty="0" smtClean="0"/>
              <a:t>Internet </a:t>
            </a:r>
            <a:r>
              <a:rPr lang="en-US" sz="2400" dirty="0"/>
              <a:t>and the ARPANET were funded by the Advanced Research Projects Agency (ARPA),</a:t>
            </a:r>
            <a:endParaRPr lang="en-US" altLang="en-US" sz="2400" dirty="0" smtClean="0"/>
          </a:p>
        </p:txBody>
      </p:sp>
      <p:grpSp>
        <p:nvGrpSpPr>
          <p:cNvPr id="29703" name="Group 93"/>
          <p:cNvGrpSpPr>
            <a:grpSpLocks/>
          </p:cNvGrpSpPr>
          <p:nvPr/>
        </p:nvGrpSpPr>
        <p:grpSpPr bwMode="auto">
          <a:xfrm>
            <a:off x="7502526" y="1822451"/>
            <a:ext cx="3675063" cy="2792413"/>
            <a:chOff x="1780" y="2036"/>
            <a:chExt cx="2315" cy="1759"/>
          </a:xfrm>
        </p:grpSpPr>
        <p:sp>
          <p:nvSpPr>
            <p:cNvPr id="29704" name="Rectangle 40"/>
            <p:cNvSpPr>
              <a:spLocks noChangeArrowheads="1"/>
            </p:cNvSpPr>
            <p:nvPr/>
          </p:nvSpPr>
          <p:spPr bwMode="auto">
            <a:xfrm>
              <a:off x="3265" y="3622"/>
              <a:ext cx="11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600">
                  <a:solidFill>
                    <a:srgbClr val="000000"/>
                  </a:solidFill>
                  <a:latin typeface="Myriad Roman" charset="0"/>
                  <a:cs typeface="Times New Roman" panose="02020603050405020304" pitchFamily="18" charset="0"/>
                </a:rPr>
                <a:t>■ ■ ■</a:t>
              </a:r>
              <a:endParaRPr lang="en-GB" altLang="en-US" sz="600">
                <a:solidFill>
                  <a:srgbClr val="000000"/>
                </a:solidFill>
                <a:latin typeface="Myriad Roman" charset="0"/>
                <a:cs typeface="Times New Roman" panose="02020603050405020304" pitchFamily="18" charset="0"/>
              </a:endParaRPr>
            </a:p>
          </p:txBody>
        </p:sp>
        <p:sp>
          <p:nvSpPr>
            <p:cNvPr id="29705" name="Line 41"/>
            <p:cNvSpPr>
              <a:spLocks noChangeShapeType="1"/>
            </p:cNvSpPr>
            <p:nvPr/>
          </p:nvSpPr>
          <p:spPr bwMode="auto">
            <a:xfrm>
              <a:off x="1989" y="2337"/>
              <a:ext cx="309" cy="2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42"/>
            <p:cNvSpPr>
              <a:spLocks noChangeShapeType="1"/>
            </p:cNvSpPr>
            <p:nvPr/>
          </p:nvSpPr>
          <p:spPr bwMode="auto">
            <a:xfrm flipH="1">
              <a:off x="2450" y="2337"/>
              <a:ext cx="149" cy="2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43"/>
            <p:cNvSpPr>
              <a:spLocks noChangeShapeType="1"/>
            </p:cNvSpPr>
            <p:nvPr/>
          </p:nvSpPr>
          <p:spPr bwMode="auto">
            <a:xfrm>
              <a:off x="3204" y="2333"/>
              <a:ext cx="225" cy="2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44"/>
            <p:cNvSpPr>
              <a:spLocks noChangeShapeType="1"/>
            </p:cNvSpPr>
            <p:nvPr/>
          </p:nvSpPr>
          <p:spPr bwMode="auto">
            <a:xfrm flipH="1">
              <a:off x="3566" y="2333"/>
              <a:ext cx="251" cy="2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45"/>
            <p:cNvSpPr>
              <a:spLocks noChangeShapeType="1"/>
            </p:cNvSpPr>
            <p:nvPr/>
          </p:nvSpPr>
          <p:spPr bwMode="auto">
            <a:xfrm>
              <a:off x="2385" y="2797"/>
              <a:ext cx="412" cy="2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46"/>
            <p:cNvSpPr>
              <a:spLocks noChangeShapeType="1"/>
            </p:cNvSpPr>
            <p:nvPr/>
          </p:nvSpPr>
          <p:spPr bwMode="auto">
            <a:xfrm flipH="1">
              <a:off x="3040" y="2797"/>
              <a:ext cx="423" cy="2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47"/>
            <p:cNvSpPr>
              <a:spLocks noChangeShapeType="1"/>
            </p:cNvSpPr>
            <p:nvPr/>
          </p:nvSpPr>
          <p:spPr bwMode="auto">
            <a:xfrm flipH="1">
              <a:off x="2149" y="3255"/>
              <a:ext cx="640"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48"/>
            <p:cNvSpPr>
              <a:spLocks noChangeShapeType="1"/>
            </p:cNvSpPr>
            <p:nvPr/>
          </p:nvSpPr>
          <p:spPr bwMode="auto">
            <a:xfrm flipH="1">
              <a:off x="2861" y="3255"/>
              <a:ext cx="61"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49"/>
            <p:cNvSpPr>
              <a:spLocks noChangeShapeType="1"/>
            </p:cNvSpPr>
            <p:nvPr/>
          </p:nvSpPr>
          <p:spPr bwMode="auto">
            <a:xfrm flipH="1" flipV="1">
              <a:off x="3059" y="3255"/>
              <a:ext cx="800"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Rectangle 50"/>
            <p:cNvSpPr>
              <a:spLocks noChangeArrowheads="1"/>
            </p:cNvSpPr>
            <p:nvPr/>
          </p:nvSpPr>
          <p:spPr bwMode="auto">
            <a:xfrm>
              <a:off x="1780"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15" name="Freeform 51"/>
            <p:cNvSpPr>
              <a:spLocks/>
            </p:cNvSpPr>
            <p:nvPr/>
          </p:nvSpPr>
          <p:spPr bwMode="auto">
            <a:xfrm>
              <a:off x="2199"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6" name="Freeform 52"/>
            <p:cNvSpPr>
              <a:spLocks/>
            </p:cNvSpPr>
            <p:nvPr/>
          </p:nvSpPr>
          <p:spPr bwMode="auto">
            <a:xfrm>
              <a:off x="1780"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7" name="Rectangle 53"/>
            <p:cNvSpPr>
              <a:spLocks noChangeArrowheads="1"/>
            </p:cNvSpPr>
            <p:nvPr/>
          </p:nvSpPr>
          <p:spPr bwMode="auto">
            <a:xfrm>
              <a:off x="1879" y="2162"/>
              <a:ext cx="2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FTP</a:t>
              </a:r>
              <a:endParaRPr lang="en-GB" altLang="en-US"/>
            </a:p>
          </p:txBody>
        </p:sp>
        <p:sp>
          <p:nvSpPr>
            <p:cNvPr id="29718" name="Rectangle 54"/>
            <p:cNvSpPr>
              <a:spLocks noChangeArrowheads="1"/>
            </p:cNvSpPr>
            <p:nvPr/>
          </p:nvSpPr>
          <p:spPr bwMode="auto">
            <a:xfrm>
              <a:off x="2138" y="2630"/>
              <a:ext cx="419" cy="23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19" name="Freeform 55"/>
            <p:cNvSpPr>
              <a:spLocks/>
            </p:cNvSpPr>
            <p:nvPr/>
          </p:nvSpPr>
          <p:spPr bwMode="auto">
            <a:xfrm>
              <a:off x="2557" y="2557"/>
              <a:ext cx="72" cy="305"/>
            </a:xfrm>
            <a:custGeom>
              <a:avLst/>
              <a:gdLst>
                <a:gd name="T0" fmla="*/ 72 w 72"/>
                <a:gd name="T1" fmla="*/ 0 h 305"/>
                <a:gd name="T2" fmla="*/ 72 w 72"/>
                <a:gd name="T3" fmla="*/ 233 h 305"/>
                <a:gd name="T4" fmla="*/ 0 w 72"/>
                <a:gd name="T5" fmla="*/ 305 h 305"/>
                <a:gd name="T6" fmla="*/ 0 w 72"/>
                <a:gd name="T7" fmla="*/ 73 h 305"/>
                <a:gd name="T8" fmla="*/ 72 w 72"/>
                <a:gd name="T9" fmla="*/ 0 h 305"/>
                <a:gd name="T10" fmla="*/ 0 60000 65536"/>
                <a:gd name="T11" fmla="*/ 0 60000 65536"/>
                <a:gd name="T12" fmla="*/ 0 60000 65536"/>
                <a:gd name="T13" fmla="*/ 0 60000 65536"/>
                <a:gd name="T14" fmla="*/ 0 60000 65536"/>
                <a:gd name="T15" fmla="*/ 0 w 72"/>
                <a:gd name="T16" fmla="*/ 0 h 305"/>
                <a:gd name="T17" fmla="*/ 72 w 72"/>
                <a:gd name="T18" fmla="*/ 305 h 305"/>
              </a:gdLst>
              <a:ahLst/>
              <a:cxnLst>
                <a:cxn ang="T10">
                  <a:pos x="T0" y="T1"/>
                </a:cxn>
                <a:cxn ang="T11">
                  <a:pos x="T2" y="T3"/>
                </a:cxn>
                <a:cxn ang="T12">
                  <a:pos x="T4" y="T5"/>
                </a:cxn>
                <a:cxn ang="T13">
                  <a:pos x="T6" y="T7"/>
                </a:cxn>
                <a:cxn ang="T14">
                  <a:pos x="T8" y="T9"/>
                </a:cxn>
              </a:cxnLst>
              <a:rect l="T15" t="T16" r="T17" b="T18"/>
              <a:pathLst>
                <a:path w="72" h="305">
                  <a:moveTo>
                    <a:pt x="72" y="0"/>
                  </a:moveTo>
                  <a:lnTo>
                    <a:pt x="72" y="233"/>
                  </a:lnTo>
                  <a:lnTo>
                    <a:pt x="0" y="305"/>
                  </a:lnTo>
                  <a:lnTo>
                    <a:pt x="0" y="73"/>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0" name="Freeform 56"/>
            <p:cNvSpPr>
              <a:spLocks/>
            </p:cNvSpPr>
            <p:nvPr/>
          </p:nvSpPr>
          <p:spPr bwMode="auto">
            <a:xfrm>
              <a:off x="2138" y="2557"/>
              <a:ext cx="491" cy="73"/>
            </a:xfrm>
            <a:custGeom>
              <a:avLst/>
              <a:gdLst>
                <a:gd name="T0" fmla="*/ 0 w 491"/>
                <a:gd name="T1" fmla="*/ 73 h 73"/>
                <a:gd name="T2" fmla="*/ 76 w 491"/>
                <a:gd name="T3" fmla="*/ 0 h 73"/>
                <a:gd name="T4" fmla="*/ 491 w 491"/>
                <a:gd name="T5" fmla="*/ 0 h 73"/>
                <a:gd name="T6" fmla="*/ 419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6" y="0"/>
                  </a:lnTo>
                  <a:lnTo>
                    <a:pt x="491"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1" name="Rectangle 57"/>
            <p:cNvSpPr>
              <a:spLocks noChangeArrowheads="1"/>
            </p:cNvSpPr>
            <p:nvPr/>
          </p:nvSpPr>
          <p:spPr bwMode="auto">
            <a:xfrm>
              <a:off x="2229" y="268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TCP</a:t>
              </a:r>
              <a:endParaRPr lang="en-GB" altLang="en-US"/>
            </a:p>
          </p:txBody>
        </p:sp>
        <p:sp>
          <p:nvSpPr>
            <p:cNvPr id="29722" name="Rectangle 58"/>
            <p:cNvSpPr>
              <a:spLocks noChangeArrowheads="1"/>
            </p:cNvSpPr>
            <p:nvPr/>
          </p:nvSpPr>
          <p:spPr bwMode="auto">
            <a:xfrm>
              <a:off x="3219" y="2622"/>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23" name="Freeform 59"/>
            <p:cNvSpPr>
              <a:spLocks/>
            </p:cNvSpPr>
            <p:nvPr/>
          </p:nvSpPr>
          <p:spPr bwMode="auto">
            <a:xfrm>
              <a:off x="3638" y="2550"/>
              <a:ext cx="73" cy="301"/>
            </a:xfrm>
            <a:custGeom>
              <a:avLst/>
              <a:gdLst>
                <a:gd name="T0" fmla="*/ 73 w 73"/>
                <a:gd name="T1" fmla="*/ 0 h 301"/>
                <a:gd name="T2" fmla="*/ 73 w 73"/>
                <a:gd name="T3" fmla="*/ 228 h 301"/>
                <a:gd name="T4" fmla="*/ 0 w 73"/>
                <a:gd name="T5" fmla="*/ 301 h 301"/>
                <a:gd name="T6" fmla="*/ 0 w 73"/>
                <a:gd name="T7" fmla="*/ 72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8"/>
                  </a:lnTo>
                  <a:lnTo>
                    <a:pt x="0" y="301"/>
                  </a:lnTo>
                  <a:lnTo>
                    <a:pt x="0" y="72"/>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4" name="Freeform 60"/>
            <p:cNvSpPr>
              <a:spLocks/>
            </p:cNvSpPr>
            <p:nvPr/>
          </p:nvSpPr>
          <p:spPr bwMode="auto">
            <a:xfrm>
              <a:off x="3219" y="2550"/>
              <a:ext cx="492" cy="72"/>
            </a:xfrm>
            <a:custGeom>
              <a:avLst/>
              <a:gdLst>
                <a:gd name="T0" fmla="*/ 0 w 492"/>
                <a:gd name="T1" fmla="*/ 72 h 72"/>
                <a:gd name="T2" fmla="*/ 77 w 492"/>
                <a:gd name="T3" fmla="*/ 0 h 72"/>
                <a:gd name="T4" fmla="*/ 492 w 492"/>
                <a:gd name="T5" fmla="*/ 0 h 72"/>
                <a:gd name="T6" fmla="*/ 419 w 492"/>
                <a:gd name="T7" fmla="*/ 72 h 72"/>
                <a:gd name="T8" fmla="*/ 0 w 492"/>
                <a:gd name="T9" fmla="*/ 72 h 72"/>
                <a:gd name="T10" fmla="*/ 0 60000 65536"/>
                <a:gd name="T11" fmla="*/ 0 60000 65536"/>
                <a:gd name="T12" fmla="*/ 0 60000 65536"/>
                <a:gd name="T13" fmla="*/ 0 60000 65536"/>
                <a:gd name="T14" fmla="*/ 0 60000 65536"/>
                <a:gd name="T15" fmla="*/ 0 w 492"/>
                <a:gd name="T16" fmla="*/ 0 h 72"/>
                <a:gd name="T17" fmla="*/ 492 w 492"/>
                <a:gd name="T18" fmla="*/ 72 h 72"/>
              </a:gdLst>
              <a:ahLst/>
              <a:cxnLst>
                <a:cxn ang="T10">
                  <a:pos x="T0" y="T1"/>
                </a:cxn>
                <a:cxn ang="T11">
                  <a:pos x="T2" y="T3"/>
                </a:cxn>
                <a:cxn ang="T12">
                  <a:pos x="T4" y="T5"/>
                </a:cxn>
                <a:cxn ang="T13">
                  <a:pos x="T6" y="T7"/>
                </a:cxn>
                <a:cxn ang="T14">
                  <a:pos x="T8" y="T9"/>
                </a:cxn>
              </a:cxnLst>
              <a:rect l="T15" t="T16" r="T17" b="T18"/>
              <a:pathLst>
                <a:path w="492" h="72">
                  <a:moveTo>
                    <a:pt x="0" y="72"/>
                  </a:moveTo>
                  <a:lnTo>
                    <a:pt x="77" y="0"/>
                  </a:lnTo>
                  <a:lnTo>
                    <a:pt x="492"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5" name="Rectangle 61"/>
            <p:cNvSpPr>
              <a:spLocks noChangeArrowheads="1"/>
            </p:cNvSpPr>
            <p:nvPr/>
          </p:nvSpPr>
          <p:spPr bwMode="auto">
            <a:xfrm>
              <a:off x="3303" y="2672"/>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UDP</a:t>
              </a:r>
              <a:endParaRPr lang="en-GB" altLang="en-US"/>
            </a:p>
          </p:txBody>
        </p:sp>
        <p:sp>
          <p:nvSpPr>
            <p:cNvPr id="29726" name="Rectangle 62"/>
            <p:cNvSpPr>
              <a:spLocks noChangeArrowheads="1"/>
            </p:cNvSpPr>
            <p:nvPr/>
          </p:nvSpPr>
          <p:spPr bwMode="auto">
            <a:xfrm>
              <a:off x="2679" y="3053"/>
              <a:ext cx="418"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27" name="Freeform 63"/>
            <p:cNvSpPr>
              <a:spLocks/>
            </p:cNvSpPr>
            <p:nvPr/>
          </p:nvSpPr>
          <p:spPr bwMode="auto">
            <a:xfrm>
              <a:off x="3097" y="2980"/>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8" name="Freeform 64"/>
            <p:cNvSpPr>
              <a:spLocks/>
            </p:cNvSpPr>
            <p:nvPr/>
          </p:nvSpPr>
          <p:spPr bwMode="auto">
            <a:xfrm>
              <a:off x="2679" y="2980"/>
              <a:ext cx="491" cy="73"/>
            </a:xfrm>
            <a:custGeom>
              <a:avLst/>
              <a:gdLst>
                <a:gd name="T0" fmla="*/ 0 w 491"/>
                <a:gd name="T1" fmla="*/ 73 h 73"/>
                <a:gd name="T2" fmla="*/ 72 w 491"/>
                <a:gd name="T3" fmla="*/ 0 h 73"/>
                <a:gd name="T4" fmla="*/ 491 w 491"/>
                <a:gd name="T5" fmla="*/ 0 h 73"/>
                <a:gd name="T6" fmla="*/ 418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2" y="0"/>
                  </a:lnTo>
                  <a:lnTo>
                    <a:pt x="491" y="0"/>
                  </a:lnTo>
                  <a:lnTo>
                    <a:pt x="418"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9" name="Rectangle 65"/>
            <p:cNvSpPr>
              <a:spLocks noChangeArrowheads="1"/>
            </p:cNvSpPr>
            <p:nvPr/>
          </p:nvSpPr>
          <p:spPr bwMode="auto">
            <a:xfrm>
              <a:off x="2831" y="3106"/>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IP</a:t>
              </a:r>
              <a:endParaRPr lang="en-GB" altLang="en-US"/>
            </a:p>
          </p:txBody>
        </p:sp>
        <p:sp>
          <p:nvSpPr>
            <p:cNvPr id="29730" name="Rectangle 66"/>
            <p:cNvSpPr>
              <a:spLocks noChangeArrowheads="1"/>
            </p:cNvSpPr>
            <p:nvPr/>
          </p:nvSpPr>
          <p:spPr bwMode="auto">
            <a:xfrm>
              <a:off x="1890"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31" name="Freeform 67"/>
            <p:cNvSpPr>
              <a:spLocks/>
            </p:cNvSpPr>
            <p:nvPr/>
          </p:nvSpPr>
          <p:spPr bwMode="auto">
            <a:xfrm>
              <a:off x="2309" y="3494"/>
              <a:ext cx="72" cy="301"/>
            </a:xfrm>
            <a:custGeom>
              <a:avLst/>
              <a:gdLst>
                <a:gd name="T0" fmla="*/ 72 w 72"/>
                <a:gd name="T1" fmla="*/ 0 h 301"/>
                <a:gd name="T2" fmla="*/ 72 w 72"/>
                <a:gd name="T3" fmla="*/ 229 h 301"/>
                <a:gd name="T4" fmla="*/ 0 w 72"/>
                <a:gd name="T5" fmla="*/ 301 h 301"/>
                <a:gd name="T6" fmla="*/ 0 w 72"/>
                <a:gd name="T7" fmla="*/ 73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9"/>
                  </a:lnTo>
                  <a:lnTo>
                    <a:pt x="0" y="301"/>
                  </a:lnTo>
                  <a:lnTo>
                    <a:pt x="0" y="73"/>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2" name="Freeform 68"/>
            <p:cNvSpPr>
              <a:spLocks/>
            </p:cNvSpPr>
            <p:nvPr/>
          </p:nvSpPr>
          <p:spPr bwMode="auto">
            <a:xfrm>
              <a:off x="1890" y="3494"/>
              <a:ext cx="491" cy="73"/>
            </a:xfrm>
            <a:custGeom>
              <a:avLst/>
              <a:gdLst>
                <a:gd name="T0" fmla="*/ 0 w 491"/>
                <a:gd name="T1" fmla="*/ 73 h 73"/>
                <a:gd name="T2" fmla="*/ 72 w 491"/>
                <a:gd name="T3" fmla="*/ 0 h 73"/>
                <a:gd name="T4" fmla="*/ 491 w 491"/>
                <a:gd name="T5" fmla="*/ 0 h 73"/>
                <a:gd name="T6" fmla="*/ 419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2" y="0"/>
                  </a:lnTo>
                  <a:lnTo>
                    <a:pt x="491"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Rectangle 69"/>
            <p:cNvSpPr>
              <a:spLocks noChangeArrowheads="1"/>
            </p:cNvSpPr>
            <p:nvPr/>
          </p:nvSpPr>
          <p:spPr bwMode="auto">
            <a:xfrm>
              <a:off x="1943"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29734" name="Rectangle 70"/>
            <p:cNvSpPr>
              <a:spLocks noChangeArrowheads="1"/>
            </p:cNvSpPr>
            <p:nvPr/>
          </p:nvSpPr>
          <p:spPr bwMode="auto">
            <a:xfrm>
              <a:off x="2202"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1</a:t>
              </a:r>
              <a:endParaRPr lang="en-GB" altLang="en-US"/>
            </a:p>
          </p:txBody>
        </p:sp>
        <p:sp>
          <p:nvSpPr>
            <p:cNvPr id="29735" name="Rectangle 71"/>
            <p:cNvSpPr>
              <a:spLocks noChangeArrowheads="1"/>
            </p:cNvSpPr>
            <p:nvPr/>
          </p:nvSpPr>
          <p:spPr bwMode="auto">
            <a:xfrm>
              <a:off x="2602"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36" name="Freeform 72"/>
            <p:cNvSpPr>
              <a:spLocks/>
            </p:cNvSpPr>
            <p:nvPr/>
          </p:nvSpPr>
          <p:spPr bwMode="auto">
            <a:xfrm>
              <a:off x="3021" y="3494"/>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7" name="Freeform 73"/>
            <p:cNvSpPr>
              <a:spLocks/>
            </p:cNvSpPr>
            <p:nvPr/>
          </p:nvSpPr>
          <p:spPr bwMode="auto">
            <a:xfrm>
              <a:off x="2602" y="3494"/>
              <a:ext cx="492" cy="73"/>
            </a:xfrm>
            <a:custGeom>
              <a:avLst/>
              <a:gdLst>
                <a:gd name="T0" fmla="*/ 0 w 492"/>
                <a:gd name="T1" fmla="*/ 73 h 73"/>
                <a:gd name="T2" fmla="*/ 73 w 492"/>
                <a:gd name="T3" fmla="*/ 0 h 73"/>
                <a:gd name="T4" fmla="*/ 492 w 492"/>
                <a:gd name="T5" fmla="*/ 0 h 73"/>
                <a:gd name="T6" fmla="*/ 419 w 492"/>
                <a:gd name="T7" fmla="*/ 73 h 73"/>
                <a:gd name="T8" fmla="*/ 0 w 492"/>
                <a:gd name="T9" fmla="*/ 73 h 73"/>
                <a:gd name="T10" fmla="*/ 0 60000 65536"/>
                <a:gd name="T11" fmla="*/ 0 60000 65536"/>
                <a:gd name="T12" fmla="*/ 0 60000 65536"/>
                <a:gd name="T13" fmla="*/ 0 60000 65536"/>
                <a:gd name="T14" fmla="*/ 0 60000 65536"/>
                <a:gd name="T15" fmla="*/ 0 w 492"/>
                <a:gd name="T16" fmla="*/ 0 h 73"/>
                <a:gd name="T17" fmla="*/ 492 w 492"/>
                <a:gd name="T18" fmla="*/ 73 h 73"/>
              </a:gdLst>
              <a:ahLst/>
              <a:cxnLst>
                <a:cxn ang="T10">
                  <a:pos x="T0" y="T1"/>
                </a:cxn>
                <a:cxn ang="T11">
                  <a:pos x="T2" y="T3"/>
                </a:cxn>
                <a:cxn ang="T12">
                  <a:pos x="T4" y="T5"/>
                </a:cxn>
                <a:cxn ang="T13">
                  <a:pos x="T6" y="T7"/>
                </a:cxn>
                <a:cxn ang="T14">
                  <a:pos x="T8" y="T9"/>
                </a:cxn>
              </a:cxnLst>
              <a:rect l="T15" t="T16" r="T17" b="T18"/>
              <a:pathLst>
                <a:path w="492" h="73">
                  <a:moveTo>
                    <a:pt x="0" y="73"/>
                  </a:moveTo>
                  <a:lnTo>
                    <a:pt x="73" y="0"/>
                  </a:lnTo>
                  <a:lnTo>
                    <a:pt x="492"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8" name="Rectangle 74"/>
            <p:cNvSpPr>
              <a:spLocks noChangeArrowheads="1"/>
            </p:cNvSpPr>
            <p:nvPr/>
          </p:nvSpPr>
          <p:spPr bwMode="auto">
            <a:xfrm>
              <a:off x="2656"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29739" name="Rectangle 75"/>
            <p:cNvSpPr>
              <a:spLocks noChangeArrowheads="1"/>
            </p:cNvSpPr>
            <p:nvPr/>
          </p:nvSpPr>
          <p:spPr bwMode="auto">
            <a:xfrm>
              <a:off x="2911"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2</a:t>
              </a:r>
              <a:endParaRPr lang="en-GB" altLang="en-US"/>
            </a:p>
          </p:txBody>
        </p:sp>
        <p:sp>
          <p:nvSpPr>
            <p:cNvPr id="29740" name="Rectangle 76"/>
            <p:cNvSpPr>
              <a:spLocks noChangeArrowheads="1"/>
            </p:cNvSpPr>
            <p:nvPr/>
          </p:nvSpPr>
          <p:spPr bwMode="auto">
            <a:xfrm>
              <a:off x="3581"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41" name="Freeform 77"/>
            <p:cNvSpPr>
              <a:spLocks/>
            </p:cNvSpPr>
            <p:nvPr/>
          </p:nvSpPr>
          <p:spPr bwMode="auto">
            <a:xfrm>
              <a:off x="4000" y="3494"/>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2" name="Freeform 78"/>
            <p:cNvSpPr>
              <a:spLocks/>
            </p:cNvSpPr>
            <p:nvPr/>
          </p:nvSpPr>
          <p:spPr bwMode="auto">
            <a:xfrm>
              <a:off x="3581" y="3494"/>
              <a:ext cx="492" cy="73"/>
            </a:xfrm>
            <a:custGeom>
              <a:avLst/>
              <a:gdLst>
                <a:gd name="T0" fmla="*/ 0 w 492"/>
                <a:gd name="T1" fmla="*/ 73 h 73"/>
                <a:gd name="T2" fmla="*/ 73 w 492"/>
                <a:gd name="T3" fmla="*/ 0 h 73"/>
                <a:gd name="T4" fmla="*/ 492 w 492"/>
                <a:gd name="T5" fmla="*/ 0 h 73"/>
                <a:gd name="T6" fmla="*/ 419 w 492"/>
                <a:gd name="T7" fmla="*/ 73 h 73"/>
                <a:gd name="T8" fmla="*/ 0 w 492"/>
                <a:gd name="T9" fmla="*/ 73 h 73"/>
                <a:gd name="T10" fmla="*/ 0 60000 65536"/>
                <a:gd name="T11" fmla="*/ 0 60000 65536"/>
                <a:gd name="T12" fmla="*/ 0 60000 65536"/>
                <a:gd name="T13" fmla="*/ 0 60000 65536"/>
                <a:gd name="T14" fmla="*/ 0 60000 65536"/>
                <a:gd name="T15" fmla="*/ 0 w 492"/>
                <a:gd name="T16" fmla="*/ 0 h 73"/>
                <a:gd name="T17" fmla="*/ 492 w 492"/>
                <a:gd name="T18" fmla="*/ 73 h 73"/>
              </a:gdLst>
              <a:ahLst/>
              <a:cxnLst>
                <a:cxn ang="T10">
                  <a:pos x="T0" y="T1"/>
                </a:cxn>
                <a:cxn ang="T11">
                  <a:pos x="T2" y="T3"/>
                </a:cxn>
                <a:cxn ang="T12">
                  <a:pos x="T4" y="T5"/>
                </a:cxn>
                <a:cxn ang="T13">
                  <a:pos x="T6" y="T7"/>
                </a:cxn>
                <a:cxn ang="T14">
                  <a:pos x="T8" y="T9"/>
                </a:cxn>
              </a:cxnLst>
              <a:rect l="T15" t="T16" r="T17" b="T18"/>
              <a:pathLst>
                <a:path w="492" h="73">
                  <a:moveTo>
                    <a:pt x="0" y="73"/>
                  </a:moveTo>
                  <a:lnTo>
                    <a:pt x="73" y="0"/>
                  </a:lnTo>
                  <a:lnTo>
                    <a:pt x="492"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3" name="Rectangle 79"/>
            <p:cNvSpPr>
              <a:spLocks noChangeArrowheads="1"/>
            </p:cNvSpPr>
            <p:nvPr/>
          </p:nvSpPr>
          <p:spPr bwMode="auto">
            <a:xfrm>
              <a:off x="3635"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29744" name="Rectangle 80"/>
            <p:cNvSpPr>
              <a:spLocks noChangeArrowheads="1"/>
            </p:cNvSpPr>
            <p:nvPr/>
          </p:nvSpPr>
          <p:spPr bwMode="auto">
            <a:xfrm>
              <a:off x="3894"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n</a:t>
              </a:r>
              <a:endParaRPr lang="en-GB" altLang="en-US"/>
            </a:p>
          </p:txBody>
        </p:sp>
        <p:sp>
          <p:nvSpPr>
            <p:cNvPr id="29745" name="Freeform 81"/>
            <p:cNvSpPr>
              <a:spLocks/>
            </p:cNvSpPr>
            <p:nvPr/>
          </p:nvSpPr>
          <p:spPr bwMode="auto">
            <a:xfrm>
              <a:off x="2804" y="2036"/>
              <a:ext cx="73" cy="301"/>
            </a:xfrm>
            <a:custGeom>
              <a:avLst/>
              <a:gdLst>
                <a:gd name="T0" fmla="*/ 73 w 73"/>
                <a:gd name="T1" fmla="*/ 0 h 301"/>
                <a:gd name="T2" fmla="*/ 73 w 73"/>
                <a:gd name="T3" fmla="*/ 228 h 301"/>
                <a:gd name="T4" fmla="*/ 0 w 73"/>
                <a:gd name="T5" fmla="*/ 301 h 301"/>
                <a:gd name="T6" fmla="*/ 0 w 73"/>
                <a:gd name="T7" fmla="*/ 72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8"/>
                  </a:lnTo>
                  <a:lnTo>
                    <a:pt x="0" y="301"/>
                  </a:lnTo>
                  <a:lnTo>
                    <a:pt x="0" y="72"/>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6" name="Rectangle 82"/>
            <p:cNvSpPr>
              <a:spLocks noChangeArrowheads="1"/>
            </p:cNvSpPr>
            <p:nvPr/>
          </p:nvSpPr>
          <p:spPr bwMode="auto">
            <a:xfrm>
              <a:off x="2385"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47" name="Freeform 83"/>
            <p:cNvSpPr>
              <a:spLocks/>
            </p:cNvSpPr>
            <p:nvPr/>
          </p:nvSpPr>
          <p:spPr bwMode="auto">
            <a:xfrm>
              <a:off x="2385" y="2036"/>
              <a:ext cx="492" cy="72"/>
            </a:xfrm>
            <a:custGeom>
              <a:avLst/>
              <a:gdLst>
                <a:gd name="T0" fmla="*/ 0 w 492"/>
                <a:gd name="T1" fmla="*/ 72 h 72"/>
                <a:gd name="T2" fmla="*/ 76 w 492"/>
                <a:gd name="T3" fmla="*/ 0 h 72"/>
                <a:gd name="T4" fmla="*/ 492 w 492"/>
                <a:gd name="T5" fmla="*/ 0 h 72"/>
                <a:gd name="T6" fmla="*/ 419 w 492"/>
                <a:gd name="T7" fmla="*/ 72 h 72"/>
                <a:gd name="T8" fmla="*/ 0 w 492"/>
                <a:gd name="T9" fmla="*/ 72 h 72"/>
                <a:gd name="T10" fmla="*/ 0 60000 65536"/>
                <a:gd name="T11" fmla="*/ 0 60000 65536"/>
                <a:gd name="T12" fmla="*/ 0 60000 65536"/>
                <a:gd name="T13" fmla="*/ 0 60000 65536"/>
                <a:gd name="T14" fmla="*/ 0 60000 65536"/>
                <a:gd name="T15" fmla="*/ 0 w 492"/>
                <a:gd name="T16" fmla="*/ 0 h 72"/>
                <a:gd name="T17" fmla="*/ 492 w 492"/>
                <a:gd name="T18" fmla="*/ 72 h 72"/>
              </a:gdLst>
              <a:ahLst/>
              <a:cxnLst>
                <a:cxn ang="T10">
                  <a:pos x="T0" y="T1"/>
                </a:cxn>
                <a:cxn ang="T11">
                  <a:pos x="T2" y="T3"/>
                </a:cxn>
                <a:cxn ang="T12">
                  <a:pos x="T4" y="T5"/>
                </a:cxn>
                <a:cxn ang="T13">
                  <a:pos x="T6" y="T7"/>
                </a:cxn>
                <a:cxn ang="T14">
                  <a:pos x="T8" y="T9"/>
                </a:cxn>
              </a:cxnLst>
              <a:rect l="T15" t="T16" r="T17" b="T18"/>
              <a:pathLst>
                <a:path w="492" h="72">
                  <a:moveTo>
                    <a:pt x="0" y="72"/>
                  </a:moveTo>
                  <a:lnTo>
                    <a:pt x="76" y="0"/>
                  </a:lnTo>
                  <a:lnTo>
                    <a:pt x="492"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8" name="Rectangle 84"/>
            <p:cNvSpPr>
              <a:spLocks noChangeArrowheads="1"/>
            </p:cNvSpPr>
            <p:nvPr/>
          </p:nvSpPr>
          <p:spPr bwMode="auto">
            <a:xfrm>
              <a:off x="2427" y="2162"/>
              <a:ext cx="31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HTTP</a:t>
              </a:r>
              <a:endParaRPr lang="en-GB" altLang="en-US"/>
            </a:p>
          </p:txBody>
        </p:sp>
        <p:sp>
          <p:nvSpPr>
            <p:cNvPr id="29749" name="Freeform 85"/>
            <p:cNvSpPr>
              <a:spLocks/>
            </p:cNvSpPr>
            <p:nvPr/>
          </p:nvSpPr>
          <p:spPr bwMode="auto">
            <a:xfrm>
              <a:off x="3414"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0" name="Rectangle 86"/>
            <p:cNvSpPr>
              <a:spLocks noChangeArrowheads="1"/>
            </p:cNvSpPr>
            <p:nvPr/>
          </p:nvSpPr>
          <p:spPr bwMode="auto">
            <a:xfrm>
              <a:off x="2995"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51" name="Freeform 87"/>
            <p:cNvSpPr>
              <a:spLocks/>
            </p:cNvSpPr>
            <p:nvPr/>
          </p:nvSpPr>
          <p:spPr bwMode="auto">
            <a:xfrm>
              <a:off x="2995"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2" name="Rectangle 88"/>
            <p:cNvSpPr>
              <a:spLocks noChangeArrowheads="1"/>
            </p:cNvSpPr>
            <p:nvPr/>
          </p:nvSpPr>
          <p:spPr bwMode="auto">
            <a:xfrm>
              <a:off x="3109" y="2162"/>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NV</a:t>
              </a:r>
              <a:endParaRPr lang="en-GB" altLang="en-US"/>
            </a:p>
          </p:txBody>
        </p:sp>
        <p:sp>
          <p:nvSpPr>
            <p:cNvPr id="29753" name="Rectangle 89"/>
            <p:cNvSpPr>
              <a:spLocks noChangeArrowheads="1"/>
            </p:cNvSpPr>
            <p:nvPr/>
          </p:nvSpPr>
          <p:spPr bwMode="auto">
            <a:xfrm>
              <a:off x="3604"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54" name="Freeform 90"/>
            <p:cNvSpPr>
              <a:spLocks/>
            </p:cNvSpPr>
            <p:nvPr/>
          </p:nvSpPr>
          <p:spPr bwMode="auto">
            <a:xfrm>
              <a:off x="4023"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5" name="Freeform 91"/>
            <p:cNvSpPr>
              <a:spLocks/>
            </p:cNvSpPr>
            <p:nvPr/>
          </p:nvSpPr>
          <p:spPr bwMode="auto">
            <a:xfrm>
              <a:off x="3604"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6" name="Rectangle 92"/>
            <p:cNvSpPr>
              <a:spLocks noChangeArrowheads="1"/>
            </p:cNvSpPr>
            <p:nvPr/>
          </p:nvSpPr>
          <p:spPr bwMode="auto">
            <a:xfrm>
              <a:off x="3661" y="2162"/>
              <a:ext cx="30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dirty="0">
                  <a:solidFill>
                    <a:srgbClr val="000000"/>
                  </a:solidFill>
                  <a:latin typeface="Myriad Roman" charset="0"/>
                </a:rPr>
                <a:t>TFTP</a:t>
              </a:r>
              <a:endParaRPr lang="en-GB" altLang="en-US" dirty="0"/>
            </a:p>
          </p:txBody>
        </p:sp>
      </p:grpSp>
    </p:spTree>
    <p:extLst>
      <p:ext uri="{BB962C8B-B14F-4D97-AF65-F5344CB8AC3E}">
        <p14:creationId xmlns:p14="http://schemas.microsoft.com/office/powerpoint/2010/main" val="2236946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dissolve">
                                      <p:cBhvr>
                                        <p:cTn id="7" dur="500"/>
                                        <p:tgtEl>
                                          <p:spTgt spid="286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675">
                                            <p:txEl>
                                              <p:pRg st="3" end="3"/>
                                            </p:txEl>
                                          </p:spTgt>
                                        </p:tgtEl>
                                        <p:attrNameLst>
                                          <p:attrName>style.visibility</p:attrName>
                                        </p:attrNameLst>
                                      </p:cBhvr>
                                      <p:to>
                                        <p:strVal val="visible"/>
                                      </p:to>
                                    </p:set>
                                    <p:animEffect transition="in" filter="dissolve">
                                      <p:cBhvr>
                                        <p:cTn id="12" dur="500"/>
                                        <p:tgtEl>
                                          <p:spTgt spid="2867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animEffect transition="in" filter="dissolve">
                                      <p:cBhvr>
                                        <p:cTn id="17" dur="500"/>
                                        <p:tgtEl>
                                          <p:spTgt spid="2867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675">
                                            <p:txEl>
                                              <p:pRg st="5" end="5"/>
                                            </p:txEl>
                                          </p:spTgt>
                                        </p:tgtEl>
                                        <p:attrNameLst>
                                          <p:attrName>style.visibility</p:attrName>
                                        </p:attrNameLst>
                                      </p:cBhvr>
                                      <p:to>
                                        <p:strVal val="visible"/>
                                      </p:to>
                                    </p:set>
                                    <p:animEffect transition="in" filter="dissolve">
                                      <p:cBhvr>
                                        <p:cTn id="22"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24E129-4E07-474A-A0A3-DEA92CC202D5}" type="slidenum">
              <a:rPr lang="en-US" altLang="en-US" sz="1400"/>
              <a:pPr/>
              <a:t>16</a:t>
            </a:fld>
            <a:endParaRPr lang="en-US" altLang="en-US" sz="1400"/>
          </a:p>
        </p:txBody>
      </p:sp>
      <p:sp>
        <p:nvSpPr>
          <p:cNvPr id="29701" name="Rectangle 2"/>
          <p:cNvSpPr>
            <a:spLocks noGrp="1" noChangeArrowheads="1"/>
          </p:cNvSpPr>
          <p:nvPr>
            <p:ph type="title"/>
          </p:nvPr>
        </p:nvSpPr>
        <p:spPr>
          <a:xfrm>
            <a:off x="2209800" y="533400"/>
            <a:ext cx="7772400" cy="1143000"/>
          </a:xfrm>
        </p:spPr>
        <p:txBody>
          <a:bodyPr/>
          <a:lstStyle/>
          <a:p>
            <a:r>
              <a:rPr lang="en-US" altLang="en-US" smtClean="0"/>
              <a:t>Internet Architecture</a:t>
            </a:r>
          </a:p>
        </p:txBody>
      </p:sp>
      <p:sp>
        <p:nvSpPr>
          <p:cNvPr id="28675" name="Rectangle 3"/>
          <p:cNvSpPr>
            <a:spLocks noGrp="1" noChangeArrowheads="1"/>
          </p:cNvSpPr>
          <p:nvPr>
            <p:ph type="body" idx="1"/>
          </p:nvPr>
        </p:nvSpPr>
        <p:spPr>
          <a:xfrm>
            <a:off x="200026" y="1657352"/>
            <a:ext cx="8077200" cy="4114800"/>
          </a:xfrm>
        </p:spPr>
        <p:txBody>
          <a:bodyPr/>
          <a:lstStyle/>
          <a:p>
            <a:pPr>
              <a:lnSpc>
                <a:spcPct val="90000"/>
              </a:lnSpc>
            </a:pPr>
            <a:r>
              <a:rPr lang="en-US" altLang="en-US" dirty="0" smtClean="0"/>
              <a:t>Defined by Internet Engineering Task Force (IETF)</a:t>
            </a:r>
          </a:p>
          <a:p>
            <a:pPr>
              <a:lnSpc>
                <a:spcPct val="90000"/>
              </a:lnSpc>
            </a:pPr>
            <a:r>
              <a:rPr lang="en-US" altLang="en-US" dirty="0" smtClean="0"/>
              <a:t>Hourglass Design</a:t>
            </a:r>
          </a:p>
          <a:p>
            <a:pPr>
              <a:lnSpc>
                <a:spcPct val="90000"/>
              </a:lnSpc>
            </a:pPr>
            <a:r>
              <a:rPr lang="en-US" altLang="en-US" dirty="0" smtClean="0"/>
              <a:t>Application vs Application Protocol (FTP, HTTP)</a:t>
            </a:r>
          </a:p>
        </p:txBody>
      </p:sp>
      <p:grpSp>
        <p:nvGrpSpPr>
          <p:cNvPr id="29703" name="Group 93"/>
          <p:cNvGrpSpPr>
            <a:grpSpLocks/>
          </p:cNvGrpSpPr>
          <p:nvPr/>
        </p:nvGrpSpPr>
        <p:grpSpPr bwMode="auto">
          <a:xfrm>
            <a:off x="7073901" y="3184526"/>
            <a:ext cx="3675063" cy="2792413"/>
            <a:chOff x="1780" y="2036"/>
            <a:chExt cx="2315" cy="1759"/>
          </a:xfrm>
        </p:grpSpPr>
        <p:sp>
          <p:nvSpPr>
            <p:cNvPr id="29704" name="Rectangle 40"/>
            <p:cNvSpPr>
              <a:spLocks noChangeArrowheads="1"/>
            </p:cNvSpPr>
            <p:nvPr/>
          </p:nvSpPr>
          <p:spPr bwMode="auto">
            <a:xfrm>
              <a:off x="3265" y="3622"/>
              <a:ext cx="11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600">
                  <a:solidFill>
                    <a:srgbClr val="000000"/>
                  </a:solidFill>
                  <a:latin typeface="Myriad Roman" charset="0"/>
                  <a:cs typeface="Times New Roman" panose="02020603050405020304" pitchFamily="18" charset="0"/>
                </a:rPr>
                <a:t>■ ■ ■</a:t>
              </a:r>
              <a:endParaRPr lang="en-GB" altLang="en-US" sz="600">
                <a:solidFill>
                  <a:srgbClr val="000000"/>
                </a:solidFill>
                <a:latin typeface="Myriad Roman" charset="0"/>
                <a:cs typeface="Times New Roman" panose="02020603050405020304" pitchFamily="18" charset="0"/>
              </a:endParaRPr>
            </a:p>
          </p:txBody>
        </p:sp>
        <p:sp>
          <p:nvSpPr>
            <p:cNvPr id="29705" name="Line 41"/>
            <p:cNvSpPr>
              <a:spLocks noChangeShapeType="1"/>
            </p:cNvSpPr>
            <p:nvPr/>
          </p:nvSpPr>
          <p:spPr bwMode="auto">
            <a:xfrm>
              <a:off x="1989" y="2337"/>
              <a:ext cx="309" cy="2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42"/>
            <p:cNvSpPr>
              <a:spLocks noChangeShapeType="1"/>
            </p:cNvSpPr>
            <p:nvPr/>
          </p:nvSpPr>
          <p:spPr bwMode="auto">
            <a:xfrm flipH="1">
              <a:off x="2450" y="2337"/>
              <a:ext cx="149" cy="2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43"/>
            <p:cNvSpPr>
              <a:spLocks noChangeShapeType="1"/>
            </p:cNvSpPr>
            <p:nvPr/>
          </p:nvSpPr>
          <p:spPr bwMode="auto">
            <a:xfrm>
              <a:off x="3204" y="2333"/>
              <a:ext cx="225" cy="2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44"/>
            <p:cNvSpPr>
              <a:spLocks noChangeShapeType="1"/>
            </p:cNvSpPr>
            <p:nvPr/>
          </p:nvSpPr>
          <p:spPr bwMode="auto">
            <a:xfrm flipH="1">
              <a:off x="3566" y="2333"/>
              <a:ext cx="251" cy="2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45"/>
            <p:cNvSpPr>
              <a:spLocks noChangeShapeType="1"/>
            </p:cNvSpPr>
            <p:nvPr/>
          </p:nvSpPr>
          <p:spPr bwMode="auto">
            <a:xfrm>
              <a:off x="2385" y="2797"/>
              <a:ext cx="412" cy="2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46"/>
            <p:cNvSpPr>
              <a:spLocks noChangeShapeType="1"/>
            </p:cNvSpPr>
            <p:nvPr/>
          </p:nvSpPr>
          <p:spPr bwMode="auto">
            <a:xfrm flipH="1">
              <a:off x="3040" y="2797"/>
              <a:ext cx="423" cy="2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47"/>
            <p:cNvSpPr>
              <a:spLocks noChangeShapeType="1"/>
            </p:cNvSpPr>
            <p:nvPr/>
          </p:nvSpPr>
          <p:spPr bwMode="auto">
            <a:xfrm flipH="1">
              <a:off x="2149" y="3255"/>
              <a:ext cx="640"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48"/>
            <p:cNvSpPr>
              <a:spLocks noChangeShapeType="1"/>
            </p:cNvSpPr>
            <p:nvPr/>
          </p:nvSpPr>
          <p:spPr bwMode="auto">
            <a:xfrm flipH="1">
              <a:off x="2861" y="3255"/>
              <a:ext cx="61"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49"/>
            <p:cNvSpPr>
              <a:spLocks noChangeShapeType="1"/>
            </p:cNvSpPr>
            <p:nvPr/>
          </p:nvSpPr>
          <p:spPr bwMode="auto">
            <a:xfrm flipH="1" flipV="1">
              <a:off x="3059" y="3255"/>
              <a:ext cx="800"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Rectangle 50"/>
            <p:cNvSpPr>
              <a:spLocks noChangeArrowheads="1"/>
            </p:cNvSpPr>
            <p:nvPr/>
          </p:nvSpPr>
          <p:spPr bwMode="auto">
            <a:xfrm>
              <a:off x="1780"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15" name="Freeform 51"/>
            <p:cNvSpPr>
              <a:spLocks/>
            </p:cNvSpPr>
            <p:nvPr/>
          </p:nvSpPr>
          <p:spPr bwMode="auto">
            <a:xfrm>
              <a:off x="2199"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6" name="Freeform 52"/>
            <p:cNvSpPr>
              <a:spLocks/>
            </p:cNvSpPr>
            <p:nvPr/>
          </p:nvSpPr>
          <p:spPr bwMode="auto">
            <a:xfrm>
              <a:off x="1780"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7" name="Rectangle 53"/>
            <p:cNvSpPr>
              <a:spLocks noChangeArrowheads="1"/>
            </p:cNvSpPr>
            <p:nvPr/>
          </p:nvSpPr>
          <p:spPr bwMode="auto">
            <a:xfrm>
              <a:off x="1879" y="2162"/>
              <a:ext cx="2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FTP</a:t>
              </a:r>
              <a:endParaRPr lang="en-GB" altLang="en-US"/>
            </a:p>
          </p:txBody>
        </p:sp>
        <p:sp>
          <p:nvSpPr>
            <p:cNvPr id="29718" name="Rectangle 54"/>
            <p:cNvSpPr>
              <a:spLocks noChangeArrowheads="1"/>
            </p:cNvSpPr>
            <p:nvPr/>
          </p:nvSpPr>
          <p:spPr bwMode="auto">
            <a:xfrm>
              <a:off x="2138" y="2630"/>
              <a:ext cx="419" cy="23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19" name="Freeform 55"/>
            <p:cNvSpPr>
              <a:spLocks/>
            </p:cNvSpPr>
            <p:nvPr/>
          </p:nvSpPr>
          <p:spPr bwMode="auto">
            <a:xfrm>
              <a:off x="2557" y="2557"/>
              <a:ext cx="72" cy="305"/>
            </a:xfrm>
            <a:custGeom>
              <a:avLst/>
              <a:gdLst>
                <a:gd name="T0" fmla="*/ 72 w 72"/>
                <a:gd name="T1" fmla="*/ 0 h 305"/>
                <a:gd name="T2" fmla="*/ 72 w 72"/>
                <a:gd name="T3" fmla="*/ 233 h 305"/>
                <a:gd name="T4" fmla="*/ 0 w 72"/>
                <a:gd name="T5" fmla="*/ 305 h 305"/>
                <a:gd name="T6" fmla="*/ 0 w 72"/>
                <a:gd name="T7" fmla="*/ 73 h 305"/>
                <a:gd name="T8" fmla="*/ 72 w 72"/>
                <a:gd name="T9" fmla="*/ 0 h 305"/>
                <a:gd name="T10" fmla="*/ 0 60000 65536"/>
                <a:gd name="T11" fmla="*/ 0 60000 65536"/>
                <a:gd name="T12" fmla="*/ 0 60000 65536"/>
                <a:gd name="T13" fmla="*/ 0 60000 65536"/>
                <a:gd name="T14" fmla="*/ 0 60000 65536"/>
                <a:gd name="T15" fmla="*/ 0 w 72"/>
                <a:gd name="T16" fmla="*/ 0 h 305"/>
                <a:gd name="T17" fmla="*/ 72 w 72"/>
                <a:gd name="T18" fmla="*/ 305 h 305"/>
              </a:gdLst>
              <a:ahLst/>
              <a:cxnLst>
                <a:cxn ang="T10">
                  <a:pos x="T0" y="T1"/>
                </a:cxn>
                <a:cxn ang="T11">
                  <a:pos x="T2" y="T3"/>
                </a:cxn>
                <a:cxn ang="T12">
                  <a:pos x="T4" y="T5"/>
                </a:cxn>
                <a:cxn ang="T13">
                  <a:pos x="T6" y="T7"/>
                </a:cxn>
                <a:cxn ang="T14">
                  <a:pos x="T8" y="T9"/>
                </a:cxn>
              </a:cxnLst>
              <a:rect l="T15" t="T16" r="T17" b="T18"/>
              <a:pathLst>
                <a:path w="72" h="305">
                  <a:moveTo>
                    <a:pt x="72" y="0"/>
                  </a:moveTo>
                  <a:lnTo>
                    <a:pt x="72" y="233"/>
                  </a:lnTo>
                  <a:lnTo>
                    <a:pt x="0" y="305"/>
                  </a:lnTo>
                  <a:lnTo>
                    <a:pt x="0" y="73"/>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0" name="Freeform 56"/>
            <p:cNvSpPr>
              <a:spLocks/>
            </p:cNvSpPr>
            <p:nvPr/>
          </p:nvSpPr>
          <p:spPr bwMode="auto">
            <a:xfrm>
              <a:off x="2138" y="2557"/>
              <a:ext cx="491" cy="73"/>
            </a:xfrm>
            <a:custGeom>
              <a:avLst/>
              <a:gdLst>
                <a:gd name="T0" fmla="*/ 0 w 491"/>
                <a:gd name="T1" fmla="*/ 73 h 73"/>
                <a:gd name="T2" fmla="*/ 76 w 491"/>
                <a:gd name="T3" fmla="*/ 0 h 73"/>
                <a:gd name="T4" fmla="*/ 491 w 491"/>
                <a:gd name="T5" fmla="*/ 0 h 73"/>
                <a:gd name="T6" fmla="*/ 419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6" y="0"/>
                  </a:lnTo>
                  <a:lnTo>
                    <a:pt x="491"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1" name="Rectangle 57"/>
            <p:cNvSpPr>
              <a:spLocks noChangeArrowheads="1"/>
            </p:cNvSpPr>
            <p:nvPr/>
          </p:nvSpPr>
          <p:spPr bwMode="auto">
            <a:xfrm>
              <a:off x="2229" y="268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TCP</a:t>
              </a:r>
              <a:endParaRPr lang="en-GB" altLang="en-US"/>
            </a:p>
          </p:txBody>
        </p:sp>
        <p:sp>
          <p:nvSpPr>
            <p:cNvPr id="29722" name="Rectangle 58"/>
            <p:cNvSpPr>
              <a:spLocks noChangeArrowheads="1"/>
            </p:cNvSpPr>
            <p:nvPr/>
          </p:nvSpPr>
          <p:spPr bwMode="auto">
            <a:xfrm>
              <a:off x="3219" y="2622"/>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23" name="Freeform 59"/>
            <p:cNvSpPr>
              <a:spLocks/>
            </p:cNvSpPr>
            <p:nvPr/>
          </p:nvSpPr>
          <p:spPr bwMode="auto">
            <a:xfrm>
              <a:off x="3638" y="2550"/>
              <a:ext cx="73" cy="301"/>
            </a:xfrm>
            <a:custGeom>
              <a:avLst/>
              <a:gdLst>
                <a:gd name="T0" fmla="*/ 73 w 73"/>
                <a:gd name="T1" fmla="*/ 0 h 301"/>
                <a:gd name="T2" fmla="*/ 73 w 73"/>
                <a:gd name="T3" fmla="*/ 228 h 301"/>
                <a:gd name="T4" fmla="*/ 0 w 73"/>
                <a:gd name="T5" fmla="*/ 301 h 301"/>
                <a:gd name="T6" fmla="*/ 0 w 73"/>
                <a:gd name="T7" fmla="*/ 72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8"/>
                  </a:lnTo>
                  <a:lnTo>
                    <a:pt x="0" y="301"/>
                  </a:lnTo>
                  <a:lnTo>
                    <a:pt x="0" y="72"/>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4" name="Freeform 60"/>
            <p:cNvSpPr>
              <a:spLocks/>
            </p:cNvSpPr>
            <p:nvPr/>
          </p:nvSpPr>
          <p:spPr bwMode="auto">
            <a:xfrm>
              <a:off x="3219" y="2550"/>
              <a:ext cx="492" cy="72"/>
            </a:xfrm>
            <a:custGeom>
              <a:avLst/>
              <a:gdLst>
                <a:gd name="T0" fmla="*/ 0 w 492"/>
                <a:gd name="T1" fmla="*/ 72 h 72"/>
                <a:gd name="T2" fmla="*/ 77 w 492"/>
                <a:gd name="T3" fmla="*/ 0 h 72"/>
                <a:gd name="T4" fmla="*/ 492 w 492"/>
                <a:gd name="T5" fmla="*/ 0 h 72"/>
                <a:gd name="T6" fmla="*/ 419 w 492"/>
                <a:gd name="T7" fmla="*/ 72 h 72"/>
                <a:gd name="T8" fmla="*/ 0 w 492"/>
                <a:gd name="T9" fmla="*/ 72 h 72"/>
                <a:gd name="T10" fmla="*/ 0 60000 65536"/>
                <a:gd name="T11" fmla="*/ 0 60000 65536"/>
                <a:gd name="T12" fmla="*/ 0 60000 65536"/>
                <a:gd name="T13" fmla="*/ 0 60000 65536"/>
                <a:gd name="T14" fmla="*/ 0 60000 65536"/>
                <a:gd name="T15" fmla="*/ 0 w 492"/>
                <a:gd name="T16" fmla="*/ 0 h 72"/>
                <a:gd name="T17" fmla="*/ 492 w 492"/>
                <a:gd name="T18" fmla="*/ 72 h 72"/>
              </a:gdLst>
              <a:ahLst/>
              <a:cxnLst>
                <a:cxn ang="T10">
                  <a:pos x="T0" y="T1"/>
                </a:cxn>
                <a:cxn ang="T11">
                  <a:pos x="T2" y="T3"/>
                </a:cxn>
                <a:cxn ang="T12">
                  <a:pos x="T4" y="T5"/>
                </a:cxn>
                <a:cxn ang="T13">
                  <a:pos x="T6" y="T7"/>
                </a:cxn>
                <a:cxn ang="T14">
                  <a:pos x="T8" y="T9"/>
                </a:cxn>
              </a:cxnLst>
              <a:rect l="T15" t="T16" r="T17" b="T18"/>
              <a:pathLst>
                <a:path w="492" h="72">
                  <a:moveTo>
                    <a:pt x="0" y="72"/>
                  </a:moveTo>
                  <a:lnTo>
                    <a:pt x="77" y="0"/>
                  </a:lnTo>
                  <a:lnTo>
                    <a:pt x="492"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5" name="Rectangle 61"/>
            <p:cNvSpPr>
              <a:spLocks noChangeArrowheads="1"/>
            </p:cNvSpPr>
            <p:nvPr/>
          </p:nvSpPr>
          <p:spPr bwMode="auto">
            <a:xfrm>
              <a:off x="3303" y="2672"/>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UDP</a:t>
              </a:r>
              <a:endParaRPr lang="en-GB" altLang="en-US"/>
            </a:p>
          </p:txBody>
        </p:sp>
        <p:sp>
          <p:nvSpPr>
            <p:cNvPr id="29726" name="Rectangle 62"/>
            <p:cNvSpPr>
              <a:spLocks noChangeArrowheads="1"/>
            </p:cNvSpPr>
            <p:nvPr/>
          </p:nvSpPr>
          <p:spPr bwMode="auto">
            <a:xfrm>
              <a:off x="2679" y="3053"/>
              <a:ext cx="418"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27" name="Freeform 63"/>
            <p:cNvSpPr>
              <a:spLocks/>
            </p:cNvSpPr>
            <p:nvPr/>
          </p:nvSpPr>
          <p:spPr bwMode="auto">
            <a:xfrm>
              <a:off x="3097" y="2980"/>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8" name="Freeform 64"/>
            <p:cNvSpPr>
              <a:spLocks/>
            </p:cNvSpPr>
            <p:nvPr/>
          </p:nvSpPr>
          <p:spPr bwMode="auto">
            <a:xfrm>
              <a:off x="2679" y="2980"/>
              <a:ext cx="491" cy="73"/>
            </a:xfrm>
            <a:custGeom>
              <a:avLst/>
              <a:gdLst>
                <a:gd name="T0" fmla="*/ 0 w 491"/>
                <a:gd name="T1" fmla="*/ 73 h 73"/>
                <a:gd name="T2" fmla="*/ 72 w 491"/>
                <a:gd name="T3" fmla="*/ 0 h 73"/>
                <a:gd name="T4" fmla="*/ 491 w 491"/>
                <a:gd name="T5" fmla="*/ 0 h 73"/>
                <a:gd name="T6" fmla="*/ 418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2" y="0"/>
                  </a:lnTo>
                  <a:lnTo>
                    <a:pt x="491" y="0"/>
                  </a:lnTo>
                  <a:lnTo>
                    <a:pt x="418"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9" name="Rectangle 65"/>
            <p:cNvSpPr>
              <a:spLocks noChangeArrowheads="1"/>
            </p:cNvSpPr>
            <p:nvPr/>
          </p:nvSpPr>
          <p:spPr bwMode="auto">
            <a:xfrm>
              <a:off x="2831" y="3106"/>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IP</a:t>
              </a:r>
              <a:endParaRPr lang="en-GB" altLang="en-US"/>
            </a:p>
          </p:txBody>
        </p:sp>
        <p:sp>
          <p:nvSpPr>
            <p:cNvPr id="29730" name="Rectangle 66"/>
            <p:cNvSpPr>
              <a:spLocks noChangeArrowheads="1"/>
            </p:cNvSpPr>
            <p:nvPr/>
          </p:nvSpPr>
          <p:spPr bwMode="auto">
            <a:xfrm>
              <a:off x="1890"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31" name="Freeform 67"/>
            <p:cNvSpPr>
              <a:spLocks/>
            </p:cNvSpPr>
            <p:nvPr/>
          </p:nvSpPr>
          <p:spPr bwMode="auto">
            <a:xfrm>
              <a:off x="2309" y="3494"/>
              <a:ext cx="72" cy="301"/>
            </a:xfrm>
            <a:custGeom>
              <a:avLst/>
              <a:gdLst>
                <a:gd name="T0" fmla="*/ 72 w 72"/>
                <a:gd name="T1" fmla="*/ 0 h 301"/>
                <a:gd name="T2" fmla="*/ 72 w 72"/>
                <a:gd name="T3" fmla="*/ 229 h 301"/>
                <a:gd name="T4" fmla="*/ 0 w 72"/>
                <a:gd name="T5" fmla="*/ 301 h 301"/>
                <a:gd name="T6" fmla="*/ 0 w 72"/>
                <a:gd name="T7" fmla="*/ 73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9"/>
                  </a:lnTo>
                  <a:lnTo>
                    <a:pt x="0" y="301"/>
                  </a:lnTo>
                  <a:lnTo>
                    <a:pt x="0" y="73"/>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2" name="Freeform 68"/>
            <p:cNvSpPr>
              <a:spLocks/>
            </p:cNvSpPr>
            <p:nvPr/>
          </p:nvSpPr>
          <p:spPr bwMode="auto">
            <a:xfrm>
              <a:off x="1890" y="3494"/>
              <a:ext cx="491" cy="73"/>
            </a:xfrm>
            <a:custGeom>
              <a:avLst/>
              <a:gdLst>
                <a:gd name="T0" fmla="*/ 0 w 491"/>
                <a:gd name="T1" fmla="*/ 73 h 73"/>
                <a:gd name="T2" fmla="*/ 72 w 491"/>
                <a:gd name="T3" fmla="*/ 0 h 73"/>
                <a:gd name="T4" fmla="*/ 491 w 491"/>
                <a:gd name="T5" fmla="*/ 0 h 73"/>
                <a:gd name="T6" fmla="*/ 419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2" y="0"/>
                  </a:lnTo>
                  <a:lnTo>
                    <a:pt x="491"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Rectangle 69"/>
            <p:cNvSpPr>
              <a:spLocks noChangeArrowheads="1"/>
            </p:cNvSpPr>
            <p:nvPr/>
          </p:nvSpPr>
          <p:spPr bwMode="auto">
            <a:xfrm>
              <a:off x="1943"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29734" name="Rectangle 70"/>
            <p:cNvSpPr>
              <a:spLocks noChangeArrowheads="1"/>
            </p:cNvSpPr>
            <p:nvPr/>
          </p:nvSpPr>
          <p:spPr bwMode="auto">
            <a:xfrm>
              <a:off x="2202"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1</a:t>
              </a:r>
              <a:endParaRPr lang="en-GB" altLang="en-US"/>
            </a:p>
          </p:txBody>
        </p:sp>
        <p:sp>
          <p:nvSpPr>
            <p:cNvPr id="29735" name="Rectangle 71"/>
            <p:cNvSpPr>
              <a:spLocks noChangeArrowheads="1"/>
            </p:cNvSpPr>
            <p:nvPr/>
          </p:nvSpPr>
          <p:spPr bwMode="auto">
            <a:xfrm>
              <a:off x="2602"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36" name="Freeform 72"/>
            <p:cNvSpPr>
              <a:spLocks/>
            </p:cNvSpPr>
            <p:nvPr/>
          </p:nvSpPr>
          <p:spPr bwMode="auto">
            <a:xfrm>
              <a:off x="3021" y="3494"/>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7" name="Freeform 73"/>
            <p:cNvSpPr>
              <a:spLocks/>
            </p:cNvSpPr>
            <p:nvPr/>
          </p:nvSpPr>
          <p:spPr bwMode="auto">
            <a:xfrm>
              <a:off x="2602" y="3494"/>
              <a:ext cx="492" cy="73"/>
            </a:xfrm>
            <a:custGeom>
              <a:avLst/>
              <a:gdLst>
                <a:gd name="T0" fmla="*/ 0 w 492"/>
                <a:gd name="T1" fmla="*/ 73 h 73"/>
                <a:gd name="T2" fmla="*/ 73 w 492"/>
                <a:gd name="T3" fmla="*/ 0 h 73"/>
                <a:gd name="T4" fmla="*/ 492 w 492"/>
                <a:gd name="T5" fmla="*/ 0 h 73"/>
                <a:gd name="T6" fmla="*/ 419 w 492"/>
                <a:gd name="T7" fmla="*/ 73 h 73"/>
                <a:gd name="T8" fmla="*/ 0 w 492"/>
                <a:gd name="T9" fmla="*/ 73 h 73"/>
                <a:gd name="T10" fmla="*/ 0 60000 65536"/>
                <a:gd name="T11" fmla="*/ 0 60000 65536"/>
                <a:gd name="T12" fmla="*/ 0 60000 65536"/>
                <a:gd name="T13" fmla="*/ 0 60000 65536"/>
                <a:gd name="T14" fmla="*/ 0 60000 65536"/>
                <a:gd name="T15" fmla="*/ 0 w 492"/>
                <a:gd name="T16" fmla="*/ 0 h 73"/>
                <a:gd name="T17" fmla="*/ 492 w 492"/>
                <a:gd name="T18" fmla="*/ 73 h 73"/>
              </a:gdLst>
              <a:ahLst/>
              <a:cxnLst>
                <a:cxn ang="T10">
                  <a:pos x="T0" y="T1"/>
                </a:cxn>
                <a:cxn ang="T11">
                  <a:pos x="T2" y="T3"/>
                </a:cxn>
                <a:cxn ang="T12">
                  <a:pos x="T4" y="T5"/>
                </a:cxn>
                <a:cxn ang="T13">
                  <a:pos x="T6" y="T7"/>
                </a:cxn>
                <a:cxn ang="T14">
                  <a:pos x="T8" y="T9"/>
                </a:cxn>
              </a:cxnLst>
              <a:rect l="T15" t="T16" r="T17" b="T18"/>
              <a:pathLst>
                <a:path w="492" h="73">
                  <a:moveTo>
                    <a:pt x="0" y="73"/>
                  </a:moveTo>
                  <a:lnTo>
                    <a:pt x="73" y="0"/>
                  </a:lnTo>
                  <a:lnTo>
                    <a:pt x="492"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8" name="Rectangle 74"/>
            <p:cNvSpPr>
              <a:spLocks noChangeArrowheads="1"/>
            </p:cNvSpPr>
            <p:nvPr/>
          </p:nvSpPr>
          <p:spPr bwMode="auto">
            <a:xfrm>
              <a:off x="2656"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29739" name="Rectangle 75"/>
            <p:cNvSpPr>
              <a:spLocks noChangeArrowheads="1"/>
            </p:cNvSpPr>
            <p:nvPr/>
          </p:nvSpPr>
          <p:spPr bwMode="auto">
            <a:xfrm>
              <a:off x="2911"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2</a:t>
              </a:r>
              <a:endParaRPr lang="en-GB" altLang="en-US"/>
            </a:p>
          </p:txBody>
        </p:sp>
        <p:sp>
          <p:nvSpPr>
            <p:cNvPr id="29740" name="Rectangle 76"/>
            <p:cNvSpPr>
              <a:spLocks noChangeArrowheads="1"/>
            </p:cNvSpPr>
            <p:nvPr/>
          </p:nvSpPr>
          <p:spPr bwMode="auto">
            <a:xfrm>
              <a:off x="3581"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41" name="Freeform 77"/>
            <p:cNvSpPr>
              <a:spLocks/>
            </p:cNvSpPr>
            <p:nvPr/>
          </p:nvSpPr>
          <p:spPr bwMode="auto">
            <a:xfrm>
              <a:off x="4000" y="3494"/>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2" name="Freeform 78"/>
            <p:cNvSpPr>
              <a:spLocks/>
            </p:cNvSpPr>
            <p:nvPr/>
          </p:nvSpPr>
          <p:spPr bwMode="auto">
            <a:xfrm>
              <a:off x="3581" y="3494"/>
              <a:ext cx="492" cy="73"/>
            </a:xfrm>
            <a:custGeom>
              <a:avLst/>
              <a:gdLst>
                <a:gd name="T0" fmla="*/ 0 w 492"/>
                <a:gd name="T1" fmla="*/ 73 h 73"/>
                <a:gd name="T2" fmla="*/ 73 w 492"/>
                <a:gd name="T3" fmla="*/ 0 h 73"/>
                <a:gd name="T4" fmla="*/ 492 w 492"/>
                <a:gd name="T5" fmla="*/ 0 h 73"/>
                <a:gd name="T6" fmla="*/ 419 w 492"/>
                <a:gd name="T7" fmla="*/ 73 h 73"/>
                <a:gd name="T8" fmla="*/ 0 w 492"/>
                <a:gd name="T9" fmla="*/ 73 h 73"/>
                <a:gd name="T10" fmla="*/ 0 60000 65536"/>
                <a:gd name="T11" fmla="*/ 0 60000 65536"/>
                <a:gd name="T12" fmla="*/ 0 60000 65536"/>
                <a:gd name="T13" fmla="*/ 0 60000 65536"/>
                <a:gd name="T14" fmla="*/ 0 60000 65536"/>
                <a:gd name="T15" fmla="*/ 0 w 492"/>
                <a:gd name="T16" fmla="*/ 0 h 73"/>
                <a:gd name="T17" fmla="*/ 492 w 492"/>
                <a:gd name="T18" fmla="*/ 73 h 73"/>
              </a:gdLst>
              <a:ahLst/>
              <a:cxnLst>
                <a:cxn ang="T10">
                  <a:pos x="T0" y="T1"/>
                </a:cxn>
                <a:cxn ang="T11">
                  <a:pos x="T2" y="T3"/>
                </a:cxn>
                <a:cxn ang="T12">
                  <a:pos x="T4" y="T5"/>
                </a:cxn>
                <a:cxn ang="T13">
                  <a:pos x="T6" y="T7"/>
                </a:cxn>
                <a:cxn ang="T14">
                  <a:pos x="T8" y="T9"/>
                </a:cxn>
              </a:cxnLst>
              <a:rect l="T15" t="T16" r="T17" b="T18"/>
              <a:pathLst>
                <a:path w="492" h="73">
                  <a:moveTo>
                    <a:pt x="0" y="73"/>
                  </a:moveTo>
                  <a:lnTo>
                    <a:pt x="73" y="0"/>
                  </a:lnTo>
                  <a:lnTo>
                    <a:pt x="492"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3" name="Rectangle 79"/>
            <p:cNvSpPr>
              <a:spLocks noChangeArrowheads="1"/>
            </p:cNvSpPr>
            <p:nvPr/>
          </p:nvSpPr>
          <p:spPr bwMode="auto">
            <a:xfrm>
              <a:off x="3635"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29744" name="Rectangle 80"/>
            <p:cNvSpPr>
              <a:spLocks noChangeArrowheads="1"/>
            </p:cNvSpPr>
            <p:nvPr/>
          </p:nvSpPr>
          <p:spPr bwMode="auto">
            <a:xfrm>
              <a:off x="3894"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n</a:t>
              </a:r>
              <a:endParaRPr lang="en-GB" altLang="en-US"/>
            </a:p>
          </p:txBody>
        </p:sp>
        <p:sp>
          <p:nvSpPr>
            <p:cNvPr id="29745" name="Freeform 81"/>
            <p:cNvSpPr>
              <a:spLocks/>
            </p:cNvSpPr>
            <p:nvPr/>
          </p:nvSpPr>
          <p:spPr bwMode="auto">
            <a:xfrm>
              <a:off x="2804" y="2036"/>
              <a:ext cx="73" cy="301"/>
            </a:xfrm>
            <a:custGeom>
              <a:avLst/>
              <a:gdLst>
                <a:gd name="T0" fmla="*/ 73 w 73"/>
                <a:gd name="T1" fmla="*/ 0 h 301"/>
                <a:gd name="T2" fmla="*/ 73 w 73"/>
                <a:gd name="T3" fmla="*/ 228 h 301"/>
                <a:gd name="T4" fmla="*/ 0 w 73"/>
                <a:gd name="T5" fmla="*/ 301 h 301"/>
                <a:gd name="T6" fmla="*/ 0 w 73"/>
                <a:gd name="T7" fmla="*/ 72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8"/>
                  </a:lnTo>
                  <a:lnTo>
                    <a:pt x="0" y="301"/>
                  </a:lnTo>
                  <a:lnTo>
                    <a:pt x="0" y="72"/>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6" name="Rectangle 82"/>
            <p:cNvSpPr>
              <a:spLocks noChangeArrowheads="1"/>
            </p:cNvSpPr>
            <p:nvPr/>
          </p:nvSpPr>
          <p:spPr bwMode="auto">
            <a:xfrm>
              <a:off x="2385"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47" name="Freeform 83"/>
            <p:cNvSpPr>
              <a:spLocks/>
            </p:cNvSpPr>
            <p:nvPr/>
          </p:nvSpPr>
          <p:spPr bwMode="auto">
            <a:xfrm>
              <a:off x="2385" y="2036"/>
              <a:ext cx="492" cy="72"/>
            </a:xfrm>
            <a:custGeom>
              <a:avLst/>
              <a:gdLst>
                <a:gd name="T0" fmla="*/ 0 w 492"/>
                <a:gd name="T1" fmla="*/ 72 h 72"/>
                <a:gd name="T2" fmla="*/ 76 w 492"/>
                <a:gd name="T3" fmla="*/ 0 h 72"/>
                <a:gd name="T4" fmla="*/ 492 w 492"/>
                <a:gd name="T5" fmla="*/ 0 h 72"/>
                <a:gd name="T6" fmla="*/ 419 w 492"/>
                <a:gd name="T7" fmla="*/ 72 h 72"/>
                <a:gd name="T8" fmla="*/ 0 w 492"/>
                <a:gd name="T9" fmla="*/ 72 h 72"/>
                <a:gd name="T10" fmla="*/ 0 60000 65536"/>
                <a:gd name="T11" fmla="*/ 0 60000 65536"/>
                <a:gd name="T12" fmla="*/ 0 60000 65536"/>
                <a:gd name="T13" fmla="*/ 0 60000 65536"/>
                <a:gd name="T14" fmla="*/ 0 60000 65536"/>
                <a:gd name="T15" fmla="*/ 0 w 492"/>
                <a:gd name="T16" fmla="*/ 0 h 72"/>
                <a:gd name="T17" fmla="*/ 492 w 492"/>
                <a:gd name="T18" fmla="*/ 72 h 72"/>
              </a:gdLst>
              <a:ahLst/>
              <a:cxnLst>
                <a:cxn ang="T10">
                  <a:pos x="T0" y="T1"/>
                </a:cxn>
                <a:cxn ang="T11">
                  <a:pos x="T2" y="T3"/>
                </a:cxn>
                <a:cxn ang="T12">
                  <a:pos x="T4" y="T5"/>
                </a:cxn>
                <a:cxn ang="T13">
                  <a:pos x="T6" y="T7"/>
                </a:cxn>
                <a:cxn ang="T14">
                  <a:pos x="T8" y="T9"/>
                </a:cxn>
              </a:cxnLst>
              <a:rect l="T15" t="T16" r="T17" b="T18"/>
              <a:pathLst>
                <a:path w="492" h="72">
                  <a:moveTo>
                    <a:pt x="0" y="72"/>
                  </a:moveTo>
                  <a:lnTo>
                    <a:pt x="76" y="0"/>
                  </a:lnTo>
                  <a:lnTo>
                    <a:pt x="492"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8" name="Rectangle 84"/>
            <p:cNvSpPr>
              <a:spLocks noChangeArrowheads="1"/>
            </p:cNvSpPr>
            <p:nvPr/>
          </p:nvSpPr>
          <p:spPr bwMode="auto">
            <a:xfrm>
              <a:off x="2427" y="2162"/>
              <a:ext cx="31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HTTP</a:t>
              </a:r>
              <a:endParaRPr lang="en-GB" altLang="en-US"/>
            </a:p>
          </p:txBody>
        </p:sp>
        <p:sp>
          <p:nvSpPr>
            <p:cNvPr id="29749" name="Freeform 85"/>
            <p:cNvSpPr>
              <a:spLocks/>
            </p:cNvSpPr>
            <p:nvPr/>
          </p:nvSpPr>
          <p:spPr bwMode="auto">
            <a:xfrm>
              <a:off x="3414"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0" name="Rectangle 86"/>
            <p:cNvSpPr>
              <a:spLocks noChangeArrowheads="1"/>
            </p:cNvSpPr>
            <p:nvPr/>
          </p:nvSpPr>
          <p:spPr bwMode="auto">
            <a:xfrm>
              <a:off x="2995"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51" name="Freeform 87"/>
            <p:cNvSpPr>
              <a:spLocks/>
            </p:cNvSpPr>
            <p:nvPr/>
          </p:nvSpPr>
          <p:spPr bwMode="auto">
            <a:xfrm>
              <a:off x="2995"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2" name="Rectangle 88"/>
            <p:cNvSpPr>
              <a:spLocks noChangeArrowheads="1"/>
            </p:cNvSpPr>
            <p:nvPr/>
          </p:nvSpPr>
          <p:spPr bwMode="auto">
            <a:xfrm>
              <a:off x="3109" y="2162"/>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NV</a:t>
              </a:r>
              <a:endParaRPr lang="en-GB" altLang="en-US"/>
            </a:p>
          </p:txBody>
        </p:sp>
        <p:sp>
          <p:nvSpPr>
            <p:cNvPr id="29753" name="Rectangle 89"/>
            <p:cNvSpPr>
              <a:spLocks noChangeArrowheads="1"/>
            </p:cNvSpPr>
            <p:nvPr/>
          </p:nvSpPr>
          <p:spPr bwMode="auto">
            <a:xfrm>
              <a:off x="3604"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54" name="Freeform 90"/>
            <p:cNvSpPr>
              <a:spLocks/>
            </p:cNvSpPr>
            <p:nvPr/>
          </p:nvSpPr>
          <p:spPr bwMode="auto">
            <a:xfrm>
              <a:off x="4023"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5" name="Freeform 91"/>
            <p:cNvSpPr>
              <a:spLocks/>
            </p:cNvSpPr>
            <p:nvPr/>
          </p:nvSpPr>
          <p:spPr bwMode="auto">
            <a:xfrm>
              <a:off x="3604"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6" name="Rectangle 92"/>
            <p:cNvSpPr>
              <a:spLocks noChangeArrowheads="1"/>
            </p:cNvSpPr>
            <p:nvPr/>
          </p:nvSpPr>
          <p:spPr bwMode="auto">
            <a:xfrm>
              <a:off x="3661" y="2162"/>
              <a:ext cx="30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TFTP</a:t>
              </a:r>
              <a:endParaRPr lang="en-GB" altLang="en-US"/>
            </a:p>
          </p:txBody>
        </p:sp>
      </p:grpSp>
    </p:spTree>
    <p:extLst>
      <p:ext uri="{BB962C8B-B14F-4D97-AF65-F5344CB8AC3E}">
        <p14:creationId xmlns:p14="http://schemas.microsoft.com/office/powerpoint/2010/main" val="3617804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dissolve">
                                      <p:cBhvr>
                                        <p:cTn id="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Internet Architecture Alt</a:t>
            </a:r>
          </a:p>
        </p:txBody>
      </p:sp>
      <p:sp>
        <p:nvSpPr>
          <p:cNvPr id="327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27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27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8E22F0-DE26-4C4B-99A2-F207B91192A2}" type="slidenum">
              <a:rPr lang="en-US" altLang="en-US" sz="1400"/>
              <a:pPr/>
              <a:t>17</a:t>
            </a:fld>
            <a:endParaRPr lang="en-US" altLang="en-US" sz="1400"/>
          </a:p>
        </p:txBody>
      </p:sp>
      <p:pic>
        <p:nvPicPr>
          <p:cNvPr id="327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889" y="2565401"/>
            <a:ext cx="4376737"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28650" y="1690688"/>
            <a:ext cx="10353675" cy="923330"/>
          </a:xfrm>
          <a:prstGeom prst="rect">
            <a:avLst/>
          </a:prstGeom>
          <a:noFill/>
        </p:spPr>
        <p:txBody>
          <a:bodyPr wrap="square" rtlCol="0">
            <a:spAutoFit/>
          </a:bodyPr>
          <a:lstStyle/>
          <a:p>
            <a:r>
              <a:rPr lang="en-US" dirty="0"/>
              <a:t>The Internet architecture does not imply strict layering. The application is free to bypass the defined transport layers and to directly use IP or one of the underlying networks. In fact, programmers are free to define new channel abstractions or applications that run on top of any of the existing protocols.</a:t>
            </a:r>
          </a:p>
        </p:txBody>
      </p:sp>
    </p:spTree>
    <p:extLst>
      <p:ext uri="{BB962C8B-B14F-4D97-AF65-F5344CB8AC3E}">
        <p14:creationId xmlns:p14="http://schemas.microsoft.com/office/powerpoint/2010/main" val="207869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B08C43-7419-49F1-86E9-B01B3D7D91F3}" type="slidenum">
              <a:rPr lang="en-US" altLang="en-US" sz="1400"/>
              <a:pPr/>
              <a:t>18</a:t>
            </a:fld>
            <a:endParaRPr lang="en-US" altLang="en-US" sz="1400"/>
          </a:p>
        </p:txBody>
      </p:sp>
      <p:sp>
        <p:nvSpPr>
          <p:cNvPr id="30725" name="Rectangle 2"/>
          <p:cNvSpPr>
            <a:spLocks noGrp="1" noChangeArrowheads="1"/>
          </p:cNvSpPr>
          <p:nvPr>
            <p:ph type="title"/>
          </p:nvPr>
        </p:nvSpPr>
        <p:spPr>
          <a:xfrm>
            <a:off x="2209800" y="381000"/>
            <a:ext cx="7772400" cy="1143000"/>
          </a:xfrm>
        </p:spPr>
        <p:txBody>
          <a:bodyPr/>
          <a:lstStyle/>
          <a:p>
            <a:r>
              <a:rPr lang="en-US" altLang="en-US" smtClean="0"/>
              <a:t>Implications of Hourglass</a:t>
            </a:r>
          </a:p>
        </p:txBody>
      </p:sp>
      <p:sp>
        <p:nvSpPr>
          <p:cNvPr id="30726" name="Rectangle 3"/>
          <p:cNvSpPr>
            <a:spLocks noGrp="1" noChangeArrowheads="1"/>
          </p:cNvSpPr>
          <p:nvPr>
            <p:ph type="body" idx="1"/>
          </p:nvPr>
        </p:nvSpPr>
        <p:spPr>
          <a:xfrm>
            <a:off x="647700" y="2837656"/>
            <a:ext cx="7772400" cy="3913188"/>
          </a:xfrm>
        </p:spPr>
        <p:txBody>
          <a:bodyPr/>
          <a:lstStyle/>
          <a:p>
            <a:pPr>
              <a:buFontTx/>
              <a:buNone/>
            </a:pPr>
            <a:r>
              <a:rPr lang="en-US" altLang="en-US" dirty="0" smtClean="0"/>
              <a:t>A single Internet layer module:</a:t>
            </a:r>
          </a:p>
          <a:p>
            <a:r>
              <a:rPr lang="en-US" altLang="en-US" dirty="0" smtClean="0"/>
              <a:t>Allows all networks to interoperate</a:t>
            </a:r>
          </a:p>
          <a:p>
            <a:pPr lvl="1"/>
            <a:r>
              <a:rPr lang="en-US" altLang="en-US" dirty="0" smtClean="0"/>
              <a:t>all networks technologies that support IP can exchange packets</a:t>
            </a:r>
          </a:p>
          <a:p>
            <a:r>
              <a:rPr lang="en-US" altLang="en-US" dirty="0" smtClean="0"/>
              <a:t>Allows all applications to function on all networks</a:t>
            </a:r>
          </a:p>
          <a:p>
            <a:pPr lvl="1"/>
            <a:r>
              <a:rPr lang="en-US" altLang="en-US" dirty="0" smtClean="0"/>
              <a:t>all applications that can run on IP can use any network</a:t>
            </a:r>
          </a:p>
          <a:p>
            <a:r>
              <a:rPr lang="en-US" altLang="en-US" dirty="0" smtClean="0"/>
              <a:t>Simultaneous developments above and below IP</a:t>
            </a:r>
          </a:p>
          <a:p>
            <a:endParaRPr lang="en-US" altLang="en-US" dirty="0" smtClean="0"/>
          </a:p>
        </p:txBody>
      </p:sp>
      <p:grpSp>
        <p:nvGrpSpPr>
          <p:cNvPr id="7" name="Group 93"/>
          <p:cNvGrpSpPr>
            <a:grpSpLocks/>
          </p:cNvGrpSpPr>
          <p:nvPr/>
        </p:nvGrpSpPr>
        <p:grpSpPr bwMode="auto">
          <a:xfrm>
            <a:off x="8383587" y="3552031"/>
            <a:ext cx="3675063" cy="2792413"/>
            <a:chOff x="1780" y="2036"/>
            <a:chExt cx="2315" cy="1759"/>
          </a:xfrm>
        </p:grpSpPr>
        <p:sp>
          <p:nvSpPr>
            <p:cNvPr id="8" name="Rectangle 40"/>
            <p:cNvSpPr>
              <a:spLocks noChangeArrowheads="1"/>
            </p:cNvSpPr>
            <p:nvPr/>
          </p:nvSpPr>
          <p:spPr bwMode="auto">
            <a:xfrm>
              <a:off x="3265" y="3622"/>
              <a:ext cx="11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600">
                  <a:solidFill>
                    <a:srgbClr val="000000"/>
                  </a:solidFill>
                  <a:latin typeface="Myriad Roman" charset="0"/>
                  <a:cs typeface="Times New Roman" panose="02020603050405020304" pitchFamily="18" charset="0"/>
                </a:rPr>
                <a:t>■ ■ ■</a:t>
              </a:r>
              <a:endParaRPr lang="en-GB" altLang="en-US" sz="600">
                <a:solidFill>
                  <a:srgbClr val="000000"/>
                </a:solidFill>
                <a:latin typeface="Myriad Roman" charset="0"/>
                <a:cs typeface="Times New Roman" panose="02020603050405020304" pitchFamily="18" charset="0"/>
              </a:endParaRPr>
            </a:p>
          </p:txBody>
        </p:sp>
        <p:sp>
          <p:nvSpPr>
            <p:cNvPr id="9" name="Line 41"/>
            <p:cNvSpPr>
              <a:spLocks noChangeShapeType="1"/>
            </p:cNvSpPr>
            <p:nvPr/>
          </p:nvSpPr>
          <p:spPr bwMode="auto">
            <a:xfrm>
              <a:off x="1989" y="2337"/>
              <a:ext cx="309" cy="2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42"/>
            <p:cNvSpPr>
              <a:spLocks noChangeShapeType="1"/>
            </p:cNvSpPr>
            <p:nvPr/>
          </p:nvSpPr>
          <p:spPr bwMode="auto">
            <a:xfrm flipH="1">
              <a:off x="2450" y="2337"/>
              <a:ext cx="149" cy="2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43"/>
            <p:cNvSpPr>
              <a:spLocks noChangeShapeType="1"/>
            </p:cNvSpPr>
            <p:nvPr/>
          </p:nvSpPr>
          <p:spPr bwMode="auto">
            <a:xfrm>
              <a:off x="3204" y="2333"/>
              <a:ext cx="225" cy="2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44"/>
            <p:cNvSpPr>
              <a:spLocks noChangeShapeType="1"/>
            </p:cNvSpPr>
            <p:nvPr/>
          </p:nvSpPr>
          <p:spPr bwMode="auto">
            <a:xfrm flipH="1">
              <a:off x="3566" y="2333"/>
              <a:ext cx="251" cy="2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5"/>
            <p:cNvSpPr>
              <a:spLocks noChangeShapeType="1"/>
            </p:cNvSpPr>
            <p:nvPr/>
          </p:nvSpPr>
          <p:spPr bwMode="auto">
            <a:xfrm>
              <a:off x="2385" y="2797"/>
              <a:ext cx="412" cy="2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46"/>
            <p:cNvSpPr>
              <a:spLocks noChangeShapeType="1"/>
            </p:cNvSpPr>
            <p:nvPr/>
          </p:nvSpPr>
          <p:spPr bwMode="auto">
            <a:xfrm flipH="1">
              <a:off x="3040" y="2797"/>
              <a:ext cx="423" cy="2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7"/>
            <p:cNvSpPr>
              <a:spLocks noChangeShapeType="1"/>
            </p:cNvSpPr>
            <p:nvPr/>
          </p:nvSpPr>
          <p:spPr bwMode="auto">
            <a:xfrm flipH="1">
              <a:off x="2149" y="3255"/>
              <a:ext cx="640"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8"/>
            <p:cNvSpPr>
              <a:spLocks noChangeShapeType="1"/>
            </p:cNvSpPr>
            <p:nvPr/>
          </p:nvSpPr>
          <p:spPr bwMode="auto">
            <a:xfrm flipH="1">
              <a:off x="2861" y="3255"/>
              <a:ext cx="61"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9"/>
            <p:cNvSpPr>
              <a:spLocks noChangeShapeType="1"/>
            </p:cNvSpPr>
            <p:nvPr/>
          </p:nvSpPr>
          <p:spPr bwMode="auto">
            <a:xfrm flipH="1" flipV="1">
              <a:off x="3059" y="3255"/>
              <a:ext cx="800" cy="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50"/>
            <p:cNvSpPr>
              <a:spLocks noChangeArrowheads="1"/>
            </p:cNvSpPr>
            <p:nvPr/>
          </p:nvSpPr>
          <p:spPr bwMode="auto">
            <a:xfrm>
              <a:off x="1780"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 name="Freeform 51"/>
            <p:cNvSpPr>
              <a:spLocks/>
            </p:cNvSpPr>
            <p:nvPr/>
          </p:nvSpPr>
          <p:spPr bwMode="auto">
            <a:xfrm>
              <a:off x="2199"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52"/>
            <p:cNvSpPr>
              <a:spLocks/>
            </p:cNvSpPr>
            <p:nvPr/>
          </p:nvSpPr>
          <p:spPr bwMode="auto">
            <a:xfrm>
              <a:off x="1780"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Rectangle 53"/>
            <p:cNvSpPr>
              <a:spLocks noChangeArrowheads="1"/>
            </p:cNvSpPr>
            <p:nvPr/>
          </p:nvSpPr>
          <p:spPr bwMode="auto">
            <a:xfrm>
              <a:off x="1879" y="2162"/>
              <a:ext cx="2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FTP</a:t>
              </a:r>
              <a:endParaRPr lang="en-GB" altLang="en-US"/>
            </a:p>
          </p:txBody>
        </p:sp>
        <p:sp>
          <p:nvSpPr>
            <p:cNvPr id="22" name="Rectangle 54"/>
            <p:cNvSpPr>
              <a:spLocks noChangeArrowheads="1"/>
            </p:cNvSpPr>
            <p:nvPr/>
          </p:nvSpPr>
          <p:spPr bwMode="auto">
            <a:xfrm>
              <a:off x="2138" y="2630"/>
              <a:ext cx="419" cy="23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 name="Freeform 55"/>
            <p:cNvSpPr>
              <a:spLocks/>
            </p:cNvSpPr>
            <p:nvPr/>
          </p:nvSpPr>
          <p:spPr bwMode="auto">
            <a:xfrm>
              <a:off x="2557" y="2557"/>
              <a:ext cx="72" cy="305"/>
            </a:xfrm>
            <a:custGeom>
              <a:avLst/>
              <a:gdLst>
                <a:gd name="T0" fmla="*/ 72 w 72"/>
                <a:gd name="T1" fmla="*/ 0 h 305"/>
                <a:gd name="T2" fmla="*/ 72 w 72"/>
                <a:gd name="T3" fmla="*/ 233 h 305"/>
                <a:gd name="T4" fmla="*/ 0 w 72"/>
                <a:gd name="T5" fmla="*/ 305 h 305"/>
                <a:gd name="T6" fmla="*/ 0 w 72"/>
                <a:gd name="T7" fmla="*/ 73 h 305"/>
                <a:gd name="T8" fmla="*/ 72 w 72"/>
                <a:gd name="T9" fmla="*/ 0 h 305"/>
                <a:gd name="T10" fmla="*/ 0 60000 65536"/>
                <a:gd name="T11" fmla="*/ 0 60000 65536"/>
                <a:gd name="T12" fmla="*/ 0 60000 65536"/>
                <a:gd name="T13" fmla="*/ 0 60000 65536"/>
                <a:gd name="T14" fmla="*/ 0 60000 65536"/>
                <a:gd name="T15" fmla="*/ 0 w 72"/>
                <a:gd name="T16" fmla="*/ 0 h 305"/>
                <a:gd name="T17" fmla="*/ 72 w 72"/>
                <a:gd name="T18" fmla="*/ 305 h 305"/>
              </a:gdLst>
              <a:ahLst/>
              <a:cxnLst>
                <a:cxn ang="T10">
                  <a:pos x="T0" y="T1"/>
                </a:cxn>
                <a:cxn ang="T11">
                  <a:pos x="T2" y="T3"/>
                </a:cxn>
                <a:cxn ang="T12">
                  <a:pos x="T4" y="T5"/>
                </a:cxn>
                <a:cxn ang="T13">
                  <a:pos x="T6" y="T7"/>
                </a:cxn>
                <a:cxn ang="T14">
                  <a:pos x="T8" y="T9"/>
                </a:cxn>
              </a:cxnLst>
              <a:rect l="T15" t="T16" r="T17" b="T18"/>
              <a:pathLst>
                <a:path w="72" h="305">
                  <a:moveTo>
                    <a:pt x="72" y="0"/>
                  </a:moveTo>
                  <a:lnTo>
                    <a:pt x="72" y="233"/>
                  </a:lnTo>
                  <a:lnTo>
                    <a:pt x="0" y="305"/>
                  </a:lnTo>
                  <a:lnTo>
                    <a:pt x="0" y="73"/>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56"/>
            <p:cNvSpPr>
              <a:spLocks/>
            </p:cNvSpPr>
            <p:nvPr/>
          </p:nvSpPr>
          <p:spPr bwMode="auto">
            <a:xfrm>
              <a:off x="2138" y="2557"/>
              <a:ext cx="491" cy="73"/>
            </a:xfrm>
            <a:custGeom>
              <a:avLst/>
              <a:gdLst>
                <a:gd name="T0" fmla="*/ 0 w 491"/>
                <a:gd name="T1" fmla="*/ 73 h 73"/>
                <a:gd name="T2" fmla="*/ 76 w 491"/>
                <a:gd name="T3" fmla="*/ 0 h 73"/>
                <a:gd name="T4" fmla="*/ 491 w 491"/>
                <a:gd name="T5" fmla="*/ 0 h 73"/>
                <a:gd name="T6" fmla="*/ 419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6" y="0"/>
                  </a:lnTo>
                  <a:lnTo>
                    <a:pt x="491"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Rectangle 57"/>
            <p:cNvSpPr>
              <a:spLocks noChangeArrowheads="1"/>
            </p:cNvSpPr>
            <p:nvPr/>
          </p:nvSpPr>
          <p:spPr bwMode="auto">
            <a:xfrm>
              <a:off x="2229" y="268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TCP</a:t>
              </a:r>
              <a:endParaRPr lang="en-GB" altLang="en-US"/>
            </a:p>
          </p:txBody>
        </p:sp>
        <p:sp>
          <p:nvSpPr>
            <p:cNvPr id="26" name="Rectangle 58"/>
            <p:cNvSpPr>
              <a:spLocks noChangeArrowheads="1"/>
            </p:cNvSpPr>
            <p:nvPr/>
          </p:nvSpPr>
          <p:spPr bwMode="auto">
            <a:xfrm>
              <a:off x="3219" y="2622"/>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 name="Freeform 59"/>
            <p:cNvSpPr>
              <a:spLocks/>
            </p:cNvSpPr>
            <p:nvPr/>
          </p:nvSpPr>
          <p:spPr bwMode="auto">
            <a:xfrm>
              <a:off x="3638" y="2550"/>
              <a:ext cx="73" cy="301"/>
            </a:xfrm>
            <a:custGeom>
              <a:avLst/>
              <a:gdLst>
                <a:gd name="T0" fmla="*/ 73 w 73"/>
                <a:gd name="T1" fmla="*/ 0 h 301"/>
                <a:gd name="T2" fmla="*/ 73 w 73"/>
                <a:gd name="T3" fmla="*/ 228 h 301"/>
                <a:gd name="T4" fmla="*/ 0 w 73"/>
                <a:gd name="T5" fmla="*/ 301 h 301"/>
                <a:gd name="T6" fmla="*/ 0 w 73"/>
                <a:gd name="T7" fmla="*/ 72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8"/>
                  </a:lnTo>
                  <a:lnTo>
                    <a:pt x="0" y="301"/>
                  </a:lnTo>
                  <a:lnTo>
                    <a:pt x="0" y="72"/>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60"/>
            <p:cNvSpPr>
              <a:spLocks/>
            </p:cNvSpPr>
            <p:nvPr/>
          </p:nvSpPr>
          <p:spPr bwMode="auto">
            <a:xfrm>
              <a:off x="3219" y="2550"/>
              <a:ext cx="492" cy="72"/>
            </a:xfrm>
            <a:custGeom>
              <a:avLst/>
              <a:gdLst>
                <a:gd name="T0" fmla="*/ 0 w 492"/>
                <a:gd name="T1" fmla="*/ 72 h 72"/>
                <a:gd name="T2" fmla="*/ 77 w 492"/>
                <a:gd name="T3" fmla="*/ 0 h 72"/>
                <a:gd name="T4" fmla="*/ 492 w 492"/>
                <a:gd name="T5" fmla="*/ 0 h 72"/>
                <a:gd name="T6" fmla="*/ 419 w 492"/>
                <a:gd name="T7" fmla="*/ 72 h 72"/>
                <a:gd name="T8" fmla="*/ 0 w 492"/>
                <a:gd name="T9" fmla="*/ 72 h 72"/>
                <a:gd name="T10" fmla="*/ 0 60000 65536"/>
                <a:gd name="T11" fmla="*/ 0 60000 65536"/>
                <a:gd name="T12" fmla="*/ 0 60000 65536"/>
                <a:gd name="T13" fmla="*/ 0 60000 65536"/>
                <a:gd name="T14" fmla="*/ 0 60000 65536"/>
                <a:gd name="T15" fmla="*/ 0 w 492"/>
                <a:gd name="T16" fmla="*/ 0 h 72"/>
                <a:gd name="T17" fmla="*/ 492 w 492"/>
                <a:gd name="T18" fmla="*/ 72 h 72"/>
              </a:gdLst>
              <a:ahLst/>
              <a:cxnLst>
                <a:cxn ang="T10">
                  <a:pos x="T0" y="T1"/>
                </a:cxn>
                <a:cxn ang="T11">
                  <a:pos x="T2" y="T3"/>
                </a:cxn>
                <a:cxn ang="T12">
                  <a:pos x="T4" y="T5"/>
                </a:cxn>
                <a:cxn ang="T13">
                  <a:pos x="T6" y="T7"/>
                </a:cxn>
                <a:cxn ang="T14">
                  <a:pos x="T8" y="T9"/>
                </a:cxn>
              </a:cxnLst>
              <a:rect l="T15" t="T16" r="T17" b="T18"/>
              <a:pathLst>
                <a:path w="492" h="72">
                  <a:moveTo>
                    <a:pt x="0" y="72"/>
                  </a:moveTo>
                  <a:lnTo>
                    <a:pt x="77" y="0"/>
                  </a:lnTo>
                  <a:lnTo>
                    <a:pt x="492"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61"/>
            <p:cNvSpPr>
              <a:spLocks noChangeArrowheads="1"/>
            </p:cNvSpPr>
            <p:nvPr/>
          </p:nvSpPr>
          <p:spPr bwMode="auto">
            <a:xfrm>
              <a:off x="3303" y="2672"/>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UDP</a:t>
              </a:r>
              <a:endParaRPr lang="en-GB" altLang="en-US"/>
            </a:p>
          </p:txBody>
        </p:sp>
        <p:sp>
          <p:nvSpPr>
            <p:cNvPr id="30" name="Rectangle 62"/>
            <p:cNvSpPr>
              <a:spLocks noChangeArrowheads="1"/>
            </p:cNvSpPr>
            <p:nvPr/>
          </p:nvSpPr>
          <p:spPr bwMode="auto">
            <a:xfrm>
              <a:off x="2679" y="3053"/>
              <a:ext cx="418"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 name="Freeform 63"/>
            <p:cNvSpPr>
              <a:spLocks/>
            </p:cNvSpPr>
            <p:nvPr/>
          </p:nvSpPr>
          <p:spPr bwMode="auto">
            <a:xfrm>
              <a:off x="3097" y="2980"/>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4"/>
            <p:cNvSpPr>
              <a:spLocks/>
            </p:cNvSpPr>
            <p:nvPr/>
          </p:nvSpPr>
          <p:spPr bwMode="auto">
            <a:xfrm>
              <a:off x="2679" y="2980"/>
              <a:ext cx="491" cy="73"/>
            </a:xfrm>
            <a:custGeom>
              <a:avLst/>
              <a:gdLst>
                <a:gd name="T0" fmla="*/ 0 w 491"/>
                <a:gd name="T1" fmla="*/ 73 h 73"/>
                <a:gd name="T2" fmla="*/ 72 w 491"/>
                <a:gd name="T3" fmla="*/ 0 h 73"/>
                <a:gd name="T4" fmla="*/ 491 w 491"/>
                <a:gd name="T5" fmla="*/ 0 h 73"/>
                <a:gd name="T6" fmla="*/ 418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2" y="0"/>
                  </a:lnTo>
                  <a:lnTo>
                    <a:pt x="491" y="0"/>
                  </a:lnTo>
                  <a:lnTo>
                    <a:pt x="418"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Rectangle 65"/>
            <p:cNvSpPr>
              <a:spLocks noChangeArrowheads="1"/>
            </p:cNvSpPr>
            <p:nvPr/>
          </p:nvSpPr>
          <p:spPr bwMode="auto">
            <a:xfrm>
              <a:off x="2831" y="3106"/>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dirty="0">
                  <a:solidFill>
                    <a:srgbClr val="000000"/>
                  </a:solidFill>
                  <a:latin typeface="Myriad Roman" charset="0"/>
                </a:rPr>
                <a:t>IP</a:t>
              </a:r>
              <a:endParaRPr lang="en-GB" altLang="en-US" dirty="0"/>
            </a:p>
          </p:txBody>
        </p:sp>
        <p:sp>
          <p:nvSpPr>
            <p:cNvPr id="34" name="Rectangle 66"/>
            <p:cNvSpPr>
              <a:spLocks noChangeArrowheads="1"/>
            </p:cNvSpPr>
            <p:nvPr/>
          </p:nvSpPr>
          <p:spPr bwMode="auto">
            <a:xfrm>
              <a:off x="1890"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 name="Freeform 67"/>
            <p:cNvSpPr>
              <a:spLocks/>
            </p:cNvSpPr>
            <p:nvPr/>
          </p:nvSpPr>
          <p:spPr bwMode="auto">
            <a:xfrm>
              <a:off x="2309" y="3494"/>
              <a:ext cx="72" cy="301"/>
            </a:xfrm>
            <a:custGeom>
              <a:avLst/>
              <a:gdLst>
                <a:gd name="T0" fmla="*/ 72 w 72"/>
                <a:gd name="T1" fmla="*/ 0 h 301"/>
                <a:gd name="T2" fmla="*/ 72 w 72"/>
                <a:gd name="T3" fmla="*/ 229 h 301"/>
                <a:gd name="T4" fmla="*/ 0 w 72"/>
                <a:gd name="T5" fmla="*/ 301 h 301"/>
                <a:gd name="T6" fmla="*/ 0 w 72"/>
                <a:gd name="T7" fmla="*/ 73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9"/>
                  </a:lnTo>
                  <a:lnTo>
                    <a:pt x="0" y="301"/>
                  </a:lnTo>
                  <a:lnTo>
                    <a:pt x="0" y="73"/>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8"/>
            <p:cNvSpPr>
              <a:spLocks/>
            </p:cNvSpPr>
            <p:nvPr/>
          </p:nvSpPr>
          <p:spPr bwMode="auto">
            <a:xfrm>
              <a:off x="1890" y="3494"/>
              <a:ext cx="491" cy="73"/>
            </a:xfrm>
            <a:custGeom>
              <a:avLst/>
              <a:gdLst>
                <a:gd name="T0" fmla="*/ 0 w 491"/>
                <a:gd name="T1" fmla="*/ 73 h 73"/>
                <a:gd name="T2" fmla="*/ 72 w 491"/>
                <a:gd name="T3" fmla="*/ 0 h 73"/>
                <a:gd name="T4" fmla="*/ 491 w 491"/>
                <a:gd name="T5" fmla="*/ 0 h 73"/>
                <a:gd name="T6" fmla="*/ 419 w 491"/>
                <a:gd name="T7" fmla="*/ 73 h 73"/>
                <a:gd name="T8" fmla="*/ 0 w 491"/>
                <a:gd name="T9" fmla="*/ 73 h 73"/>
                <a:gd name="T10" fmla="*/ 0 60000 65536"/>
                <a:gd name="T11" fmla="*/ 0 60000 65536"/>
                <a:gd name="T12" fmla="*/ 0 60000 65536"/>
                <a:gd name="T13" fmla="*/ 0 60000 65536"/>
                <a:gd name="T14" fmla="*/ 0 60000 65536"/>
                <a:gd name="T15" fmla="*/ 0 w 491"/>
                <a:gd name="T16" fmla="*/ 0 h 73"/>
                <a:gd name="T17" fmla="*/ 491 w 491"/>
                <a:gd name="T18" fmla="*/ 73 h 73"/>
              </a:gdLst>
              <a:ahLst/>
              <a:cxnLst>
                <a:cxn ang="T10">
                  <a:pos x="T0" y="T1"/>
                </a:cxn>
                <a:cxn ang="T11">
                  <a:pos x="T2" y="T3"/>
                </a:cxn>
                <a:cxn ang="T12">
                  <a:pos x="T4" y="T5"/>
                </a:cxn>
                <a:cxn ang="T13">
                  <a:pos x="T6" y="T7"/>
                </a:cxn>
                <a:cxn ang="T14">
                  <a:pos x="T8" y="T9"/>
                </a:cxn>
              </a:cxnLst>
              <a:rect l="T15" t="T16" r="T17" b="T18"/>
              <a:pathLst>
                <a:path w="491" h="73">
                  <a:moveTo>
                    <a:pt x="0" y="73"/>
                  </a:moveTo>
                  <a:lnTo>
                    <a:pt x="72" y="0"/>
                  </a:lnTo>
                  <a:lnTo>
                    <a:pt x="491"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Rectangle 69"/>
            <p:cNvSpPr>
              <a:spLocks noChangeArrowheads="1"/>
            </p:cNvSpPr>
            <p:nvPr/>
          </p:nvSpPr>
          <p:spPr bwMode="auto">
            <a:xfrm>
              <a:off x="1943"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38" name="Rectangle 70"/>
            <p:cNvSpPr>
              <a:spLocks noChangeArrowheads="1"/>
            </p:cNvSpPr>
            <p:nvPr/>
          </p:nvSpPr>
          <p:spPr bwMode="auto">
            <a:xfrm>
              <a:off x="2202"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1</a:t>
              </a:r>
              <a:endParaRPr lang="en-GB" altLang="en-US"/>
            </a:p>
          </p:txBody>
        </p:sp>
        <p:sp>
          <p:nvSpPr>
            <p:cNvPr id="39" name="Rectangle 71"/>
            <p:cNvSpPr>
              <a:spLocks noChangeArrowheads="1"/>
            </p:cNvSpPr>
            <p:nvPr/>
          </p:nvSpPr>
          <p:spPr bwMode="auto">
            <a:xfrm>
              <a:off x="2602"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 name="Freeform 72"/>
            <p:cNvSpPr>
              <a:spLocks/>
            </p:cNvSpPr>
            <p:nvPr/>
          </p:nvSpPr>
          <p:spPr bwMode="auto">
            <a:xfrm>
              <a:off x="3021" y="3494"/>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73"/>
            <p:cNvSpPr>
              <a:spLocks/>
            </p:cNvSpPr>
            <p:nvPr/>
          </p:nvSpPr>
          <p:spPr bwMode="auto">
            <a:xfrm>
              <a:off x="2602" y="3494"/>
              <a:ext cx="492" cy="73"/>
            </a:xfrm>
            <a:custGeom>
              <a:avLst/>
              <a:gdLst>
                <a:gd name="T0" fmla="*/ 0 w 492"/>
                <a:gd name="T1" fmla="*/ 73 h 73"/>
                <a:gd name="T2" fmla="*/ 73 w 492"/>
                <a:gd name="T3" fmla="*/ 0 h 73"/>
                <a:gd name="T4" fmla="*/ 492 w 492"/>
                <a:gd name="T5" fmla="*/ 0 h 73"/>
                <a:gd name="T6" fmla="*/ 419 w 492"/>
                <a:gd name="T7" fmla="*/ 73 h 73"/>
                <a:gd name="T8" fmla="*/ 0 w 492"/>
                <a:gd name="T9" fmla="*/ 73 h 73"/>
                <a:gd name="T10" fmla="*/ 0 60000 65536"/>
                <a:gd name="T11" fmla="*/ 0 60000 65536"/>
                <a:gd name="T12" fmla="*/ 0 60000 65536"/>
                <a:gd name="T13" fmla="*/ 0 60000 65536"/>
                <a:gd name="T14" fmla="*/ 0 60000 65536"/>
                <a:gd name="T15" fmla="*/ 0 w 492"/>
                <a:gd name="T16" fmla="*/ 0 h 73"/>
                <a:gd name="T17" fmla="*/ 492 w 492"/>
                <a:gd name="T18" fmla="*/ 73 h 73"/>
              </a:gdLst>
              <a:ahLst/>
              <a:cxnLst>
                <a:cxn ang="T10">
                  <a:pos x="T0" y="T1"/>
                </a:cxn>
                <a:cxn ang="T11">
                  <a:pos x="T2" y="T3"/>
                </a:cxn>
                <a:cxn ang="T12">
                  <a:pos x="T4" y="T5"/>
                </a:cxn>
                <a:cxn ang="T13">
                  <a:pos x="T6" y="T7"/>
                </a:cxn>
                <a:cxn ang="T14">
                  <a:pos x="T8" y="T9"/>
                </a:cxn>
              </a:cxnLst>
              <a:rect l="T15" t="T16" r="T17" b="T18"/>
              <a:pathLst>
                <a:path w="492" h="73">
                  <a:moveTo>
                    <a:pt x="0" y="73"/>
                  </a:moveTo>
                  <a:lnTo>
                    <a:pt x="73" y="0"/>
                  </a:lnTo>
                  <a:lnTo>
                    <a:pt x="492"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74"/>
            <p:cNvSpPr>
              <a:spLocks noChangeArrowheads="1"/>
            </p:cNvSpPr>
            <p:nvPr/>
          </p:nvSpPr>
          <p:spPr bwMode="auto">
            <a:xfrm>
              <a:off x="2656"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43" name="Rectangle 75"/>
            <p:cNvSpPr>
              <a:spLocks noChangeArrowheads="1"/>
            </p:cNvSpPr>
            <p:nvPr/>
          </p:nvSpPr>
          <p:spPr bwMode="auto">
            <a:xfrm>
              <a:off x="2911"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2</a:t>
              </a:r>
              <a:endParaRPr lang="en-GB" altLang="en-US"/>
            </a:p>
          </p:txBody>
        </p:sp>
        <p:sp>
          <p:nvSpPr>
            <p:cNvPr id="44" name="Rectangle 76"/>
            <p:cNvSpPr>
              <a:spLocks noChangeArrowheads="1"/>
            </p:cNvSpPr>
            <p:nvPr/>
          </p:nvSpPr>
          <p:spPr bwMode="auto">
            <a:xfrm>
              <a:off x="3581" y="3567"/>
              <a:ext cx="419" cy="22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 name="Freeform 77"/>
            <p:cNvSpPr>
              <a:spLocks/>
            </p:cNvSpPr>
            <p:nvPr/>
          </p:nvSpPr>
          <p:spPr bwMode="auto">
            <a:xfrm>
              <a:off x="4000" y="3494"/>
              <a:ext cx="73" cy="301"/>
            </a:xfrm>
            <a:custGeom>
              <a:avLst/>
              <a:gdLst>
                <a:gd name="T0" fmla="*/ 73 w 73"/>
                <a:gd name="T1" fmla="*/ 0 h 301"/>
                <a:gd name="T2" fmla="*/ 73 w 73"/>
                <a:gd name="T3" fmla="*/ 229 h 301"/>
                <a:gd name="T4" fmla="*/ 0 w 73"/>
                <a:gd name="T5" fmla="*/ 301 h 301"/>
                <a:gd name="T6" fmla="*/ 0 w 73"/>
                <a:gd name="T7" fmla="*/ 73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9"/>
                  </a:lnTo>
                  <a:lnTo>
                    <a:pt x="0" y="301"/>
                  </a:lnTo>
                  <a:lnTo>
                    <a:pt x="0" y="73"/>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78"/>
            <p:cNvSpPr>
              <a:spLocks/>
            </p:cNvSpPr>
            <p:nvPr/>
          </p:nvSpPr>
          <p:spPr bwMode="auto">
            <a:xfrm>
              <a:off x="3581" y="3494"/>
              <a:ext cx="492" cy="73"/>
            </a:xfrm>
            <a:custGeom>
              <a:avLst/>
              <a:gdLst>
                <a:gd name="T0" fmla="*/ 0 w 492"/>
                <a:gd name="T1" fmla="*/ 73 h 73"/>
                <a:gd name="T2" fmla="*/ 73 w 492"/>
                <a:gd name="T3" fmla="*/ 0 h 73"/>
                <a:gd name="T4" fmla="*/ 492 w 492"/>
                <a:gd name="T5" fmla="*/ 0 h 73"/>
                <a:gd name="T6" fmla="*/ 419 w 492"/>
                <a:gd name="T7" fmla="*/ 73 h 73"/>
                <a:gd name="T8" fmla="*/ 0 w 492"/>
                <a:gd name="T9" fmla="*/ 73 h 73"/>
                <a:gd name="T10" fmla="*/ 0 60000 65536"/>
                <a:gd name="T11" fmla="*/ 0 60000 65536"/>
                <a:gd name="T12" fmla="*/ 0 60000 65536"/>
                <a:gd name="T13" fmla="*/ 0 60000 65536"/>
                <a:gd name="T14" fmla="*/ 0 60000 65536"/>
                <a:gd name="T15" fmla="*/ 0 w 492"/>
                <a:gd name="T16" fmla="*/ 0 h 73"/>
                <a:gd name="T17" fmla="*/ 492 w 492"/>
                <a:gd name="T18" fmla="*/ 73 h 73"/>
              </a:gdLst>
              <a:ahLst/>
              <a:cxnLst>
                <a:cxn ang="T10">
                  <a:pos x="T0" y="T1"/>
                </a:cxn>
                <a:cxn ang="T11">
                  <a:pos x="T2" y="T3"/>
                </a:cxn>
                <a:cxn ang="T12">
                  <a:pos x="T4" y="T5"/>
                </a:cxn>
                <a:cxn ang="T13">
                  <a:pos x="T6" y="T7"/>
                </a:cxn>
                <a:cxn ang="T14">
                  <a:pos x="T8" y="T9"/>
                </a:cxn>
              </a:cxnLst>
              <a:rect l="T15" t="T16" r="T17" b="T18"/>
              <a:pathLst>
                <a:path w="492" h="73">
                  <a:moveTo>
                    <a:pt x="0" y="73"/>
                  </a:moveTo>
                  <a:lnTo>
                    <a:pt x="73" y="0"/>
                  </a:lnTo>
                  <a:lnTo>
                    <a:pt x="492" y="0"/>
                  </a:lnTo>
                  <a:lnTo>
                    <a:pt x="419" y="73"/>
                  </a:lnTo>
                  <a:lnTo>
                    <a:pt x="0" y="7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Rectangle 79"/>
            <p:cNvSpPr>
              <a:spLocks noChangeArrowheads="1"/>
            </p:cNvSpPr>
            <p:nvPr/>
          </p:nvSpPr>
          <p:spPr bwMode="auto">
            <a:xfrm>
              <a:off x="3635" y="361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NET</a:t>
              </a:r>
              <a:endParaRPr lang="en-GB" altLang="en-US"/>
            </a:p>
          </p:txBody>
        </p:sp>
        <p:sp>
          <p:nvSpPr>
            <p:cNvPr id="48" name="Rectangle 80"/>
            <p:cNvSpPr>
              <a:spLocks noChangeArrowheads="1"/>
            </p:cNvSpPr>
            <p:nvPr/>
          </p:nvSpPr>
          <p:spPr bwMode="auto">
            <a:xfrm>
              <a:off x="3894" y="36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n</a:t>
              </a:r>
              <a:endParaRPr lang="en-GB" altLang="en-US"/>
            </a:p>
          </p:txBody>
        </p:sp>
        <p:sp>
          <p:nvSpPr>
            <p:cNvPr id="49" name="Freeform 81"/>
            <p:cNvSpPr>
              <a:spLocks/>
            </p:cNvSpPr>
            <p:nvPr/>
          </p:nvSpPr>
          <p:spPr bwMode="auto">
            <a:xfrm>
              <a:off x="2804" y="2036"/>
              <a:ext cx="73" cy="301"/>
            </a:xfrm>
            <a:custGeom>
              <a:avLst/>
              <a:gdLst>
                <a:gd name="T0" fmla="*/ 73 w 73"/>
                <a:gd name="T1" fmla="*/ 0 h 301"/>
                <a:gd name="T2" fmla="*/ 73 w 73"/>
                <a:gd name="T3" fmla="*/ 228 h 301"/>
                <a:gd name="T4" fmla="*/ 0 w 73"/>
                <a:gd name="T5" fmla="*/ 301 h 301"/>
                <a:gd name="T6" fmla="*/ 0 w 73"/>
                <a:gd name="T7" fmla="*/ 72 h 301"/>
                <a:gd name="T8" fmla="*/ 73 w 73"/>
                <a:gd name="T9" fmla="*/ 0 h 301"/>
                <a:gd name="T10" fmla="*/ 0 60000 65536"/>
                <a:gd name="T11" fmla="*/ 0 60000 65536"/>
                <a:gd name="T12" fmla="*/ 0 60000 65536"/>
                <a:gd name="T13" fmla="*/ 0 60000 65536"/>
                <a:gd name="T14" fmla="*/ 0 60000 65536"/>
                <a:gd name="T15" fmla="*/ 0 w 73"/>
                <a:gd name="T16" fmla="*/ 0 h 301"/>
                <a:gd name="T17" fmla="*/ 73 w 73"/>
                <a:gd name="T18" fmla="*/ 301 h 301"/>
              </a:gdLst>
              <a:ahLst/>
              <a:cxnLst>
                <a:cxn ang="T10">
                  <a:pos x="T0" y="T1"/>
                </a:cxn>
                <a:cxn ang="T11">
                  <a:pos x="T2" y="T3"/>
                </a:cxn>
                <a:cxn ang="T12">
                  <a:pos x="T4" y="T5"/>
                </a:cxn>
                <a:cxn ang="T13">
                  <a:pos x="T6" y="T7"/>
                </a:cxn>
                <a:cxn ang="T14">
                  <a:pos x="T8" y="T9"/>
                </a:cxn>
              </a:cxnLst>
              <a:rect l="T15" t="T16" r="T17" b="T18"/>
              <a:pathLst>
                <a:path w="73" h="301">
                  <a:moveTo>
                    <a:pt x="73" y="0"/>
                  </a:moveTo>
                  <a:lnTo>
                    <a:pt x="73" y="228"/>
                  </a:lnTo>
                  <a:lnTo>
                    <a:pt x="0" y="301"/>
                  </a:lnTo>
                  <a:lnTo>
                    <a:pt x="0" y="72"/>
                  </a:lnTo>
                  <a:lnTo>
                    <a:pt x="7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Rectangle 82"/>
            <p:cNvSpPr>
              <a:spLocks noChangeArrowheads="1"/>
            </p:cNvSpPr>
            <p:nvPr/>
          </p:nvSpPr>
          <p:spPr bwMode="auto">
            <a:xfrm>
              <a:off x="2385"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 name="Freeform 83"/>
            <p:cNvSpPr>
              <a:spLocks/>
            </p:cNvSpPr>
            <p:nvPr/>
          </p:nvSpPr>
          <p:spPr bwMode="auto">
            <a:xfrm>
              <a:off x="2385" y="2036"/>
              <a:ext cx="492" cy="72"/>
            </a:xfrm>
            <a:custGeom>
              <a:avLst/>
              <a:gdLst>
                <a:gd name="T0" fmla="*/ 0 w 492"/>
                <a:gd name="T1" fmla="*/ 72 h 72"/>
                <a:gd name="T2" fmla="*/ 76 w 492"/>
                <a:gd name="T3" fmla="*/ 0 h 72"/>
                <a:gd name="T4" fmla="*/ 492 w 492"/>
                <a:gd name="T5" fmla="*/ 0 h 72"/>
                <a:gd name="T6" fmla="*/ 419 w 492"/>
                <a:gd name="T7" fmla="*/ 72 h 72"/>
                <a:gd name="T8" fmla="*/ 0 w 492"/>
                <a:gd name="T9" fmla="*/ 72 h 72"/>
                <a:gd name="T10" fmla="*/ 0 60000 65536"/>
                <a:gd name="T11" fmla="*/ 0 60000 65536"/>
                <a:gd name="T12" fmla="*/ 0 60000 65536"/>
                <a:gd name="T13" fmla="*/ 0 60000 65536"/>
                <a:gd name="T14" fmla="*/ 0 60000 65536"/>
                <a:gd name="T15" fmla="*/ 0 w 492"/>
                <a:gd name="T16" fmla="*/ 0 h 72"/>
                <a:gd name="T17" fmla="*/ 492 w 492"/>
                <a:gd name="T18" fmla="*/ 72 h 72"/>
              </a:gdLst>
              <a:ahLst/>
              <a:cxnLst>
                <a:cxn ang="T10">
                  <a:pos x="T0" y="T1"/>
                </a:cxn>
                <a:cxn ang="T11">
                  <a:pos x="T2" y="T3"/>
                </a:cxn>
                <a:cxn ang="T12">
                  <a:pos x="T4" y="T5"/>
                </a:cxn>
                <a:cxn ang="T13">
                  <a:pos x="T6" y="T7"/>
                </a:cxn>
                <a:cxn ang="T14">
                  <a:pos x="T8" y="T9"/>
                </a:cxn>
              </a:cxnLst>
              <a:rect l="T15" t="T16" r="T17" b="T18"/>
              <a:pathLst>
                <a:path w="492" h="72">
                  <a:moveTo>
                    <a:pt x="0" y="72"/>
                  </a:moveTo>
                  <a:lnTo>
                    <a:pt x="76" y="0"/>
                  </a:lnTo>
                  <a:lnTo>
                    <a:pt x="492"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Rectangle 84"/>
            <p:cNvSpPr>
              <a:spLocks noChangeArrowheads="1"/>
            </p:cNvSpPr>
            <p:nvPr/>
          </p:nvSpPr>
          <p:spPr bwMode="auto">
            <a:xfrm>
              <a:off x="2427" y="2162"/>
              <a:ext cx="31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HTTP</a:t>
              </a:r>
              <a:endParaRPr lang="en-GB" altLang="en-US"/>
            </a:p>
          </p:txBody>
        </p:sp>
        <p:sp>
          <p:nvSpPr>
            <p:cNvPr id="53" name="Freeform 85"/>
            <p:cNvSpPr>
              <a:spLocks/>
            </p:cNvSpPr>
            <p:nvPr/>
          </p:nvSpPr>
          <p:spPr bwMode="auto">
            <a:xfrm>
              <a:off x="3414"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Rectangle 86"/>
            <p:cNvSpPr>
              <a:spLocks noChangeArrowheads="1"/>
            </p:cNvSpPr>
            <p:nvPr/>
          </p:nvSpPr>
          <p:spPr bwMode="auto">
            <a:xfrm>
              <a:off x="2995"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5" name="Freeform 87"/>
            <p:cNvSpPr>
              <a:spLocks/>
            </p:cNvSpPr>
            <p:nvPr/>
          </p:nvSpPr>
          <p:spPr bwMode="auto">
            <a:xfrm>
              <a:off x="2995"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Rectangle 88"/>
            <p:cNvSpPr>
              <a:spLocks noChangeArrowheads="1"/>
            </p:cNvSpPr>
            <p:nvPr/>
          </p:nvSpPr>
          <p:spPr bwMode="auto">
            <a:xfrm>
              <a:off x="3109" y="2162"/>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NV</a:t>
              </a:r>
              <a:endParaRPr lang="en-GB" altLang="en-US"/>
            </a:p>
          </p:txBody>
        </p:sp>
        <p:sp>
          <p:nvSpPr>
            <p:cNvPr id="57" name="Rectangle 89"/>
            <p:cNvSpPr>
              <a:spLocks noChangeArrowheads="1"/>
            </p:cNvSpPr>
            <p:nvPr/>
          </p:nvSpPr>
          <p:spPr bwMode="auto">
            <a:xfrm>
              <a:off x="3604" y="2108"/>
              <a:ext cx="419" cy="22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8" name="Freeform 90"/>
            <p:cNvSpPr>
              <a:spLocks/>
            </p:cNvSpPr>
            <p:nvPr/>
          </p:nvSpPr>
          <p:spPr bwMode="auto">
            <a:xfrm>
              <a:off x="4023" y="2036"/>
              <a:ext cx="72" cy="301"/>
            </a:xfrm>
            <a:custGeom>
              <a:avLst/>
              <a:gdLst>
                <a:gd name="T0" fmla="*/ 72 w 72"/>
                <a:gd name="T1" fmla="*/ 0 h 301"/>
                <a:gd name="T2" fmla="*/ 72 w 72"/>
                <a:gd name="T3" fmla="*/ 228 h 301"/>
                <a:gd name="T4" fmla="*/ 0 w 72"/>
                <a:gd name="T5" fmla="*/ 301 h 301"/>
                <a:gd name="T6" fmla="*/ 0 w 72"/>
                <a:gd name="T7" fmla="*/ 72 h 301"/>
                <a:gd name="T8" fmla="*/ 72 w 72"/>
                <a:gd name="T9" fmla="*/ 0 h 301"/>
                <a:gd name="T10" fmla="*/ 0 60000 65536"/>
                <a:gd name="T11" fmla="*/ 0 60000 65536"/>
                <a:gd name="T12" fmla="*/ 0 60000 65536"/>
                <a:gd name="T13" fmla="*/ 0 60000 65536"/>
                <a:gd name="T14" fmla="*/ 0 60000 65536"/>
                <a:gd name="T15" fmla="*/ 0 w 72"/>
                <a:gd name="T16" fmla="*/ 0 h 301"/>
                <a:gd name="T17" fmla="*/ 72 w 72"/>
                <a:gd name="T18" fmla="*/ 301 h 301"/>
              </a:gdLst>
              <a:ahLst/>
              <a:cxnLst>
                <a:cxn ang="T10">
                  <a:pos x="T0" y="T1"/>
                </a:cxn>
                <a:cxn ang="T11">
                  <a:pos x="T2" y="T3"/>
                </a:cxn>
                <a:cxn ang="T12">
                  <a:pos x="T4" y="T5"/>
                </a:cxn>
                <a:cxn ang="T13">
                  <a:pos x="T6" y="T7"/>
                </a:cxn>
                <a:cxn ang="T14">
                  <a:pos x="T8" y="T9"/>
                </a:cxn>
              </a:cxnLst>
              <a:rect l="T15" t="T16" r="T17" b="T18"/>
              <a:pathLst>
                <a:path w="72" h="301">
                  <a:moveTo>
                    <a:pt x="72" y="0"/>
                  </a:moveTo>
                  <a:lnTo>
                    <a:pt x="72" y="228"/>
                  </a:lnTo>
                  <a:lnTo>
                    <a:pt x="0" y="301"/>
                  </a:lnTo>
                  <a:lnTo>
                    <a:pt x="0" y="72"/>
                  </a:lnTo>
                  <a:lnTo>
                    <a:pt x="7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91"/>
            <p:cNvSpPr>
              <a:spLocks/>
            </p:cNvSpPr>
            <p:nvPr/>
          </p:nvSpPr>
          <p:spPr bwMode="auto">
            <a:xfrm>
              <a:off x="3604" y="2036"/>
              <a:ext cx="491" cy="72"/>
            </a:xfrm>
            <a:custGeom>
              <a:avLst/>
              <a:gdLst>
                <a:gd name="T0" fmla="*/ 0 w 491"/>
                <a:gd name="T1" fmla="*/ 72 h 72"/>
                <a:gd name="T2" fmla="*/ 72 w 491"/>
                <a:gd name="T3" fmla="*/ 0 h 72"/>
                <a:gd name="T4" fmla="*/ 491 w 491"/>
                <a:gd name="T5" fmla="*/ 0 h 72"/>
                <a:gd name="T6" fmla="*/ 419 w 491"/>
                <a:gd name="T7" fmla="*/ 72 h 72"/>
                <a:gd name="T8" fmla="*/ 0 w 491"/>
                <a:gd name="T9" fmla="*/ 72 h 72"/>
                <a:gd name="T10" fmla="*/ 0 60000 65536"/>
                <a:gd name="T11" fmla="*/ 0 60000 65536"/>
                <a:gd name="T12" fmla="*/ 0 60000 65536"/>
                <a:gd name="T13" fmla="*/ 0 60000 65536"/>
                <a:gd name="T14" fmla="*/ 0 60000 65536"/>
                <a:gd name="T15" fmla="*/ 0 w 491"/>
                <a:gd name="T16" fmla="*/ 0 h 72"/>
                <a:gd name="T17" fmla="*/ 491 w 491"/>
                <a:gd name="T18" fmla="*/ 72 h 72"/>
              </a:gdLst>
              <a:ahLst/>
              <a:cxnLst>
                <a:cxn ang="T10">
                  <a:pos x="T0" y="T1"/>
                </a:cxn>
                <a:cxn ang="T11">
                  <a:pos x="T2" y="T3"/>
                </a:cxn>
                <a:cxn ang="T12">
                  <a:pos x="T4" y="T5"/>
                </a:cxn>
                <a:cxn ang="T13">
                  <a:pos x="T6" y="T7"/>
                </a:cxn>
                <a:cxn ang="T14">
                  <a:pos x="T8" y="T9"/>
                </a:cxn>
              </a:cxnLst>
              <a:rect l="T15" t="T16" r="T17" b="T18"/>
              <a:pathLst>
                <a:path w="491" h="72">
                  <a:moveTo>
                    <a:pt x="0" y="72"/>
                  </a:moveTo>
                  <a:lnTo>
                    <a:pt x="72" y="0"/>
                  </a:lnTo>
                  <a:lnTo>
                    <a:pt x="491" y="0"/>
                  </a:lnTo>
                  <a:lnTo>
                    <a:pt x="419" y="72"/>
                  </a:lnTo>
                  <a:lnTo>
                    <a:pt x="0" y="7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Rectangle 92"/>
            <p:cNvSpPr>
              <a:spLocks noChangeArrowheads="1"/>
            </p:cNvSpPr>
            <p:nvPr/>
          </p:nvSpPr>
          <p:spPr bwMode="auto">
            <a:xfrm>
              <a:off x="3661" y="2162"/>
              <a:ext cx="30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500">
                  <a:solidFill>
                    <a:srgbClr val="000000"/>
                  </a:solidFill>
                  <a:latin typeface="Myriad Roman" charset="0"/>
                </a:rPr>
                <a:t>TFTP</a:t>
              </a:r>
              <a:endParaRPr lang="en-GB" altLang="en-US"/>
            </a:p>
          </p:txBody>
        </p:sp>
      </p:grpSp>
      <p:sp>
        <p:nvSpPr>
          <p:cNvPr id="2" name="TextBox 1"/>
          <p:cNvSpPr txBox="1"/>
          <p:nvPr/>
        </p:nvSpPr>
        <p:spPr>
          <a:xfrm>
            <a:off x="485775" y="1304925"/>
            <a:ext cx="11226800" cy="1477328"/>
          </a:xfrm>
          <a:prstGeom prst="rect">
            <a:avLst/>
          </a:prstGeom>
          <a:noFill/>
        </p:spPr>
        <p:txBody>
          <a:bodyPr wrap="square" rtlCol="0">
            <a:spAutoFit/>
          </a:bodyPr>
          <a:lstStyle/>
          <a:p>
            <a:r>
              <a:rPr lang="en-US" dirty="0"/>
              <a:t>This shape actually reflects the central philosophy of the architecture. That is, IP serves as the focal point for the architecture— it defines a common method for exchanging packets among a wide collection of networks. Above IP there can be arbitrarily many transport protocols, each offering a different channel abstraction to application programs. Thus, the issue of delivering messages from host to host is completely separated from the issue of providing a useful process-to-process communication service.</a:t>
            </a:r>
          </a:p>
        </p:txBody>
      </p:sp>
    </p:spTree>
    <p:extLst>
      <p:ext uri="{BB962C8B-B14F-4D97-AF65-F5344CB8AC3E}">
        <p14:creationId xmlns:p14="http://schemas.microsoft.com/office/powerpoint/2010/main" val="667226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Internet Architecture</a:t>
            </a:r>
            <a:endParaRPr lang="en-US" dirty="0"/>
          </a:p>
        </p:txBody>
      </p:sp>
      <p:sp>
        <p:nvSpPr>
          <p:cNvPr id="3" name="Content Placeholder 2"/>
          <p:cNvSpPr>
            <a:spLocks noGrp="1"/>
          </p:cNvSpPr>
          <p:nvPr>
            <p:ph idx="1"/>
          </p:nvPr>
        </p:nvSpPr>
        <p:spPr/>
        <p:txBody>
          <a:bodyPr/>
          <a:lstStyle/>
          <a:p>
            <a:r>
              <a:rPr lang="en-US" sz="2400" dirty="0"/>
              <a:t>A final attribute of the Internet architecture (or more accurately, of the IETF culture) is that in order for a new protocol to be officially included in the architecture, there must be both a protocol specification and at least one (and preferably two) representative implementations of the specification. The existence of working implementations is required for standards to be adopted by the IETF</a:t>
            </a:r>
          </a:p>
          <a:p>
            <a:pPr marL="0" indent="0">
              <a:buNone/>
            </a:pPr>
            <a:endParaRPr lang="en-US" dirty="0" smtClean="0"/>
          </a:p>
          <a:p>
            <a:pPr marL="0" indent="0">
              <a:buNone/>
            </a:pPr>
            <a:r>
              <a:rPr lang="en-US" sz="2400" dirty="0" smtClean="0"/>
              <a:t>“We reject Kings, Presidents and voting. We believe in rough consensus and running code”</a:t>
            </a:r>
            <a:endParaRPr lang="en-US" sz="2400" dirty="0"/>
          </a:p>
        </p:txBody>
      </p:sp>
    </p:spTree>
    <p:extLst>
      <p:ext uri="{BB962C8B-B14F-4D97-AF65-F5344CB8AC3E}">
        <p14:creationId xmlns:p14="http://schemas.microsoft.com/office/powerpoint/2010/main" val="319264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Previous Lecture - Strategies</a:t>
            </a:r>
            <a:endParaRPr lang="en-US" dirty="0"/>
          </a:p>
        </p:txBody>
      </p:sp>
      <p:sp>
        <p:nvSpPr>
          <p:cNvPr id="3" name="Content Placeholder 2"/>
          <p:cNvSpPr>
            <a:spLocks noGrp="1"/>
          </p:cNvSpPr>
          <p:nvPr>
            <p:ph idx="1"/>
          </p:nvPr>
        </p:nvSpPr>
        <p:spPr/>
        <p:txBody>
          <a:bodyPr/>
          <a:lstStyle/>
          <a:p>
            <a:r>
              <a:rPr lang="en-US" dirty="0" smtClean="0"/>
              <a:t>Addressing</a:t>
            </a:r>
          </a:p>
          <a:p>
            <a:r>
              <a:rPr lang="en-US" dirty="0" smtClean="0"/>
              <a:t>Routing </a:t>
            </a:r>
          </a:p>
          <a:p>
            <a:r>
              <a:rPr lang="en-US" dirty="0" smtClean="0"/>
              <a:t>Multiplexing</a:t>
            </a:r>
            <a:endParaRPr lang="en-US" dirty="0"/>
          </a:p>
        </p:txBody>
      </p:sp>
    </p:spTree>
    <p:extLst>
      <p:ext uri="{BB962C8B-B14F-4D97-AF65-F5344CB8AC3E}">
        <p14:creationId xmlns:p14="http://schemas.microsoft.com/office/powerpoint/2010/main" val="379880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37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A2106E-DE18-4469-B13D-693C5F6208C9}" type="slidenum">
              <a:rPr lang="en-US" altLang="en-US" sz="1400"/>
              <a:pPr/>
              <a:t>20</a:t>
            </a:fld>
            <a:endParaRPr lang="en-US" altLang="en-US" sz="1400"/>
          </a:p>
        </p:txBody>
      </p:sp>
      <p:sp>
        <p:nvSpPr>
          <p:cNvPr id="33797" name="Rectangle 2"/>
          <p:cNvSpPr>
            <a:spLocks noGrp="1" noChangeArrowheads="1"/>
          </p:cNvSpPr>
          <p:nvPr>
            <p:ph type="title"/>
          </p:nvPr>
        </p:nvSpPr>
        <p:spPr/>
        <p:txBody>
          <a:bodyPr/>
          <a:lstStyle/>
          <a:p>
            <a:r>
              <a:rPr lang="en-US" altLang="en-US" smtClean="0"/>
              <a:t>Performance Metrics</a:t>
            </a:r>
          </a:p>
        </p:txBody>
      </p:sp>
      <p:sp>
        <p:nvSpPr>
          <p:cNvPr id="30723" name="Rectangle 3"/>
          <p:cNvSpPr>
            <a:spLocks noGrp="1" noChangeArrowheads="1"/>
          </p:cNvSpPr>
          <p:nvPr>
            <p:ph type="body" idx="1"/>
          </p:nvPr>
        </p:nvSpPr>
        <p:spPr>
          <a:xfrm>
            <a:off x="2209800" y="1600201"/>
            <a:ext cx="7772400" cy="4606925"/>
          </a:xfrm>
        </p:spPr>
        <p:txBody>
          <a:bodyPr>
            <a:normAutofit lnSpcReduction="10000"/>
          </a:bodyPr>
          <a:lstStyle/>
          <a:p>
            <a:pPr>
              <a:lnSpc>
                <a:spcPct val="90000"/>
              </a:lnSpc>
            </a:pPr>
            <a:r>
              <a:rPr lang="en-US" altLang="en-US" dirty="0" smtClean="0"/>
              <a:t>Bandwidth (throughput)</a:t>
            </a:r>
          </a:p>
          <a:p>
            <a:pPr lvl="1">
              <a:lnSpc>
                <a:spcPct val="80000"/>
              </a:lnSpc>
            </a:pPr>
            <a:r>
              <a:rPr lang="en-US" altLang="en-US" sz="2000" dirty="0"/>
              <a:t>data transmitted per time unit</a:t>
            </a:r>
          </a:p>
          <a:p>
            <a:pPr lvl="1">
              <a:lnSpc>
                <a:spcPct val="80000"/>
              </a:lnSpc>
            </a:pPr>
            <a:r>
              <a:rPr lang="en-US" altLang="en-US" sz="2000" dirty="0">
                <a:solidFill>
                  <a:srgbClr val="FF0000"/>
                </a:solidFill>
              </a:rPr>
              <a:t>link </a:t>
            </a:r>
            <a:r>
              <a:rPr lang="en-US" altLang="zh-CN" sz="2000" dirty="0">
                <a:ea typeface="宋体" panose="02010600030101010101" pitchFamily="2" charset="-122"/>
              </a:rPr>
              <a:t>(</a:t>
            </a:r>
            <a:r>
              <a:rPr lang="en-US" altLang="zh-CN" sz="2000" dirty="0" err="1">
                <a:ea typeface="宋体" panose="02010600030101010101" pitchFamily="2" charset="-122"/>
              </a:rPr>
              <a:t>e.g</a:t>
            </a:r>
            <a:r>
              <a:rPr lang="en-US" altLang="zh-CN" sz="2000" dirty="0">
                <a:ea typeface="宋体" panose="02010600030101010101" pitchFamily="2" charset="-122"/>
              </a:rPr>
              <a:t>, 10Mbps)</a:t>
            </a:r>
            <a:r>
              <a:rPr lang="en-US" altLang="zh-CN" sz="2000" dirty="0">
                <a:solidFill>
                  <a:srgbClr val="FF0000"/>
                </a:solidFill>
                <a:ea typeface="宋体" panose="02010600030101010101" pitchFamily="2" charset="-122"/>
              </a:rPr>
              <a:t> </a:t>
            </a:r>
            <a:r>
              <a:rPr lang="en-US" altLang="en-US" sz="2000" dirty="0"/>
              <a:t>versus</a:t>
            </a:r>
            <a:r>
              <a:rPr lang="en-US" altLang="en-US" sz="2000" dirty="0">
                <a:solidFill>
                  <a:srgbClr val="FF0000"/>
                </a:solidFill>
              </a:rPr>
              <a:t> end-to-end </a:t>
            </a:r>
            <a:r>
              <a:rPr lang="en-US" altLang="en-US" sz="2000" dirty="0"/>
              <a:t>(</a:t>
            </a:r>
            <a:r>
              <a:rPr lang="en-US" altLang="en-US" sz="2000" b="1" dirty="0">
                <a:solidFill>
                  <a:srgbClr val="FF0000"/>
                </a:solidFill>
              </a:rPr>
              <a:t>effective bandwidth, or throughput</a:t>
            </a:r>
            <a:r>
              <a:rPr lang="en-US" altLang="en-US" sz="2000" dirty="0"/>
              <a:t>)</a:t>
            </a:r>
            <a:r>
              <a:rPr lang="en-US" altLang="zh-CN" sz="2000" dirty="0">
                <a:ea typeface="宋体" panose="02010600030101010101" pitchFamily="2" charset="-122"/>
              </a:rPr>
              <a:t> (e.g., 2.2Mbps)</a:t>
            </a:r>
            <a:endParaRPr lang="en-US" altLang="en-US" sz="2000" dirty="0"/>
          </a:p>
          <a:p>
            <a:pPr lvl="1">
              <a:lnSpc>
                <a:spcPct val="80000"/>
              </a:lnSpc>
            </a:pPr>
            <a:r>
              <a:rPr lang="en-US" altLang="en-US" sz="2000" dirty="0"/>
              <a:t>notation </a:t>
            </a:r>
          </a:p>
          <a:p>
            <a:pPr lvl="2">
              <a:lnSpc>
                <a:spcPct val="90000"/>
              </a:lnSpc>
            </a:pPr>
            <a:r>
              <a:rPr lang="en-US" altLang="en-US" dirty="0"/>
              <a:t>KB = 2</a:t>
            </a:r>
            <a:r>
              <a:rPr lang="en-US" altLang="en-US" baseline="30000" dirty="0"/>
              <a:t>10</a:t>
            </a:r>
            <a:r>
              <a:rPr lang="en-US" altLang="en-US" dirty="0"/>
              <a:t> bytes</a:t>
            </a:r>
          </a:p>
          <a:p>
            <a:pPr lvl="2">
              <a:lnSpc>
                <a:spcPct val="90000"/>
              </a:lnSpc>
            </a:pPr>
            <a:r>
              <a:rPr lang="en-US" altLang="en-US" dirty="0"/>
              <a:t>Mbps = 10</a:t>
            </a:r>
            <a:r>
              <a:rPr lang="en-US" altLang="en-US" baseline="30000" dirty="0"/>
              <a:t>6</a:t>
            </a:r>
            <a:r>
              <a:rPr lang="en-US" altLang="en-US" dirty="0"/>
              <a:t> bits per second</a:t>
            </a:r>
            <a:endParaRPr lang="en-US" altLang="en-US" dirty="0" smtClean="0"/>
          </a:p>
          <a:p>
            <a:pPr>
              <a:lnSpc>
                <a:spcPct val="90000"/>
              </a:lnSpc>
            </a:pPr>
            <a:r>
              <a:rPr lang="en-US" altLang="en-US" dirty="0" smtClean="0"/>
              <a:t>Latency (delay)</a:t>
            </a:r>
          </a:p>
          <a:p>
            <a:pPr lvl="1">
              <a:lnSpc>
                <a:spcPct val="80000"/>
              </a:lnSpc>
            </a:pPr>
            <a:r>
              <a:rPr lang="en-US" altLang="en-US" sz="2000" dirty="0"/>
              <a:t>time to send message from point A to point B</a:t>
            </a:r>
          </a:p>
          <a:p>
            <a:pPr lvl="1">
              <a:lnSpc>
                <a:spcPct val="80000"/>
              </a:lnSpc>
            </a:pPr>
            <a:r>
              <a:rPr lang="en-US" altLang="en-US" sz="2000" dirty="0">
                <a:solidFill>
                  <a:srgbClr val="FF0000"/>
                </a:solidFill>
              </a:rPr>
              <a:t>one-way</a:t>
            </a:r>
            <a:r>
              <a:rPr lang="en-US" altLang="en-US" sz="2000" dirty="0"/>
              <a:t> versus </a:t>
            </a:r>
            <a:r>
              <a:rPr lang="en-US" altLang="en-US" sz="2000" dirty="0">
                <a:solidFill>
                  <a:srgbClr val="FF0000"/>
                </a:solidFill>
              </a:rPr>
              <a:t>round-trip time</a:t>
            </a:r>
            <a:r>
              <a:rPr lang="en-US" altLang="en-US" sz="2000" dirty="0"/>
              <a:t> (RTT)</a:t>
            </a:r>
          </a:p>
          <a:p>
            <a:pPr lvl="1">
              <a:lnSpc>
                <a:spcPct val="80000"/>
              </a:lnSpc>
            </a:pPr>
            <a:r>
              <a:rPr lang="en-US" altLang="en-US" sz="2000" dirty="0"/>
              <a:t>components</a:t>
            </a:r>
          </a:p>
          <a:p>
            <a:pPr lvl="2">
              <a:lnSpc>
                <a:spcPct val="80000"/>
              </a:lnSpc>
              <a:buFontTx/>
              <a:buNone/>
            </a:pPr>
            <a:r>
              <a:rPr lang="en-US" altLang="en-US" dirty="0">
                <a:latin typeface="Helvetica" panose="020B0604020202020204" pitchFamily="34" charset="0"/>
              </a:rPr>
              <a:t>Latency = Transmit + Propagation +  Queue</a:t>
            </a:r>
          </a:p>
          <a:p>
            <a:pPr lvl="2">
              <a:lnSpc>
                <a:spcPct val="80000"/>
              </a:lnSpc>
              <a:buFontTx/>
              <a:buNone/>
            </a:pPr>
            <a:r>
              <a:rPr lang="en-US" altLang="en-US" dirty="0">
                <a:latin typeface="Helvetica" panose="020B0604020202020204" pitchFamily="34" charset="0"/>
              </a:rPr>
              <a:t>Propagation = Distance / c</a:t>
            </a:r>
          </a:p>
          <a:p>
            <a:pPr lvl="2">
              <a:lnSpc>
                <a:spcPct val="80000"/>
              </a:lnSpc>
              <a:buFontTx/>
              <a:buNone/>
            </a:pPr>
            <a:r>
              <a:rPr lang="en-US" altLang="en-US" dirty="0">
                <a:latin typeface="Helvetica" panose="020B0604020202020204" pitchFamily="34" charset="0"/>
              </a:rPr>
              <a:t>Transmit = Size / Bandwidth</a:t>
            </a:r>
            <a:r>
              <a:rPr lang="en-US" altLang="zh-CN" dirty="0">
                <a:latin typeface="Helvetica" panose="020B0604020202020204" pitchFamily="34" charset="0"/>
                <a:ea typeface="宋体" panose="02010600030101010101" pitchFamily="2" charset="-122"/>
              </a:rPr>
              <a:t> (time to put the data on link)</a:t>
            </a:r>
            <a:endParaRPr lang="en-US" altLang="en-US" dirty="0" smtClean="0"/>
          </a:p>
        </p:txBody>
      </p:sp>
    </p:spTree>
    <p:extLst>
      <p:ext uri="{BB962C8B-B14F-4D97-AF65-F5344CB8AC3E}">
        <p14:creationId xmlns:p14="http://schemas.microsoft.com/office/powerpoint/2010/main" val="1997218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dissolve">
                                      <p:cBhvr>
                                        <p:cTn id="7" dur="500"/>
                                        <p:tgtEl>
                                          <p:spTgt spid="3072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dissolve">
                                      <p:cBhvr>
                                        <p:cTn id="10" dur="500"/>
                                        <p:tgtEl>
                                          <p:spTgt spid="3072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dissolve">
                                      <p:cBhvr>
                                        <p:cTn id="13" dur="500"/>
                                        <p:tgtEl>
                                          <p:spTgt spid="3072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dissolve">
                                      <p:cBhvr>
                                        <p:cTn id="16" dur="500"/>
                                        <p:tgtEl>
                                          <p:spTgt spid="3072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dissolve">
                                      <p:cBhvr>
                                        <p:cTn id="19" dur="500"/>
                                        <p:tgtEl>
                                          <p:spTgt spid="3072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0723">
                                            <p:txEl>
                                              <p:pRg st="5" end="5"/>
                                            </p:txEl>
                                          </p:spTgt>
                                        </p:tgtEl>
                                        <p:attrNameLst>
                                          <p:attrName>style.visibility</p:attrName>
                                        </p:attrNameLst>
                                      </p:cBhvr>
                                      <p:to>
                                        <p:strVal val="visible"/>
                                      </p:to>
                                    </p:set>
                                    <p:animEffect transition="in" filter="dissolve">
                                      <p:cBhvr>
                                        <p:cTn id="22" dur="500"/>
                                        <p:tgtEl>
                                          <p:spTgt spid="3072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dissolve">
                                      <p:cBhvr>
                                        <p:cTn id="27" dur="500"/>
                                        <p:tgtEl>
                                          <p:spTgt spid="30723">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dissolve">
                                      <p:cBhvr>
                                        <p:cTn id="30" dur="500"/>
                                        <p:tgtEl>
                                          <p:spTgt spid="30723">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0723">
                                            <p:txEl>
                                              <p:pRg st="8" end="8"/>
                                            </p:txEl>
                                          </p:spTgt>
                                        </p:tgtEl>
                                        <p:attrNameLst>
                                          <p:attrName>style.visibility</p:attrName>
                                        </p:attrNameLst>
                                      </p:cBhvr>
                                      <p:to>
                                        <p:strVal val="visible"/>
                                      </p:to>
                                    </p:set>
                                    <p:animEffect transition="in" filter="dissolve">
                                      <p:cBhvr>
                                        <p:cTn id="33" dur="500"/>
                                        <p:tgtEl>
                                          <p:spTgt spid="3072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dissolve">
                                      <p:cBhvr>
                                        <p:cTn id="38" dur="500"/>
                                        <p:tgtEl>
                                          <p:spTgt spid="30723">
                                            <p:txEl>
                                              <p:pRg st="9" end="9"/>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dissolve">
                                      <p:cBhvr>
                                        <p:cTn id="41" dur="500"/>
                                        <p:tgtEl>
                                          <p:spTgt spid="30723">
                                            <p:txEl>
                                              <p:pRg st="10" end="10"/>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dissolve">
                                      <p:cBhvr>
                                        <p:cTn id="44" dur="500"/>
                                        <p:tgtEl>
                                          <p:spTgt spid="30723">
                                            <p:txEl>
                                              <p:pRg st="11" end="11"/>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dissolve">
                                      <p:cBhvr>
                                        <p:cTn id="47" dur="500"/>
                                        <p:tgtEl>
                                          <p:spTgt spid="307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AF3ACD-345F-4622-842C-C9EE0D4C40F2}" type="slidenum">
              <a:rPr lang="en-US" altLang="en-US" sz="1400"/>
              <a:pPr/>
              <a:t>21</a:t>
            </a:fld>
            <a:endParaRPr lang="en-US" altLang="en-US" sz="1400"/>
          </a:p>
        </p:txBody>
      </p:sp>
      <p:sp>
        <p:nvSpPr>
          <p:cNvPr id="34821" name="Rectangle 2"/>
          <p:cNvSpPr>
            <a:spLocks noGrp="1" noChangeArrowheads="1"/>
          </p:cNvSpPr>
          <p:nvPr>
            <p:ph type="title"/>
          </p:nvPr>
        </p:nvSpPr>
        <p:spPr/>
        <p:txBody>
          <a:bodyPr/>
          <a:lstStyle/>
          <a:p>
            <a:r>
              <a:rPr lang="en-US" altLang="en-US" smtClean="0"/>
              <a:t>Bandwidth versus Latency</a:t>
            </a:r>
          </a:p>
        </p:txBody>
      </p:sp>
      <p:sp>
        <p:nvSpPr>
          <p:cNvPr id="32771" name="Rectangle 3"/>
          <p:cNvSpPr>
            <a:spLocks noGrp="1" noChangeArrowheads="1"/>
          </p:cNvSpPr>
          <p:nvPr>
            <p:ph type="body" idx="1"/>
          </p:nvPr>
        </p:nvSpPr>
        <p:spPr>
          <a:xfrm>
            <a:off x="1981200" y="1752600"/>
            <a:ext cx="8229600" cy="4114800"/>
          </a:xfrm>
        </p:spPr>
        <p:txBody>
          <a:bodyPr/>
          <a:lstStyle/>
          <a:p>
            <a:pPr>
              <a:lnSpc>
                <a:spcPct val="90000"/>
              </a:lnSpc>
            </a:pPr>
            <a:r>
              <a:rPr lang="en-US" altLang="en-US" smtClean="0"/>
              <a:t>Relative importance</a:t>
            </a:r>
          </a:p>
          <a:p>
            <a:pPr lvl="1">
              <a:lnSpc>
                <a:spcPct val="90000"/>
              </a:lnSpc>
            </a:pPr>
            <a:r>
              <a:rPr lang="en-US" altLang="en-US" smtClean="0"/>
              <a:t>1-byte: 1ms vs 100ms dominates 1Mbps vs 100Mbps</a:t>
            </a:r>
          </a:p>
          <a:p>
            <a:pPr lvl="1">
              <a:lnSpc>
                <a:spcPct val="90000"/>
              </a:lnSpc>
            </a:pPr>
            <a:r>
              <a:rPr lang="en-US" altLang="en-US" smtClean="0"/>
              <a:t>25MB: 1Mbps vs 100Mbps dominates 1ms vs 100ms</a:t>
            </a:r>
            <a:endParaRPr lang="en-US" altLang="en-US" sz="2000"/>
          </a:p>
          <a:p>
            <a:pPr lvl="1">
              <a:lnSpc>
                <a:spcPct val="90000"/>
              </a:lnSpc>
            </a:pPr>
            <a:endParaRPr lang="en-US" altLang="en-US" smtClean="0"/>
          </a:p>
          <a:p>
            <a:pPr>
              <a:lnSpc>
                <a:spcPct val="90000"/>
              </a:lnSpc>
            </a:pPr>
            <a:r>
              <a:rPr lang="en-US" altLang="en-US" smtClean="0"/>
              <a:t>Infinite bandwidth</a:t>
            </a:r>
          </a:p>
          <a:p>
            <a:pPr lvl="1">
              <a:lnSpc>
                <a:spcPct val="90000"/>
              </a:lnSpc>
            </a:pPr>
            <a:r>
              <a:rPr lang="en-US" altLang="en-US" smtClean="0"/>
              <a:t>RTT (</a:t>
            </a:r>
            <a:r>
              <a:rPr lang="en-US" altLang="en-US" b="1" smtClean="0"/>
              <a:t>measured using a small size packet</a:t>
            </a:r>
            <a:r>
              <a:rPr lang="en-US" altLang="en-US" smtClean="0"/>
              <a:t>) dominates</a:t>
            </a:r>
          </a:p>
          <a:p>
            <a:pPr lvl="2">
              <a:lnSpc>
                <a:spcPct val="90000"/>
              </a:lnSpc>
            </a:pPr>
            <a:r>
              <a:rPr lang="en-US" altLang="en-US">
                <a:latin typeface="Helvetica" panose="020B0604020202020204" pitchFamily="34" charset="0"/>
              </a:rPr>
              <a:t>Throughput = TransferSize / TransferTime</a:t>
            </a:r>
          </a:p>
          <a:p>
            <a:pPr lvl="3">
              <a:lnSpc>
                <a:spcPct val="90000"/>
              </a:lnSpc>
            </a:pPr>
            <a:r>
              <a:rPr lang="en-US" altLang="en-US">
                <a:latin typeface="Helvetica" panose="020B0604020202020204" pitchFamily="34" charset="0"/>
              </a:rPr>
              <a:t>Also called </a:t>
            </a:r>
            <a:r>
              <a:rPr lang="en-US" altLang="en-US">
                <a:solidFill>
                  <a:srgbClr val="FF0000"/>
                </a:solidFill>
                <a:latin typeface="Helvetica" panose="020B0604020202020204" pitchFamily="34" charset="0"/>
              </a:rPr>
              <a:t>effective bandwidth</a:t>
            </a:r>
          </a:p>
          <a:p>
            <a:pPr lvl="2">
              <a:lnSpc>
                <a:spcPct val="90000"/>
              </a:lnSpc>
            </a:pPr>
            <a:r>
              <a:rPr lang="en-US" altLang="en-US">
                <a:latin typeface="Helvetica" panose="020B0604020202020204" pitchFamily="34" charset="0"/>
              </a:rPr>
              <a:t>TransferTime = RTT + TransferSize/Bandwidth  </a:t>
            </a:r>
            <a:endParaRPr lang="en-US" altLang="en-US" smtClean="0"/>
          </a:p>
          <a:p>
            <a:pPr lvl="1">
              <a:lnSpc>
                <a:spcPct val="90000"/>
              </a:lnSpc>
            </a:pPr>
            <a:r>
              <a:rPr lang="en-US" altLang="en-US" smtClean="0"/>
              <a:t>1-MB </a:t>
            </a:r>
            <a:r>
              <a:rPr lang="en-US" altLang="en-US" i="1" smtClean="0"/>
              <a:t>file</a:t>
            </a:r>
            <a:r>
              <a:rPr lang="en-US" altLang="en-US" smtClean="0"/>
              <a:t> to 1-Gbps link as 1-KB </a:t>
            </a:r>
            <a:r>
              <a:rPr lang="en-US" altLang="en-US" i="1" smtClean="0"/>
              <a:t>packet </a:t>
            </a:r>
            <a:r>
              <a:rPr lang="en-US" altLang="en-US" smtClean="0"/>
              <a:t>to 1-Mbps link</a:t>
            </a:r>
          </a:p>
          <a:p>
            <a:pPr>
              <a:lnSpc>
                <a:spcPct val="90000"/>
              </a:lnSpc>
            </a:pPr>
            <a:endParaRPr lang="en-US" altLang="en-US" smtClean="0"/>
          </a:p>
        </p:txBody>
      </p:sp>
    </p:spTree>
    <p:extLst>
      <p:ext uri="{BB962C8B-B14F-4D97-AF65-F5344CB8AC3E}">
        <p14:creationId xmlns:p14="http://schemas.microsoft.com/office/powerpoint/2010/main" val="1536295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animEffect transition="in" filter="dissolve">
                                      <p:cBhvr>
                                        <p:cTn id="7" dur="500"/>
                                        <p:tgtEl>
                                          <p:spTgt spid="32771">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771">
                                            <p:txEl>
                                              <p:pRg st="9" end="9"/>
                                            </p:txEl>
                                          </p:spTgt>
                                        </p:tgtEl>
                                        <p:attrNameLst>
                                          <p:attrName>style.visibility</p:attrName>
                                        </p:attrNameLst>
                                      </p:cBhvr>
                                      <p:to>
                                        <p:strVal val="visible"/>
                                      </p:to>
                                    </p:set>
                                    <p:animEffect transition="in" filter="dissolve">
                                      <p:cBhvr>
                                        <p:cTn id="12" dur="500"/>
                                        <p:tgtEl>
                                          <p:spTgt spid="32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546356-C5B9-488B-8EE8-15EE9C0280CB}" type="slidenum">
              <a:rPr lang="en-US" altLang="en-US" sz="1400"/>
              <a:pPr/>
              <a:t>22</a:t>
            </a:fld>
            <a:endParaRPr lang="en-US" altLang="en-US" sz="1400"/>
          </a:p>
        </p:txBody>
      </p:sp>
      <p:sp>
        <p:nvSpPr>
          <p:cNvPr id="35845" name="Rectangle 2"/>
          <p:cNvSpPr>
            <a:spLocks noGrp="1" noChangeArrowheads="1"/>
          </p:cNvSpPr>
          <p:nvPr>
            <p:ph type="title"/>
          </p:nvPr>
        </p:nvSpPr>
        <p:spPr/>
        <p:txBody>
          <a:bodyPr/>
          <a:lstStyle/>
          <a:p>
            <a:pPr>
              <a:lnSpc>
                <a:spcPct val="90000"/>
              </a:lnSpc>
            </a:pPr>
            <a:r>
              <a:rPr lang="en-US" altLang="en-US" smtClean="0"/>
              <a:t>Delay x Bandwidth Product</a:t>
            </a:r>
          </a:p>
        </p:txBody>
      </p:sp>
      <p:sp>
        <p:nvSpPr>
          <p:cNvPr id="2" name="Rectangle 3"/>
          <p:cNvSpPr>
            <a:spLocks noGrp="1" noChangeArrowheads="1"/>
          </p:cNvSpPr>
          <p:nvPr>
            <p:ph type="body" idx="1"/>
          </p:nvPr>
        </p:nvSpPr>
        <p:spPr/>
        <p:txBody>
          <a:bodyPr/>
          <a:lstStyle/>
          <a:p>
            <a:r>
              <a:rPr lang="en-US" altLang="en-US" smtClean="0"/>
              <a:t>Amount of data “in flight” or “in the pipe”</a:t>
            </a:r>
          </a:p>
          <a:p>
            <a:r>
              <a:rPr lang="en-US" altLang="en-US" smtClean="0"/>
              <a:t>Usually relative to RTT</a:t>
            </a:r>
          </a:p>
          <a:p>
            <a:r>
              <a:rPr lang="en-US" altLang="en-US" smtClean="0"/>
              <a:t>Example: 100ms </a:t>
            </a:r>
            <a:r>
              <a:rPr lang="en-US" altLang="en-US" sz="2400">
                <a:latin typeface="Helvetica" panose="020B0604020202020204" pitchFamily="34" charset="0"/>
              </a:rPr>
              <a:t>x</a:t>
            </a:r>
            <a:r>
              <a:rPr lang="en-US" altLang="en-US" smtClean="0"/>
              <a:t> 45Mbps = 560KB</a:t>
            </a:r>
          </a:p>
        </p:txBody>
      </p:sp>
      <p:pic>
        <p:nvPicPr>
          <p:cNvPr id="35847" name="Picture 5" descr="01x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739" y="3890964"/>
            <a:ext cx="64039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932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1B3919-E43F-40E3-B22B-C2599181E970}" type="slidenum">
              <a:rPr lang="en-US" altLang="en-US" sz="1400"/>
              <a:pPr/>
              <a:t>23</a:t>
            </a:fld>
            <a:endParaRPr lang="en-US" altLang="en-US" sz="1400"/>
          </a:p>
        </p:txBody>
      </p:sp>
      <p:sp>
        <p:nvSpPr>
          <p:cNvPr id="36869" name="Rectangle 2"/>
          <p:cNvSpPr>
            <a:spLocks noGrp="1" noChangeArrowheads="1"/>
          </p:cNvSpPr>
          <p:nvPr>
            <p:ph type="title"/>
          </p:nvPr>
        </p:nvSpPr>
        <p:spPr>
          <a:xfrm>
            <a:off x="2209800" y="485775"/>
            <a:ext cx="7772400" cy="1143000"/>
          </a:xfrm>
        </p:spPr>
        <p:txBody>
          <a:bodyPr/>
          <a:lstStyle/>
          <a:p>
            <a:r>
              <a:rPr lang="en-US" altLang="en-US" smtClean="0"/>
              <a:t>Exercise</a:t>
            </a:r>
          </a:p>
        </p:txBody>
      </p:sp>
      <p:sp>
        <p:nvSpPr>
          <p:cNvPr id="58371" name="Rectangle 3"/>
          <p:cNvSpPr>
            <a:spLocks noGrp="1" noChangeArrowheads="1"/>
          </p:cNvSpPr>
          <p:nvPr>
            <p:ph type="body" idx="1"/>
          </p:nvPr>
        </p:nvSpPr>
        <p:spPr>
          <a:xfrm>
            <a:off x="2209800" y="1735138"/>
            <a:ext cx="7772400" cy="4114800"/>
          </a:xfrm>
        </p:spPr>
        <p:txBody>
          <a:bodyPr>
            <a:normAutofit lnSpcReduction="10000"/>
          </a:bodyPr>
          <a:lstStyle/>
          <a:p>
            <a:pPr>
              <a:lnSpc>
                <a:spcPct val="90000"/>
              </a:lnSpc>
            </a:pPr>
            <a:r>
              <a:rPr lang="en-US" altLang="en-US" sz="2400" dirty="0"/>
              <a:t>Calculate the total time required to transfer a 1.5 MB file, assuming an RTT of 80 </a:t>
            </a:r>
            <a:r>
              <a:rPr lang="en-US" altLang="en-US" sz="2400" dirty="0" err="1"/>
              <a:t>ms</a:t>
            </a:r>
            <a:r>
              <a:rPr lang="en-US" altLang="en-US" sz="2400" dirty="0"/>
              <a:t>, a packet size of 1 KB, and an initial 2xRTT of “hand-shaking” before data is sent. The bandwidth is 10 Mbps, but after finishing sending each data packet, must wait one RTT before sending the next. Assume transfer is completed when last packet arrives.</a:t>
            </a:r>
          </a:p>
          <a:p>
            <a:pPr>
              <a:lnSpc>
                <a:spcPct val="90000"/>
              </a:lnSpc>
            </a:pPr>
            <a:r>
              <a:rPr lang="en-US" altLang="en-US" sz="2400" dirty="0"/>
              <a:t>Sol: </a:t>
            </a:r>
          </a:p>
          <a:p>
            <a:pPr lvl="1">
              <a:lnSpc>
                <a:spcPct val="90000"/>
              </a:lnSpc>
            </a:pPr>
            <a:r>
              <a:rPr lang="en-US" altLang="en-US" sz="2000" dirty="0"/>
              <a:t># of packets=1.5MB/1KB=1536</a:t>
            </a:r>
          </a:p>
          <a:p>
            <a:pPr lvl="1">
              <a:lnSpc>
                <a:spcPct val="90000"/>
              </a:lnSpc>
            </a:pPr>
            <a:r>
              <a:rPr lang="en-US" altLang="en-US" sz="2000" dirty="0"/>
              <a:t># of RTTs between when packet 1 arrives and packet 1536 arrives=1535</a:t>
            </a:r>
          </a:p>
          <a:p>
            <a:pPr lvl="1">
              <a:lnSpc>
                <a:spcPct val="90000"/>
              </a:lnSpc>
            </a:pPr>
            <a:r>
              <a:rPr lang="en-US" altLang="en-US" sz="2000" dirty="0"/>
              <a:t>Total time= 2RTT (handshake) +1.5x2^20x8 /10,000,000+1535 RTT (waiting)+RTT/2 (propagation)=124.258 second</a:t>
            </a:r>
          </a:p>
          <a:p>
            <a:pPr>
              <a:lnSpc>
                <a:spcPct val="90000"/>
              </a:lnSpc>
            </a:pPr>
            <a:r>
              <a:rPr lang="en-US" altLang="en-US" sz="2400" dirty="0"/>
              <a:t>What is the effective bandwidth (or throughput)?</a:t>
            </a:r>
          </a:p>
        </p:txBody>
      </p:sp>
    </p:spTree>
    <p:extLst>
      <p:ext uri="{BB962C8B-B14F-4D97-AF65-F5344CB8AC3E}">
        <p14:creationId xmlns:p14="http://schemas.microsoft.com/office/powerpoint/2010/main" val="4031667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dissolve">
                                      <p:cBhvr>
                                        <p:cTn id="7" dur="500"/>
                                        <p:tgtEl>
                                          <p:spTgt spid="583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dissolve">
                                      <p:cBhvr>
                                        <p:cTn id="12" dur="500"/>
                                        <p:tgtEl>
                                          <p:spTgt spid="58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animEffect transition="in" filter="dissolve">
                                      <p:cBhvr>
                                        <p:cTn id="17" dur="500"/>
                                        <p:tgtEl>
                                          <p:spTgt spid="58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8371">
                                            <p:txEl>
                                              <p:pRg st="5" end="5"/>
                                            </p:txEl>
                                          </p:spTgt>
                                        </p:tgtEl>
                                        <p:attrNameLst>
                                          <p:attrName>style.visibility</p:attrName>
                                        </p:attrNameLst>
                                      </p:cBhvr>
                                      <p:to>
                                        <p:strVal val="visible"/>
                                      </p:to>
                                    </p:set>
                                    <p:animEffect transition="in" filter="dissolve">
                                      <p:cBhvr>
                                        <p:cTn id="22"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Exercise</a:t>
            </a:r>
          </a:p>
        </p:txBody>
      </p:sp>
      <p:sp>
        <p:nvSpPr>
          <p:cNvPr id="37891" name="Content Placeholder 2"/>
          <p:cNvSpPr>
            <a:spLocks noGrp="1"/>
          </p:cNvSpPr>
          <p:nvPr>
            <p:ph idx="1"/>
          </p:nvPr>
        </p:nvSpPr>
        <p:spPr/>
        <p:txBody>
          <a:bodyPr/>
          <a:lstStyle/>
          <a:p>
            <a:r>
              <a:rPr lang="en-US" altLang="en-US" sz="2400"/>
              <a:t>The bandwidth is 10 Mbps, and data packets can be sent continuously.</a:t>
            </a:r>
            <a:br>
              <a:rPr lang="en-US" altLang="en-US" sz="2400"/>
            </a:br>
            <a:endParaRPr lang="en-US" altLang="en-US" sz="2400"/>
          </a:p>
          <a:p>
            <a:r>
              <a:rPr lang="en-US" altLang="en-US" sz="2400"/>
              <a:t>The link allows infinitely fast transmit, but limits bandwidth such that only 20 packets can be sent per RTT.</a:t>
            </a:r>
            <a:br>
              <a:rPr lang="en-US" altLang="en-US" sz="2400"/>
            </a:br>
            <a:endParaRPr lang="en-US" altLang="en-US" sz="2400"/>
          </a:p>
          <a:p>
            <a:r>
              <a:rPr lang="en-US" altLang="en-US" sz="2400"/>
              <a:t>Zero transmit time as in (c), but during the first RTT we can send one packet, during the second RTT we can send two packets, during the third we can send four (2^(3−1)), etc</a:t>
            </a:r>
          </a:p>
        </p:txBody>
      </p:sp>
      <p:sp>
        <p:nvSpPr>
          <p:cNvPr id="378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78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78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D96DB5-56DF-4E7B-8D20-26E6F754D7FE}" type="slidenum">
              <a:rPr lang="en-US" altLang="en-US" sz="1400"/>
              <a:pPr/>
              <a:t>24</a:t>
            </a:fld>
            <a:endParaRPr lang="en-US" altLang="en-US" sz="1400"/>
          </a:p>
        </p:txBody>
      </p:sp>
    </p:spTree>
    <p:extLst>
      <p:ext uri="{BB962C8B-B14F-4D97-AF65-F5344CB8AC3E}">
        <p14:creationId xmlns:p14="http://schemas.microsoft.com/office/powerpoint/2010/main" val="89296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Exercise</a:t>
            </a:r>
          </a:p>
        </p:txBody>
      </p:sp>
      <p:sp>
        <p:nvSpPr>
          <p:cNvPr id="38915" name="Content Placeholder 2"/>
          <p:cNvSpPr>
            <a:spLocks noGrp="1"/>
          </p:cNvSpPr>
          <p:nvPr>
            <p:ph idx="1"/>
          </p:nvPr>
        </p:nvSpPr>
        <p:spPr/>
        <p:txBody>
          <a:bodyPr/>
          <a:lstStyle/>
          <a:p>
            <a:r>
              <a:rPr lang="en-US" altLang="en-US" sz="2400"/>
              <a:t>Consider a point-to-point link 50 km in length. At what bandwidth would propagation delay (at a speed of 2×10^8m/s) equal transmit delay for 100-byte packets? What about 512-byte packets?</a:t>
            </a:r>
          </a:p>
        </p:txBody>
      </p:sp>
      <p:sp>
        <p:nvSpPr>
          <p:cNvPr id="389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89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941784-9952-46C1-81B4-137D0EDF6413}" type="slidenum">
              <a:rPr lang="en-US" altLang="en-US" sz="1400"/>
              <a:pPr/>
              <a:t>25</a:t>
            </a:fld>
            <a:endParaRPr lang="en-US" altLang="en-US" sz="1400"/>
          </a:p>
        </p:txBody>
      </p:sp>
    </p:spTree>
    <p:extLst>
      <p:ext uri="{BB962C8B-B14F-4D97-AF65-F5344CB8AC3E}">
        <p14:creationId xmlns:p14="http://schemas.microsoft.com/office/powerpoint/2010/main" val="274950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B6863-739A-49CB-AB73-235B9CE6ACE1}" type="slidenum">
              <a:rPr lang="en-US" altLang="en-US" sz="1400"/>
              <a:pPr/>
              <a:t>3</a:t>
            </a:fld>
            <a:endParaRPr lang="en-US" altLang="en-US" sz="1400"/>
          </a:p>
        </p:txBody>
      </p:sp>
      <p:sp>
        <p:nvSpPr>
          <p:cNvPr id="27652" name="Rectangle 2"/>
          <p:cNvSpPr>
            <a:spLocks noGrp="1" noChangeArrowheads="1"/>
          </p:cNvSpPr>
          <p:nvPr>
            <p:ph type="title"/>
          </p:nvPr>
        </p:nvSpPr>
        <p:spPr>
          <a:xfrm>
            <a:off x="2209800" y="509588"/>
            <a:ext cx="7772400" cy="1143000"/>
          </a:xfrm>
        </p:spPr>
        <p:txBody>
          <a:bodyPr/>
          <a:lstStyle/>
          <a:p>
            <a:r>
              <a:rPr lang="en-US" altLang="en-US" smtClean="0"/>
              <a:t>Machinery (cont)</a:t>
            </a:r>
          </a:p>
        </p:txBody>
      </p:sp>
      <p:sp>
        <p:nvSpPr>
          <p:cNvPr id="40963" name="Rectangle 3"/>
          <p:cNvSpPr>
            <a:spLocks noGrp="1" noChangeArrowheads="1"/>
          </p:cNvSpPr>
          <p:nvPr>
            <p:ph type="body" idx="1"/>
          </p:nvPr>
        </p:nvSpPr>
        <p:spPr>
          <a:xfrm>
            <a:off x="2209800" y="1576388"/>
            <a:ext cx="7772400" cy="4114800"/>
          </a:xfrm>
        </p:spPr>
        <p:txBody>
          <a:bodyPr/>
          <a:lstStyle/>
          <a:p>
            <a:pPr>
              <a:lnSpc>
                <a:spcPct val="90000"/>
              </a:lnSpc>
            </a:pPr>
            <a:r>
              <a:rPr lang="en-US" altLang="en-US" smtClean="0"/>
              <a:t>Multiplexing and Demultiplexing (demux key)</a:t>
            </a:r>
          </a:p>
          <a:p>
            <a:pPr>
              <a:lnSpc>
                <a:spcPct val="90000"/>
              </a:lnSpc>
            </a:pPr>
            <a:r>
              <a:rPr lang="en-US" altLang="en-US" smtClean="0"/>
              <a:t>Encapsulation (header/body)</a:t>
            </a:r>
          </a:p>
        </p:txBody>
      </p:sp>
      <p:grpSp>
        <p:nvGrpSpPr>
          <p:cNvPr id="27654" name="Group 134"/>
          <p:cNvGrpSpPr>
            <a:grpSpLocks/>
          </p:cNvGrpSpPr>
          <p:nvPr/>
        </p:nvGrpSpPr>
        <p:grpSpPr bwMode="auto">
          <a:xfrm>
            <a:off x="3459164" y="2497138"/>
            <a:ext cx="4441825" cy="3848100"/>
            <a:chOff x="1118" y="1208"/>
            <a:chExt cx="2798" cy="2424"/>
          </a:xfrm>
        </p:grpSpPr>
        <p:sp>
          <p:nvSpPr>
            <p:cNvPr id="27656" name="Rectangle 57"/>
            <p:cNvSpPr>
              <a:spLocks noChangeArrowheads="1"/>
            </p:cNvSpPr>
            <p:nvPr/>
          </p:nvSpPr>
          <p:spPr bwMode="auto">
            <a:xfrm>
              <a:off x="1118" y="1265"/>
              <a:ext cx="905" cy="1402"/>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7" name="Freeform 58"/>
            <p:cNvSpPr>
              <a:spLocks/>
            </p:cNvSpPr>
            <p:nvPr/>
          </p:nvSpPr>
          <p:spPr bwMode="auto">
            <a:xfrm>
              <a:off x="1118" y="1208"/>
              <a:ext cx="976" cy="57"/>
            </a:xfrm>
            <a:custGeom>
              <a:avLst/>
              <a:gdLst>
                <a:gd name="T0" fmla="*/ 0 w 976"/>
                <a:gd name="T1" fmla="*/ 57 h 57"/>
                <a:gd name="T2" fmla="*/ 905 w 976"/>
                <a:gd name="T3" fmla="*/ 57 h 57"/>
                <a:gd name="T4" fmla="*/ 976 w 976"/>
                <a:gd name="T5" fmla="*/ 0 h 57"/>
                <a:gd name="T6" fmla="*/ 71 w 976"/>
                <a:gd name="T7" fmla="*/ 0 h 57"/>
                <a:gd name="T8" fmla="*/ 0 w 976"/>
                <a:gd name="T9" fmla="*/ 57 h 57"/>
                <a:gd name="T10" fmla="*/ 0 60000 65536"/>
                <a:gd name="T11" fmla="*/ 0 60000 65536"/>
                <a:gd name="T12" fmla="*/ 0 60000 65536"/>
                <a:gd name="T13" fmla="*/ 0 60000 65536"/>
                <a:gd name="T14" fmla="*/ 0 60000 65536"/>
                <a:gd name="T15" fmla="*/ 0 w 976"/>
                <a:gd name="T16" fmla="*/ 0 h 57"/>
                <a:gd name="T17" fmla="*/ 976 w 976"/>
                <a:gd name="T18" fmla="*/ 57 h 57"/>
              </a:gdLst>
              <a:ahLst/>
              <a:cxnLst>
                <a:cxn ang="T10">
                  <a:pos x="T0" y="T1"/>
                </a:cxn>
                <a:cxn ang="T11">
                  <a:pos x="T2" y="T3"/>
                </a:cxn>
                <a:cxn ang="T12">
                  <a:pos x="T4" y="T5"/>
                </a:cxn>
                <a:cxn ang="T13">
                  <a:pos x="T6" y="T7"/>
                </a:cxn>
                <a:cxn ang="T14">
                  <a:pos x="T8" y="T9"/>
                </a:cxn>
              </a:cxnLst>
              <a:rect l="T15" t="T16" r="T17" b="T18"/>
              <a:pathLst>
                <a:path w="976" h="57">
                  <a:moveTo>
                    <a:pt x="0" y="57"/>
                  </a:moveTo>
                  <a:lnTo>
                    <a:pt x="905" y="57"/>
                  </a:lnTo>
                  <a:lnTo>
                    <a:pt x="976" y="0"/>
                  </a:lnTo>
                  <a:lnTo>
                    <a:pt x="71" y="0"/>
                  </a:lnTo>
                  <a:lnTo>
                    <a:pt x="0" y="5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59"/>
            <p:cNvSpPr>
              <a:spLocks/>
            </p:cNvSpPr>
            <p:nvPr/>
          </p:nvSpPr>
          <p:spPr bwMode="auto">
            <a:xfrm>
              <a:off x="2023" y="1208"/>
              <a:ext cx="71" cy="1459"/>
            </a:xfrm>
            <a:custGeom>
              <a:avLst/>
              <a:gdLst>
                <a:gd name="T0" fmla="*/ 71 w 71"/>
                <a:gd name="T1" fmla="*/ 0 h 1459"/>
                <a:gd name="T2" fmla="*/ 0 w 71"/>
                <a:gd name="T3" fmla="*/ 57 h 1459"/>
                <a:gd name="T4" fmla="*/ 0 w 71"/>
                <a:gd name="T5" fmla="*/ 1459 h 1459"/>
                <a:gd name="T6" fmla="*/ 71 w 71"/>
                <a:gd name="T7" fmla="*/ 1403 h 1459"/>
                <a:gd name="T8" fmla="*/ 71 w 71"/>
                <a:gd name="T9" fmla="*/ 0 h 1459"/>
                <a:gd name="T10" fmla="*/ 0 60000 65536"/>
                <a:gd name="T11" fmla="*/ 0 60000 65536"/>
                <a:gd name="T12" fmla="*/ 0 60000 65536"/>
                <a:gd name="T13" fmla="*/ 0 60000 65536"/>
                <a:gd name="T14" fmla="*/ 0 60000 65536"/>
                <a:gd name="T15" fmla="*/ 0 w 71"/>
                <a:gd name="T16" fmla="*/ 0 h 1459"/>
                <a:gd name="T17" fmla="*/ 71 w 71"/>
                <a:gd name="T18" fmla="*/ 1459 h 1459"/>
              </a:gdLst>
              <a:ahLst/>
              <a:cxnLst>
                <a:cxn ang="T10">
                  <a:pos x="T0" y="T1"/>
                </a:cxn>
                <a:cxn ang="T11">
                  <a:pos x="T2" y="T3"/>
                </a:cxn>
                <a:cxn ang="T12">
                  <a:pos x="T4" y="T5"/>
                </a:cxn>
                <a:cxn ang="T13">
                  <a:pos x="T6" y="T7"/>
                </a:cxn>
                <a:cxn ang="T14">
                  <a:pos x="T8" y="T9"/>
                </a:cxn>
              </a:cxnLst>
              <a:rect l="T15" t="T16" r="T17" b="T18"/>
              <a:pathLst>
                <a:path w="71" h="1459">
                  <a:moveTo>
                    <a:pt x="71" y="0"/>
                  </a:moveTo>
                  <a:lnTo>
                    <a:pt x="0" y="57"/>
                  </a:lnTo>
                  <a:lnTo>
                    <a:pt x="0" y="1459"/>
                  </a:lnTo>
                  <a:lnTo>
                    <a:pt x="71" y="1403"/>
                  </a:lnTo>
                  <a:lnTo>
                    <a:pt x="71" y="0"/>
                  </a:lnTo>
                  <a:close/>
                </a:path>
              </a:pathLst>
            </a:custGeom>
            <a:solidFill>
              <a:srgbClr val="80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Rectangle 60"/>
            <p:cNvSpPr>
              <a:spLocks noChangeArrowheads="1"/>
            </p:cNvSpPr>
            <p:nvPr/>
          </p:nvSpPr>
          <p:spPr bwMode="auto">
            <a:xfrm>
              <a:off x="2938" y="1265"/>
              <a:ext cx="907" cy="1402"/>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60" name="Freeform 61"/>
            <p:cNvSpPr>
              <a:spLocks/>
            </p:cNvSpPr>
            <p:nvPr/>
          </p:nvSpPr>
          <p:spPr bwMode="auto">
            <a:xfrm>
              <a:off x="2938" y="1208"/>
              <a:ext cx="978" cy="57"/>
            </a:xfrm>
            <a:custGeom>
              <a:avLst/>
              <a:gdLst>
                <a:gd name="T0" fmla="*/ 0 w 978"/>
                <a:gd name="T1" fmla="*/ 57 h 57"/>
                <a:gd name="T2" fmla="*/ 907 w 978"/>
                <a:gd name="T3" fmla="*/ 57 h 57"/>
                <a:gd name="T4" fmla="*/ 978 w 978"/>
                <a:gd name="T5" fmla="*/ 0 h 57"/>
                <a:gd name="T6" fmla="*/ 73 w 978"/>
                <a:gd name="T7" fmla="*/ 0 h 57"/>
                <a:gd name="T8" fmla="*/ 0 w 978"/>
                <a:gd name="T9" fmla="*/ 57 h 57"/>
                <a:gd name="T10" fmla="*/ 0 60000 65536"/>
                <a:gd name="T11" fmla="*/ 0 60000 65536"/>
                <a:gd name="T12" fmla="*/ 0 60000 65536"/>
                <a:gd name="T13" fmla="*/ 0 60000 65536"/>
                <a:gd name="T14" fmla="*/ 0 60000 65536"/>
                <a:gd name="T15" fmla="*/ 0 w 978"/>
                <a:gd name="T16" fmla="*/ 0 h 57"/>
                <a:gd name="T17" fmla="*/ 978 w 978"/>
                <a:gd name="T18" fmla="*/ 57 h 57"/>
              </a:gdLst>
              <a:ahLst/>
              <a:cxnLst>
                <a:cxn ang="T10">
                  <a:pos x="T0" y="T1"/>
                </a:cxn>
                <a:cxn ang="T11">
                  <a:pos x="T2" y="T3"/>
                </a:cxn>
                <a:cxn ang="T12">
                  <a:pos x="T4" y="T5"/>
                </a:cxn>
                <a:cxn ang="T13">
                  <a:pos x="T6" y="T7"/>
                </a:cxn>
                <a:cxn ang="T14">
                  <a:pos x="T8" y="T9"/>
                </a:cxn>
              </a:cxnLst>
              <a:rect l="T15" t="T16" r="T17" b="T18"/>
              <a:pathLst>
                <a:path w="978" h="57">
                  <a:moveTo>
                    <a:pt x="0" y="57"/>
                  </a:moveTo>
                  <a:lnTo>
                    <a:pt x="907" y="57"/>
                  </a:lnTo>
                  <a:lnTo>
                    <a:pt x="978" y="0"/>
                  </a:lnTo>
                  <a:lnTo>
                    <a:pt x="73" y="0"/>
                  </a:lnTo>
                  <a:lnTo>
                    <a:pt x="0" y="5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62"/>
            <p:cNvSpPr>
              <a:spLocks/>
            </p:cNvSpPr>
            <p:nvPr/>
          </p:nvSpPr>
          <p:spPr bwMode="auto">
            <a:xfrm>
              <a:off x="3845" y="1208"/>
              <a:ext cx="71" cy="1459"/>
            </a:xfrm>
            <a:custGeom>
              <a:avLst/>
              <a:gdLst>
                <a:gd name="T0" fmla="*/ 71 w 71"/>
                <a:gd name="T1" fmla="*/ 0 h 1459"/>
                <a:gd name="T2" fmla="*/ 0 w 71"/>
                <a:gd name="T3" fmla="*/ 57 h 1459"/>
                <a:gd name="T4" fmla="*/ 0 w 71"/>
                <a:gd name="T5" fmla="*/ 1459 h 1459"/>
                <a:gd name="T6" fmla="*/ 71 w 71"/>
                <a:gd name="T7" fmla="*/ 1403 h 1459"/>
                <a:gd name="T8" fmla="*/ 71 w 71"/>
                <a:gd name="T9" fmla="*/ 0 h 1459"/>
                <a:gd name="T10" fmla="*/ 0 60000 65536"/>
                <a:gd name="T11" fmla="*/ 0 60000 65536"/>
                <a:gd name="T12" fmla="*/ 0 60000 65536"/>
                <a:gd name="T13" fmla="*/ 0 60000 65536"/>
                <a:gd name="T14" fmla="*/ 0 60000 65536"/>
                <a:gd name="T15" fmla="*/ 0 w 71"/>
                <a:gd name="T16" fmla="*/ 0 h 1459"/>
                <a:gd name="T17" fmla="*/ 71 w 71"/>
                <a:gd name="T18" fmla="*/ 1459 h 1459"/>
              </a:gdLst>
              <a:ahLst/>
              <a:cxnLst>
                <a:cxn ang="T10">
                  <a:pos x="T0" y="T1"/>
                </a:cxn>
                <a:cxn ang="T11">
                  <a:pos x="T2" y="T3"/>
                </a:cxn>
                <a:cxn ang="T12">
                  <a:pos x="T4" y="T5"/>
                </a:cxn>
                <a:cxn ang="T13">
                  <a:pos x="T6" y="T7"/>
                </a:cxn>
                <a:cxn ang="T14">
                  <a:pos x="T8" y="T9"/>
                </a:cxn>
              </a:cxnLst>
              <a:rect l="T15" t="T16" r="T17" b="T18"/>
              <a:pathLst>
                <a:path w="71" h="1459">
                  <a:moveTo>
                    <a:pt x="71" y="0"/>
                  </a:moveTo>
                  <a:lnTo>
                    <a:pt x="0" y="57"/>
                  </a:lnTo>
                  <a:lnTo>
                    <a:pt x="0" y="1459"/>
                  </a:lnTo>
                  <a:lnTo>
                    <a:pt x="71" y="1403"/>
                  </a:lnTo>
                  <a:lnTo>
                    <a:pt x="71" y="0"/>
                  </a:lnTo>
                  <a:close/>
                </a:path>
              </a:pathLst>
            </a:custGeom>
            <a:solidFill>
              <a:srgbClr val="80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63"/>
            <p:cNvSpPr>
              <a:spLocks/>
            </p:cNvSpPr>
            <p:nvPr/>
          </p:nvSpPr>
          <p:spPr bwMode="auto">
            <a:xfrm>
              <a:off x="1900" y="2734"/>
              <a:ext cx="1182" cy="898"/>
            </a:xfrm>
            <a:custGeom>
              <a:avLst/>
              <a:gdLst>
                <a:gd name="T0" fmla="*/ 478 w 1182"/>
                <a:gd name="T1" fmla="*/ 862 h 898"/>
                <a:gd name="T2" fmla="*/ 405 w 1182"/>
                <a:gd name="T3" fmla="*/ 884 h 898"/>
                <a:gd name="T4" fmla="*/ 334 w 1182"/>
                <a:gd name="T5" fmla="*/ 869 h 898"/>
                <a:gd name="T6" fmla="*/ 284 w 1182"/>
                <a:gd name="T7" fmla="*/ 834 h 898"/>
                <a:gd name="T8" fmla="*/ 237 w 1182"/>
                <a:gd name="T9" fmla="*/ 753 h 898"/>
                <a:gd name="T10" fmla="*/ 225 w 1182"/>
                <a:gd name="T11" fmla="*/ 737 h 898"/>
                <a:gd name="T12" fmla="*/ 154 w 1182"/>
                <a:gd name="T13" fmla="*/ 751 h 898"/>
                <a:gd name="T14" fmla="*/ 111 w 1182"/>
                <a:gd name="T15" fmla="*/ 730 h 898"/>
                <a:gd name="T16" fmla="*/ 85 w 1182"/>
                <a:gd name="T17" fmla="*/ 701 h 898"/>
                <a:gd name="T18" fmla="*/ 78 w 1182"/>
                <a:gd name="T19" fmla="*/ 635 h 898"/>
                <a:gd name="T20" fmla="*/ 73 w 1182"/>
                <a:gd name="T21" fmla="*/ 602 h 898"/>
                <a:gd name="T22" fmla="*/ 21 w 1182"/>
                <a:gd name="T23" fmla="*/ 547 h 898"/>
                <a:gd name="T24" fmla="*/ 2 w 1182"/>
                <a:gd name="T25" fmla="*/ 481 h 898"/>
                <a:gd name="T26" fmla="*/ 0 w 1182"/>
                <a:gd name="T27" fmla="*/ 443 h 898"/>
                <a:gd name="T28" fmla="*/ 12 w 1182"/>
                <a:gd name="T29" fmla="*/ 369 h 898"/>
                <a:gd name="T30" fmla="*/ 68 w 1182"/>
                <a:gd name="T31" fmla="*/ 296 h 898"/>
                <a:gd name="T32" fmla="*/ 71 w 1182"/>
                <a:gd name="T33" fmla="*/ 263 h 898"/>
                <a:gd name="T34" fmla="*/ 80 w 1182"/>
                <a:gd name="T35" fmla="*/ 196 h 898"/>
                <a:gd name="T36" fmla="*/ 104 w 1182"/>
                <a:gd name="T37" fmla="*/ 166 h 898"/>
                <a:gd name="T38" fmla="*/ 149 w 1182"/>
                <a:gd name="T39" fmla="*/ 147 h 898"/>
                <a:gd name="T40" fmla="*/ 218 w 1182"/>
                <a:gd name="T41" fmla="*/ 159 h 898"/>
                <a:gd name="T42" fmla="*/ 230 w 1182"/>
                <a:gd name="T43" fmla="*/ 142 h 898"/>
                <a:gd name="T44" fmla="*/ 277 w 1182"/>
                <a:gd name="T45" fmla="*/ 61 h 898"/>
                <a:gd name="T46" fmla="*/ 327 w 1182"/>
                <a:gd name="T47" fmla="*/ 28 h 898"/>
                <a:gd name="T48" fmla="*/ 398 w 1182"/>
                <a:gd name="T49" fmla="*/ 14 h 898"/>
                <a:gd name="T50" fmla="*/ 474 w 1182"/>
                <a:gd name="T51" fmla="*/ 35 h 898"/>
                <a:gd name="T52" fmla="*/ 514 w 1182"/>
                <a:gd name="T53" fmla="*/ 50 h 898"/>
                <a:gd name="T54" fmla="*/ 545 w 1182"/>
                <a:gd name="T55" fmla="*/ 9 h 898"/>
                <a:gd name="T56" fmla="*/ 590 w 1182"/>
                <a:gd name="T57" fmla="*/ 0 h 898"/>
                <a:gd name="T58" fmla="*/ 649 w 1182"/>
                <a:gd name="T59" fmla="*/ 19 h 898"/>
                <a:gd name="T60" fmla="*/ 668 w 1182"/>
                <a:gd name="T61" fmla="*/ 59 h 898"/>
                <a:gd name="T62" fmla="*/ 706 w 1182"/>
                <a:gd name="T63" fmla="*/ 38 h 898"/>
                <a:gd name="T64" fmla="*/ 782 w 1182"/>
                <a:gd name="T65" fmla="*/ 16 h 898"/>
                <a:gd name="T66" fmla="*/ 853 w 1182"/>
                <a:gd name="T67" fmla="*/ 28 h 898"/>
                <a:gd name="T68" fmla="*/ 903 w 1182"/>
                <a:gd name="T69" fmla="*/ 64 h 898"/>
                <a:gd name="T70" fmla="*/ 950 w 1182"/>
                <a:gd name="T71" fmla="*/ 144 h 898"/>
                <a:gd name="T72" fmla="*/ 962 w 1182"/>
                <a:gd name="T73" fmla="*/ 161 h 898"/>
                <a:gd name="T74" fmla="*/ 1030 w 1182"/>
                <a:gd name="T75" fmla="*/ 147 h 898"/>
                <a:gd name="T76" fmla="*/ 1076 w 1182"/>
                <a:gd name="T77" fmla="*/ 168 h 898"/>
                <a:gd name="T78" fmla="*/ 1099 w 1182"/>
                <a:gd name="T79" fmla="*/ 199 h 898"/>
                <a:gd name="T80" fmla="*/ 1109 w 1182"/>
                <a:gd name="T81" fmla="*/ 265 h 898"/>
                <a:gd name="T82" fmla="*/ 1111 w 1182"/>
                <a:gd name="T83" fmla="*/ 298 h 898"/>
                <a:gd name="T84" fmla="*/ 1168 w 1182"/>
                <a:gd name="T85" fmla="*/ 372 h 898"/>
                <a:gd name="T86" fmla="*/ 1180 w 1182"/>
                <a:gd name="T87" fmla="*/ 445 h 898"/>
                <a:gd name="T88" fmla="*/ 1177 w 1182"/>
                <a:gd name="T89" fmla="*/ 486 h 898"/>
                <a:gd name="T90" fmla="*/ 1144 w 1182"/>
                <a:gd name="T91" fmla="*/ 571 h 898"/>
                <a:gd name="T92" fmla="*/ 1106 w 1182"/>
                <a:gd name="T93" fmla="*/ 611 h 898"/>
                <a:gd name="T94" fmla="*/ 1116 w 1182"/>
                <a:gd name="T95" fmla="*/ 670 h 898"/>
                <a:gd name="T96" fmla="*/ 1092 w 1182"/>
                <a:gd name="T97" fmla="*/ 723 h 898"/>
                <a:gd name="T98" fmla="*/ 1059 w 1182"/>
                <a:gd name="T99" fmla="*/ 746 h 898"/>
                <a:gd name="T100" fmla="*/ 995 w 1182"/>
                <a:gd name="T101" fmla="*/ 751 h 898"/>
                <a:gd name="T102" fmla="*/ 955 w 1182"/>
                <a:gd name="T103" fmla="*/ 732 h 898"/>
                <a:gd name="T104" fmla="*/ 945 w 1182"/>
                <a:gd name="T105" fmla="*/ 791 h 898"/>
                <a:gd name="T106" fmla="*/ 876 w 1182"/>
                <a:gd name="T107" fmla="*/ 860 h 898"/>
                <a:gd name="T108" fmla="*/ 822 w 1182"/>
                <a:gd name="T109" fmla="*/ 884 h 898"/>
                <a:gd name="T110" fmla="*/ 753 w 1182"/>
                <a:gd name="T111" fmla="*/ 879 h 898"/>
                <a:gd name="T112" fmla="*/ 675 w 1182"/>
                <a:gd name="T113" fmla="*/ 839 h 898"/>
                <a:gd name="T114" fmla="*/ 663 w 1182"/>
                <a:gd name="T115" fmla="*/ 869 h 898"/>
                <a:gd name="T116" fmla="*/ 609 w 1182"/>
                <a:gd name="T117" fmla="*/ 898 h 898"/>
                <a:gd name="T118" fmla="*/ 571 w 1182"/>
                <a:gd name="T119" fmla="*/ 896 h 898"/>
                <a:gd name="T120" fmla="*/ 521 w 1182"/>
                <a:gd name="T121" fmla="*/ 858 h 8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2"/>
                <a:gd name="T184" fmla="*/ 0 h 898"/>
                <a:gd name="T185" fmla="*/ 1182 w 1182"/>
                <a:gd name="T186" fmla="*/ 898 h 8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2" h="898">
                  <a:moveTo>
                    <a:pt x="516" y="836"/>
                  </a:moveTo>
                  <a:lnTo>
                    <a:pt x="516" y="836"/>
                  </a:lnTo>
                  <a:lnTo>
                    <a:pt x="500" y="850"/>
                  </a:lnTo>
                  <a:lnTo>
                    <a:pt x="478" y="862"/>
                  </a:lnTo>
                  <a:lnTo>
                    <a:pt x="452" y="872"/>
                  </a:lnTo>
                  <a:lnTo>
                    <a:pt x="438" y="877"/>
                  </a:lnTo>
                  <a:lnTo>
                    <a:pt x="422" y="881"/>
                  </a:lnTo>
                  <a:lnTo>
                    <a:pt x="405" y="884"/>
                  </a:lnTo>
                  <a:lnTo>
                    <a:pt x="388" y="884"/>
                  </a:lnTo>
                  <a:lnTo>
                    <a:pt x="369" y="881"/>
                  </a:lnTo>
                  <a:lnTo>
                    <a:pt x="350" y="877"/>
                  </a:lnTo>
                  <a:lnTo>
                    <a:pt x="334" y="869"/>
                  </a:lnTo>
                  <a:lnTo>
                    <a:pt x="315" y="860"/>
                  </a:lnTo>
                  <a:lnTo>
                    <a:pt x="298" y="846"/>
                  </a:lnTo>
                  <a:lnTo>
                    <a:pt x="284" y="834"/>
                  </a:lnTo>
                  <a:lnTo>
                    <a:pt x="263" y="810"/>
                  </a:lnTo>
                  <a:lnTo>
                    <a:pt x="249" y="789"/>
                  </a:lnTo>
                  <a:lnTo>
                    <a:pt x="239" y="770"/>
                  </a:lnTo>
                  <a:lnTo>
                    <a:pt x="237" y="753"/>
                  </a:lnTo>
                  <a:lnTo>
                    <a:pt x="234" y="741"/>
                  </a:lnTo>
                  <a:lnTo>
                    <a:pt x="237" y="730"/>
                  </a:lnTo>
                  <a:lnTo>
                    <a:pt x="225" y="737"/>
                  </a:lnTo>
                  <a:lnTo>
                    <a:pt x="213" y="744"/>
                  </a:lnTo>
                  <a:lnTo>
                    <a:pt x="196" y="749"/>
                  </a:lnTo>
                  <a:lnTo>
                    <a:pt x="175" y="753"/>
                  </a:lnTo>
                  <a:lnTo>
                    <a:pt x="154" y="751"/>
                  </a:lnTo>
                  <a:lnTo>
                    <a:pt x="144" y="749"/>
                  </a:lnTo>
                  <a:lnTo>
                    <a:pt x="132" y="744"/>
                  </a:lnTo>
                  <a:lnTo>
                    <a:pt x="121" y="739"/>
                  </a:lnTo>
                  <a:lnTo>
                    <a:pt x="111" y="730"/>
                  </a:lnTo>
                  <a:lnTo>
                    <a:pt x="99" y="720"/>
                  </a:lnTo>
                  <a:lnTo>
                    <a:pt x="92" y="711"/>
                  </a:lnTo>
                  <a:lnTo>
                    <a:pt x="85" y="701"/>
                  </a:lnTo>
                  <a:lnTo>
                    <a:pt x="80" y="689"/>
                  </a:lnTo>
                  <a:lnTo>
                    <a:pt x="76" y="670"/>
                  </a:lnTo>
                  <a:lnTo>
                    <a:pt x="76" y="651"/>
                  </a:lnTo>
                  <a:lnTo>
                    <a:pt x="78" y="635"/>
                  </a:lnTo>
                  <a:lnTo>
                    <a:pt x="80" y="621"/>
                  </a:lnTo>
                  <a:lnTo>
                    <a:pt x="85" y="609"/>
                  </a:lnTo>
                  <a:lnTo>
                    <a:pt x="73" y="602"/>
                  </a:lnTo>
                  <a:lnTo>
                    <a:pt x="59" y="592"/>
                  </a:lnTo>
                  <a:lnTo>
                    <a:pt x="45" y="578"/>
                  </a:lnTo>
                  <a:lnTo>
                    <a:pt x="28" y="559"/>
                  </a:lnTo>
                  <a:lnTo>
                    <a:pt x="21" y="547"/>
                  </a:lnTo>
                  <a:lnTo>
                    <a:pt x="14" y="533"/>
                  </a:lnTo>
                  <a:lnTo>
                    <a:pt x="9" y="516"/>
                  </a:lnTo>
                  <a:lnTo>
                    <a:pt x="4" y="500"/>
                  </a:lnTo>
                  <a:lnTo>
                    <a:pt x="2" y="481"/>
                  </a:lnTo>
                  <a:lnTo>
                    <a:pt x="2" y="460"/>
                  </a:lnTo>
                  <a:lnTo>
                    <a:pt x="2" y="462"/>
                  </a:lnTo>
                  <a:lnTo>
                    <a:pt x="0" y="443"/>
                  </a:lnTo>
                  <a:lnTo>
                    <a:pt x="0" y="422"/>
                  </a:lnTo>
                  <a:lnTo>
                    <a:pt x="2" y="403"/>
                  </a:lnTo>
                  <a:lnTo>
                    <a:pt x="7" y="386"/>
                  </a:lnTo>
                  <a:lnTo>
                    <a:pt x="12" y="369"/>
                  </a:lnTo>
                  <a:lnTo>
                    <a:pt x="26" y="343"/>
                  </a:lnTo>
                  <a:lnTo>
                    <a:pt x="40" y="322"/>
                  </a:lnTo>
                  <a:lnTo>
                    <a:pt x="54" y="305"/>
                  </a:lnTo>
                  <a:lnTo>
                    <a:pt x="68" y="296"/>
                  </a:lnTo>
                  <a:lnTo>
                    <a:pt x="80" y="289"/>
                  </a:lnTo>
                  <a:lnTo>
                    <a:pt x="76" y="277"/>
                  </a:lnTo>
                  <a:lnTo>
                    <a:pt x="71" y="263"/>
                  </a:lnTo>
                  <a:lnTo>
                    <a:pt x="68" y="246"/>
                  </a:lnTo>
                  <a:lnTo>
                    <a:pt x="71" y="227"/>
                  </a:lnTo>
                  <a:lnTo>
                    <a:pt x="76" y="206"/>
                  </a:lnTo>
                  <a:lnTo>
                    <a:pt x="80" y="196"/>
                  </a:lnTo>
                  <a:lnTo>
                    <a:pt x="85" y="187"/>
                  </a:lnTo>
                  <a:lnTo>
                    <a:pt x="94" y="178"/>
                  </a:lnTo>
                  <a:lnTo>
                    <a:pt x="104" y="166"/>
                  </a:lnTo>
                  <a:lnTo>
                    <a:pt x="116" y="159"/>
                  </a:lnTo>
                  <a:lnTo>
                    <a:pt x="128" y="151"/>
                  </a:lnTo>
                  <a:lnTo>
                    <a:pt x="137" y="149"/>
                  </a:lnTo>
                  <a:lnTo>
                    <a:pt x="149" y="147"/>
                  </a:lnTo>
                  <a:lnTo>
                    <a:pt x="170" y="144"/>
                  </a:lnTo>
                  <a:lnTo>
                    <a:pt x="189" y="147"/>
                  </a:lnTo>
                  <a:lnTo>
                    <a:pt x="206" y="154"/>
                  </a:lnTo>
                  <a:lnTo>
                    <a:pt x="218" y="159"/>
                  </a:lnTo>
                  <a:lnTo>
                    <a:pt x="230" y="166"/>
                  </a:lnTo>
                  <a:lnTo>
                    <a:pt x="230" y="156"/>
                  </a:lnTo>
                  <a:lnTo>
                    <a:pt x="230" y="142"/>
                  </a:lnTo>
                  <a:lnTo>
                    <a:pt x="234" y="128"/>
                  </a:lnTo>
                  <a:lnTo>
                    <a:pt x="241" y="106"/>
                  </a:lnTo>
                  <a:lnTo>
                    <a:pt x="256" y="85"/>
                  </a:lnTo>
                  <a:lnTo>
                    <a:pt x="277" y="61"/>
                  </a:lnTo>
                  <a:lnTo>
                    <a:pt x="291" y="50"/>
                  </a:lnTo>
                  <a:lnTo>
                    <a:pt x="308" y="38"/>
                  </a:lnTo>
                  <a:lnTo>
                    <a:pt x="327" y="28"/>
                  </a:lnTo>
                  <a:lnTo>
                    <a:pt x="346" y="21"/>
                  </a:lnTo>
                  <a:lnTo>
                    <a:pt x="365" y="16"/>
                  </a:lnTo>
                  <a:lnTo>
                    <a:pt x="381" y="14"/>
                  </a:lnTo>
                  <a:lnTo>
                    <a:pt x="398" y="14"/>
                  </a:lnTo>
                  <a:lnTo>
                    <a:pt x="414" y="16"/>
                  </a:lnTo>
                  <a:lnTo>
                    <a:pt x="431" y="19"/>
                  </a:lnTo>
                  <a:lnTo>
                    <a:pt x="448" y="23"/>
                  </a:lnTo>
                  <a:lnTo>
                    <a:pt x="474" y="35"/>
                  </a:lnTo>
                  <a:lnTo>
                    <a:pt x="493" y="47"/>
                  </a:lnTo>
                  <a:lnTo>
                    <a:pt x="512" y="59"/>
                  </a:lnTo>
                  <a:lnTo>
                    <a:pt x="514" y="50"/>
                  </a:lnTo>
                  <a:lnTo>
                    <a:pt x="516" y="40"/>
                  </a:lnTo>
                  <a:lnTo>
                    <a:pt x="521" y="31"/>
                  </a:lnTo>
                  <a:lnTo>
                    <a:pt x="531" y="19"/>
                  </a:lnTo>
                  <a:lnTo>
                    <a:pt x="545" y="9"/>
                  </a:lnTo>
                  <a:lnTo>
                    <a:pt x="564" y="2"/>
                  </a:lnTo>
                  <a:lnTo>
                    <a:pt x="576" y="0"/>
                  </a:lnTo>
                  <a:lnTo>
                    <a:pt x="590" y="0"/>
                  </a:lnTo>
                  <a:lnTo>
                    <a:pt x="604" y="0"/>
                  </a:lnTo>
                  <a:lnTo>
                    <a:pt x="616" y="2"/>
                  </a:lnTo>
                  <a:lnTo>
                    <a:pt x="635" y="9"/>
                  </a:lnTo>
                  <a:lnTo>
                    <a:pt x="649" y="19"/>
                  </a:lnTo>
                  <a:lnTo>
                    <a:pt x="658" y="31"/>
                  </a:lnTo>
                  <a:lnTo>
                    <a:pt x="663" y="40"/>
                  </a:lnTo>
                  <a:lnTo>
                    <a:pt x="668" y="50"/>
                  </a:lnTo>
                  <a:lnTo>
                    <a:pt x="668" y="59"/>
                  </a:lnTo>
                  <a:lnTo>
                    <a:pt x="668" y="61"/>
                  </a:lnTo>
                  <a:lnTo>
                    <a:pt x="687" y="50"/>
                  </a:lnTo>
                  <a:lnTo>
                    <a:pt x="706" y="38"/>
                  </a:lnTo>
                  <a:lnTo>
                    <a:pt x="734" y="26"/>
                  </a:lnTo>
                  <a:lnTo>
                    <a:pt x="749" y="21"/>
                  </a:lnTo>
                  <a:lnTo>
                    <a:pt x="765" y="19"/>
                  </a:lnTo>
                  <a:lnTo>
                    <a:pt x="782" y="16"/>
                  </a:lnTo>
                  <a:lnTo>
                    <a:pt x="798" y="16"/>
                  </a:lnTo>
                  <a:lnTo>
                    <a:pt x="817" y="16"/>
                  </a:lnTo>
                  <a:lnTo>
                    <a:pt x="834" y="21"/>
                  </a:lnTo>
                  <a:lnTo>
                    <a:pt x="853" y="28"/>
                  </a:lnTo>
                  <a:lnTo>
                    <a:pt x="872" y="40"/>
                  </a:lnTo>
                  <a:lnTo>
                    <a:pt x="888" y="52"/>
                  </a:lnTo>
                  <a:lnTo>
                    <a:pt x="903" y="64"/>
                  </a:lnTo>
                  <a:lnTo>
                    <a:pt x="924" y="87"/>
                  </a:lnTo>
                  <a:lnTo>
                    <a:pt x="938" y="109"/>
                  </a:lnTo>
                  <a:lnTo>
                    <a:pt x="945" y="128"/>
                  </a:lnTo>
                  <a:lnTo>
                    <a:pt x="950" y="144"/>
                  </a:lnTo>
                  <a:lnTo>
                    <a:pt x="950" y="156"/>
                  </a:lnTo>
                  <a:lnTo>
                    <a:pt x="950" y="168"/>
                  </a:lnTo>
                  <a:lnTo>
                    <a:pt x="962" y="161"/>
                  </a:lnTo>
                  <a:lnTo>
                    <a:pt x="974" y="154"/>
                  </a:lnTo>
                  <a:lnTo>
                    <a:pt x="990" y="149"/>
                  </a:lnTo>
                  <a:lnTo>
                    <a:pt x="1009" y="147"/>
                  </a:lnTo>
                  <a:lnTo>
                    <a:pt x="1030" y="147"/>
                  </a:lnTo>
                  <a:lnTo>
                    <a:pt x="1042" y="149"/>
                  </a:lnTo>
                  <a:lnTo>
                    <a:pt x="1054" y="154"/>
                  </a:lnTo>
                  <a:lnTo>
                    <a:pt x="1064" y="161"/>
                  </a:lnTo>
                  <a:lnTo>
                    <a:pt x="1076" y="168"/>
                  </a:lnTo>
                  <a:lnTo>
                    <a:pt x="1085" y="178"/>
                  </a:lnTo>
                  <a:lnTo>
                    <a:pt x="1094" y="187"/>
                  </a:lnTo>
                  <a:lnTo>
                    <a:pt x="1099" y="199"/>
                  </a:lnTo>
                  <a:lnTo>
                    <a:pt x="1104" y="208"/>
                  </a:lnTo>
                  <a:lnTo>
                    <a:pt x="1109" y="230"/>
                  </a:lnTo>
                  <a:lnTo>
                    <a:pt x="1111" y="249"/>
                  </a:lnTo>
                  <a:lnTo>
                    <a:pt x="1109" y="265"/>
                  </a:lnTo>
                  <a:lnTo>
                    <a:pt x="1104" y="277"/>
                  </a:lnTo>
                  <a:lnTo>
                    <a:pt x="1099" y="289"/>
                  </a:lnTo>
                  <a:lnTo>
                    <a:pt x="1111" y="298"/>
                  </a:lnTo>
                  <a:lnTo>
                    <a:pt x="1125" y="308"/>
                  </a:lnTo>
                  <a:lnTo>
                    <a:pt x="1140" y="322"/>
                  </a:lnTo>
                  <a:lnTo>
                    <a:pt x="1154" y="343"/>
                  </a:lnTo>
                  <a:lnTo>
                    <a:pt x="1168" y="372"/>
                  </a:lnTo>
                  <a:lnTo>
                    <a:pt x="1173" y="386"/>
                  </a:lnTo>
                  <a:lnTo>
                    <a:pt x="1177" y="405"/>
                  </a:lnTo>
                  <a:lnTo>
                    <a:pt x="1180" y="424"/>
                  </a:lnTo>
                  <a:lnTo>
                    <a:pt x="1180" y="445"/>
                  </a:lnTo>
                  <a:lnTo>
                    <a:pt x="1182" y="445"/>
                  </a:lnTo>
                  <a:lnTo>
                    <a:pt x="1180" y="467"/>
                  </a:lnTo>
                  <a:lnTo>
                    <a:pt x="1177" y="486"/>
                  </a:lnTo>
                  <a:lnTo>
                    <a:pt x="1175" y="505"/>
                  </a:lnTo>
                  <a:lnTo>
                    <a:pt x="1170" y="521"/>
                  </a:lnTo>
                  <a:lnTo>
                    <a:pt x="1156" y="550"/>
                  </a:lnTo>
                  <a:lnTo>
                    <a:pt x="1144" y="571"/>
                  </a:lnTo>
                  <a:lnTo>
                    <a:pt x="1130" y="590"/>
                  </a:lnTo>
                  <a:lnTo>
                    <a:pt x="1118" y="602"/>
                  </a:lnTo>
                  <a:lnTo>
                    <a:pt x="1106" y="611"/>
                  </a:lnTo>
                  <a:lnTo>
                    <a:pt x="1111" y="623"/>
                  </a:lnTo>
                  <a:lnTo>
                    <a:pt x="1113" y="635"/>
                  </a:lnTo>
                  <a:lnTo>
                    <a:pt x="1116" y="651"/>
                  </a:lnTo>
                  <a:lnTo>
                    <a:pt x="1116" y="670"/>
                  </a:lnTo>
                  <a:lnTo>
                    <a:pt x="1111" y="692"/>
                  </a:lnTo>
                  <a:lnTo>
                    <a:pt x="1106" y="701"/>
                  </a:lnTo>
                  <a:lnTo>
                    <a:pt x="1099" y="713"/>
                  </a:lnTo>
                  <a:lnTo>
                    <a:pt x="1092" y="723"/>
                  </a:lnTo>
                  <a:lnTo>
                    <a:pt x="1083" y="732"/>
                  </a:lnTo>
                  <a:lnTo>
                    <a:pt x="1071" y="739"/>
                  </a:lnTo>
                  <a:lnTo>
                    <a:pt x="1059" y="746"/>
                  </a:lnTo>
                  <a:lnTo>
                    <a:pt x="1047" y="751"/>
                  </a:lnTo>
                  <a:lnTo>
                    <a:pt x="1038" y="753"/>
                  </a:lnTo>
                  <a:lnTo>
                    <a:pt x="1016" y="753"/>
                  </a:lnTo>
                  <a:lnTo>
                    <a:pt x="995" y="751"/>
                  </a:lnTo>
                  <a:lnTo>
                    <a:pt x="981" y="744"/>
                  </a:lnTo>
                  <a:lnTo>
                    <a:pt x="967" y="739"/>
                  </a:lnTo>
                  <a:lnTo>
                    <a:pt x="955" y="732"/>
                  </a:lnTo>
                  <a:lnTo>
                    <a:pt x="957" y="741"/>
                  </a:lnTo>
                  <a:lnTo>
                    <a:pt x="957" y="756"/>
                  </a:lnTo>
                  <a:lnTo>
                    <a:pt x="952" y="772"/>
                  </a:lnTo>
                  <a:lnTo>
                    <a:pt x="945" y="791"/>
                  </a:lnTo>
                  <a:lnTo>
                    <a:pt x="929" y="813"/>
                  </a:lnTo>
                  <a:lnTo>
                    <a:pt x="907" y="836"/>
                  </a:lnTo>
                  <a:lnTo>
                    <a:pt x="893" y="848"/>
                  </a:lnTo>
                  <a:lnTo>
                    <a:pt x="876" y="860"/>
                  </a:lnTo>
                  <a:lnTo>
                    <a:pt x="858" y="872"/>
                  </a:lnTo>
                  <a:lnTo>
                    <a:pt x="841" y="879"/>
                  </a:lnTo>
                  <a:lnTo>
                    <a:pt x="822" y="884"/>
                  </a:lnTo>
                  <a:lnTo>
                    <a:pt x="805" y="884"/>
                  </a:lnTo>
                  <a:lnTo>
                    <a:pt x="786" y="884"/>
                  </a:lnTo>
                  <a:lnTo>
                    <a:pt x="770" y="881"/>
                  </a:lnTo>
                  <a:lnTo>
                    <a:pt x="753" y="879"/>
                  </a:lnTo>
                  <a:lnTo>
                    <a:pt x="739" y="874"/>
                  </a:lnTo>
                  <a:lnTo>
                    <a:pt x="713" y="862"/>
                  </a:lnTo>
                  <a:lnTo>
                    <a:pt x="692" y="850"/>
                  </a:lnTo>
                  <a:lnTo>
                    <a:pt x="675" y="839"/>
                  </a:lnTo>
                  <a:lnTo>
                    <a:pt x="673" y="848"/>
                  </a:lnTo>
                  <a:lnTo>
                    <a:pt x="670" y="858"/>
                  </a:lnTo>
                  <a:lnTo>
                    <a:pt x="663" y="869"/>
                  </a:lnTo>
                  <a:lnTo>
                    <a:pt x="654" y="879"/>
                  </a:lnTo>
                  <a:lnTo>
                    <a:pt x="640" y="888"/>
                  </a:lnTo>
                  <a:lnTo>
                    <a:pt x="621" y="896"/>
                  </a:lnTo>
                  <a:lnTo>
                    <a:pt x="609" y="898"/>
                  </a:lnTo>
                  <a:lnTo>
                    <a:pt x="597" y="898"/>
                  </a:lnTo>
                  <a:lnTo>
                    <a:pt x="583" y="898"/>
                  </a:lnTo>
                  <a:lnTo>
                    <a:pt x="571" y="896"/>
                  </a:lnTo>
                  <a:lnTo>
                    <a:pt x="552" y="888"/>
                  </a:lnTo>
                  <a:lnTo>
                    <a:pt x="538" y="879"/>
                  </a:lnTo>
                  <a:lnTo>
                    <a:pt x="528" y="869"/>
                  </a:lnTo>
                  <a:lnTo>
                    <a:pt x="521" y="858"/>
                  </a:lnTo>
                  <a:lnTo>
                    <a:pt x="519" y="848"/>
                  </a:lnTo>
                  <a:lnTo>
                    <a:pt x="516" y="839"/>
                  </a:lnTo>
                  <a:lnTo>
                    <a:pt x="516" y="836"/>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64"/>
            <p:cNvSpPr>
              <a:spLocks/>
            </p:cNvSpPr>
            <p:nvPr/>
          </p:nvSpPr>
          <p:spPr bwMode="auto">
            <a:xfrm>
              <a:off x="1900" y="2734"/>
              <a:ext cx="1182" cy="898"/>
            </a:xfrm>
            <a:custGeom>
              <a:avLst/>
              <a:gdLst>
                <a:gd name="T0" fmla="*/ 478 w 1182"/>
                <a:gd name="T1" fmla="*/ 862 h 898"/>
                <a:gd name="T2" fmla="*/ 405 w 1182"/>
                <a:gd name="T3" fmla="*/ 884 h 898"/>
                <a:gd name="T4" fmla="*/ 334 w 1182"/>
                <a:gd name="T5" fmla="*/ 869 h 898"/>
                <a:gd name="T6" fmla="*/ 284 w 1182"/>
                <a:gd name="T7" fmla="*/ 834 h 898"/>
                <a:gd name="T8" fmla="*/ 237 w 1182"/>
                <a:gd name="T9" fmla="*/ 753 h 898"/>
                <a:gd name="T10" fmla="*/ 225 w 1182"/>
                <a:gd name="T11" fmla="*/ 737 h 898"/>
                <a:gd name="T12" fmla="*/ 154 w 1182"/>
                <a:gd name="T13" fmla="*/ 751 h 898"/>
                <a:gd name="T14" fmla="*/ 111 w 1182"/>
                <a:gd name="T15" fmla="*/ 730 h 898"/>
                <a:gd name="T16" fmla="*/ 85 w 1182"/>
                <a:gd name="T17" fmla="*/ 701 h 898"/>
                <a:gd name="T18" fmla="*/ 78 w 1182"/>
                <a:gd name="T19" fmla="*/ 635 h 898"/>
                <a:gd name="T20" fmla="*/ 73 w 1182"/>
                <a:gd name="T21" fmla="*/ 602 h 898"/>
                <a:gd name="T22" fmla="*/ 21 w 1182"/>
                <a:gd name="T23" fmla="*/ 547 h 898"/>
                <a:gd name="T24" fmla="*/ 2 w 1182"/>
                <a:gd name="T25" fmla="*/ 481 h 898"/>
                <a:gd name="T26" fmla="*/ 0 w 1182"/>
                <a:gd name="T27" fmla="*/ 443 h 898"/>
                <a:gd name="T28" fmla="*/ 12 w 1182"/>
                <a:gd name="T29" fmla="*/ 369 h 898"/>
                <a:gd name="T30" fmla="*/ 68 w 1182"/>
                <a:gd name="T31" fmla="*/ 296 h 898"/>
                <a:gd name="T32" fmla="*/ 71 w 1182"/>
                <a:gd name="T33" fmla="*/ 263 h 898"/>
                <a:gd name="T34" fmla="*/ 80 w 1182"/>
                <a:gd name="T35" fmla="*/ 196 h 898"/>
                <a:gd name="T36" fmla="*/ 104 w 1182"/>
                <a:gd name="T37" fmla="*/ 166 h 898"/>
                <a:gd name="T38" fmla="*/ 149 w 1182"/>
                <a:gd name="T39" fmla="*/ 147 h 898"/>
                <a:gd name="T40" fmla="*/ 218 w 1182"/>
                <a:gd name="T41" fmla="*/ 159 h 898"/>
                <a:gd name="T42" fmla="*/ 230 w 1182"/>
                <a:gd name="T43" fmla="*/ 142 h 898"/>
                <a:gd name="T44" fmla="*/ 277 w 1182"/>
                <a:gd name="T45" fmla="*/ 61 h 898"/>
                <a:gd name="T46" fmla="*/ 327 w 1182"/>
                <a:gd name="T47" fmla="*/ 28 h 898"/>
                <a:gd name="T48" fmla="*/ 398 w 1182"/>
                <a:gd name="T49" fmla="*/ 14 h 898"/>
                <a:gd name="T50" fmla="*/ 474 w 1182"/>
                <a:gd name="T51" fmla="*/ 35 h 898"/>
                <a:gd name="T52" fmla="*/ 514 w 1182"/>
                <a:gd name="T53" fmla="*/ 50 h 898"/>
                <a:gd name="T54" fmla="*/ 545 w 1182"/>
                <a:gd name="T55" fmla="*/ 9 h 898"/>
                <a:gd name="T56" fmla="*/ 590 w 1182"/>
                <a:gd name="T57" fmla="*/ 0 h 898"/>
                <a:gd name="T58" fmla="*/ 649 w 1182"/>
                <a:gd name="T59" fmla="*/ 19 h 898"/>
                <a:gd name="T60" fmla="*/ 668 w 1182"/>
                <a:gd name="T61" fmla="*/ 59 h 898"/>
                <a:gd name="T62" fmla="*/ 706 w 1182"/>
                <a:gd name="T63" fmla="*/ 38 h 898"/>
                <a:gd name="T64" fmla="*/ 782 w 1182"/>
                <a:gd name="T65" fmla="*/ 16 h 898"/>
                <a:gd name="T66" fmla="*/ 853 w 1182"/>
                <a:gd name="T67" fmla="*/ 28 h 898"/>
                <a:gd name="T68" fmla="*/ 903 w 1182"/>
                <a:gd name="T69" fmla="*/ 64 h 898"/>
                <a:gd name="T70" fmla="*/ 950 w 1182"/>
                <a:gd name="T71" fmla="*/ 144 h 898"/>
                <a:gd name="T72" fmla="*/ 962 w 1182"/>
                <a:gd name="T73" fmla="*/ 161 h 898"/>
                <a:gd name="T74" fmla="*/ 1030 w 1182"/>
                <a:gd name="T75" fmla="*/ 147 h 898"/>
                <a:gd name="T76" fmla="*/ 1076 w 1182"/>
                <a:gd name="T77" fmla="*/ 168 h 898"/>
                <a:gd name="T78" fmla="*/ 1099 w 1182"/>
                <a:gd name="T79" fmla="*/ 199 h 898"/>
                <a:gd name="T80" fmla="*/ 1109 w 1182"/>
                <a:gd name="T81" fmla="*/ 265 h 898"/>
                <a:gd name="T82" fmla="*/ 1111 w 1182"/>
                <a:gd name="T83" fmla="*/ 298 h 898"/>
                <a:gd name="T84" fmla="*/ 1168 w 1182"/>
                <a:gd name="T85" fmla="*/ 372 h 898"/>
                <a:gd name="T86" fmla="*/ 1180 w 1182"/>
                <a:gd name="T87" fmla="*/ 445 h 898"/>
                <a:gd name="T88" fmla="*/ 1177 w 1182"/>
                <a:gd name="T89" fmla="*/ 486 h 898"/>
                <a:gd name="T90" fmla="*/ 1144 w 1182"/>
                <a:gd name="T91" fmla="*/ 571 h 898"/>
                <a:gd name="T92" fmla="*/ 1106 w 1182"/>
                <a:gd name="T93" fmla="*/ 611 h 898"/>
                <a:gd name="T94" fmla="*/ 1116 w 1182"/>
                <a:gd name="T95" fmla="*/ 670 h 898"/>
                <a:gd name="T96" fmla="*/ 1092 w 1182"/>
                <a:gd name="T97" fmla="*/ 723 h 898"/>
                <a:gd name="T98" fmla="*/ 1059 w 1182"/>
                <a:gd name="T99" fmla="*/ 746 h 898"/>
                <a:gd name="T100" fmla="*/ 995 w 1182"/>
                <a:gd name="T101" fmla="*/ 751 h 898"/>
                <a:gd name="T102" fmla="*/ 955 w 1182"/>
                <a:gd name="T103" fmla="*/ 732 h 898"/>
                <a:gd name="T104" fmla="*/ 945 w 1182"/>
                <a:gd name="T105" fmla="*/ 791 h 898"/>
                <a:gd name="T106" fmla="*/ 876 w 1182"/>
                <a:gd name="T107" fmla="*/ 860 h 898"/>
                <a:gd name="T108" fmla="*/ 822 w 1182"/>
                <a:gd name="T109" fmla="*/ 884 h 898"/>
                <a:gd name="T110" fmla="*/ 753 w 1182"/>
                <a:gd name="T111" fmla="*/ 879 h 898"/>
                <a:gd name="T112" fmla="*/ 675 w 1182"/>
                <a:gd name="T113" fmla="*/ 839 h 898"/>
                <a:gd name="T114" fmla="*/ 663 w 1182"/>
                <a:gd name="T115" fmla="*/ 869 h 898"/>
                <a:gd name="T116" fmla="*/ 609 w 1182"/>
                <a:gd name="T117" fmla="*/ 898 h 898"/>
                <a:gd name="T118" fmla="*/ 571 w 1182"/>
                <a:gd name="T119" fmla="*/ 896 h 898"/>
                <a:gd name="T120" fmla="*/ 521 w 1182"/>
                <a:gd name="T121" fmla="*/ 858 h 8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2"/>
                <a:gd name="T184" fmla="*/ 0 h 898"/>
                <a:gd name="T185" fmla="*/ 1182 w 1182"/>
                <a:gd name="T186" fmla="*/ 898 h 8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2" h="898">
                  <a:moveTo>
                    <a:pt x="516" y="836"/>
                  </a:moveTo>
                  <a:lnTo>
                    <a:pt x="516" y="836"/>
                  </a:lnTo>
                  <a:lnTo>
                    <a:pt x="500" y="850"/>
                  </a:lnTo>
                  <a:lnTo>
                    <a:pt x="478" y="862"/>
                  </a:lnTo>
                  <a:lnTo>
                    <a:pt x="452" y="872"/>
                  </a:lnTo>
                  <a:lnTo>
                    <a:pt x="438" y="877"/>
                  </a:lnTo>
                  <a:lnTo>
                    <a:pt x="422" y="881"/>
                  </a:lnTo>
                  <a:lnTo>
                    <a:pt x="405" y="884"/>
                  </a:lnTo>
                  <a:lnTo>
                    <a:pt x="388" y="884"/>
                  </a:lnTo>
                  <a:lnTo>
                    <a:pt x="369" y="881"/>
                  </a:lnTo>
                  <a:lnTo>
                    <a:pt x="350" y="877"/>
                  </a:lnTo>
                  <a:lnTo>
                    <a:pt x="334" y="869"/>
                  </a:lnTo>
                  <a:lnTo>
                    <a:pt x="315" y="860"/>
                  </a:lnTo>
                  <a:lnTo>
                    <a:pt x="298" y="846"/>
                  </a:lnTo>
                  <a:lnTo>
                    <a:pt x="284" y="834"/>
                  </a:lnTo>
                  <a:lnTo>
                    <a:pt x="263" y="810"/>
                  </a:lnTo>
                  <a:lnTo>
                    <a:pt x="249" y="789"/>
                  </a:lnTo>
                  <a:lnTo>
                    <a:pt x="239" y="770"/>
                  </a:lnTo>
                  <a:lnTo>
                    <a:pt x="237" y="753"/>
                  </a:lnTo>
                  <a:lnTo>
                    <a:pt x="234" y="741"/>
                  </a:lnTo>
                  <a:lnTo>
                    <a:pt x="237" y="730"/>
                  </a:lnTo>
                  <a:lnTo>
                    <a:pt x="225" y="737"/>
                  </a:lnTo>
                  <a:lnTo>
                    <a:pt x="213" y="744"/>
                  </a:lnTo>
                  <a:lnTo>
                    <a:pt x="196" y="749"/>
                  </a:lnTo>
                  <a:lnTo>
                    <a:pt x="175" y="753"/>
                  </a:lnTo>
                  <a:lnTo>
                    <a:pt x="154" y="751"/>
                  </a:lnTo>
                  <a:lnTo>
                    <a:pt x="144" y="749"/>
                  </a:lnTo>
                  <a:lnTo>
                    <a:pt x="132" y="744"/>
                  </a:lnTo>
                  <a:lnTo>
                    <a:pt x="121" y="739"/>
                  </a:lnTo>
                  <a:lnTo>
                    <a:pt x="111" y="730"/>
                  </a:lnTo>
                  <a:lnTo>
                    <a:pt x="99" y="720"/>
                  </a:lnTo>
                  <a:lnTo>
                    <a:pt x="92" y="711"/>
                  </a:lnTo>
                  <a:lnTo>
                    <a:pt x="85" y="701"/>
                  </a:lnTo>
                  <a:lnTo>
                    <a:pt x="80" y="689"/>
                  </a:lnTo>
                  <a:lnTo>
                    <a:pt x="76" y="670"/>
                  </a:lnTo>
                  <a:lnTo>
                    <a:pt x="76" y="651"/>
                  </a:lnTo>
                  <a:lnTo>
                    <a:pt x="78" y="635"/>
                  </a:lnTo>
                  <a:lnTo>
                    <a:pt x="80" y="621"/>
                  </a:lnTo>
                  <a:lnTo>
                    <a:pt x="85" y="609"/>
                  </a:lnTo>
                  <a:lnTo>
                    <a:pt x="73" y="602"/>
                  </a:lnTo>
                  <a:lnTo>
                    <a:pt x="59" y="592"/>
                  </a:lnTo>
                  <a:lnTo>
                    <a:pt x="45" y="578"/>
                  </a:lnTo>
                  <a:lnTo>
                    <a:pt x="28" y="559"/>
                  </a:lnTo>
                  <a:lnTo>
                    <a:pt x="21" y="547"/>
                  </a:lnTo>
                  <a:lnTo>
                    <a:pt x="14" y="533"/>
                  </a:lnTo>
                  <a:lnTo>
                    <a:pt x="9" y="516"/>
                  </a:lnTo>
                  <a:lnTo>
                    <a:pt x="4" y="500"/>
                  </a:lnTo>
                  <a:lnTo>
                    <a:pt x="2" y="481"/>
                  </a:lnTo>
                  <a:lnTo>
                    <a:pt x="2" y="460"/>
                  </a:lnTo>
                  <a:lnTo>
                    <a:pt x="2" y="462"/>
                  </a:lnTo>
                  <a:lnTo>
                    <a:pt x="0" y="443"/>
                  </a:lnTo>
                  <a:lnTo>
                    <a:pt x="0" y="422"/>
                  </a:lnTo>
                  <a:lnTo>
                    <a:pt x="2" y="403"/>
                  </a:lnTo>
                  <a:lnTo>
                    <a:pt x="7" y="386"/>
                  </a:lnTo>
                  <a:lnTo>
                    <a:pt x="12" y="369"/>
                  </a:lnTo>
                  <a:lnTo>
                    <a:pt x="26" y="343"/>
                  </a:lnTo>
                  <a:lnTo>
                    <a:pt x="40" y="322"/>
                  </a:lnTo>
                  <a:lnTo>
                    <a:pt x="54" y="305"/>
                  </a:lnTo>
                  <a:lnTo>
                    <a:pt x="68" y="296"/>
                  </a:lnTo>
                  <a:lnTo>
                    <a:pt x="80" y="289"/>
                  </a:lnTo>
                  <a:lnTo>
                    <a:pt x="76" y="277"/>
                  </a:lnTo>
                  <a:lnTo>
                    <a:pt x="71" y="263"/>
                  </a:lnTo>
                  <a:lnTo>
                    <a:pt x="68" y="246"/>
                  </a:lnTo>
                  <a:lnTo>
                    <a:pt x="71" y="227"/>
                  </a:lnTo>
                  <a:lnTo>
                    <a:pt x="76" y="206"/>
                  </a:lnTo>
                  <a:lnTo>
                    <a:pt x="80" y="196"/>
                  </a:lnTo>
                  <a:lnTo>
                    <a:pt x="85" y="187"/>
                  </a:lnTo>
                  <a:lnTo>
                    <a:pt x="94" y="178"/>
                  </a:lnTo>
                  <a:lnTo>
                    <a:pt x="104" y="166"/>
                  </a:lnTo>
                  <a:lnTo>
                    <a:pt x="116" y="159"/>
                  </a:lnTo>
                  <a:lnTo>
                    <a:pt x="128" y="151"/>
                  </a:lnTo>
                  <a:lnTo>
                    <a:pt x="137" y="149"/>
                  </a:lnTo>
                  <a:lnTo>
                    <a:pt x="149" y="147"/>
                  </a:lnTo>
                  <a:lnTo>
                    <a:pt x="170" y="144"/>
                  </a:lnTo>
                  <a:lnTo>
                    <a:pt x="189" y="147"/>
                  </a:lnTo>
                  <a:lnTo>
                    <a:pt x="206" y="154"/>
                  </a:lnTo>
                  <a:lnTo>
                    <a:pt x="218" y="159"/>
                  </a:lnTo>
                  <a:lnTo>
                    <a:pt x="230" y="166"/>
                  </a:lnTo>
                  <a:lnTo>
                    <a:pt x="230" y="156"/>
                  </a:lnTo>
                  <a:lnTo>
                    <a:pt x="230" y="142"/>
                  </a:lnTo>
                  <a:lnTo>
                    <a:pt x="234" y="128"/>
                  </a:lnTo>
                  <a:lnTo>
                    <a:pt x="241" y="106"/>
                  </a:lnTo>
                  <a:lnTo>
                    <a:pt x="256" y="85"/>
                  </a:lnTo>
                  <a:lnTo>
                    <a:pt x="277" y="61"/>
                  </a:lnTo>
                  <a:lnTo>
                    <a:pt x="291" y="50"/>
                  </a:lnTo>
                  <a:lnTo>
                    <a:pt x="308" y="38"/>
                  </a:lnTo>
                  <a:lnTo>
                    <a:pt x="327" y="28"/>
                  </a:lnTo>
                  <a:lnTo>
                    <a:pt x="346" y="21"/>
                  </a:lnTo>
                  <a:lnTo>
                    <a:pt x="365" y="16"/>
                  </a:lnTo>
                  <a:lnTo>
                    <a:pt x="381" y="14"/>
                  </a:lnTo>
                  <a:lnTo>
                    <a:pt x="398" y="14"/>
                  </a:lnTo>
                  <a:lnTo>
                    <a:pt x="414" y="16"/>
                  </a:lnTo>
                  <a:lnTo>
                    <a:pt x="431" y="19"/>
                  </a:lnTo>
                  <a:lnTo>
                    <a:pt x="448" y="23"/>
                  </a:lnTo>
                  <a:lnTo>
                    <a:pt x="474" y="35"/>
                  </a:lnTo>
                  <a:lnTo>
                    <a:pt x="493" y="47"/>
                  </a:lnTo>
                  <a:lnTo>
                    <a:pt x="512" y="59"/>
                  </a:lnTo>
                  <a:lnTo>
                    <a:pt x="514" y="50"/>
                  </a:lnTo>
                  <a:lnTo>
                    <a:pt x="516" y="40"/>
                  </a:lnTo>
                  <a:lnTo>
                    <a:pt x="521" y="31"/>
                  </a:lnTo>
                  <a:lnTo>
                    <a:pt x="531" y="19"/>
                  </a:lnTo>
                  <a:lnTo>
                    <a:pt x="545" y="9"/>
                  </a:lnTo>
                  <a:lnTo>
                    <a:pt x="564" y="2"/>
                  </a:lnTo>
                  <a:lnTo>
                    <a:pt x="576" y="0"/>
                  </a:lnTo>
                  <a:lnTo>
                    <a:pt x="590" y="0"/>
                  </a:lnTo>
                  <a:lnTo>
                    <a:pt x="604" y="0"/>
                  </a:lnTo>
                  <a:lnTo>
                    <a:pt x="616" y="2"/>
                  </a:lnTo>
                  <a:lnTo>
                    <a:pt x="635" y="9"/>
                  </a:lnTo>
                  <a:lnTo>
                    <a:pt x="649" y="19"/>
                  </a:lnTo>
                  <a:lnTo>
                    <a:pt x="658" y="31"/>
                  </a:lnTo>
                  <a:lnTo>
                    <a:pt x="663" y="40"/>
                  </a:lnTo>
                  <a:lnTo>
                    <a:pt x="668" y="50"/>
                  </a:lnTo>
                  <a:lnTo>
                    <a:pt x="668" y="59"/>
                  </a:lnTo>
                  <a:lnTo>
                    <a:pt x="668" y="61"/>
                  </a:lnTo>
                  <a:lnTo>
                    <a:pt x="687" y="50"/>
                  </a:lnTo>
                  <a:lnTo>
                    <a:pt x="706" y="38"/>
                  </a:lnTo>
                  <a:lnTo>
                    <a:pt x="734" y="26"/>
                  </a:lnTo>
                  <a:lnTo>
                    <a:pt x="749" y="21"/>
                  </a:lnTo>
                  <a:lnTo>
                    <a:pt x="765" y="19"/>
                  </a:lnTo>
                  <a:lnTo>
                    <a:pt x="782" y="16"/>
                  </a:lnTo>
                  <a:lnTo>
                    <a:pt x="798" y="16"/>
                  </a:lnTo>
                  <a:lnTo>
                    <a:pt x="817" y="16"/>
                  </a:lnTo>
                  <a:lnTo>
                    <a:pt x="834" y="21"/>
                  </a:lnTo>
                  <a:lnTo>
                    <a:pt x="853" y="28"/>
                  </a:lnTo>
                  <a:lnTo>
                    <a:pt x="872" y="40"/>
                  </a:lnTo>
                  <a:lnTo>
                    <a:pt x="888" y="52"/>
                  </a:lnTo>
                  <a:lnTo>
                    <a:pt x="903" y="64"/>
                  </a:lnTo>
                  <a:lnTo>
                    <a:pt x="924" y="87"/>
                  </a:lnTo>
                  <a:lnTo>
                    <a:pt x="938" y="109"/>
                  </a:lnTo>
                  <a:lnTo>
                    <a:pt x="945" y="128"/>
                  </a:lnTo>
                  <a:lnTo>
                    <a:pt x="950" y="144"/>
                  </a:lnTo>
                  <a:lnTo>
                    <a:pt x="950" y="156"/>
                  </a:lnTo>
                  <a:lnTo>
                    <a:pt x="950" y="168"/>
                  </a:lnTo>
                  <a:lnTo>
                    <a:pt x="962" y="161"/>
                  </a:lnTo>
                  <a:lnTo>
                    <a:pt x="974" y="154"/>
                  </a:lnTo>
                  <a:lnTo>
                    <a:pt x="990" y="149"/>
                  </a:lnTo>
                  <a:lnTo>
                    <a:pt x="1009" y="147"/>
                  </a:lnTo>
                  <a:lnTo>
                    <a:pt x="1030" y="147"/>
                  </a:lnTo>
                  <a:lnTo>
                    <a:pt x="1042" y="149"/>
                  </a:lnTo>
                  <a:lnTo>
                    <a:pt x="1054" y="154"/>
                  </a:lnTo>
                  <a:lnTo>
                    <a:pt x="1064" y="161"/>
                  </a:lnTo>
                  <a:lnTo>
                    <a:pt x="1076" y="168"/>
                  </a:lnTo>
                  <a:lnTo>
                    <a:pt x="1085" y="178"/>
                  </a:lnTo>
                  <a:lnTo>
                    <a:pt x="1094" y="187"/>
                  </a:lnTo>
                  <a:lnTo>
                    <a:pt x="1099" y="199"/>
                  </a:lnTo>
                  <a:lnTo>
                    <a:pt x="1104" y="208"/>
                  </a:lnTo>
                  <a:lnTo>
                    <a:pt x="1109" y="230"/>
                  </a:lnTo>
                  <a:lnTo>
                    <a:pt x="1111" y="249"/>
                  </a:lnTo>
                  <a:lnTo>
                    <a:pt x="1109" y="265"/>
                  </a:lnTo>
                  <a:lnTo>
                    <a:pt x="1104" y="277"/>
                  </a:lnTo>
                  <a:lnTo>
                    <a:pt x="1099" y="289"/>
                  </a:lnTo>
                  <a:lnTo>
                    <a:pt x="1111" y="298"/>
                  </a:lnTo>
                  <a:lnTo>
                    <a:pt x="1125" y="308"/>
                  </a:lnTo>
                  <a:lnTo>
                    <a:pt x="1140" y="322"/>
                  </a:lnTo>
                  <a:lnTo>
                    <a:pt x="1154" y="343"/>
                  </a:lnTo>
                  <a:lnTo>
                    <a:pt x="1168" y="372"/>
                  </a:lnTo>
                  <a:lnTo>
                    <a:pt x="1173" y="386"/>
                  </a:lnTo>
                  <a:lnTo>
                    <a:pt x="1177" y="405"/>
                  </a:lnTo>
                  <a:lnTo>
                    <a:pt x="1180" y="424"/>
                  </a:lnTo>
                  <a:lnTo>
                    <a:pt x="1180" y="445"/>
                  </a:lnTo>
                  <a:lnTo>
                    <a:pt x="1182" y="445"/>
                  </a:lnTo>
                  <a:lnTo>
                    <a:pt x="1180" y="467"/>
                  </a:lnTo>
                  <a:lnTo>
                    <a:pt x="1177" y="486"/>
                  </a:lnTo>
                  <a:lnTo>
                    <a:pt x="1175" y="505"/>
                  </a:lnTo>
                  <a:lnTo>
                    <a:pt x="1170" y="521"/>
                  </a:lnTo>
                  <a:lnTo>
                    <a:pt x="1156" y="550"/>
                  </a:lnTo>
                  <a:lnTo>
                    <a:pt x="1144" y="571"/>
                  </a:lnTo>
                  <a:lnTo>
                    <a:pt x="1130" y="590"/>
                  </a:lnTo>
                  <a:lnTo>
                    <a:pt x="1118" y="602"/>
                  </a:lnTo>
                  <a:lnTo>
                    <a:pt x="1106" y="611"/>
                  </a:lnTo>
                  <a:lnTo>
                    <a:pt x="1111" y="623"/>
                  </a:lnTo>
                  <a:lnTo>
                    <a:pt x="1113" y="635"/>
                  </a:lnTo>
                  <a:lnTo>
                    <a:pt x="1116" y="651"/>
                  </a:lnTo>
                  <a:lnTo>
                    <a:pt x="1116" y="670"/>
                  </a:lnTo>
                  <a:lnTo>
                    <a:pt x="1111" y="692"/>
                  </a:lnTo>
                  <a:lnTo>
                    <a:pt x="1106" y="701"/>
                  </a:lnTo>
                  <a:lnTo>
                    <a:pt x="1099" y="713"/>
                  </a:lnTo>
                  <a:lnTo>
                    <a:pt x="1092" y="723"/>
                  </a:lnTo>
                  <a:lnTo>
                    <a:pt x="1083" y="732"/>
                  </a:lnTo>
                  <a:lnTo>
                    <a:pt x="1071" y="739"/>
                  </a:lnTo>
                  <a:lnTo>
                    <a:pt x="1059" y="746"/>
                  </a:lnTo>
                  <a:lnTo>
                    <a:pt x="1047" y="751"/>
                  </a:lnTo>
                  <a:lnTo>
                    <a:pt x="1038" y="753"/>
                  </a:lnTo>
                  <a:lnTo>
                    <a:pt x="1016" y="753"/>
                  </a:lnTo>
                  <a:lnTo>
                    <a:pt x="995" y="751"/>
                  </a:lnTo>
                  <a:lnTo>
                    <a:pt x="981" y="744"/>
                  </a:lnTo>
                  <a:lnTo>
                    <a:pt x="967" y="739"/>
                  </a:lnTo>
                  <a:lnTo>
                    <a:pt x="955" y="732"/>
                  </a:lnTo>
                  <a:lnTo>
                    <a:pt x="957" y="741"/>
                  </a:lnTo>
                  <a:lnTo>
                    <a:pt x="957" y="756"/>
                  </a:lnTo>
                  <a:lnTo>
                    <a:pt x="952" y="772"/>
                  </a:lnTo>
                  <a:lnTo>
                    <a:pt x="945" y="791"/>
                  </a:lnTo>
                  <a:lnTo>
                    <a:pt x="929" y="813"/>
                  </a:lnTo>
                  <a:lnTo>
                    <a:pt x="907" y="836"/>
                  </a:lnTo>
                  <a:lnTo>
                    <a:pt x="893" y="848"/>
                  </a:lnTo>
                  <a:lnTo>
                    <a:pt x="876" y="860"/>
                  </a:lnTo>
                  <a:lnTo>
                    <a:pt x="858" y="872"/>
                  </a:lnTo>
                  <a:lnTo>
                    <a:pt x="841" y="879"/>
                  </a:lnTo>
                  <a:lnTo>
                    <a:pt x="822" y="884"/>
                  </a:lnTo>
                  <a:lnTo>
                    <a:pt x="805" y="884"/>
                  </a:lnTo>
                  <a:lnTo>
                    <a:pt x="786" y="884"/>
                  </a:lnTo>
                  <a:lnTo>
                    <a:pt x="770" y="881"/>
                  </a:lnTo>
                  <a:lnTo>
                    <a:pt x="753" y="879"/>
                  </a:lnTo>
                  <a:lnTo>
                    <a:pt x="739" y="874"/>
                  </a:lnTo>
                  <a:lnTo>
                    <a:pt x="713" y="862"/>
                  </a:lnTo>
                  <a:lnTo>
                    <a:pt x="692" y="850"/>
                  </a:lnTo>
                  <a:lnTo>
                    <a:pt x="675" y="839"/>
                  </a:lnTo>
                  <a:lnTo>
                    <a:pt x="673" y="848"/>
                  </a:lnTo>
                  <a:lnTo>
                    <a:pt x="670" y="858"/>
                  </a:lnTo>
                  <a:lnTo>
                    <a:pt x="663" y="869"/>
                  </a:lnTo>
                  <a:lnTo>
                    <a:pt x="654" y="879"/>
                  </a:lnTo>
                  <a:lnTo>
                    <a:pt x="640" y="888"/>
                  </a:lnTo>
                  <a:lnTo>
                    <a:pt x="621" y="896"/>
                  </a:lnTo>
                  <a:lnTo>
                    <a:pt x="609" y="898"/>
                  </a:lnTo>
                  <a:lnTo>
                    <a:pt x="597" y="898"/>
                  </a:lnTo>
                  <a:lnTo>
                    <a:pt x="583" y="898"/>
                  </a:lnTo>
                  <a:lnTo>
                    <a:pt x="571" y="896"/>
                  </a:lnTo>
                  <a:lnTo>
                    <a:pt x="552" y="888"/>
                  </a:lnTo>
                  <a:lnTo>
                    <a:pt x="538" y="879"/>
                  </a:lnTo>
                  <a:lnTo>
                    <a:pt x="528" y="869"/>
                  </a:lnTo>
                  <a:lnTo>
                    <a:pt x="521" y="858"/>
                  </a:lnTo>
                  <a:lnTo>
                    <a:pt x="519" y="848"/>
                  </a:lnTo>
                  <a:lnTo>
                    <a:pt x="516" y="839"/>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4" name="Freeform 65"/>
            <p:cNvSpPr>
              <a:spLocks/>
            </p:cNvSpPr>
            <p:nvPr/>
          </p:nvSpPr>
          <p:spPr bwMode="auto">
            <a:xfrm>
              <a:off x="1883" y="2712"/>
              <a:ext cx="1183" cy="899"/>
            </a:xfrm>
            <a:custGeom>
              <a:avLst/>
              <a:gdLst>
                <a:gd name="T0" fmla="*/ 481 w 1183"/>
                <a:gd name="T1" fmla="*/ 861 h 899"/>
                <a:gd name="T2" fmla="*/ 405 w 1183"/>
                <a:gd name="T3" fmla="*/ 882 h 899"/>
                <a:gd name="T4" fmla="*/ 334 w 1183"/>
                <a:gd name="T5" fmla="*/ 870 h 899"/>
                <a:gd name="T6" fmla="*/ 284 w 1183"/>
                <a:gd name="T7" fmla="*/ 835 h 899"/>
                <a:gd name="T8" fmla="*/ 237 w 1183"/>
                <a:gd name="T9" fmla="*/ 754 h 899"/>
                <a:gd name="T10" fmla="*/ 228 w 1183"/>
                <a:gd name="T11" fmla="*/ 737 h 899"/>
                <a:gd name="T12" fmla="*/ 157 w 1183"/>
                <a:gd name="T13" fmla="*/ 752 h 899"/>
                <a:gd name="T14" fmla="*/ 111 w 1183"/>
                <a:gd name="T15" fmla="*/ 730 h 899"/>
                <a:gd name="T16" fmla="*/ 88 w 1183"/>
                <a:gd name="T17" fmla="*/ 700 h 899"/>
                <a:gd name="T18" fmla="*/ 78 w 1183"/>
                <a:gd name="T19" fmla="*/ 633 h 899"/>
                <a:gd name="T20" fmla="*/ 74 w 1183"/>
                <a:gd name="T21" fmla="*/ 602 h 899"/>
                <a:gd name="T22" fmla="*/ 24 w 1183"/>
                <a:gd name="T23" fmla="*/ 545 h 899"/>
                <a:gd name="T24" fmla="*/ 5 w 1183"/>
                <a:gd name="T25" fmla="*/ 482 h 899"/>
                <a:gd name="T26" fmla="*/ 0 w 1183"/>
                <a:gd name="T27" fmla="*/ 444 h 899"/>
                <a:gd name="T28" fmla="*/ 14 w 1183"/>
                <a:gd name="T29" fmla="*/ 370 h 899"/>
                <a:gd name="T30" fmla="*/ 69 w 1183"/>
                <a:gd name="T31" fmla="*/ 297 h 899"/>
                <a:gd name="T32" fmla="*/ 74 w 1183"/>
                <a:gd name="T33" fmla="*/ 263 h 899"/>
                <a:gd name="T34" fmla="*/ 81 w 1183"/>
                <a:gd name="T35" fmla="*/ 197 h 899"/>
                <a:gd name="T36" fmla="*/ 107 w 1183"/>
                <a:gd name="T37" fmla="*/ 166 h 899"/>
                <a:gd name="T38" fmla="*/ 149 w 1183"/>
                <a:gd name="T39" fmla="*/ 145 h 899"/>
                <a:gd name="T40" fmla="*/ 221 w 1183"/>
                <a:gd name="T41" fmla="*/ 159 h 899"/>
                <a:gd name="T42" fmla="*/ 232 w 1183"/>
                <a:gd name="T43" fmla="*/ 143 h 899"/>
                <a:gd name="T44" fmla="*/ 280 w 1183"/>
                <a:gd name="T45" fmla="*/ 62 h 899"/>
                <a:gd name="T46" fmla="*/ 330 w 1183"/>
                <a:gd name="T47" fmla="*/ 27 h 899"/>
                <a:gd name="T48" fmla="*/ 401 w 1183"/>
                <a:gd name="T49" fmla="*/ 15 h 899"/>
                <a:gd name="T50" fmla="*/ 474 w 1183"/>
                <a:gd name="T51" fmla="*/ 36 h 899"/>
                <a:gd name="T52" fmla="*/ 514 w 1183"/>
                <a:gd name="T53" fmla="*/ 50 h 899"/>
                <a:gd name="T54" fmla="*/ 548 w 1183"/>
                <a:gd name="T55" fmla="*/ 10 h 899"/>
                <a:gd name="T56" fmla="*/ 593 w 1183"/>
                <a:gd name="T57" fmla="*/ 0 h 899"/>
                <a:gd name="T58" fmla="*/ 649 w 1183"/>
                <a:gd name="T59" fmla="*/ 19 h 899"/>
                <a:gd name="T60" fmla="*/ 671 w 1183"/>
                <a:gd name="T61" fmla="*/ 60 h 899"/>
                <a:gd name="T62" fmla="*/ 709 w 1183"/>
                <a:gd name="T63" fmla="*/ 36 h 899"/>
                <a:gd name="T64" fmla="*/ 782 w 1183"/>
                <a:gd name="T65" fmla="*/ 15 h 899"/>
                <a:gd name="T66" fmla="*/ 853 w 1183"/>
                <a:gd name="T67" fmla="*/ 29 h 899"/>
                <a:gd name="T68" fmla="*/ 903 w 1183"/>
                <a:gd name="T69" fmla="*/ 64 h 899"/>
                <a:gd name="T70" fmla="*/ 953 w 1183"/>
                <a:gd name="T71" fmla="*/ 145 h 899"/>
                <a:gd name="T72" fmla="*/ 962 w 1183"/>
                <a:gd name="T73" fmla="*/ 162 h 899"/>
                <a:gd name="T74" fmla="*/ 1033 w 1183"/>
                <a:gd name="T75" fmla="*/ 147 h 899"/>
                <a:gd name="T76" fmla="*/ 1078 w 1183"/>
                <a:gd name="T77" fmla="*/ 169 h 899"/>
                <a:gd name="T78" fmla="*/ 1102 w 1183"/>
                <a:gd name="T79" fmla="*/ 197 h 899"/>
                <a:gd name="T80" fmla="*/ 1109 w 1183"/>
                <a:gd name="T81" fmla="*/ 263 h 899"/>
                <a:gd name="T82" fmla="*/ 1114 w 1183"/>
                <a:gd name="T83" fmla="*/ 297 h 899"/>
                <a:gd name="T84" fmla="*/ 1168 w 1183"/>
                <a:gd name="T85" fmla="*/ 370 h 899"/>
                <a:gd name="T86" fmla="*/ 1183 w 1183"/>
                <a:gd name="T87" fmla="*/ 444 h 899"/>
                <a:gd name="T88" fmla="*/ 1180 w 1183"/>
                <a:gd name="T89" fmla="*/ 486 h 899"/>
                <a:gd name="T90" fmla="*/ 1145 w 1183"/>
                <a:gd name="T91" fmla="*/ 572 h 899"/>
                <a:gd name="T92" fmla="*/ 1107 w 1183"/>
                <a:gd name="T93" fmla="*/ 609 h 899"/>
                <a:gd name="T94" fmla="*/ 1119 w 1183"/>
                <a:gd name="T95" fmla="*/ 671 h 899"/>
                <a:gd name="T96" fmla="*/ 1093 w 1183"/>
                <a:gd name="T97" fmla="*/ 721 h 899"/>
                <a:gd name="T98" fmla="*/ 1062 w 1183"/>
                <a:gd name="T99" fmla="*/ 747 h 899"/>
                <a:gd name="T100" fmla="*/ 998 w 1183"/>
                <a:gd name="T101" fmla="*/ 752 h 899"/>
                <a:gd name="T102" fmla="*/ 957 w 1183"/>
                <a:gd name="T103" fmla="*/ 733 h 899"/>
                <a:gd name="T104" fmla="*/ 946 w 1183"/>
                <a:gd name="T105" fmla="*/ 792 h 899"/>
                <a:gd name="T106" fmla="*/ 879 w 1183"/>
                <a:gd name="T107" fmla="*/ 861 h 899"/>
                <a:gd name="T108" fmla="*/ 825 w 1183"/>
                <a:gd name="T109" fmla="*/ 882 h 899"/>
                <a:gd name="T110" fmla="*/ 756 w 1183"/>
                <a:gd name="T111" fmla="*/ 880 h 899"/>
                <a:gd name="T112" fmla="*/ 675 w 1183"/>
                <a:gd name="T113" fmla="*/ 839 h 899"/>
                <a:gd name="T114" fmla="*/ 666 w 1183"/>
                <a:gd name="T115" fmla="*/ 868 h 899"/>
                <a:gd name="T116" fmla="*/ 611 w 1183"/>
                <a:gd name="T117" fmla="*/ 899 h 899"/>
                <a:gd name="T118" fmla="*/ 571 w 1183"/>
                <a:gd name="T119" fmla="*/ 896 h 899"/>
                <a:gd name="T120" fmla="*/ 524 w 1183"/>
                <a:gd name="T121" fmla="*/ 858 h 89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3"/>
                <a:gd name="T184" fmla="*/ 0 h 899"/>
                <a:gd name="T185" fmla="*/ 1183 w 1183"/>
                <a:gd name="T186" fmla="*/ 899 h 89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3" h="899">
                  <a:moveTo>
                    <a:pt x="519" y="837"/>
                  </a:moveTo>
                  <a:lnTo>
                    <a:pt x="519" y="837"/>
                  </a:lnTo>
                  <a:lnTo>
                    <a:pt x="500" y="849"/>
                  </a:lnTo>
                  <a:lnTo>
                    <a:pt x="481" y="861"/>
                  </a:lnTo>
                  <a:lnTo>
                    <a:pt x="455" y="872"/>
                  </a:lnTo>
                  <a:lnTo>
                    <a:pt x="439" y="877"/>
                  </a:lnTo>
                  <a:lnTo>
                    <a:pt x="424" y="880"/>
                  </a:lnTo>
                  <a:lnTo>
                    <a:pt x="405" y="882"/>
                  </a:lnTo>
                  <a:lnTo>
                    <a:pt x="389" y="882"/>
                  </a:lnTo>
                  <a:lnTo>
                    <a:pt x="372" y="882"/>
                  </a:lnTo>
                  <a:lnTo>
                    <a:pt x="353" y="877"/>
                  </a:lnTo>
                  <a:lnTo>
                    <a:pt x="334" y="870"/>
                  </a:lnTo>
                  <a:lnTo>
                    <a:pt x="315" y="858"/>
                  </a:lnTo>
                  <a:lnTo>
                    <a:pt x="299" y="846"/>
                  </a:lnTo>
                  <a:lnTo>
                    <a:pt x="284" y="835"/>
                  </a:lnTo>
                  <a:lnTo>
                    <a:pt x="263" y="811"/>
                  </a:lnTo>
                  <a:lnTo>
                    <a:pt x="249" y="790"/>
                  </a:lnTo>
                  <a:lnTo>
                    <a:pt x="242" y="771"/>
                  </a:lnTo>
                  <a:lnTo>
                    <a:pt x="237" y="754"/>
                  </a:lnTo>
                  <a:lnTo>
                    <a:pt x="237" y="742"/>
                  </a:lnTo>
                  <a:lnTo>
                    <a:pt x="237" y="730"/>
                  </a:lnTo>
                  <a:lnTo>
                    <a:pt x="228" y="737"/>
                  </a:lnTo>
                  <a:lnTo>
                    <a:pt x="213" y="745"/>
                  </a:lnTo>
                  <a:lnTo>
                    <a:pt x="197" y="749"/>
                  </a:lnTo>
                  <a:lnTo>
                    <a:pt x="178" y="752"/>
                  </a:lnTo>
                  <a:lnTo>
                    <a:pt x="157" y="752"/>
                  </a:lnTo>
                  <a:lnTo>
                    <a:pt x="145" y="749"/>
                  </a:lnTo>
                  <a:lnTo>
                    <a:pt x="135" y="745"/>
                  </a:lnTo>
                  <a:lnTo>
                    <a:pt x="123" y="737"/>
                  </a:lnTo>
                  <a:lnTo>
                    <a:pt x="111" y="730"/>
                  </a:lnTo>
                  <a:lnTo>
                    <a:pt x="102" y="721"/>
                  </a:lnTo>
                  <a:lnTo>
                    <a:pt x="93" y="711"/>
                  </a:lnTo>
                  <a:lnTo>
                    <a:pt x="88" y="700"/>
                  </a:lnTo>
                  <a:lnTo>
                    <a:pt x="83" y="690"/>
                  </a:lnTo>
                  <a:lnTo>
                    <a:pt x="78" y="669"/>
                  </a:lnTo>
                  <a:lnTo>
                    <a:pt x="76" y="650"/>
                  </a:lnTo>
                  <a:lnTo>
                    <a:pt x="78" y="633"/>
                  </a:lnTo>
                  <a:lnTo>
                    <a:pt x="83" y="621"/>
                  </a:lnTo>
                  <a:lnTo>
                    <a:pt x="88" y="609"/>
                  </a:lnTo>
                  <a:lnTo>
                    <a:pt x="74" y="602"/>
                  </a:lnTo>
                  <a:lnTo>
                    <a:pt x="62" y="593"/>
                  </a:lnTo>
                  <a:lnTo>
                    <a:pt x="45" y="579"/>
                  </a:lnTo>
                  <a:lnTo>
                    <a:pt x="31" y="557"/>
                  </a:lnTo>
                  <a:lnTo>
                    <a:pt x="24" y="545"/>
                  </a:lnTo>
                  <a:lnTo>
                    <a:pt x="17" y="534"/>
                  </a:lnTo>
                  <a:lnTo>
                    <a:pt x="12" y="517"/>
                  </a:lnTo>
                  <a:lnTo>
                    <a:pt x="7" y="500"/>
                  </a:lnTo>
                  <a:lnTo>
                    <a:pt x="5" y="482"/>
                  </a:lnTo>
                  <a:lnTo>
                    <a:pt x="2" y="460"/>
                  </a:lnTo>
                  <a:lnTo>
                    <a:pt x="2" y="463"/>
                  </a:lnTo>
                  <a:lnTo>
                    <a:pt x="0" y="444"/>
                  </a:lnTo>
                  <a:lnTo>
                    <a:pt x="2" y="422"/>
                  </a:lnTo>
                  <a:lnTo>
                    <a:pt x="5" y="403"/>
                  </a:lnTo>
                  <a:lnTo>
                    <a:pt x="7" y="384"/>
                  </a:lnTo>
                  <a:lnTo>
                    <a:pt x="14" y="370"/>
                  </a:lnTo>
                  <a:lnTo>
                    <a:pt x="26" y="342"/>
                  </a:lnTo>
                  <a:lnTo>
                    <a:pt x="40" y="323"/>
                  </a:lnTo>
                  <a:lnTo>
                    <a:pt x="57" y="306"/>
                  </a:lnTo>
                  <a:lnTo>
                    <a:pt x="69" y="297"/>
                  </a:lnTo>
                  <a:lnTo>
                    <a:pt x="83" y="287"/>
                  </a:lnTo>
                  <a:lnTo>
                    <a:pt x="76" y="275"/>
                  </a:lnTo>
                  <a:lnTo>
                    <a:pt x="74" y="263"/>
                  </a:lnTo>
                  <a:lnTo>
                    <a:pt x="71" y="247"/>
                  </a:lnTo>
                  <a:lnTo>
                    <a:pt x="71" y="228"/>
                  </a:lnTo>
                  <a:lnTo>
                    <a:pt x="76" y="207"/>
                  </a:lnTo>
                  <a:lnTo>
                    <a:pt x="81" y="197"/>
                  </a:lnTo>
                  <a:lnTo>
                    <a:pt x="88" y="185"/>
                  </a:lnTo>
                  <a:lnTo>
                    <a:pt x="95" y="176"/>
                  </a:lnTo>
                  <a:lnTo>
                    <a:pt x="107" y="166"/>
                  </a:lnTo>
                  <a:lnTo>
                    <a:pt x="116" y="159"/>
                  </a:lnTo>
                  <a:lnTo>
                    <a:pt x="128" y="152"/>
                  </a:lnTo>
                  <a:lnTo>
                    <a:pt x="140" y="147"/>
                  </a:lnTo>
                  <a:lnTo>
                    <a:pt x="149" y="145"/>
                  </a:lnTo>
                  <a:lnTo>
                    <a:pt x="171" y="145"/>
                  </a:lnTo>
                  <a:lnTo>
                    <a:pt x="192" y="147"/>
                  </a:lnTo>
                  <a:lnTo>
                    <a:pt x="209" y="154"/>
                  </a:lnTo>
                  <a:lnTo>
                    <a:pt x="221" y="159"/>
                  </a:lnTo>
                  <a:lnTo>
                    <a:pt x="232" y="166"/>
                  </a:lnTo>
                  <a:lnTo>
                    <a:pt x="230" y="157"/>
                  </a:lnTo>
                  <a:lnTo>
                    <a:pt x="232" y="143"/>
                  </a:lnTo>
                  <a:lnTo>
                    <a:pt x="235" y="126"/>
                  </a:lnTo>
                  <a:lnTo>
                    <a:pt x="244" y="107"/>
                  </a:lnTo>
                  <a:lnTo>
                    <a:pt x="258" y="86"/>
                  </a:lnTo>
                  <a:lnTo>
                    <a:pt x="280" y="62"/>
                  </a:lnTo>
                  <a:lnTo>
                    <a:pt x="294" y="50"/>
                  </a:lnTo>
                  <a:lnTo>
                    <a:pt x="311" y="38"/>
                  </a:lnTo>
                  <a:lnTo>
                    <a:pt x="330" y="27"/>
                  </a:lnTo>
                  <a:lnTo>
                    <a:pt x="346" y="19"/>
                  </a:lnTo>
                  <a:lnTo>
                    <a:pt x="365" y="15"/>
                  </a:lnTo>
                  <a:lnTo>
                    <a:pt x="384" y="15"/>
                  </a:lnTo>
                  <a:lnTo>
                    <a:pt x="401" y="15"/>
                  </a:lnTo>
                  <a:lnTo>
                    <a:pt x="417" y="17"/>
                  </a:lnTo>
                  <a:lnTo>
                    <a:pt x="434" y="19"/>
                  </a:lnTo>
                  <a:lnTo>
                    <a:pt x="448" y="24"/>
                  </a:lnTo>
                  <a:lnTo>
                    <a:pt x="474" y="36"/>
                  </a:lnTo>
                  <a:lnTo>
                    <a:pt x="495" y="48"/>
                  </a:lnTo>
                  <a:lnTo>
                    <a:pt x="512" y="60"/>
                  </a:lnTo>
                  <a:lnTo>
                    <a:pt x="514" y="50"/>
                  </a:lnTo>
                  <a:lnTo>
                    <a:pt x="517" y="41"/>
                  </a:lnTo>
                  <a:lnTo>
                    <a:pt x="524" y="29"/>
                  </a:lnTo>
                  <a:lnTo>
                    <a:pt x="533" y="19"/>
                  </a:lnTo>
                  <a:lnTo>
                    <a:pt x="548" y="10"/>
                  </a:lnTo>
                  <a:lnTo>
                    <a:pt x="566" y="3"/>
                  </a:lnTo>
                  <a:lnTo>
                    <a:pt x="578" y="0"/>
                  </a:lnTo>
                  <a:lnTo>
                    <a:pt x="593" y="0"/>
                  </a:lnTo>
                  <a:lnTo>
                    <a:pt x="604" y="0"/>
                  </a:lnTo>
                  <a:lnTo>
                    <a:pt x="616" y="3"/>
                  </a:lnTo>
                  <a:lnTo>
                    <a:pt x="635" y="10"/>
                  </a:lnTo>
                  <a:lnTo>
                    <a:pt x="649" y="19"/>
                  </a:lnTo>
                  <a:lnTo>
                    <a:pt x="659" y="29"/>
                  </a:lnTo>
                  <a:lnTo>
                    <a:pt x="666" y="41"/>
                  </a:lnTo>
                  <a:lnTo>
                    <a:pt x="668" y="50"/>
                  </a:lnTo>
                  <a:lnTo>
                    <a:pt x="671" y="60"/>
                  </a:lnTo>
                  <a:lnTo>
                    <a:pt x="671" y="62"/>
                  </a:lnTo>
                  <a:lnTo>
                    <a:pt x="687" y="48"/>
                  </a:lnTo>
                  <a:lnTo>
                    <a:pt x="709" y="36"/>
                  </a:lnTo>
                  <a:lnTo>
                    <a:pt x="735" y="27"/>
                  </a:lnTo>
                  <a:lnTo>
                    <a:pt x="749" y="22"/>
                  </a:lnTo>
                  <a:lnTo>
                    <a:pt x="766" y="17"/>
                  </a:lnTo>
                  <a:lnTo>
                    <a:pt x="782" y="15"/>
                  </a:lnTo>
                  <a:lnTo>
                    <a:pt x="801" y="15"/>
                  </a:lnTo>
                  <a:lnTo>
                    <a:pt x="818" y="17"/>
                  </a:lnTo>
                  <a:lnTo>
                    <a:pt x="837" y="22"/>
                  </a:lnTo>
                  <a:lnTo>
                    <a:pt x="853" y="29"/>
                  </a:lnTo>
                  <a:lnTo>
                    <a:pt x="872" y="38"/>
                  </a:lnTo>
                  <a:lnTo>
                    <a:pt x="889" y="53"/>
                  </a:lnTo>
                  <a:lnTo>
                    <a:pt x="903" y="64"/>
                  </a:lnTo>
                  <a:lnTo>
                    <a:pt x="924" y="88"/>
                  </a:lnTo>
                  <a:lnTo>
                    <a:pt x="941" y="109"/>
                  </a:lnTo>
                  <a:lnTo>
                    <a:pt x="948" y="128"/>
                  </a:lnTo>
                  <a:lnTo>
                    <a:pt x="953" y="145"/>
                  </a:lnTo>
                  <a:lnTo>
                    <a:pt x="953" y="157"/>
                  </a:lnTo>
                  <a:lnTo>
                    <a:pt x="950" y="169"/>
                  </a:lnTo>
                  <a:lnTo>
                    <a:pt x="962" y="162"/>
                  </a:lnTo>
                  <a:lnTo>
                    <a:pt x="976" y="154"/>
                  </a:lnTo>
                  <a:lnTo>
                    <a:pt x="993" y="150"/>
                  </a:lnTo>
                  <a:lnTo>
                    <a:pt x="1012" y="145"/>
                  </a:lnTo>
                  <a:lnTo>
                    <a:pt x="1033" y="147"/>
                  </a:lnTo>
                  <a:lnTo>
                    <a:pt x="1043" y="150"/>
                  </a:lnTo>
                  <a:lnTo>
                    <a:pt x="1055" y="154"/>
                  </a:lnTo>
                  <a:lnTo>
                    <a:pt x="1066" y="159"/>
                  </a:lnTo>
                  <a:lnTo>
                    <a:pt x="1078" y="169"/>
                  </a:lnTo>
                  <a:lnTo>
                    <a:pt x="1088" y="178"/>
                  </a:lnTo>
                  <a:lnTo>
                    <a:pt x="1095" y="188"/>
                  </a:lnTo>
                  <a:lnTo>
                    <a:pt x="1102" y="197"/>
                  </a:lnTo>
                  <a:lnTo>
                    <a:pt x="1107" y="209"/>
                  </a:lnTo>
                  <a:lnTo>
                    <a:pt x="1111" y="228"/>
                  </a:lnTo>
                  <a:lnTo>
                    <a:pt x="1111" y="247"/>
                  </a:lnTo>
                  <a:lnTo>
                    <a:pt x="1109" y="263"/>
                  </a:lnTo>
                  <a:lnTo>
                    <a:pt x="1107" y="278"/>
                  </a:lnTo>
                  <a:lnTo>
                    <a:pt x="1102" y="290"/>
                  </a:lnTo>
                  <a:lnTo>
                    <a:pt x="1114" y="297"/>
                  </a:lnTo>
                  <a:lnTo>
                    <a:pt x="1126" y="309"/>
                  </a:lnTo>
                  <a:lnTo>
                    <a:pt x="1142" y="323"/>
                  </a:lnTo>
                  <a:lnTo>
                    <a:pt x="1157" y="344"/>
                  </a:lnTo>
                  <a:lnTo>
                    <a:pt x="1168" y="370"/>
                  </a:lnTo>
                  <a:lnTo>
                    <a:pt x="1175" y="387"/>
                  </a:lnTo>
                  <a:lnTo>
                    <a:pt x="1178" y="403"/>
                  </a:lnTo>
                  <a:lnTo>
                    <a:pt x="1180" y="422"/>
                  </a:lnTo>
                  <a:lnTo>
                    <a:pt x="1183" y="444"/>
                  </a:lnTo>
                  <a:lnTo>
                    <a:pt x="1183" y="446"/>
                  </a:lnTo>
                  <a:lnTo>
                    <a:pt x="1183" y="467"/>
                  </a:lnTo>
                  <a:lnTo>
                    <a:pt x="1180" y="486"/>
                  </a:lnTo>
                  <a:lnTo>
                    <a:pt x="1175" y="505"/>
                  </a:lnTo>
                  <a:lnTo>
                    <a:pt x="1171" y="522"/>
                  </a:lnTo>
                  <a:lnTo>
                    <a:pt x="1159" y="548"/>
                  </a:lnTo>
                  <a:lnTo>
                    <a:pt x="1145" y="572"/>
                  </a:lnTo>
                  <a:lnTo>
                    <a:pt x="1130" y="588"/>
                  </a:lnTo>
                  <a:lnTo>
                    <a:pt x="1119" y="600"/>
                  </a:lnTo>
                  <a:lnTo>
                    <a:pt x="1107" y="609"/>
                  </a:lnTo>
                  <a:lnTo>
                    <a:pt x="1111" y="621"/>
                  </a:lnTo>
                  <a:lnTo>
                    <a:pt x="1116" y="636"/>
                  </a:lnTo>
                  <a:lnTo>
                    <a:pt x="1119" y="652"/>
                  </a:lnTo>
                  <a:lnTo>
                    <a:pt x="1119" y="671"/>
                  </a:lnTo>
                  <a:lnTo>
                    <a:pt x="1111" y="692"/>
                  </a:lnTo>
                  <a:lnTo>
                    <a:pt x="1109" y="702"/>
                  </a:lnTo>
                  <a:lnTo>
                    <a:pt x="1102" y="711"/>
                  </a:lnTo>
                  <a:lnTo>
                    <a:pt x="1093" y="721"/>
                  </a:lnTo>
                  <a:lnTo>
                    <a:pt x="1083" y="733"/>
                  </a:lnTo>
                  <a:lnTo>
                    <a:pt x="1071" y="740"/>
                  </a:lnTo>
                  <a:lnTo>
                    <a:pt x="1062" y="747"/>
                  </a:lnTo>
                  <a:lnTo>
                    <a:pt x="1050" y="749"/>
                  </a:lnTo>
                  <a:lnTo>
                    <a:pt x="1038" y="752"/>
                  </a:lnTo>
                  <a:lnTo>
                    <a:pt x="1017" y="754"/>
                  </a:lnTo>
                  <a:lnTo>
                    <a:pt x="998" y="752"/>
                  </a:lnTo>
                  <a:lnTo>
                    <a:pt x="981" y="745"/>
                  </a:lnTo>
                  <a:lnTo>
                    <a:pt x="969" y="740"/>
                  </a:lnTo>
                  <a:lnTo>
                    <a:pt x="957" y="733"/>
                  </a:lnTo>
                  <a:lnTo>
                    <a:pt x="957" y="742"/>
                  </a:lnTo>
                  <a:lnTo>
                    <a:pt x="957" y="756"/>
                  </a:lnTo>
                  <a:lnTo>
                    <a:pt x="955" y="771"/>
                  </a:lnTo>
                  <a:lnTo>
                    <a:pt x="946" y="792"/>
                  </a:lnTo>
                  <a:lnTo>
                    <a:pt x="931" y="813"/>
                  </a:lnTo>
                  <a:lnTo>
                    <a:pt x="910" y="837"/>
                  </a:lnTo>
                  <a:lnTo>
                    <a:pt x="896" y="849"/>
                  </a:lnTo>
                  <a:lnTo>
                    <a:pt x="879" y="861"/>
                  </a:lnTo>
                  <a:lnTo>
                    <a:pt x="860" y="870"/>
                  </a:lnTo>
                  <a:lnTo>
                    <a:pt x="841" y="877"/>
                  </a:lnTo>
                  <a:lnTo>
                    <a:pt x="825" y="882"/>
                  </a:lnTo>
                  <a:lnTo>
                    <a:pt x="806" y="884"/>
                  </a:lnTo>
                  <a:lnTo>
                    <a:pt x="789" y="884"/>
                  </a:lnTo>
                  <a:lnTo>
                    <a:pt x="773" y="882"/>
                  </a:lnTo>
                  <a:lnTo>
                    <a:pt x="756" y="880"/>
                  </a:lnTo>
                  <a:lnTo>
                    <a:pt x="742" y="875"/>
                  </a:lnTo>
                  <a:lnTo>
                    <a:pt x="713" y="863"/>
                  </a:lnTo>
                  <a:lnTo>
                    <a:pt x="694" y="851"/>
                  </a:lnTo>
                  <a:lnTo>
                    <a:pt x="675" y="839"/>
                  </a:lnTo>
                  <a:lnTo>
                    <a:pt x="675" y="849"/>
                  </a:lnTo>
                  <a:lnTo>
                    <a:pt x="671" y="858"/>
                  </a:lnTo>
                  <a:lnTo>
                    <a:pt x="666" y="868"/>
                  </a:lnTo>
                  <a:lnTo>
                    <a:pt x="657" y="880"/>
                  </a:lnTo>
                  <a:lnTo>
                    <a:pt x="642" y="889"/>
                  </a:lnTo>
                  <a:lnTo>
                    <a:pt x="623" y="896"/>
                  </a:lnTo>
                  <a:lnTo>
                    <a:pt x="611" y="899"/>
                  </a:lnTo>
                  <a:lnTo>
                    <a:pt x="597" y="899"/>
                  </a:lnTo>
                  <a:lnTo>
                    <a:pt x="583" y="899"/>
                  </a:lnTo>
                  <a:lnTo>
                    <a:pt x="571" y="896"/>
                  </a:lnTo>
                  <a:lnTo>
                    <a:pt x="552" y="889"/>
                  </a:lnTo>
                  <a:lnTo>
                    <a:pt x="538" y="880"/>
                  </a:lnTo>
                  <a:lnTo>
                    <a:pt x="529" y="868"/>
                  </a:lnTo>
                  <a:lnTo>
                    <a:pt x="524" y="858"/>
                  </a:lnTo>
                  <a:lnTo>
                    <a:pt x="521" y="849"/>
                  </a:lnTo>
                  <a:lnTo>
                    <a:pt x="519" y="839"/>
                  </a:lnTo>
                  <a:lnTo>
                    <a:pt x="519" y="8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66"/>
            <p:cNvSpPr>
              <a:spLocks/>
            </p:cNvSpPr>
            <p:nvPr/>
          </p:nvSpPr>
          <p:spPr bwMode="auto">
            <a:xfrm>
              <a:off x="1883" y="2712"/>
              <a:ext cx="1183" cy="899"/>
            </a:xfrm>
            <a:custGeom>
              <a:avLst/>
              <a:gdLst>
                <a:gd name="T0" fmla="*/ 481 w 1183"/>
                <a:gd name="T1" fmla="*/ 861 h 899"/>
                <a:gd name="T2" fmla="*/ 405 w 1183"/>
                <a:gd name="T3" fmla="*/ 882 h 899"/>
                <a:gd name="T4" fmla="*/ 334 w 1183"/>
                <a:gd name="T5" fmla="*/ 870 h 899"/>
                <a:gd name="T6" fmla="*/ 284 w 1183"/>
                <a:gd name="T7" fmla="*/ 835 h 899"/>
                <a:gd name="T8" fmla="*/ 237 w 1183"/>
                <a:gd name="T9" fmla="*/ 754 h 899"/>
                <a:gd name="T10" fmla="*/ 228 w 1183"/>
                <a:gd name="T11" fmla="*/ 737 h 899"/>
                <a:gd name="T12" fmla="*/ 157 w 1183"/>
                <a:gd name="T13" fmla="*/ 752 h 899"/>
                <a:gd name="T14" fmla="*/ 111 w 1183"/>
                <a:gd name="T15" fmla="*/ 730 h 899"/>
                <a:gd name="T16" fmla="*/ 88 w 1183"/>
                <a:gd name="T17" fmla="*/ 700 h 899"/>
                <a:gd name="T18" fmla="*/ 78 w 1183"/>
                <a:gd name="T19" fmla="*/ 633 h 899"/>
                <a:gd name="T20" fmla="*/ 74 w 1183"/>
                <a:gd name="T21" fmla="*/ 602 h 899"/>
                <a:gd name="T22" fmla="*/ 24 w 1183"/>
                <a:gd name="T23" fmla="*/ 545 h 899"/>
                <a:gd name="T24" fmla="*/ 5 w 1183"/>
                <a:gd name="T25" fmla="*/ 482 h 899"/>
                <a:gd name="T26" fmla="*/ 0 w 1183"/>
                <a:gd name="T27" fmla="*/ 444 h 899"/>
                <a:gd name="T28" fmla="*/ 14 w 1183"/>
                <a:gd name="T29" fmla="*/ 370 h 899"/>
                <a:gd name="T30" fmla="*/ 69 w 1183"/>
                <a:gd name="T31" fmla="*/ 297 h 899"/>
                <a:gd name="T32" fmla="*/ 74 w 1183"/>
                <a:gd name="T33" fmla="*/ 263 h 899"/>
                <a:gd name="T34" fmla="*/ 81 w 1183"/>
                <a:gd name="T35" fmla="*/ 197 h 899"/>
                <a:gd name="T36" fmla="*/ 107 w 1183"/>
                <a:gd name="T37" fmla="*/ 166 h 899"/>
                <a:gd name="T38" fmla="*/ 149 w 1183"/>
                <a:gd name="T39" fmla="*/ 145 h 899"/>
                <a:gd name="T40" fmla="*/ 221 w 1183"/>
                <a:gd name="T41" fmla="*/ 159 h 899"/>
                <a:gd name="T42" fmla="*/ 232 w 1183"/>
                <a:gd name="T43" fmla="*/ 143 h 899"/>
                <a:gd name="T44" fmla="*/ 280 w 1183"/>
                <a:gd name="T45" fmla="*/ 62 h 899"/>
                <a:gd name="T46" fmla="*/ 330 w 1183"/>
                <a:gd name="T47" fmla="*/ 27 h 899"/>
                <a:gd name="T48" fmla="*/ 401 w 1183"/>
                <a:gd name="T49" fmla="*/ 15 h 899"/>
                <a:gd name="T50" fmla="*/ 474 w 1183"/>
                <a:gd name="T51" fmla="*/ 36 h 899"/>
                <a:gd name="T52" fmla="*/ 514 w 1183"/>
                <a:gd name="T53" fmla="*/ 50 h 899"/>
                <a:gd name="T54" fmla="*/ 548 w 1183"/>
                <a:gd name="T55" fmla="*/ 10 h 899"/>
                <a:gd name="T56" fmla="*/ 593 w 1183"/>
                <a:gd name="T57" fmla="*/ 0 h 899"/>
                <a:gd name="T58" fmla="*/ 649 w 1183"/>
                <a:gd name="T59" fmla="*/ 19 h 899"/>
                <a:gd name="T60" fmla="*/ 671 w 1183"/>
                <a:gd name="T61" fmla="*/ 60 h 899"/>
                <a:gd name="T62" fmla="*/ 709 w 1183"/>
                <a:gd name="T63" fmla="*/ 36 h 899"/>
                <a:gd name="T64" fmla="*/ 782 w 1183"/>
                <a:gd name="T65" fmla="*/ 15 h 899"/>
                <a:gd name="T66" fmla="*/ 853 w 1183"/>
                <a:gd name="T67" fmla="*/ 29 h 899"/>
                <a:gd name="T68" fmla="*/ 903 w 1183"/>
                <a:gd name="T69" fmla="*/ 64 h 899"/>
                <a:gd name="T70" fmla="*/ 953 w 1183"/>
                <a:gd name="T71" fmla="*/ 145 h 899"/>
                <a:gd name="T72" fmla="*/ 962 w 1183"/>
                <a:gd name="T73" fmla="*/ 162 h 899"/>
                <a:gd name="T74" fmla="*/ 1033 w 1183"/>
                <a:gd name="T75" fmla="*/ 147 h 899"/>
                <a:gd name="T76" fmla="*/ 1078 w 1183"/>
                <a:gd name="T77" fmla="*/ 169 h 899"/>
                <a:gd name="T78" fmla="*/ 1102 w 1183"/>
                <a:gd name="T79" fmla="*/ 197 h 899"/>
                <a:gd name="T80" fmla="*/ 1109 w 1183"/>
                <a:gd name="T81" fmla="*/ 263 h 899"/>
                <a:gd name="T82" fmla="*/ 1114 w 1183"/>
                <a:gd name="T83" fmla="*/ 297 h 899"/>
                <a:gd name="T84" fmla="*/ 1168 w 1183"/>
                <a:gd name="T85" fmla="*/ 370 h 899"/>
                <a:gd name="T86" fmla="*/ 1183 w 1183"/>
                <a:gd name="T87" fmla="*/ 444 h 899"/>
                <a:gd name="T88" fmla="*/ 1180 w 1183"/>
                <a:gd name="T89" fmla="*/ 486 h 899"/>
                <a:gd name="T90" fmla="*/ 1145 w 1183"/>
                <a:gd name="T91" fmla="*/ 572 h 899"/>
                <a:gd name="T92" fmla="*/ 1107 w 1183"/>
                <a:gd name="T93" fmla="*/ 609 h 899"/>
                <a:gd name="T94" fmla="*/ 1119 w 1183"/>
                <a:gd name="T95" fmla="*/ 671 h 899"/>
                <a:gd name="T96" fmla="*/ 1093 w 1183"/>
                <a:gd name="T97" fmla="*/ 721 h 899"/>
                <a:gd name="T98" fmla="*/ 1062 w 1183"/>
                <a:gd name="T99" fmla="*/ 747 h 899"/>
                <a:gd name="T100" fmla="*/ 998 w 1183"/>
                <a:gd name="T101" fmla="*/ 752 h 899"/>
                <a:gd name="T102" fmla="*/ 957 w 1183"/>
                <a:gd name="T103" fmla="*/ 733 h 899"/>
                <a:gd name="T104" fmla="*/ 946 w 1183"/>
                <a:gd name="T105" fmla="*/ 792 h 899"/>
                <a:gd name="T106" fmla="*/ 879 w 1183"/>
                <a:gd name="T107" fmla="*/ 861 h 899"/>
                <a:gd name="T108" fmla="*/ 825 w 1183"/>
                <a:gd name="T109" fmla="*/ 882 h 899"/>
                <a:gd name="T110" fmla="*/ 756 w 1183"/>
                <a:gd name="T111" fmla="*/ 880 h 899"/>
                <a:gd name="T112" fmla="*/ 675 w 1183"/>
                <a:gd name="T113" fmla="*/ 839 h 899"/>
                <a:gd name="T114" fmla="*/ 666 w 1183"/>
                <a:gd name="T115" fmla="*/ 868 h 899"/>
                <a:gd name="T116" fmla="*/ 611 w 1183"/>
                <a:gd name="T117" fmla="*/ 899 h 899"/>
                <a:gd name="T118" fmla="*/ 571 w 1183"/>
                <a:gd name="T119" fmla="*/ 896 h 899"/>
                <a:gd name="T120" fmla="*/ 524 w 1183"/>
                <a:gd name="T121" fmla="*/ 858 h 89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3"/>
                <a:gd name="T184" fmla="*/ 0 h 899"/>
                <a:gd name="T185" fmla="*/ 1183 w 1183"/>
                <a:gd name="T186" fmla="*/ 899 h 89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3" h="899">
                  <a:moveTo>
                    <a:pt x="519" y="837"/>
                  </a:moveTo>
                  <a:lnTo>
                    <a:pt x="519" y="837"/>
                  </a:lnTo>
                  <a:lnTo>
                    <a:pt x="500" y="849"/>
                  </a:lnTo>
                  <a:lnTo>
                    <a:pt x="481" y="861"/>
                  </a:lnTo>
                  <a:lnTo>
                    <a:pt x="455" y="872"/>
                  </a:lnTo>
                  <a:lnTo>
                    <a:pt x="439" y="877"/>
                  </a:lnTo>
                  <a:lnTo>
                    <a:pt x="424" y="880"/>
                  </a:lnTo>
                  <a:lnTo>
                    <a:pt x="405" y="882"/>
                  </a:lnTo>
                  <a:lnTo>
                    <a:pt x="389" y="882"/>
                  </a:lnTo>
                  <a:lnTo>
                    <a:pt x="372" y="882"/>
                  </a:lnTo>
                  <a:lnTo>
                    <a:pt x="353" y="877"/>
                  </a:lnTo>
                  <a:lnTo>
                    <a:pt x="334" y="870"/>
                  </a:lnTo>
                  <a:lnTo>
                    <a:pt x="315" y="858"/>
                  </a:lnTo>
                  <a:lnTo>
                    <a:pt x="299" y="846"/>
                  </a:lnTo>
                  <a:lnTo>
                    <a:pt x="284" y="835"/>
                  </a:lnTo>
                  <a:lnTo>
                    <a:pt x="263" y="811"/>
                  </a:lnTo>
                  <a:lnTo>
                    <a:pt x="249" y="790"/>
                  </a:lnTo>
                  <a:lnTo>
                    <a:pt x="242" y="771"/>
                  </a:lnTo>
                  <a:lnTo>
                    <a:pt x="237" y="754"/>
                  </a:lnTo>
                  <a:lnTo>
                    <a:pt x="237" y="742"/>
                  </a:lnTo>
                  <a:lnTo>
                    <a:pt x="237" y="730"/>
                  </a:lnTo>
                  <a:lnTo>
                    <a:pt x="228" y="737"/>
                  </a:lnTo>
                  <a:lnTo>
                    <a:pt x="213" y="745"/>
                  </a:lnTo>
                  <a:lnTo>
                    <a:pt x="197" y="749"/>
                  </a:lnTo>
                  <a:lnTo>
                    <a:pt x="178" y="752"/>
                  </a:lnTo>
                  <a:lnTo>
                    <a:pt x="157" y="752"/>
                  </a:lnTo>
                  <a:lnTo>
                    <a:pt x="145" y="749"/>
                  </a:lnTo>
                  <a:lnTo>
                    <a:pt x="135" y="745"/>
                  </a:lnTo>
                  <a:lnTo>
                    <a:pt x="123" y="737"/>
                  </a:lnTo>
                  <a:lnTo>
                    <a:pt x="111" y="730"/>
                  </a:lnTo>
                  <a:lnTo>
                    <a:pt x="102" y="721"/>
                  </a:lnTo>
                  <a:lnTo>
                    <a:pt x="93" y="711"/>
                  </a:lnTo>
                  <a:lnTo>
                    <a:pt x="88" y="700"/>
                  </a:lnTo>
                  <a:lnTo>
                    <a:pt x="83" y="690"/>
                  </a:lnTo>
                  <a:lnTo>
                    <a:pt x="78" y="669"/>
                  </a:lnTo>
                  <a:lnTo>
                    <a:pt x="76" y="650"/>
                  </a:lnTo>
                  <a:lnTo>
                    <a:pt x="78" y="633"/>
                  </a:lnTo>
                  <a:lnTo>
                    <a:pt x="83" y="621"/>
                  </a:lnTo>
                  <a:lnTo>
                    <a:pt x="88" y="609"/>
                  </a:lnTo>
                  <a:lnTo>
                    <a:pt x="74" y="602"/>
                  </a:lnTo>
                  <a:lnTo>
                    <a:pt x="62" y="593"/>
                  </a:lnTo>
                  <a:lnTo>
                    <a:pt x="45" y="579"/>
                  </a:lnTo>
                  <a:lnTo>
                    <a:pt x="31" y="557"/>
                  </a:lnTo>
                  <a:lnTo>
                    <a:pt x="24" y="545"/>
                  </a:lnTo>
                  <a:lnTo>
                    <a:pt x="17" y="534"/>
                  </a:lnTo>
                  <a:lnTo>
                    <a:pt x="12" y="517"/>
                  </a:lnTo>
                  <a:lnTo>
                    <a:pt x="7" y="500"/>
                  </a:lnTo>
                  <a:lnTo>
                    <a:pt x="5" y="482"/>
                  </a:lnTo>
                  <a:lnTo>
                    <a:pt x="2" y="460"/>
                  </a:lnTo>
                  <a:lnTo>
                    <a:pt x="2" y="463"/>
                  </a:lnTo>
                  <a:lnTo>
                    <a:pt x="0" y="444"/>
                  </a:lnTo>
                  <a:lnTo>
                    <a:pt x="2" y="422"/>
                  </a:lnTo>
                  <a:lnTo>
                    <a:pt x="5" y="403"/>
                  </a:lnTo>
                  <a:lnTo>
                    <a:pt x="7" y="384"/>
                  </a:lnTo>
                  <a:lnTo>
                    <a:pt x="14" y="370"/>
                  </a:lnTo>
                  <a:lnTo>
                    <a:pt x="26" y="342"/>
                  </a:lnTo>
                  <a:lnTo>
                    <a:pt x="40" y="323"/>
                  </a:lnTo>
                  <a:lnTo>
                    <a:pt x="57" y="306"/>
                  </a:lnTo>
                  <a:lnTo>
                    <a:pt x="69" y="297"/>
                  </a:lnTo>
                  <a:lnTo>
                    <a:pt x="83" y="287"/>
                  </a:lnTo>
                  <a:lnTo>
                    <a:pt x="76" y="275"/>
                  </a:lnTo>
                  <a:lnTo>
                    <a:pt x="74" y="263"/>
                  </a:lnTo>
                  <a:lnTo>
                    <a:pt x="71" y="247"/>
                  </a:lnTo>
                  <a:lnTo>
                    <a:pt x="71" y="228"/>
                  </a:lnTo>
                  <a:lnTo>
                    <a:pt x="76" y="207"/>
                  </a:lnTo>
                  <a:lnTo>
                    <a:pt x="81" y="197"/>
                  </a:lnTo>
                  <a:lnTo>
                    <a:pt x="88" y="185"/>
                  </a:lnTo>
                  <a:lnTo>
                    <a:pt x="95" y="176"/>
                  </a:lnTo>
                  <a:lnTo>
                    <a:pt x="107" y="166"/>
                  </a:lnTo>
                  <a:lnTo>
                    <a:pt x="116" y="159"/>
                  </a:lnTo>
                  <a:lnTo>
                    <a:pt x="128" y="152"/>
                  </a:lnTo>
                  <a:lnTo>
                    <a:pt x="140" y="147"/>
                  </a:lnTo>
                  <a:lnTo>
                    <a:pt x="149" y="145"/>
                  </a:lnTo>
                  <a:lnTo>
                    <a:pt x="171" y="145"/>
                  </a:lnTo>
                  <a:lnTo>
                    <a:pt x="192" y="147"/>
                  </a:lnTo>
                  <a:lnTo>
                    <a:pt x="209" y="154"/>
                  </a:lnTo>
                  <a:lnTo>
                    <a:pt x="221" y="159"/>
                  </a:lnTo>
                  <a:lnTo>
                    <a:pt x="232" y="166"/>
                  </a:lnTo>
                  <a:lnTo>
                    <a:pt x="230" y="157"/>
                  </a:lnTo>
                  <a:lnTo>
                    <a:pt x="232" y="143"/>
                  </a:lnTo>
                  <a:lnTo>
                    <a:pt x="235" y="126"/>
                  </a:lnTo>
                  <a:lnTo>
                    <a:pt x="244" y="107"/>
                  </a:lnTo>
                  <a:lnTo>
                    <a:pt x="258" y="86"/>
                  </a:lnTo>
                  <a:lnTo>
                    <a:pt x="280" y="62"/>
                  </a:lnTo>
                  <a:lnTo>
                    <a:pt x="294" y="50"/>
                  </a:lnTo>
                  <a:lnTo>
                    <a:pt x="311" y="38"/>
                  </a:lnTo>
                  <a:lnTo>
                    <a:pt x="330" y="27"/>
                  </a:lnTo>
                  <a:lnTo>
                    <a:pt x="346" y="19"/>
                  </a:lnTo>
                  <a:lnTo>
                    <a:pt x="365" y="15"/>
                  </a:lnTo>
                  <a:lnTo>
                    <a:pt x="384" y="15"/>
                  </a:lnTo>
                  <a:lnTo>
                    <a:pt x="401" y="15"/>
                  </a:lnTo>
                  <a:lnTo>
                    <a:pt x="417" y="17"/>
                  </a:lnTo>
                  <a:lnTo>
                    <a:pt x="434" y="19"/>
                  </a:lnTo>
                  <a:lnTo>
                    <a:pt x="448" y="24"/>
                  </a:lnTo>
                  <a:lnTo>
                    <a:pt x="474" y="36"/>
                  </a:lnTo>
                  <a:lnTo>
                    <a:pt x="495" y="48"/>
                  </a:lnTo>
                  <a:lnTo>
                    <a:pt x="512" y="60"/>
                  </a:lnTo>
                  <a:lnTo>
                    <a:pt x="514" y="50"/>
                  </a:lnTo>
                  <a:lnTo>
                    <a:pt x="517" y="41"/>
                  </a:lnTo>
                  <a:lnTo>
                    <a:pt x="524" y="29"/>
                  </a:lnTo>
                  <a:lnTo>
                    <a:pt x="533" y="19"/>
                  </a:lnTo>
                  <a:lnTo>
                    <a:pt x="548" y="10"/>
                  </a:lnTo>
                  <a:lnTo>
                    <a:pt x="566" y="3"/>
                  </a:lnTo>
                  <a:lnTo>
                    <a:pt x="578" y="0"/>
                  </a:lnTo>
                  <a:lnTo>
                    <a:pt x="593" y="0"/>
                  </a:lnTo>
                  <a:lnTo>
                    <a:pt x="604" y="0"/>
                  </a:lnTo>
                  <a:lnTo>
                    <a:pt x="616" y="3"/>
                  </a:lnTo>
                  <a:lnTo>
                    <a:pt x="635" y="10"/>
                  </a:lnTo>
                  <a:lnTo>
                    <a:pt x="649" y="19"/>
                  </a:lnTo>
                  <a:lnTo>
                    <a:pt x="659" y="29"/>
                  </a:lnTo>
                  <a:lnTo>
                    <a:pt x="666" y="41"/>
                  </a:lnTo>
                  <a:lnTo>
                    <a:pt x="668" y="50"/>
                  </a:lnTo>
                  <a:lnTo>
                    <a:pt x="671" y="60"/>
                  </a:lnTo>
                  <a:lnTo>
                    <a:pt x="671" y="62"/>
                  </a:lnTo>
                  <a:lnTo>
                    <a:pt x="687" y="48"/>
                  </a:lnTo>
                  <a:lnTo>
                    <a:pt x="709" y="36"/>
                  </a:lnTo>
                  <a:lnTo>
                    <a:pt x="735" y="27"/>
                  </a:lnTo>
                  <a:lnTo>
                    <a:pt x="749" y="22"/>
                  </a:lnTo>
                  <a:lnTo>
                    <a:pt x="766" y="17"/>
                  </a:lnTo>
                  <a:lnTo>
                    <a:pt x="782" y="15"/>
                  </a:lnTo>
                  <a:lnTo>
                    <a:pt x="801" y="15"/>
                  </a:lnTo>
                  <a:lnTo>
                    <a:pt x="818" y="17"/>
                  </a:lnTo>
                  <a:lnTo>
                    <a:pt x="837" y="22"/>
                  </a:lnTo>
                  <a:lnTo>
                    <a:pt x="853" y="29"/>
                  </a:lnTo>
                  <a:lnTo>
                    <a:pt x="872" y="38"/>
                  </a:lnTo>
                  <a:lnTo>
                    <a:pt x="889" y="53"/>
                  </a:lnTo>
                  <a:lnTo>
                    <a:pt x="903" y="64"/>
                  </a:lnTo>
                  <a:lnTo>
                    <a:pt x="924" y="88"/>
                  </a:lnTo>
                  <a:lnTo>
                    <a:pt x="941" y="109"/>
                  </a:lnTo>
                  <a:lnTo>
                    <a:pt x="948" y="128"/>
                  </a:lnTo>
                  <a:lnTo>
                    <a:pt x="953" y="145"/>
                  </a:lnTo>
                  <a:lnTo>
                    <a:pt x="953" y="157"/>
                  </a:lnTo>
                  <a:lnTo>
                    <a:pt x="950" y="169"/>
                  </a:lnTo>
                  <a:lnTo>
                    <a:pt x="962" y="162"/>
                  </a:lnTo>
                  <a:lnTo>
                    <a:pt x="976" y="154"/>
                  </a:lnTo>
                  <a:lnTo>
                    <a:pt x="993" y="150"/>
                  </a:lnTo>
                  <a:lnTo>
                    <a:pt x="1012" y="145"/>
                  </a:lnTo>
                  <a:lnTo>
                    <a:pt x="1033" y="147"/>
                  </a:lnTo>
                  <a:lnTo>
                    <a:pt x="1043" y="150"/>
                  </a:lnTo>
                  <a:lnTo>
                    <a:pt x="1055" y="154"/>
                  </a:lnTo>
                  <a:lnTo>
                    <a:pt x="1066" y="159"/>
                  </a:lnTo>
                  <a:lnTo>
                    <a:pt x="1078" y="169"/>
                  </a:lnTo>
                  <a:lnTo>
                    <a:pt x="1088" y="178"/>
                  </a:lnTo>
                  <a:lnTo>
                    <a:pt x="1095" y="188"/>
                  </a:lnTo>
                  <a:lnTo>
                    <a:pt x="1102" y="197"/>
                  </a:lnTo>
                  <a:lnTo>
                    <a:pt x="1107" y="209"/>
                  </a:lnTo>
                  <a:lnTo>
                    <a:pt x="1111" y="228"/>
                  </a:lnTo>
                  <a:lnTo>
                    <a:pt x="1111" y="247"/>
                  </a:lnTo>
                  <a:lnTo>
                    <a:pt x="1109" y="263"/>
                  </a:lnTo>
                  <a:lnTo>
                    <a:pt x="1107" y="278"/>
                  </a:lnTo>
                  <a:lnTo>
                    <a:pt x="1102" y="290"/>
                  </a:lnTo>
                  <a:lnTo>
                    <a:pt x="1114" y="297"/>
                  </a:lnTo>
                  <a:lnTo>
                    <a:pt x="1126" y="309"/>
                  </a:lnTo>
                  <a:lnTo>
                    <a:pt x="1142" y="323"/>
                  </a:lnTo>
                  <a:lnTo>
                    <a:pt x="1157" y="344"/>
                  </a:lnTo>
                  <a:lnTo>
                    <a:pt x="1168" y="370"/>
                  </a:lnTo>
                  <a:lnTo>
                    <a:pt x="1175" y="387"/>
                  </a:lnTo>
                  <a:lnTo>
                    <a:pt x="1178" y="403"/>
                  </a:lnTo>
                  <a:lnTo>
                    <a:pt x="1180" y="422"/>
                  </a:lnTo>
                  <a:lnTo>
                    <a:pt x="1183" y="444"/>
                  </a:lnTo>
                  <a:lnTo>
                    <a:pt x="1183" y="446"/>
                  </a:lnTo>
                  <a:lnTo>
                    <a:pt x="1183" y="467"/>
                  </a:lnTo>
                  <a:lnTo>
                    <a:pt x="1180" y="486"/>
                  </a:lnTo>
                  <a:lnTo>
                    <a:pt x="1175" y="505"/>
                  </a:lnTo>
                  <a:lnTo>
                    <a:pt x="1171" y="522"/>
                  </a:lnTo>
                  <a:lnTo>
                    <a:pt x="1159" y="548"/>
                  </a:lnTo>
                  <a:lnTo>
                    <a:pt x="1145" y="572"/>
                  </a:lnTo>
                  <a:lnTo>
                    <a:pt x="1130" y="588"/>
                  </a:lnTo>
                  <a:lnTo>
                    <a:pt x="1119" y="600"/>
                  </a:lnTo>
                  <a:lnTo>
                    <a:pt x="1107" y="609"/>
                  </a:lnTo>
                  <a:lnTo>
                    <a:pt x="1111" y="621"/>
                  </a:lnTo>
                  <a:lnTo>
                    <a:pt x="1116" y="636"/>
                  </a:lnTo>
                  <a:lnTo>
                    <a:pt x="1119" y="652"/>
                  </a:lnTo>
                  <a:lnTo>
                    <a:pt x="1119" y="671"/>
                  </a:lnTo>
                  <a:lnTo>
                    <a:pt x="1111" y="692"/>
                  </a:lnTo>
                  <a:lnTo>
                    <a:pt x="1109" y="702"/>
                  </a:lnTo>
                  <a:lnTo>
                    <a:pt x="1102" y="711"/>
                  </a:lnTo>
                  <a:lnTo>
                    <a:pt x="1093" y="721"/>
                  </a:lnTo>
                  <a:lnTo>
                    <a:pt x="1083" y="733"/>
                  </a:lnTo>
                  <a:lnTo>
                    <a:pt x="1071" y="740"/>
                  </a:lnTo>
                  <a:lnTo>
                    <a:pt x="1062" y="747"/>
                  </a:lnTo>
                  <a:lnTo>
                    <a:pt x="1050" y="749"/>
                  </a:lnTo>
                  <a:lnTo>
                    <a:pt x="1038" y="752"/>
                  </a:lnTo>
                  <a:lnTo>
                    <a:pt x="1017" y="754"/>
                  </a:lnTo>
                  <a:lnTo>
                    <a:pt x="998" y="752"/>
                  </a:lnTo>
                  <a:lnTo>
                    <a:pt x="981" y="745"/>
                  </a:lnTo>
                  <a:lnTo>
                    <a:pt x="969" y="740"/>
                  </a:lnTo>
                  <a:lnTo>
                    <a:pt x="957" y="733"/>
                  </a:lnTo>
                  <a:lnTo>
                    <a:pt x="957" y="742"/>
                  </a:lnTo>
                  <a:lnTo>
                    <a:pt x="957" y="756"/>
                  </a:lnTo>
                  <a:lnTo>
                    <a:pt x="955" y="771"/>
                  </a:lnTo>
                  <a:lnTo>
                    <a:pt x="946" y="792"/>
                  </a:lnTo>
                  <a:lnTo>
                    <a:pt x="931" y="813"/>
                  </a:lnTo>
                  <a:lnTo>
                    <a:pt x="910" y="837"/>
                  </a:lnTo>
                  <a:lnTo>
                    <a:pt x="896" y="849"/>
                  </a:lnTo>
                  <a:lnTo>
                    <a:pt x="879" y="861"/>
                  </a:lnTo>
                  <a:lnTo>
                    <a:pt x="860" y="870"/>
                  </a:lnTo>
                  <a:lnTo>
                    <a:pt x="841" y="877"/>
                  </a:lnTo>
                  <a:lnTo>
                    <a:pt x="825" y="882"/>
                  </a:lnTo>
                  <a:lnTo>
                    <a:pt x="806" y="884"/>
                  </a:lnTo>
                  <a:lnTo>
                    <a:pt x="789" y="884"/>
                  </a:lnTo>
                  <a:lnTo>
                    <a:pt x="773" y="882"/>
                  </a:lnTo>
                  <a:lnTo>
                    <a:pt x="756" y="880"/>
                  </a:lnTo>
                  <a:lnTo>
                    <a:pt x="742" y="875"/>
                  </a:lnTo>
                  <a:lnTo>
                    <a:pt x="713" y="863"/>
                  </a:lnTo>
                  <a:lnTo>
                    <a:pt x="694" y="851"/>
                  </a:lnTo>
                  <a:lnTo>
                    <a:pt x="675" y="839"/>
                  </a:lnTo>
                  <a:lnTo>
                    <a:pt x="675" y="849"/>
                  </a:lnTo>
                  <a:lnTo>
                    <a:pt x="671" y="858"/>
                  </a:lnTo>
                  <a:lnTo>
                    <a:pt x="666" y="868"/>
                  </a:lnTo>
                  <a:lnTo>
                    <a:pt x="657" y="880"/>
                  </a:lnTo>
                  <a:lnTo>
                    <a:pt x="642" y="889"/>
                  </a:lnTo>
                  <a:lnTo>
                    <a:pt x="623" y="896"/>
                  </a:lnTo>
                  <a:lnTo>
                    <a:pt x="611" y="899"/>
                  </a:lnTo>
                  <a:lnTo>
                    <a:pt x="597" y="899"/>
                  </a:lnTo>
                  <a:lnTo>
                    <a:pt x="583" y="899"/>
                  </a:lnTo>
                  <a:lnTo>
                    <a:pt x="571" y="896"/>
                  </a:lnTo>
                  <a:lnTo>
                    <a:pt x="552" y="889"/>
                  </a:lnTo>
                  <a:lnTo>
                    <a:pt x="538" y="880"/>
                  </a:lnTo>
                  <a:lnTo>
                    <a:pt x="529" y="868"/>
                  </a:lnTo>
                  <a:lnTo>
                    <a:pt x="524" y="858"/>
                  </a:lnTo>
                  <a:lnTo>
                    <a:pt x="521" y="849"/>
                  </a:lnTo>
                  <a:lnTo>
                    <a:pt x="519" y="839"/>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6" name="Freeform 67"/>
            <p:cNvSpPr>
              <a:spLocks/>
            </p:cNvSpPr>
            <p:nvPr/>
          </p:nvSpPr>
          <p:spPr bwMode="auto">
            <a:xfrm>
              <a:off x="1641" y="2286"/>
              <a:ext cx="29" cy="52"/>
            </a:xfrm>
            <a:custGeom>
              <a:avLst/>
              <a:gdLst>
                <a:gd name="T0" fmla="*/ 0 w 29"/>
                <a:gd name="T1" fmla="*/ 0 h 52"/>
                <a:gd name="T2" fmla="*/ 15 w 29"/>
                <a:gd name="T3" fmla="*/ 52 h 52"/>
                <a:gd name="T4" fmla="*/ 29 w 29"/>
                <a:gd name="T5" fmla="*/ 0 h 52"/>
                <a:gd name="T6" fmla="*/ 0 w 29"/>
                <a:gd name="T7" fmla="*/ 0 h 52"/>
                <a:gd name="T8" fmla="*/ 0 60000 65536"/>
                <a:gd name="T9" fmla="*/ 0 60000 65536"/>
                <a:gd name="T10" fmla="*/ 0 60000 65536"/>
                <a:gd name="T11" fmla="*/ 0 60000 65536"/>
                <a:gd name="T12" fmla="*/ 0 w 29"/>
                <a:gd name="T13" fmla="*/ 0 h 52"/>
                <a:gd name="T14" fmla="*/ 29 w 29"/>
                <a:gd name="T15" fmla="*/ 52 h 52"/>
              </a:gdLst>
              <a:ahLst/>
              <a:cxnLst>
                <a:cxn ang="T8">
                  <a:pos x="T0" y="T1"/>
                </a:cxn>
                <a:cxn ang="T9">
                  <a:pos x="T2" y="T3"/>
                </a:cxn>
                <a:cxn ang="T10">
                  <a:pos x="T4" y="T5"/>
                </a:cxn>
                <a:cxn ang="T11">
                  <a:pos x="T6" y="T7"/>
                </a:cxn>
              </a:cxnLst>
              <a:rect l="T12" t="T13" r="T14" b="T15"/>
              <a:pathLst>
                <a:path w="29" h="52">
                  <a:moveTo>
                    <a:pt x="0" y="0"/>
                  </a:moveTo>
                  <a:lnTo>
                    <a:pt x="15" y="52"/>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Line 68"/>
            <p:cNvSpPr>
              <a:spLocks noChangeShapeType="1"/>
            </p:cNvSpPr>
            <p:nvPr/>
          </p:nvSpPr>
          <p:spPr bwMode="auto">
            <a:xfrm>
              <a:off x="1656" y="2132"/>
              <a:ext cx="1" cy="1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Freeform 69"/>
            <p:cNvSpPr>
              <a:spLocks/>
            </p:cNvSpPr>
            <p:nvPr/>
          </p:nvSpPr>
          <p:spPr bwMode="auto">
            <a:xfrm>
              <a:off x="1641" y="1831"/>
              <a:ext cx="29" cy="52"/>
            </a:xfrm>
            <a:custGeom>
              <a:avLst/>
              <a:gdLst>
                <a:gd name="T0" fmla="*/ 0 w 29"/>
                <a:gd name="T1" fmla="*/ 0 h 52"/>
                <a:gd name="T2" fmla="*/ 15 w 29"/>
                <a:gd name="T3" fmla="*/ 52 h 52"/>
                <a:gd name="T4" fmla="*/ 29 w 29"/>
                <a:gd name="T5" fmla="*/ 0 h 52"/>
                <a:gd name="T6" fmla="*/ 0 w 29"/>
                <a:gd name="T7" fmla="*/ 0 h 52"/>
                <a:gd name="T8" fmla="*/ 0 60000 65536"/>
                <a:gd name="T9" fmla="*/ 0 60000 65536"/>
                <a:gd name="T10" fmla="*/ 0 60000 65536"/>
                <a:gd name="T11" fmla="*/ 0 60000 65536"/>
                <a:gd name="T12" fmla="*/ 0 w 29"/>
                <a:gd name="T13" fmla="*/ 0 h 52"/>
                <a:gd name="T14" fmla="*/ 29 w 29"/>
                <a:gd name="T15" fmla="*/ 52 h 52"/>
              </a:gdLst>
              <a:ahLst/>
              <a:cxnLst>
                <a:cxn ang="T8">
                  <a:pos x="T0" y="T1"/>
                </a:cxn>
                <a:cxn ang="T9">
                  <a:pos x="T2" y="T3"/>
                </a:cxn>
                <a:cxn ang="T10">
                  <a:pos x="T4" y="T5"/>
                </a:cxn>
                <a:cxn ang="T11">
                  <a:pos x="T6" y="T7"/>
                </a:cxn>
              </a:cxnLst>
              <a:rect l="T12" t="T13" r="T14" b="T15"/>
              <a:pathLst>
                <a:path w="29" h="52">
                  <a:moveTo>
                    <a:pt x="0" y="0"/>
                  </a:moveTo>
                  <a:lnTo>
                    <a:pt x="15" y="52"/>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Line 70"/>
            <p:cNvSpPr>
              <a:spLocks noChangeShapeType="1"/>
            </p:cNvSpPr>
            <p:nvPr/>
          </p:nvSpPr>
          <p:spPr bwMode="auto">
            <a:xfrm>
              <a:off x="1656" y="1682"/>
              <a:ext cx="1" cy="16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Freeform 71"/>
            <p:cNvSpPr>
              <a:spLocks/>
            </p:cNvSpPr>
            <p:nvPr/>
          </p:nvSpPr>
          <p:spPr bwMode="auto">
            <a:xfrm>
              <a:off x="3291" y="2134"/>
              <a:ext cx="28" cy="52"/>
            </a:xfrm>
            <a:custGeom>
              <a:avLst/>
              <a:gdLst>
                <a:gd name="T0" fmla="*/ 28 w 28"/>
                <a:gd name="T1" fmla="*/ 52 h 52"/>
                <a:gd name="T2" fmla="*/ 14 w 28"/>
                <a:gd name="T3" fmla="*/ 0 h 52"/>
                <a:gd name="T4" fmla="*/ 0 w 28"/>
                <a:gd name="T5" fmla="*/ 52 h 52"/>
                <a:gd name="T6" fmla="*/ 28 w 28"/>
                <a:gd name="T7" fmla="*/ 52 h 52"/>
                <a:gd name="T8" fmla="*/ 0 60000 65536"/>
                <a:gd name="T9" fmla="*/ 0 60000 65536"/>
                <a:gd name="T10" fmla="*/ 0 60000 65536"/>
                <a:gd name="T11" fmla="*/ 0 60000 65536"/>
                <a:gd name="T12" fmla="*/ 0 w 28"/>
                <a:gd name="T13" fmla="*/ 0 h 52"/>
                <a:gd name="T14" fmla="*/ 28 w 28"/>
                <a:gd name="T15" fmla="*/ 52 h 52"/>
              </a:gdLst>
              <a:ahLst/>
              <a:cxnLst>
                <a:cxn ang="T8">
                  <a:pos x="T0" y="T1"/>
                </a:cxn>
                <a:cxn ang="T9">
                  <a:pos x="T2" y="T3"/>
                </a:cxn>
                <a:cxn ang="T10">
                  <a:pos x="T4" y="T5"/>
                </a:cxn>
                <a:cxn ang="T11">
                  <a:pos x="T6" y="T7"/>
                </a:cxn>
              </a:cxnLst>
              <a:rect l="T12" t="T13" r="T14" b="T15"/>
              <a:pathLst>
                <a:path w="28" h="52">
                  <a:moveTo>
                    <a:pt x="28" y="52"/>
                  </a:moveTo>
                  <a:lnTo>
                    <a:pt x="14" y="0"/>
                  </a:lnTo>
                  <a:lnTo>
                    <a:pt x="0" y="52"/>
                  </a:lnTo>
                  <a:lnTo>
                    <a:pt x="2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Line 72"/>
            <p:cNvSpPr>
              <a:spLocks noChangeShapeType="1"/>
            </p:cNvSpPr>
            <p:nvPr/>
          </p:nvSpPr>
          <p:spPr bwMode="auto">
            <a:xfrm flipV="1">
              <a:off x="3305" y="2172"/>
              <a:ext cx="1" cy="1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Freeform 73"/>
            <p:cNvSpPr>
              <a:spLocks/>
            </p:cNvSpPr>
            <p:nvPr/>
          </p:nvSpPr>
          <p:spPr bwMode="auto">
            <a:xfrm>
              <a:off x="3291" y="1684"/>
              <a:ext cx="28" cy="52"/>
            </a:xfrm>
            <a:custGeom>
              <a:avLst/>
              <a:gdLst>
                <a:gd name="T0" fmla="*/ 28 w 28"/>
                <a:gd name="T1" fmla="*/ 52 h 52"/>
                <a:gd name="T2" fmla="*/ 14 w 28"/>
                <a:gd name="T3" fmla="*/ 0 h 52"/>
                <a:gd name="T4" fmla="*/ 0 w 28"/>
                <a:gd name="T5" fmla="*/ 52 h 52"/>
                <a:gd name="T6" fmla="*/ 28 w 28"/>
                <a:gd name="T7" fmla="*/ 52 h 52"/>
                <a:gd name="T8" fmla="*/ 0 60000 65536"/>
                <a:gd name="T9" fmla="*/ 0 60000 65536"/>
                <a:gd name="T10" fmla="*/ 0 60000 65536"/>
                <a:gd name="T11" fmla="*/ 0 60000 65536"/>
                <a:gd name="T12" fmla="*/ 0 w 28"/>
                <a:gd name="T13" fmla="*/ 0 h 52"/>
                <a:gd name="T14" fmla="*/ 28 w 28"/>
                <a:gd name="T15" fmla="*/ 52 h 52"/>
              </a:gdLst>
              <a:ahLst/>
              <a:cxnLst>
                <a:cxn ang="T8">
                  <a:pos x="T0" y="T1"/>
                </a:cxn>
                <a:cxn ang="T9">
                  <a:pos x="T2" y="T3"/>
                </a:cxn>
                <a:cxn ang="T10">
                  <a:pos x="T4" y="T5"/>
                </a:cxn>
                <a:cxn ang="T11">
                  <a:pos x="T6" y="T7"/>
                </a:cxn>
              </a:cxnLst>
              <a:rect l="T12" t="T13" r="T14" b="T15"/>
              <a:pathLst>
                <a:path w="28" h="52">
                  <a:moveTo>
                    <a:pt x="28" y="52"/>
                  </a:moveTo>
                  <a:lnTo>
                    <a:pt x="14" y="0"/>
                  </a:lnTo>
                  <a:lnTo>
                    <a:pt x="0" y="52"/>
                  </a:lnTo>
                  <a:lnTo>
                    <a:pt x="2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Line 74"/>
            <p:cNvSpPr>
              <a:spLocks noChangeShapeType="1"/>
            </p:cNvSpPr>
            <p:nvPr/>
          </p:nvSpPr>
          <p:spPr bwMode="auto">
            <a:xfrm flipV="1">
              <a:off x="3305" y="1724"/>
              <a:ext cx="1" cy="16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Freeform 75"/>
            <p:cNvSpPr>
              <a:spLocks/>
            </p:cNvSpPr>
            <p:nvPr/>
          </p:nvSpPr>
          <p:spPr bwMode="auto">
            <a:xfrm>
              <a:off x="3291" y="2587"/>
              <a:ext cx="28" cy="52"/>
            </a:xfrm>
            <a:custGeom>
              <a:avLst/>
              <a:gdLst>
                <a:gd name="T0" fmla="*/ 28 w 28"/>
                <a:gd name="T1" fmla="*/ 52 h 52"/>
                <a:gd name="T2" fmla="*/ 14 w 28"/>
                <a:gd name="T3" fmla="*/ 0 h 52"/>
                <a:gd name="T4" fmla="*/ 0 w 28"/>
                <a:gd name="T5" fmla="*/ 52 h 52"/>
                <a:gd name="T6" fmla="*/ 28 w 28"/>
                <a:gd name="T7" fmla="*/ 52 h 52"/>
                <a:gd name="T8" fmla="*/ 0 60000 65536"/>
                <a:gd name="T9" fmla="*/ 0 60000 65536"/>
                <a:gd name="T10" fmla="*/ 0 60000 65536"/>
                <a:gd name="T11" fmla="*/ 0 60000 65536"/>
                <a:gd name="T12" fmla="*/ 0 w 28"/>
                <a:gd name="T13" fmla="*/ 0 h 52"/>
                <a:gd name="T14" fmla="*/ 28 w 28"/>
                <a:gd name="T15" fmla="*/ 52 h 52"/>
              </a:gdLst>
              <a:ahLst/>
              <a:cxnLst>
                <a:cxn ang="T8">
                  <a:pos x="T0" y="T1"/>
                </a:cxn>
                <a:cxn ang="T9">
                  <a:pos x="T2" y="T3"/>
                </a:cxn>
                <a:cxn ang="T10">
                  <a:pos x="T4" y="T5"/>
                </a:cxn>
                <a:cxn ang="T11">
                  <a:pos x="T6" y="T7"/>
                </a:cxn>
              </a:cxnLst>
              <a:rect l="T12" t="T13" r="T14" b="T15"/>
              <a:pathLst>
                <a:path w="28" h="52">
                  <a:moveTo>
                    <a:pt x="28" y="52"/>
                  </a:moveTo>
                  <a:lnTo>
                    <a:pt x="14" y="0"/>
                  </a:lnTo>
                  <a:lnTo>
                    <a:pt x="0" y="52"/>
                  </a:lnTo>
                  <a:lnTo>
                    <a:pt x="2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76"/>
            <p:cNvSpPr>
              <a:spLocks/>
            </p:cNvSpPr>
            <p:nvPr/>
          </p:nvSpPr>
          <p:spPr bwMode="auto">
            <a:xfrm>
              <a:off x="1656" y="2585"/>
              <a:ext cx="227" cy="592"/>
            </a:xfrm>
            <a:custGeom>
              <a:avLst/>
              <a:gdLst>
                <a:gd name="T0" fmla="*/ 0 w 227"/>
                <a:gd name="T1" fmla="*/ 0 h 592"/>
                <a:gd name="T2" fmla="*/ 0 w 227"/>
                <a:gd name="T3" fmla="*/ 592 h 592"/>
                <a:gd name="T4" fmla="*/ 227 w 227"/>
                <a:gd name="T5" fmla="*/ 592 h 592"/>
                <a:gd name="T6" fmla="*/ 0 60000 65536"/>
                <a:gd name="T7" fmla="*/ 0 60000 65536"/>
                <a:gd name="T8" fmla="*/ 0 60000 65536"/>
                <a:gd name="T9" fmla="*/ 0 w 227"/>
                <a:gd name="T10" fmla="*/ 0 h 592"/>
                <a:gd name="T11" fmla="*/ 227 w 227"/>
                <a:gd name="T12" fmla="*/ 592 h 592"/>
              </a:gdLst>
              <a:ahLst/>
              <a:cxnLst>
                <a:cxn ang="T6">
                  <a:pos x="T0" y="T1"/>
                </a:cxn>
                <a:cxn ang="T7">
                  <a:pos x="T2" y="T3"/>
                </a:cxn>
                <a:cxn ang="T8">
                  <a:pos x="T4" y="T5"/>
                </a:cxn>
              </a:cxnLst>
              <a:rect l="T9" t="T10" r="T11" b="T12"/>
              <a:pathLst>
                <a:path w="227" h="592">
                  <a:moveTo>
                    <a:pt x="0" y="0"/>
                  </a:moveTo>
                  <a:lnTo>
                    <a:pt x="0" y="592"/>
                  </a:lnTo>
                  <a:lnTo>
                    <a:pt x="227" y="59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6" name="Freeform 77"/>
            <p:cNvSpPr>
              <a:spLocks/>
            </p:cNvSpPr>
            <p:nvPr/>
          </p:nvSpPr>
          <p:spPr bwMode="auto">
            <a:xfrm>
              <a:off x="3075" y="2620"/>
              <a:ext cx="230" cy="557"/>
            </a:xfrm>
            <a:custGeom>
              <a:avLst/>
              <a:gdLst>
                <a:gd name="T0" fmla="*/ 0 w 230"/>
                <a:gd name="T1" fmla="*/ 557 h 557"/>
                <a:gd name="T2" fmla="*/ 230 w 230"/>
                <a:gd name="T3" fmla="*/ 557 h 557"/>
                <a:gd name="T4" fmla="*/ 230 w 230"/>
                <a:gd name="T5" fmla="*/ 0 h 557"/>
                <a:gd name="T6" fmla="*/ 0 60000 65536"/>
                <a:gd name="T7" fmla="*/ 0 60000 65536"/>
                <a:gd name="T8" fmla="*/ 0 60000 65536"/>
                <a:gd name="T9" fmla="*/ 0 w 230"/>
                <a:gd name="T10" fmla="*/ 0 h 557"/>
                <a:gd name="T11" fmla="*/ 230 w 230"/>
                <a:gd name="T12" fmla="*/ 557 h 557"/>
              </a:gdLst>
              <a:ahLst/>
              <a:cxnLst>
                <a:cxn ang="T6">
                  <a:pos x="T0" y="T1"/>
                </a:cxn>
                <a:cxn ang="T7">
                  <a:pos x="T2" y="T3"/>
                </a:cxn>
                <a:cxn ang="T8">
                  <a:pos x="T4" y="T5"/>
                </a:cxn>
              </a:cxnLst>
              <a:rect l="T9" t="T10" r="T11" b="T12"/>
              <a:pathLst>
                <a:path w="230" h="557">
                  <a:moveTo>
                    <a:pt x="0" y="557"/>
                  </a:moveTo>
                  <a:lnTo>
                    <a:pt x="230" y="557"/>
                  </a:lnTo>
                  <a:lnTo>
                    <a:pt x="23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7" name="Rectangle 78"/>
            <p:cNvSpPr>
              <a:spLocks noChangeArrowheads="1"/>
            </p:cNvSpPr>
            <p:nvPr/>
          </p:nvSpPr>
          <p:spPr bwMode="auto">
            <a:xfrm>
              <a:off x="1852" y="1281"/>
              <a:ext cx="1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Host</a:t>
              </a:r>
              <a:endParaRPr lang="en-GB" altLang="en-US"/>
            </a:p>
          </p:txBody>
        </p:sp>
        <p:sp>
          <p:nvSpPr>
            <p:cNvPr id="27678" name="Rectangle 79"/>
            <p:cNvSpPr>
              <a:spLocks noChangeArrowheads="1"/>
            </p:cNvSpPr>
            <p:nvPr/>
          </p:nvSpPr>
          <p:spPr bwMode="auto">
            <a:xfrm>
              <a:off x="3665" y="1281"/>
              <a:ext cx="1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Host</a:t>
              </a:r>
              <a:endParaRPr lang="en-GB" altLang="en-US"/>
            </a:p>
          </p:txBody>
        </p:sp>
        <p:sp>
          <p:nvSpPr>
            <p:cNvPr id="27679" name="Rectangle 80"/>
            <p:cNvSpPr>
              <a:spLocks noChangeArrowheads="1"/>
            </p:cNvSpPr>
            <p:nvPr/>
          </p:nvSpPr>
          <p:spPr bwMode="auto">
            <a:xfrm>
              <a:off x="1461" y="1485"/>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680" name="Rectangle 81"/>
            <p:cNvSpPr>
              <a:spLocks noChangeArrowheads="1"/>
            </p:cNvSpPr>
            <p:nvPr/>
          </p:nvSpPr>
          <p:spPr bwMode="auto">
            <a:xfrm>
              <a:off x="1511" y="1575"/>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681" name="Rectangle 82"/>
            <p:cNvSpPr>
              <a:spLocks noChangeArrowheads="1"/>
            </p:cNvSpPr>
            <p:nvPr/>
          </p:nvSpPr>
          <p:spPr bwMode="auto">
            <a:xfrm>
              <a:off x="3111" y="1485"/>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682" name="Rectangle 83"/>
            <p:cNvSpPr>
              <a:spLocks noChangeArrowheads="1"/>
            </p:cNvSpPr>
            <p:nvPr/>
          </p:nvSpPr>
          <p:spPr bwMode="auto">
            <a:xfrm>
              <a:off x="3160" y="1575"/>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683" name="Rectangle 84"/>
            <p:cNvSpPr>
              <a:spLocks noChangeArrowheads="1"/>
            </p:cNvSpPr>
            <p:nvPr/>
          </p:nvSpPr>
          <p:spPr bwMode="auto">
            <a:xfrm>
              <a:off x="1454" y="1926"/>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84" name="Freeform 85"/>
            <p:cNvSpPr>
              <a:spLocks/>
            </p:cNvSpPr>
            <p:nvPr/>
          </p:nvSpPr>
          <p:spPr bwMode="auto">
            <a:xfrm>
              <a:off x="1810" y="1881"/>
              <a:ext cx="45" cy="253"/>
            </a:xfrm>
            <a:custGeom>
              <a:avLst/>
              <a:gdLst>
                <a:gd name="T0" fmla="*/ 45 w 45"/>
                <a:gd name="T1" fmla="*/ 0 h 253"/>
                <a:gd name="T2" fmla="*/ 45 w 45"/>
                <a:gd name="T3" fmla="*/ 211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11"/>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5" name="Freeform 86"/>
            <p:cNvSpPr>
              <a:spLocks/>
            </p:cNvSpPr>
            <p:nvPr/>
          </p:nvSpPr>
          <p:spPr bwMode="auto">
            <a:xfrm>
              <a:off x="1454" y="1881"/>
              <a:ext cx="401" cy="45"/>
            </a:xfrm>
            <a:custGeom>
              <a:avLst/>
              <a:gdLst>
                <a:gd name="T0" fmla="*/ 0 w 401"/>
                <a:gd name="T1" fmla="*/ 45 h 45"/>
                <a:gd name="T2" fmla="*/ 45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5"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6" name="Rectangle 87"/>
            <p:cNvSpPr>
              <a:spLocks noChangeArrowheads="1"/>
            </p:cNvSpPr>
            <p:nvPr/>
          </p:nvSpPr>
          <p:spPr bwMode="auto">
            <a:xfrm>
              <a:off x="1544" y="198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RRP</a:t>
              </a:r>
              <a:endParaRPr lang="en-GB" altLang="en-US"/>
            </a:p>
          </p:txBody>
        </p:sp>
        <p:sp>
          <p:nvSpPr>
            <p:cNvPr id="27687" name="Rectangle 88"/>
            <p:cNvSpPr>
              <a:spLocks noChangeArrowheads="1"/>
            </p:cNvSpPr>
            <p:nvPr/>
          </p:nvSpPr>
          <p:spPr bwMode="auto">
            <a:xfrm>
              <a:off x="1362" y="1734"/>
              <a:ext cx="239" cy="10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88" name="Freeform 89"/>
            <p:cNvSpPr>
              <a:spLocks/>
            </p:cNvSpPr>
            <p:nvPr/>
          </p:nvSpPr>
          <p:spPr bwMode="auto">
            <a:xfrm>
              <a:off x="1601" y="1720"/>
              <a:ext cx="19" cy="120"/>
            </a:xfrm>
            <a:custGeom>
              <a:avLst/>
              <a:gdLst>
                <a:gd name="T0" fmla="*/ 19 w 19"/>
                <a:gd name="T1" fmla="*/ 0 h 120"/>
                <a:gd name="T2" fmla="*/ 19 w 19"/>
                <a:gd name="T3" fmla="*/ 104 h 120"/>
                <a:gd name="T4" fmla="*/ 0 w 19"/>
                <a:gd name="T5" fmla="*/ 120 h 120"/>
                <a:gd name="T6" fmla="*/ 0 w 19"/>
                <a:gd name="T7" fmla="*/ 14 h 120"/>
                <a:gd name="T8" fmla="*/ 19 w 19"/>
                <a:gd name="T9" fmla="*/ 0 h 120"/>
                <a:gd name="T10" fmla="*/ 0 60000 65536"/>
                <a:gd name="T11" fmla="*/ 0 60000 65536"/>
                <a:gd name="T12" fmla="*/ 0 60000 65536"/>
                <a:gd name="T13" fmla="*/ 0 60000 65536"/>
                <a:gd name="T14" fmla="*/ 0 60000 65536"/>
                <a:gd name="T15" fmla="*/ 0 w 19"/>
                <a:gd name="T16" fmla="*/ 0 h 120"/>
                <a:gd name="T17" fmla="*/ 19 w 19"/>
                <a:gd name="T18" fmla="*/ 120 h 120"/>
              </a:gdLst>
              <a:ahLst/>
              <a:cxnLst>
                <a:cxn ang="T10">
                  <a:pos x="T0" y="T1"/>
                </a:cxn>
                <a:cxn ang="T11">
                  <a:pos x="T2" y="T3"/>
                </a:cxn>
                <a:cxn ang="T12">
                  <a:pos x="T4" y="T5"/>
                </a:cxn>
                <a:cxn ang="T13">
                  <a:pos x="T6" y="T7"/>
                </a:cxn>
                <a:cxn ang="T14">
                  <a:pos x="T8" y="T9"/>
                </a:cxn>
              </a:cxnLst>
              <a:rect l="T15" t="T16" r="T17" b="T18"/>
              <a:pathLst>
                <a:path w="19" h="120">
                  <a:moveTo>
                    <a:pt x="19" y="0"/>
                  </a:moveTo>
                  <a:lnTo>
                    <a:pt x="19" y="104"/>
                  </a:lnTo>
                  <a:lnTo>
                    <a:pt x="0" y="120"/>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9" name="Freeform 90"/>
            <p:cNvSpPr>
              <a:spLocks/>
            </p:cNvSpPr>
            <p:nvPr/>
          </p:nvSpPr>
          <p:spPr bwMode="auto">
            <a:xfrm>
              <a:off x="1362" y="1720"/>
              <a:ext cx="258" cy="14"/>
            </a:xfrm>
            <a:custGeom>
              <a:avLst/>
              <a:gdLst>
                <a:gd name="T0" fmla="*/ 0 w 258"/>
                <a:gd name="T1" fmla="*/ 14 h 14"/>
                <a:gd name="T2" fmla="*/ 16 w 258"/>
                <a:gd name="T3" fmla="*/ 0 h 14"/>
                <a:gd name="T4" fmla="*/ 258 w 258"/>
                <a:gd name="T5" fmla="*/ 0 h 14"/>
                <a:gd name="T6" fmla="*/ 239 w 258"/>
                <a:gd name="T7" fmla="*/ 14 h 14"/>
                <a:gd name="T8" fmla="*/ 0 w 258"/>
                <a:gd name="T9" fmla="*/ 14 h 14"/>
                <a:gd name="T10" fmla="*/ 0 60000 65536"/>
                <a:gd name="T11" fmla="*/ 0 60000 65536"/>
                <a:gd name="T12" fmla="*/ 0 60000 65536"/>
                <a:gd name="T13" fmla="*/ 0 60000 65536"/>
                <a:gd name="T14" fmla="*/ 0 60000 65536"/>
                <a:gd name="T15" fmla="*/ 0 w 258"/>
                <a:gd name="T16" fmla="*/ 0 h 14"/>
                <a:gd name="T17" fmla="*/ 258 w 258"/>
                <a:gd name="T18" fmla="*/ 14 h 14"/>
              </a:gdLst>
              <a:ahLst/>
              <a:cxnLst>
                <a:cxn ang="T10">
                  <a:pos x="T0" y="T1"/>
                </a:cxn>
                <a:cxn ang="T11">
                  <a:pos x="T2" y="T3"/>
                </a:cxn>
                <a:cxn ang="T12">
                  <a:pos x="T4" y="T5"/>
                </a:cxn>
                <a:cxn ang="T13">
                  <a:pos x="T6" y="T7"/>
                </a:cxn>
                <a:cxn ang="T14">
                  <a:pos x="T8" y="T9"/>
                </a:cxn>
              </a:cxnLst>
              <a:rect l="T15" t="T16" r="T17" b="T18"/>
              <a:pathLst>
                <a:path w="258" h="14">
                  <a:moveTo>
                    <a:pt x="0" y="14"/>
                  </a:moveTo>
                  <a:lnTo>
                    <a:pt x="16" y="0"/>
                  </a:lnTo>
                  <a:lnTo>
                    <a:pt x="258" y="0"/>
                  </a:lnTo>
                  <a:lnTo>
                    <a:pt x="239"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0" name="Rectangle 91"/>
            <p:cNvSpPr>
              <a:spLocks noChangeArrowheads="1"/>
            </p:cNvSpPr>
            <p:nvPr/>
          </p:nvSpPr>
          <p:spPr bwMode="auto">
            <a:xfrm>
              <a:off x="1400" y="1743"/>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Data</a:t>
              </a:r>
              <a:endParaRPr lang="en-GB" altLang="en-US"/>
            </a:p>
          </p:txBody>
        </p:sp>
        <p:sp>
          <p:nvSpPr>
            <p:cNvPr id="27691" name="Rectangle 92"/>
            <p:cNvSpPr>
              <a:spLocks noChangeArrowheads="1"/>
            </p:cNvSpPr>
            <p:nvPr/>
          </p:nvSpPr>
          <p:spPr bwMode="auto">
            <a:xfrm>
              <a:off x="3343" y="1734"/>
              <a:ext cx="239" cy="10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92" name="Freeform 93"/>
            <p:cNvSpPr>
              <a:spLocks/>
            </p:cNvSpPr>
            <p:nvPr/>
          </p:nvSpPr>
          <p:spPr bwMode="auto">
            <a:xfrm>
              <a:off x="3582" y="1720"/>
              <a:ext cx="19" cy="120"/>
            </a:xfrm>
            <a:custGeom>
              <a:avLst/>
              <a:gdLst>
                <a:gd name="T0" fmla="*/ 19 w 19"/>
                <a:gd name="T1" fmla="*/ 0 h 120"/>
                <a:gd name="T2" fmla="*/ 19 w 19"/>
                <a:gd name="T3" fmla="*/ 104 h 120"/>
                <a:gd name="T4" fmla="*/ 0 w 19"/>
                <a:gd name="T5" fmla="*/ 120 h 120"/>
                <a:gd name="T6" fmla="*/ 0 w 19"/>
                <a:gd name="T7" fmla="*/ 14 h 120"/>
                <a:gd name="T8" fmla="*/ 19 w 19"/>
                <a:gd name="T9" fmla="*/ 0 h 120"/>
                <a:gd name="T10" fmla="*/ 0 60000 65536"/>
                <a:gd name="T11" fmla="*/ 0 60000 65536"/>
                <a:gd name="T12" fmla="*/ 0 60000 65536"/>
                <a:gd name="T13" fmla="*/ 0 60000 65536"/>
                <a:gd name="T14" fmla="*/ 0 60000 65536"/>
                <a:gd name="T15" fmla="*/ 0 w 19"/>
                <a:gd name="T16" fmla="*/ 0 h 120"/>
                <a:gd name="T17" fmla="*/ 19 w 19"/>
                <a:gd name="T18" fmla="*/ 120 h 120"/>
              </a:gdLst>
              <a:ahLst/>
              <a:cxnLst>
                <a:cxn ang="T10">
                  <a:pos x="T0" y="T1"/>
                </a:cxn>
                <a:cxn ang="T11">
                  <a:pos x="T2" y="T3"/>
                </a:cxn>
                <a:cxn ang="T12">
                  <a:pos x="T4" y="T5"/>
                </a:cxn>
                <a:cxn ang="T13">
                  <a:pos x="T6" y="T7"/>
                </a:cxn>
                <a:cxn ang="T14">
                  <a:pos x="T8" y="T9"/>
                </a:cxn>
              </a:cxnLst>
              <a:rect l="T15" t="T16" r="T17" b="T18"/>
              <a:pathLst>
                <a:path w="19" h="120">
                  <a:moveTo>
                    <a:pt x="19" y="0"/>
                  </a:moveTo>
                  <a:lnTo>
                    <a:pt x="19" y="104"/>
                  </a:lnTo>
                  <a:lnTo>
                    <a:pt x="0" y="120"/>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3" name="Freeform 94"/>
            <p:cNvSpPr>
              <a:spLocks/>
            </p:cNvSpPr>
            <p:nvPr/>
          </p:nvSpPr>
          <p:spPr bwMode="auto">
            <a:xfrm>
              <a:off x="3343" y="1720"/>
              <a:ext cx="258" cy="14"/>
            </a:xfrm>
            <a:custGeom>
              <a:avLst/>
              <a:gdLst>
                <a:gd name="T0" fmla="*/ 0 w 258"/>
                <a:gd name="T1" fmla="*/ 14 h 14"/>
                <a:gd name="T2" fmla="*/ 16 w 258"/>
                <a:gd name="T3" fmla="*/ 0 h 14"/>
                <a:gd name="T4" fmla="*/ 258 w 258"/>
                <a:gd name="T5" fmla="*/ 0 h 14"/>
                <a:gd name="T6" fmla="*/ 239 w 258"/>
                <a:gd name="T7" fmla="*/ 14 h 14"/>
                <a:gd name="T8" fmla="*/ 0 w 258"/>
                <a:gd name="T9" fmla="*/ 14 h 14"/>
                <a:gd name="T10" fmla="*/ 0 60000 65536"/>
                <a:gd name="T11" fmla="*/ 0 60000 65536"/>
                <a:gd name="T12" fmla="*/ 0 60000 65536"/>
                <a:gd name="T13" fmla="*/ 0 60000 65536"/>
                <a:gd name="T14" fmla="*/ 0 60000 65536"/>
                <a:gd name="T15" fmla="*/ 0 w 258"/>
                <a:gd name="T16" fmla="*/ 0 h 14"/>
                <a:gd name="T17" fmla="*/ 258 w 258"/>
                <a:gd name="T18" fmla="*/ 14 h 14"/>
              </a:gdLst>
              <a:ahLst/>
              <a:cxnLst>
                <a:cxn ang="T10">
                  <a:pos x="T0" y="T1"/>
                </a:cxn>
                <a:cxn ang="T11">
                  <a:pos x="T2" y="T3"/>
                </a:cxn>
                <a:cxn ang="T12">
                  <a:pos x="T4" y="T5"/>
                </a:cxn>
                <a:cxn ang="T13">
                  <a:pos x="T6" y="T7"/>
                </a:cxn>
                <a:cxn ang="T14">
                  <a:pos x="T8" y="T9"/>
                </a:cxn>
              </a:cxnLst>
              <a:rect l="T15" t="T16" r="T17" b="T18"/>
              <a:pathLst>
                <a:path w="258" h="14">
                  <a:moveTo>
                    <a:pt x="0" y="14"/>
                  </a:moveTo>
                  <a:lnTo>
                    <a:pt x="16" y="0"/>
                  </a:lnTo>
                  <a:lnTo>
                    <a:pt x="258" y="0"/>
                  </a:lnTo>
                  <a:lnTo>
                    <a:pt x="239"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4" name="Rectangle 95"/>
            <p:cNvSpPr>
              <a:spLocks noChangeArrowheads="1"/>
            </p:cNvSpPr>
            <p:nvPr/>
          </p:nvSpPr>
          <p:spPr bwMode="auto">
            <a:xfrm>
              <a:off x="3381" y="1743"/>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Data</a:t>
              </a:r>
              <a:endParaRPr lang="en-GB" altLang="en-US"/>
            </a:p>
          </p:txBody>
        </p:sp>
        <p:sp>
          <p:nvSpPr>
            <p:cNvPr id="27695" name="Rectangle 96"/>
            <p:cNvSpPr>
              <a:spLocks noChangeArrowheads="1"/>
            </p:cNvSpPr>
            <p:nvPr/>
          </p:nvSpPr>
          <p:spPr bwMode="auto">
            <a:xfrm>
              <a:off x="1454" y="2381"/>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96" name="Freeform 97"/>
            <p:cNvSpPr>
              <a:spLocks/>
            </p:cNvSpPr>
            <p:nvPr/>
          </p:nvSpPr>
          <p:spPr bwMode="auto">
            <a:xfrm>
              <a:off x="1810" y="2336"/>
              <a:ext cx="45" cy="253"/>
            </a:xfrm>
            <a:custGeom>
              <a:avLst/>
              <a:gdLst>
                <a:gd name="T0" fmla="*/ 45 w 45"/>
                <a:gd name="T1" fmla="*/ 0 h 253"/>
                <a:gd name="T2" fmla="*/ 45 w 45"/>
                <a:gd name="T3" fmla="*/ 208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08"/>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7" name="Freeform 98"/>
            <p:cNvSpPr>
              <a:spLocks/>
            </p:cNvSpPr>
            <p:nvPr/>
          </p:nvSpPr>
          <p:spPr bwMode="auto">
            <a:xfrm>
              <a:off x="1454" y="2336"/>
              <a:ext cx="401" cy="45"/>
            </a:xfrm>
            <a:custGeom>
              <a:avLst/>
              <a:gdLst>
                <a:gd name="T0" fmla="*/ 0 w 401"/>
                <a:gd name="T1" fmla="*/ 45 h 45"/>
                <a:gd name="T2" fmla="*/ 45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5"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8" name="Rectangle 99"/>
            <p:cNvSpPr>
              <a:spLocks noChangeArrowheads="1"/>
            </p:cNvSpPr>
            <p:nvPr/>
          </p:nvSpPr>
          <p:spPr bwMode="auto">
            <a:xfrm>
              <a:off x="1544" y="244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HHP</a:t>
              </a:r>
              <a:endParaRPr lang="en-GB" altLang="en-US"/>
            </a:p>
          </p:txBody>
        </p:sp>
        <p:sp>
          <p:nvSpPr>
            <p:cNvPr id="27699" name="Rectangle 100"/>
            <p:cNvSpPr>
              <a:spLocks noChangeArrowheads="1"/>
            </p:cNvSpPr>
            <p:nvPr/>
          </p:nvSpPr>
          <p:spPr bwMode="auto">
            <a:xfrm>
              <a:off x="3103" y="1926"/>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00" name="Freeform 101"/>
            <p:cNvSpPr>
              <a:spLocks/>
            </p:cNvSpPr>
            <p:nvPr/>
          </p:nvSpPr>
          <p:spPr bwMode="auto">
            <a:xfrm>
              <a:off x="3459" y="1881"/>
              <a:ext cx="45" cy="253"/>
            </a:xfrm>
            <a:custGeom>
              <a:avLst/>
              <a:gdLst>
                <a:gd name="T0" fmla="*/ 45 w 45"/>
                <a:gd name="T1" fmla="*/ 0 h 253"/>
                <a:gd name="T2" fmla="*/ 45 w 45"/>
                <a:gd name="T3" fmla="*/ 211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11"/>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1" name="Freeform 102"/>
            <p:cNvSpPr>
              <a:spLocks/>
            </p:cNvSpPr>
            <p:nvPr/>
          </p:nvSpPr>
          <p:spPr bwMode="auto">
            <a:xfrm>
              <a:off x="3103" y="1881"/>
              <a:ext cx="401" cy="45"/>
            </a:xfrm>
            <a:custGeom>
              <a:avLst/>
              <a:gdLst>
                <a:gd name="T0" fmla="*/ 0 w 401"/>
                <a:gd name="T1" fmla="*/ 45 h 45"/>
                <a:gd name="T2" fmla="*/ 46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6"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2" name="Rectangle 103"/>
            <p:cNvSpPr>
              <a:spLocks noChangeArrowheads="1"/>
            </p:cNvSpPr>
            <p:nvPr/>
          </p:nvSpPr>
          <p:spPr bwMode="auto">
            <a:xfrm>
              <a:off x="3194" y="198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RRP</a:t>
              </a:r>
              <a:endParaRPr lang="en-GB" altLang="en-US"/>
            </a:p>
          </p:txBody>
        </p:sp>
        <p:sp>
          <p:nvSpPr>
            <p:cNvPr id="27703" name="Rectangle 104"/>
            <p:cNvSpPr>
              <a:spLocks noChangeArrowheads="1"/>
            </p:cNvSpPr>
            <p:nvPr/>
          </p:nvSpPr>
          <p:spPr bwMode="auto">
            <a:xfrm>
              <a:off x="3103" y="2381"/>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04" name="Freeform 105"/>
            <p:cNvSpPr>
              <a:spLocks/>
            </p:cNvSpPr>
            <p:nvPr/>
          </p:nvSpPr>
          <p:spPr bwMode="auto">
            <a:xfrm>
              <a:off x="3459" y="2336"/>
              <a:ext cx="45" cy="253"/>
            </a:xfrm>
            <a:custGeom>
              <a:avLst/>
              <a:gdLst>
                <a:gd name="T0" fmla="*/ 45 w 45"/>
                <a:gd name="T1" fmla="*/ 0 h 253"/>
                <a:gd name="T2" fmla="*/ 45 w 45"/>
                <a:gd name="T3" fmla="*/ 208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08"/>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5" name="Freeform 106"/>
            <p:cNvSpPr>
              <a:spLocks/>
            </p:cNvSpPr>
            <p:nvPr/>
          </p:nvSpPr>
          <p:spPr bwMode="auto">
            <a:xfrm>
              <a:off x="3103" y="2336"/>
              <a:ext cx="401" cy="45"/>
            </a:xfrm>
            <a:custGeom>
              <a:avLst/>
              <a:gdLst>
                <a:gd name="T0" fmla="*/ 0 w 401"/>
                <a:gd name="T1" fmla="*/ 45 h 45"/>
                <a:gd name="T2" fmla="*/ 46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6"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6" name="Rectangle 107"/>
            <p:cNvSpPr>
              <a:spLocks noChangeArrowheads="1"/>
            </p:cNvSpPr>
            <p:nvPr/>
          </p:nvSpPr>
          <p:spPr bwMode="auto">
            <a:xfrm>
              <a:off x="3194" y="244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HHP</a:t>
              </a:r>
              <a:endParaRPr lang="en-GB" altLang="en-US"/>
            </a:p>
          </p:txBody>
        </p:sp>
        <p:sp>
          <p:nvSpPr>
            <p:cNvPr id="27707" name="Rectangle 108"/>
            <p:cNvSpPr>
              <a:spLocks noChangeArrowheads="1"/>
            </p:cNvSpPr>
            <p:nvPr/>
          </p:nvSpPr>
          <p:spPr bwMode="auto">
            <a:xfrm>
              <a:off x="1433" y="1428"/>
              <a:ext cx="412" cy="25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08" name="Freeform 109"/>
            <p:cNvSpPr>
              <a:spLocks/>
            </p:cNvSpPr>
            <p:nvPr/>
          </p:nvSpPr>
          <p:spPr bwMode="auto">
            <a:xfrm>
              <a:off x="1845" y="1395"/>
              <a:ext cx="33" cy="289"/>
            </a:xfrm>
            <a:custGeom>
              <a:avLst/>
              <a:gdLst>
                <a:gd name="T0" fmla="*/ 33 w 33"/>
                <a:gd name="T1" fmla="*/ 0 h 289"/>
                <a:gd name="T2" fmla="*/ 33 w 33"/>
                <a:gd name="T3" fmla="*/ 258 h 289"/>
                <a:gd name="T4" fmla="*/ 0 w 33"/>
                <a:gd name="T5" fmla="*/ 289 h 289"/>
                <a:gd name="T6" fmla="*/ 0 w 33"/>
                <a:gd name="T7" fmla="*/ 33 h 289"/>
                <a:gd name="T8" fmla="*/ 33 w 33"/>
                <a:gd name="T9" fmla="*/ 0 h 289"/>
                <a:gd name="T10" fmla="*/ 0 60000 65536"/>
                <a:gd name="T11" fmla="*/ 0 60000 65536"/>
                <a:gd name="T12" fmla="*/ 0 60000 65536"/>
                <a:gd name="T13" fmla="*/ 0 60000 65536"/>
                <a:gd name="T14" fmla="*/ 0 60000 65536"/>
                <a:gd name="T15" fmla="*/ 0 w 33"/>
                <a:gd name="T16" fmla="*/ 0 h 289"/>
                <a:gd name="T17" fmla="*/ 33 w 33"/>
                <a:gd name="T18" fmla="*/ 289 h 289"/>
              </a:gdLst>
              <a:ahLst/>
              <a:cxnLst>
                <a:cxn ang="T10">
                  <a:pos x="T0" y="T1"/>
                </a:cxn>
                <a:cxn ang="T11">
                  <a:pos x="T2" y="T3"/>
                </a:cxn>
                <a:cxn ang="T12">
                  <a:pos x="T4" y="T5"/>
                </a:cxn>
                <a:cxn ang="T13">
                  <a:pos x="T6" y="T7"/>
                </a:cxn>
                <a:cxn ang="T14">
                  <a:pos x="T8" y="T9"/>
                </a:cxn>
              </a:cxnLst>
              <a:rect l="T15" t="T16" r="T17" b="T18"/>
              <a:pathLst>
                <a:path w="33" h="289">
                  <a:moveTo>
                    <a:pt x="33" y="0"/>
                  </a:moveTo>
                  <a:lnTo>
                    <a:pt x="33" y="258"/>
                  </a:lnTo>
                  <a:lnTo>
                    <a:pt x="0" y="289"/>
                  </a:lnTo>
                  <a:lnTo>
                    <a:pt x="0" y="33"/>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9" name="Freeform 110"/>
            <p:cNvSpPr>
              <a:spLocks/>
            </p:cNvSpPr>
            <p:nvPr/>
          </p:nvSpPr>
          <p:spPr bwMode="auto">
            <a:xfrm>
              <a:off x="1433" y="1395"/>
              <a:ext cx="445" cy="33"/>
            </a:xfrm>
            <a:custGeom>
              <a:avLst/>
              <a:gdLst>
                <a:gd name="T0" fmla="*/ 0 w 445"/>
                <a:gd name="T1" fmla="*/ 33 h 33"/>
                <a:gd name="T2" fmla="*/ 33 w 445"/>
                <a:gd name="T3" fmla="*/ 0 h 33"/>
                <a:gd name="T4" fmla="*/ 445 w 445"/>
                <a:gd name="T5" fmla="*/ 0 h 33"/>
                <a:gd name="T6" fmla="*/ 412 w 445"/>
                <a:gd name="T7" fmla="*/ 33 h 33"/>
                <a:gd name="T8" fmla="*/ 0 w 445"/>
                <a:gd name="T9" fmla="*/ 33 h 33"/>
                <a:gd name="T10" fmla="*/ 0 60000 65536"/>
                <a:gd name="T11" fmla="*/ 0 60000 65536"/>
                <a:gd name="T12" fmla="*/ 0 60000 65536"/>
                <a:gd name="T13" fmla="*/ 0 60000 65536"/>
                <a:gd name="T14" fmla="*/ 0 60000 65536"/>
                <a:gd name="T15" fmla="*/ 0 w 445"/>
                <a:gd name="T16" fmla="*/ 0 h 33"/>
                <a:gd name="T17" fmla="*/ 445 w 445"/>
                <a:gd name="T18" fmla="*/ 33 h 33"/>
              </a:gdLst>
              <a:ahLst/>
              <a:cxnLst>
                <a:cxn ang="T10">
                  <a:pos x="T0" y="T1"/>
                </a:cxn>
                <a:cxn ang="T11">
                  <a:pos x="T2" y="T3"/>
                </a:cxn>
                <a:cxn ang="T12">
                  <a:pos x="T4" y="T5"/>
                </a:cxn>
                <a:cxn ang="T13">
                  <a:pos x="T6" y="T7"/>
                </a:cxn>
                <a:cxn ang="T14">
                  <a:pos x="T8" y="T9"/>
                </a:cxn>
              </a:cxnLst>
              <a:rect l="T15" t="T16" r="T17" b="T18"/>
              <a:pathLst>
                <a:path w="445" h="33">
                  <a:moveTo>
                    <a:pt x="0" y="33"/>
                  </a:moveTo>
                  <a:lnTo>
                    <a:pt x="33" y="0"/>
                  </a:lnTo>
                  <a:lnTo>
                    <a:pt x="445" y="0"/>
                  </a:lnTo>
                  <a:lnTo>
                    <a:pt x="412" y="33"/>
                  </a:lnTo>
                  <a:lnTo>
                    <a:pt x="0" y="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0" name="Rectangle 111"/>
            <p:cNvSpPr>
              <a:spLocks noChangeArrowheads="1"/>
            </p:cNvSpPr>
            <p:nvPr/>
          </p:nvSpPr>
          <p:spPr bwMode="auto">
            <a:xfrm>
              <a:off x="1445" y="1466"/>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711" name="Rectangle 112"/>
            <p:cNvSpPr>
              <a:spLocks noChangeArrowheads="1"/>
            </p:cNvSpPr>
            <p:nvPr/>
          </p:nvSpPr>
          <p:spPr bwMode="auto">
            <a:xfrm>
              <a:off x="1495" y="1556"/>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712" name="Rectangle 113"/>
            <p:cNvSpPr>
              <a:spLocks noChangeArrowheads="1"/>
            </p:cNvSpPr>
            <p:nvPr/>
          </p:nvSpPr>
          <p:spPr bwMode="auto">
            <a:xfrm>
              <a:off x="3082" y="1428"/>
              <a:ext cx="412" cy="25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13" name="Freeform 114"/>
            <p:cNvSpPr>
              <a:spLocks/>
            </p:cNvSpPr>
            <p:nvPr/>
          </p:nvSpPr>
          <p:spPr bwMode="auto">
            <a:xfrm>
              <a:off x="3494" y="1395"/>
              <a:ext cx="34" cy="289"/>
            </a:xfrm>
            <a:custGeom>
              <a:avLst/>
              <a:gdLst>
                <a:gd name="T0" fmla="*/ 34 w 34"/>
                <a:gd name="T1" fmla="*/ 0 h 289"/>
                <a:gd name="T2" fmla="*/ 34 w 34"/>
                <a:gd name="T3" fmla="*/ 258 h 289"/>
                <a:gd name="T4" fmla="*/ 0 w 34"/>
                <a:gd name="T5" fmla="*/ 289 h 289"/>
                <a:gd name="T6" fmla="*/ 0 w 34"/>
                <a:gd name="T7" fmla="*/ 33 h 289"/>
                <a:gd name="T8" fmla="*/ 34 w 34"/>
                <a:gd name="T9" fmla="*/ 0 h 289"/>
                <a:gd name="T10" fmla="*/ 0 60000 65536"/>
                <a:gd name="T11" fmla="*/ 0 60000 65536"/>
                <a:gd name="T12" fmla="*/ 0 60000 65536"/>
                <a:gd name="T13" fmla="*/ 0 60000 65536"/>
                <a:gd name="T14" fmla="*/ 0 60000 65536"/>
                <a:gd name="T15" fmla="*/ 0 w 34"/>
                <a:gd name="T16" fmla="*/ 0 h 289"/>
                <a:gd name="T17" fmla="*/ 34 w 34"/>
                <a:gd name="T18" fmla="*/ 289 h 289"/>
              </a:gdLst>
              <a:ahLst/>
              <a:cxnLst>
                <a:cxn ang="T10">
                  <a:pos x="T0" y="T1"/>
                </a:cxn>
                <a:cxn ang="T11">
                  <a:pos x="T2" y="T3"/>
                </a:cxn>
                <a:cxn ang="T12">
                  <a:pos x="T4" y="T5"/>
                </a:cxn>
                <a:cxn ang="T13">
                  <a:pos x="T6" y="T7"/>
                </a:cxn>
                <a:cxn ang="T14">
                  <a:pos x="T8" y="T9"/>
                </a:cxn>
              </a:cxnLst>
              <a:rect l="T15" t="T16" r="T17" b="T18"/>
              <a:pathLst>
                <a:path w="34" h="289">
                  <a:moveTo>
                    <a:pt x="34" y="0"/>
                  </a:moveTo>
                  <a:lnTo>
                    <a:pt x="34" y="258"/>
                  </a:lnTo>
                  <a:lnTo>
                    <a:pt x="0" y="289"/>
                  </a:lnTo>
                  <a:lnTo>
                    <a:pt x="0" y="33"/>
                  </a:lnTo>
                  <a:lnTo>
                    <a:pt x="3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4" name="Freeform 115"/>
            <p:cNvSpPr>
              <a:spLocks/>
            </p:cNvSpPr>
            <p:nvPr/>
          </p:nvSpPr>
          <p:spPr bwMode="auto">
            <a:xfrm>
              <a:off x="3082" y="1395"/>
              <a:ext cx="446" cy="33"/>
            </a:xfrm>
            <a:custGeom>
              <a:avLst/>
              <a:gdLst>
                <a:gd name="T0" fmla="*/ 0 w 446"/>
                <a:gd name="T1" fmla="*/ 33 h 33"/>
                <a:gd name="T2" fmla="*/ 33 w 446"/>
                <a:gd name="T3" fmla="*/ 0 h 33"/>
                <a:gd name="T4" fmla="*/ 446 w 446"/>
                <a:gd name="T5" fmla="*/ 0 h 33"/>
                <a:gd name="T6" fmla="*/ 412 w 446"/>
                <a:gd name="T7" fmla="*/ 33 h 33"/>
                <a:gd name="T8" fmla="*/ 0 w 446"/>
                <a:gd name="T9" fmla="*/ 33 h 33"/>
                <a:gd name="T10" fmla="*/ 0 60000 65536"/>
                <a:gd name="T11" fmla="*/ 0 60000 65536"/>
                <a:gd name="T12" fmla="*/ 0 60000 65536"/>
                <a:gd name="T13" fmla="*/ 0 60000 65536"/>
                <a:gd name="T14" fmla="*/ 0 60000 65536"/>
                <a:gd name="T15" fmla="*/ 0 w 446"/>
                <a:gd name="T16" fmla="*/ 0 h 33"/>
                <a:gd name="T17" fmla="*/ 446 w 446"/>
                <a:gd name="T18" fmla="*/ 33 h 33"/>
              </a:gdLst>
              <a:ahLst/>
              <a:cxnLst>
                <a:cxn ang="T10">
                  <a:pos x="T0" y="T1"/>
                </a:cxn>
                <a:cxn ang="T11">
                  <a:pos x="T2" y="T3"/>
                </a:cxn>
                <a:cxn ang="T12">
                  <a:pos x="T4" y="T5"/>
                </a:cxn>
                <a:cxn ang="T13">
                  <a:pos x="T6" y="T7"/>
                </a:cxn>
                <a:cxn ang="T14">
                  <a:pos x="T8" y="T9"/>
                </a:cxn>
              </a:cxnLst>
              <a:rect l="T15" t="T16" r="T17" b="T18"/>
              <a:pathLst>
                <a:path w="446" h="33">
                  <a:moveTo>
                    <a:pt x="0" y="33"/>
                  </a:moveTo>
                  <a:lnTo>
                    <a:pt x="33" y="0"/>
                  </a:lnTo>
                  <a:lnTo>
                    <a:pt x="446" y="0"/>
                  </a:lnTo>
                  <a:lnTo>
                    <a:pt x="412" y="33"/>
                  </a:lnTo>
                  <a:lnTo>
                    <a:pt x="0" y="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5" name="Rectangle 116"/>
            <p:cNvSpPr>
              <a:spLocks noChangeArrowheads="1"/>
            </p:cNvSpPr>
            <p:nvPr/>
          </p:nvSpPr>
          <p:spPr bwMode="auto">
            <a:xfrm>
              <a:off x="3094" y="1466"/>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716" name="Rectangle 117"/>
            <p:cNvSpPr>
              <a:spLocks noChangeArrowheads="1"/>
            </p:cNvSpPr>
            <p:nvPr/>
          </p:nvSpPr>
          <p:spPr bwMode="auto">
            <a:xfrm>
              <a:off x="3144" y="1556"/>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717" name="Rectangle 118"/>
            <p:cNvSpPr>
              <a:spLocks noChangeArrowheads="1"/>
            </p:cNvSpPr>
            <p:nvPr/>
          </p:nvSpPr>
          <p:spPr bwMode="auto">
            <a:xfrm>
              <a:off x="1149" y="2179"/>
              <a:ext cx="452" cy="107"/>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18" name="Freeform 119"/>
            <p:cNvSpPr>
              <a:spLocks/>
            </p:cNvSpPr>
            <p:nvPr/>
          </p:nvSpPr>
          <p:spPr bwMode="auto">
            <a:xfrm>
              <a:off x="1601" y="2165"/>
              <a:ext cx="19" cy="121"/>
            </a:xfrm>
            <a:custGeom>
              <a:avLst/>
              <a:gdLst>
                <a:gd name="T0" fmla="*/ 19 w 19"/>
                <a:gd name="T1" fmla="*/ 0 h 121"/>
                <a:gd name="T2" fmla="*/ 19 w 19"/>
                <a:gd name="T3" fmla="*/ 104 h 121"/>
                <a:gd name="T4" fmla="*/ 0 w 19"/>
                <a:gd name="T5" fmla="*/ 121 h 121"/>
                <a:gd name="T6" fmla="*/ 0 w 19"/>
                <a:gd name="T7" fmla="*/ 14 h 121"/>
                <a:gd name="T8" fmla="*/ 19 w 19"/>
                <a:gd name="T9" fmla="*/ 0 h 121"/>
                <a:gd name="T10" fmla="*/ 0 60000 65536"/>
                <a:gd name="T11" fmla="*/ 0 60000 65536"/>
                <a:gd name="T12" fmla="*/ 0 60000 65536"/>
                <a:gd name="T13" fmla="*/ 0 60000 65536"/>
                <a:gd name="T14" fmla="*/ 0 60000 65536"/>
                <a:gd name="T15" fmla="*/ 0 w 19"/>
                <a:gd name="T16" fmla="*/ 0 h 121"/>
                <a:gd name="T17" fmla="*/ 19 w 19"/>
                <a:gd name="T18" fmla="*/ 121 h 121"/>
              </a:gdLst>
              <a:ahLst/>
              <a:cxnLst>
                <a:cxn ang="T10">
                  <a:pos x="T0" y="T1"/>
                </a:cxn>
                <a:cxn ang="T11">
                  <a:pos x="T2" y="T3"/>
                </a:cxn>
                <a:cxn ang="T12">
                  <a:pos x="T4" y="T5"/>
                </a:cxn>
                <a:cxn ang="T13">
                  <a:pos x="T6" y="T7"/>
                </a:cxn>
                <a:cxn ang="T14">
                  <a:pos x="T8" y="T9"/>
                </a:cxn>
              </a:cxnLst>
              <a:rect l="T15" t="T16" r="T17" b="T18"/>
              <a:pathLst>
                <a:path w="19" h="121">
                  <a:moveTo>
                    <a:pt x="19" y="0"/>
                  </a:moveTo>
                  <a:lnTo>
                    <a:pt x="19" y="104"/>
                  </a:lnTo>
                  <a:lnTo>
                    <a:pt x="0" y="121"/>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9" name="Freeform 120"/>
            <p:cNvSpPr>
              <a:spLocks/>
            </p:cNvSpPr>
            <p:nvPr/>
          </p:nvSpPr>
          <p:spPr bwMode="auto">
            <a:xfrm>
              <a:off x="1149" y="2165"/>
              <a:ext cx="471" cy="14"/>
            </a:xfrm>
            <a:custGeom>
              <a:avLst/>
              <a:gdLst>
                <a:gd name="T0" fmla="*/ 0 w 471"/>
                <a:gd name="T1" fmla="*/ 14 h 14"/>
                <a:gd name="T2" fmla="*/ 16 w 471"/>
                <a:gd name="T3" fmla="*/ 0 h 14"/>
                <a:gd name="T4" fmla="*/ 471 w 471"/>
                <a:gd name="T5" fmla="*/ 0 h 14"/>
                <a:gd name="T6" fmla="*/ 452 w 471"/>
                <a:gd name="T7" fmla="*/ 14 h 14"/>
                <a:gd name="T8" fmla="*/ 0 w 471"/>
                <a:gd name="T9" fmla="*/ 14 h 14"/>
                <a:gd name="T10" fmla="*/ 0 60000 65536"/>
                <a:gd name="T11" fmla="*/ 0 60000 65536"/>
                <a:gd name="T12" fmla="*/ 0 60000 65536"/>
                <a:gd name="T13" fmla="*/ 0 60000 65536"/>
                <a:gd name="T14" fmla="*/ 0 60000 65536"/>
                <a:gd name="T15" fmla="*/ 0 w 471"/>
                <a:gd name="T16" fmla="*/ 0 h 14"/>
                <a:gd name="T17" fmla="*/ 471 w 471"/>
                <a:gd name="T18" fmla="*/ 14 h 14"/>
              </a:gdLst>
              <a:ahLst/>
              <a:cxnLst>
                <a:cxn ang="T10">
                  <a:pos x="T0" y="T1"/>
                </a:cxn>
                <a:cxn ang="T11">
                  <a:pos x="T2" y="T3"/>
                </a:cxn>
                <a:cxn ang="T12">
                  <a:pos x="T4" y="T5"/>
                </a:cxn>
                <a:cxn ang="T13">
                  <a:pos x="T6" y="T7"/>
                </a:cxn>
                <a:cxn ang="T14">
                  <a:pos x="T8" y="T9"/>
                </a:cxn>
              </a:cxnLst>
              <a:rect l="T15" t="T16" r="T17" b="T18"/>
              <a:pathLst>
                <a:path w="471" h="14">
                  <a:moveTo>
                    <a:pt x="0" y="14"/>
                  </a:moveTo>
                  <a:lnTo>
                    <a:pt x="16" y="0"/>
                  </a:lnTo>
                  <a:lnTo>
                    <a:pt x="471" y="0"/>
                  </a:lnTo>
                  <a:lnTo>
                    <a:pt x="452"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0" name="Rectangle 121"/>
            <p:cNvSpPr>
              <a:spLocks noChangeArrowheads="1"/>
            </p:cNvSpPr>
            <p:nvPr/>
          </p:nvSpPr>
          <p:spPr bwMode="auto">
            <a:xfrm>
              <a:off x="1122" y="2188"/>
              <a:ext cx="49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Myriad Roman" charset="0"/>
                </a:rPr>
                <a:t>   </a:t>
              </a:r>
              <a:r>
                <a:rPr lang="en-GB" altLang="en-US" sz="1000">
                  <a:solidFill>
                    <a:srgbClr val="000000"/>
                  </a:solidFill>
                  <a:latin typeface="Myriad Roman" charset="0"/>
                </a:rPr>
                <a:t>RRP    Data</a:t>
              </a:r>
              <a:endParaRPr lang="en-GB" altLang="en-US"/>
            </a:p>
          </p:txBody>
        </p:sp>
        <p:sp>
          <p:nvSpPr>
            <p:cNvPr id="27721" name="Line 122"/>
            <p:cNvSpPr>
              <a:spLocks noChangeShapeType="1"/>
            </p:cNvSpPr>
            <p:nvPr/>
          </p:nvSpPr>
          <p:spPr bwMode="auto">
            <a:xfrm>
              <a:off x="1364" y="2179"/>
              <a:ext cx="1" cy="10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2" name="Rectangle 123"/>
            <p:cNvSpPr>
              <a:spLocks noChangeArrowheads="1"/>
            </p:cNvSpPr>
            <p:nvPr/>
          </p:nvSpPr>
          <p:spPr bwMode="auto">
            <a:xfrm>
              <a:off x="3343" y="2179"/>
              <a:ext cx="452" cy="107"/>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23" name="Freeform 124"/>
            <p:cNvSpPr>
              <a:spLocks/>
            </p:cNvSpPr>
            <p:nvPr/>
          </p:nvSpPr>
          <p:spPr bwMode="auto">
            <a:xfrm>
              <a:off x="3795" y="2165"/>
              <a:ext cx="19" cy="121"/>
            </a:xfrm>
            <a:custGeom>
              <a:avLst/>
              <a:gdLst>
                <a:gd name="T0" fmla="*/ 19 w 19"/>
                <a:gd name="T1" fmla="*/ 0 h 121"/>
                <a:gd name="T2" fmla="*/ 19 w 19"/>
                <a:gd name="T3" fmla="*/ 104 h 121"/>
                <a:gd name="T4" fmla="*/ 0 w 19"/>
                <a:gd name="T5" fmla="*/ 121 h 121"/>
                <a:gd name="T6" fmla="*/ 0 w 19"/>
                <a:gd name="T7" fmla="*/ 14 h 121"/>
                <a:gd name="T8" fmla="*/ 19 w 19"/>
                <a:gd name="T9" fmla="*/ 0 h 121"/>
                <a:gd name="T10" fmla="*/ 0 60000 65536"/>
                <a:gd name="T11" fmla="*/ 0 60000 65536"/>
                <a:gd name="T12" fmla="*/ 0 60000 65536"/>
                <a:gd name="T13" fmla="*/ 0 60000 65536"/>
                <a:gd name="T14" fmla="*/ 0 60000 65536"/>
                <a:gd name="T15" fmla="*/ 0 w 19"/>
                <a:gd name="T16" fmla="*/ 0 h 121"/>
                <a:gd name="T17" fmla="*/ 19 w 19"/>
                <a:gd name="T18" fmla="*/ 121 h 121"/>
              </a:gdLst>
              <a:ahLst/>
              <a:cxnLst>
                <a:cxn ang="T10">
                  <a:pos x="T0" y="T1"/>
                </a:cxn>
                <a:cxn ang="T11">
                  <a:pos x="T2" y="T3"/>
                </a:cxn>
                <a:cxn ang="T12">
                  <a:pos x="T4" y="T5"/>
                </a:cxn>
                <a:cxn ang="T13">
                  <a:pos x="T6" y="T7"/>
                </a:cxn>
                <a:cxn ang="T14">
                  <a:pos x="T8" y="T9"/>
                </a:cxn>
              </a:cxnLst>
              <a:rect l="T15" t="T16" r="T17" b="T18"/>
              <a:pathLst>
                <a:path w="19" h="121">
                  <a:moveTo>
                    <a:pt x="19" y="0"/>
                  </a:moveTo>
                  <a:lnTo>
                    <a:pt x="19" y="104"/>
                  </a:lnTo>
                  <a:lnTo>
                    <a:pt x="0" y="121"/>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4" name="Freeform 125"/>
            <p:cNvSpPr>
              <a:spLocks/>
            </p:cNvSpPr>
            <p:nvPr/>
          </p:nvSpPr>
          <p:spPr bwMode="auto">
            <a:xfrm>
              <a:off x="3343" y="2165"/>
              <a:ext cx="471" cy="14"/>
            </a:xfrm>
            <a:custGeom>
              <a:avLst/>
              <a:gdLst>
                <a:gd name="T0" fmla="*/ 0 w 471"/>
                <a:gd name="T1" fmla="*/ 14 h 14"/>
                <a:gd name="T2" fmla="*/ 16 w 471"/>
                <a:gd name="T3" fmla="*/ 0 h 14"/>
                <a:gd name="T4" fmla="*/ 471 w 471"/>
                <a:gd name="T5" fmla="*/ 0 h 14"/>
                <a:gd name="T6" fmla="*/ 452 w 471"/>
                <a:gd name="T7" fmla="*/ 14 h 14"/>
                <a:gd name="T8" fmla="*/ 0 w 471"/>
                <a:gd name="T9" fmla="*/ 14 h 14"/>
                <a:gd name="T10" fmla="*/ 0 60000 65536"/>
                <a:gd name="T11" fmla="*/ 0 60000 65536"/>
                <a:gd name="T12" fmla="*/ 0 60000 65536"/>
                <a:gd name="T13" fmla="*/ 0 60000 65536"/>
                <a:gd name="T14" fmla="*/ 0 60000 65536"/>
                <a:gd name="T15" fmla="*/ 0 w 471"/>
                <a:gd name="T16" fmla="*/ 0 h 14"/>
                <a:gd name="T17" fmla="*/ 471 w 471"/>
                <a:gd name="T18" fmla="*/ 14 h 14"/>
              </a:gdLst>
              <a:ahLst/>
              <a:cxnLst>
                <a:cxn ang="T10">
                  <a:pos x="T0" y="T1"/>
                </a:cxn>
                <a:cxn ang="T11">
                  <a:pos x="T2" y="T3"/>
                </a:cxn>
                <a:cxn ang="T12">
                  <a:pos x="T4" y="T5"/>
                </a:cxn>
                <a:cxn ang="T13">
                  <a:pos x="T6" y="T7"/>
                </a:cxn>
                <a:cxn ang="T14">
                  <a:pos x="T8" y="T9"/>
                </a:cxn>
              </a:cxnLst>
              <a:rect l="T15" t="T16" r="T17" b="T18"/>
              <a:pathLst>
                <a:path w="471" h="14">
                  <a:moveTo>
                    <a:pt x="0" y="14"/>
                  </a:moveTo>
                  <a:lnTo>
                    <a:pt x="16" y="0"/>
                  </a:lnTo>
                  <a:lnTo>
                    <a:pt x="471" y="0"/>
                  </a:lnTo>
                  <a:lnTo>
                    <a:pt x="452"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5" name="Rectangle 126"/>
            <p:cNvSpPr>
              <a:spLocks noChangeArrowheads="1"/>
            </p:cNvSpPr>
            <p:nvPr/>
          </p:nvSpPr>
          <p:spPr bwMode="auto">
            <a:xfrm>
              <a:off x="3317" y="2188"/>
              <a:ext cx="49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Myriad Roman" charset="0"/>
                </a:rPr>
                <a:t>  </a:t>
              </a:r>
              <a:r>
                <a:rPr lang="en-GB" altLang="en-US" sz="1000">
                  <a:solidFill>
                    <a:srgbClr val="000000"/>
                  </a:solidFill>
                  <a:latin typeface="Myriad Roman" charset="0"/>
                </a:rPr>
                <a:t>RRP    </a:t>
              </a:r>
              <a:r>
                <a:rPr lang="en-US" altLang="en-US" sz="1000">
                  <a:solidFill>
                    <a:srgbClr val="000000"/>
                  </a:solidFill>
                  <a:latin typeface="Myriad Roman" charset="0"/>
                </a:rPr>
                <a:t> </a:t>
              </a:r>
              <a:r>
                <a:rPr lang="en-GB" altLang="en-US" sz="1000">
                  <a:solidFill>
                    <a:srgbClr val="000000"/>
                  </a:solidFill>
                  <a:latin typeface="Myriad Roman" charset="0"/>
                </a:rPr>
                <a:t>Data</a:t>
              </a:r>
              <a:endParaRPr lang="en-GB" altLang="en-US"/>
            </a:p>
          </p:txBody>
        </p:sp>
        <p:sp>
          <p:nvSpPr>
            <p:cNvPr id="27726" name="Line 127"/>
            <p:cNvSpPr>
              <a:spLocks noChangeShapeType="1"/>
            </p:cNvSpPr>
            <p:nvPr/>
          </p:nvSpPr>
          <p:spPr bwMode="auto">
            <a:xfrm>
              <a:off x="3558" y="2179"/>
              <a:ext cx="1" cy="10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Rectangle 128"/>
            <p:cNvSpPr>
              <a:spLocks noChangeArrowheads="1"/>
            </p:cNvSpPr>
            <p:nvPr/>
          </p:nvSpPr>
          <p:spPr bwMode="auto">
            <a:xfrm>
              <a:off x="2094" y="3125"/>
              <a:ext cx="739" cy="104"/>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28" name="Freeform 129"/>
            <p:cNvSpPr>
              <a:spLocks/>
            </p:cNvSpPr>
            <p:nvPr/>
          </p:nvSpPr>
          <p:spPr bwMode="auto">
            <a:xfrm>
              <a:off x="2833" y="3111"/>
              <a:ext cx="17" cy="118"/>
            </a:xfrm>
            <a:custGeom>
              <a:avLst/>
              <a:gdLst>
                <a:gd name="T0" fmla="*/ 17 w 17"/>
                <a:gd name="T1" fmla="*/ 0 h 118"/>
                <a:gd name="T2" fmla="*/ 17 w 17"/>
                <a:gd name="T3" fmla="*/ 104 h 118"/>
                <a:gd name="T4" fmla="*/ 0 w 17"/>
                <a:gd name="T5" fmla="*/ 118 h 118"/>
                <a:gd name="T6" fmla="*/ 0 w 17"/>
                <a:gd name="T7" fmla="*/ 14 h 118"/>
                <a:gd name="T8" fmla="*/ 17 w 17"/>
                <a:gd name="T9" fmla="*/ 0 h 118"/>
                <a:gd name="T10" fmla="*/ 0 60000 65536"/>
                <a:gd name="T11" fmla="*/ 0 60000 65536"/>
                <a:gd name="T12" fmla="*/ 0 60000 65536"/>
                <a:gd name="T13" fmla="*/ 0 60000 65536"/>
                <a:gd name="T14" fmla="*/ 0 60000 65536"/>
                <a:gd name="T15" fmla="*/ 0 w 17"/>
                <a:gd name="T16" fmla="*/ 0 h 118"/>
                <a:gd name="T17" fmla="*/ 17 w 17"/>
                <a:gd name="T18" fmla="*/ 118 h 118"/>
              </a:gdLst>
              <a:ahLst/>
              <a:cxnLst>
                <a:cxn ang="T10">
                  <a:pos x="T0" y="T1"/>
                </a:cxn>
                <a:cxn ang="T11">
                  <a:pos x="T2" y="T3"/>
                </a:cxn>
                <a:cxn ang="T12">
                  <a:pos x="T4" y="T5"/>
                </a:cxn>
                <a:cxn ang="T13">
                  <a:pos x="T6" y="T7"/>
                </a:cxn>
                <a:cxn ang="T14">
                  <a:pos x="T8" y="T9"/>
                </a:cxn>
              </a:cxnLst>
              <a:rect l="T15" t="T16" r="T17" b="T18"/>
              <a:pathLst>
                <a:path w="17" h="118">
                  <a:moveTo>
                    <a:pt x="17" y="0"/>
                  </a:moveTo>
                  <a:lnTo>
                    <a:pt x="17" y="104"/>
                  </a:lnTo>
                  <a:lnTo>
                    <a:pt x="0" y="118"/>
                  </a:lnTo>
                  <a:lnTo>
                    <a:pt x="0" y="14"/>
                  </a:lnTo>
                  <a:lnTo>
                    <a:pt x="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9" name="Freeform 130"/>
            <p:cNvSpPr>
              <a:spLocks/>
            </p:cNvSpPr>
            <p:nvPr/>
          </p:nvSpPr>
          <p:spPr bwMode="auto">
            <a:xfrm>
              <a:off x="2094" y="3111"/>
              <a:ext cx="756" cy="14"/>
            </a:xfrm>
            <a:custGeom>
              <a:avLst/>
              <a:gdLst>
                <a:gd name="T0" fmla="*/ 0 w 756"/>
                <a:gd name="T1" fmla="*/ 14 h 14"/>
                <a:gd name="T2" fmla="*/ 17 w 756"/>
                <a:gd name="T3" fmla="*/ 0 h 14"/>
                <a:gd name="T4" fmla="*/ 756 w 756"/>
                <a:gd name="T5" fmla="*/ 0 h 14"/>
                <a:gd name="T6" fmla="*/ 739 w 756"/>
                <a:gd name="T7" fmla="*/ 14 h 14"/>
                <a:gd name="T8" fmla="*/ 0 w 756"/>
                <a:gd name="T9" fmla="*/ 14 h 14"/>
                <a:gd name="T10" fmla="*/ 0 60000 65536"/>
                <a:gd name="T11" fmla="*/ 0 60000 65536"/>
                <a:gd name="T12" fmla="*/ 0 60000 65536"/>
                <a:gd name="T13" fmla="*/ 0 60000 65536"/>
                <a:gd name="T14" fmla="*/ 0 60000 65536"/>
                <a:gd name="T15" fmla="*/ 0 w 756"/>
                <a:gd name="T16" fmla="*/ 0 h 14"/>
                <a:gd name="T17" fmla="*/ 756 w 756"/>
                <a:gd name="T18" fmla="*/ 14 h 14"/>
              </a:gdLst>
              <a:ahLst/>
              <a:cxnLst>
                <a:cxn ang="T10">
                  <a:pos x="T0" y="T1"/>
                </a:cxn>
                <a:cxn ang="T11">
                  <a:pos x="T2" y="T3"/>
                </a:cxn>
                <a:cxn ang="T12">
                  <a:pos x="T4" y="T5"/>
                </a:cxn>
                <a:cxn ang="T13">
                  <a:pos x="T6" y="T7"/>
                </a:cxn>
                <a:cxn ang="T14">
                  <a:pos x="T8" y="T9"/>
                </a:cxn>
              </a:cxnLst>
              <a:rect l="T15" t="T16" r="T17" b="T18"/>
              <a:pathLst>
                <a:path w="756" h="14">
                  <a:moveTo>
                    <a:pt x="0" y="14"/>
                  </a:moveTo>
                  <a:lnTo>
                    <a:pt x="17" y="0"/>
                  </a:lnTo>
                  <a:lnTo>
                    <a:pt x="756" y="0"/>
                  </a:lnTo>
                  <a:lnTo>
                    <a:pt x="739"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0" name="Rectangle 131"/>
            <p:cNvSpPr>
              <a:spLocks noChangeArrowheads="1"/>
            </p:cNvSpPr>
            <p:nvPr/>
          </p:nvSpPr>
          <p:spPr bwMode="auto">
            <a:xfrm>
              <a:off x="2013" y="3134"/>
              <a:ext cx="8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Myriad Roman" charset="0"/>
                </a:rPr>
                <a:t>       </a:t>
              </a:r>
              <a:r>
                <a:rPr lang="en-GB" altLang="en-US" sz="1000">
                  <a:solidFill>
                    <a:srgbClr val="000000"/>
                  </a:solidFill>
                  <a:latin typeface="Myriad Roman" charset="0"/>
                </a:rPr>
                <a:t>HHP    RRP    Data</a:t>
              </a:r>
              <a:endParaRPr lang="en-GB" altLang="en-US"/>
            </a:p>
          </p:txBody>
        </p:sp>
        <p:sp>
          <p:nvSpPr>
            <p:cNvPr id="27731" name="Line 132"/>
            <p:cNvSpPr>
              <a:spLocks noChangeShapeType="1"/>
            </p:cNvSpPr>
            <p:nvPr/>
          </p:nvSpPr>
          <p:spPr bwMode="auto">
            <a:xfrm>
              <a:off x="2324" y="3125"/>
              <a:ext cx="1" cy="10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Line 133"/>
            <p:cNvSpPr>
              <a:spLocks noChangeShapeType="1"/>
            </p:cNvSpPr>
            <p:nvPr/>
          </p:nvSpPr>
          <p:spPr bwMode="auto">
            <a:xfrm>
              <a:off x="2558" y="3125"/>
              <a:ext cx="1" cy="10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5" name="Footer Placeholder 8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Tree>
    <p:extLst>
      <p:ext uri="{BB962C8B-B14F-4D97-AF65-F5344CB8AC3E}">
        <p14:creationId xmlns:p14="http://schemas.microsoft.com/office/powerpoint/2010/main" val="4022318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dissolve">
                                      <p:cBhvr>
                                        <p:cTn id="7" dur="500"/>
                                        <p:tgtEl>
                                          <p:spTgt spid="40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867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86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701BD-99C5-46C6-8C8D-DF4F32F82D64}" type="slidenum">
              <a:rPr lang="en-US" altLang="en-US" sz="1400"/>
              <a:pPr/>
              <a:t>4</a:t>
            </a:fld>
            <a:endParaRPr lang="en-US" altLang="en-US" sz="1400"/>
          </a:p>
        </p:txBody>
      </p:sp>
      <p:sp>
        <p:nvSpPr>
          <p:cNvPr id="28677" name="Rectangle 2"/>
          <p:cNvSpPr>
            <a:spLocks noChangeArrowheads="1"/>
          </p:cNvSpPr>
          <p:nvPr/>
        </p:nvSpPr>
        <p:spPr bwMode="auto">
          <a:xfrm>
            <a:off x="8102600" y="1714500"/>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8" name="Rectangle 3"/>
          <p:cNvSpPr>
            <a:spLocks noGrp="1" noChangeArrowheads="1"/>
          </p:cNvSpPr>
          <p:nvPr>
            <p:ph type="title"/>
          </p:nvPr>
        </p:nvSpPr>
        <p:spPr>
          <a:xfrm>
            <a:off x="2362200" y="152400"/>
            <a:ext cx="7772400" cy="1143000"/>
          </a:xfrm>
        </p:spPr>
        <p:txBody>
          <a:bodyPr/>
          <a:lstStyle/>
          <a:p>
            <a:r>
              <a:rPr lang="en-US" altLang="en-US" smtClean="0"/>
              <a:t>Internet Protocol Stack</a:t>
            </a:r>
          </a:p>
        </p:txBody>
      </p:sp>
      <p:sp>
        <p:nvSpPr>
          <p:cNvPr id="28679" name="Rectangle 4"/>
          <p:cNvSpPr>
            <a:spLocks noGrp="1" noChangeArrowheads="1"/>
          </p:cNvSpPr>
          <p:nvPr>
            <p:ph type="body" sz="half" idx="1"/>
          </p:nvPr>
        </p:nvSpPr>
        <p:spPr>
          <a:xfrm>
            <a:off x="2057400" y="1143000"/>
            <a:ext cx="5715000" cy="4648200"/>
          </a:xfrm>
        </p:spPr>
        <p:txBody>
          <a:bodyPr/>
          <a:lstStyle/>
          <a:p>
            <a:r>
              <a:rPr lang="en-US" altLang="en-US" sz="2400">
                <a:solidFill>
                  <a:srgbClr val="FF0000"/>
                </a:solidFill>
              </a:rPr>
              <a:t>application:</a:t>
            </a:r>
            <a:r>
              <a:rPr lang="en-US" altLang="en-US" sz="2400"/>
              <a:t> supporting network applications</a:t>
            </a:r>
          </a:p>
          <a:p>
            <a:pPr lvl="1"/>
            <a:r>
              <a:rPr lang="en-US" altLang="en-US" sz="2000"/>
              <a:t>ftp, smtp, http</a:t>
            </a:r>
          </a:p>
          <a:p>
            <a:r>
              <a:rPr lang="en-US" altLang="en-US" sz="2400">
                <a:solidFill>
                  <a:srgbClr val="FF0000"/>
                </a:solidFill>
              </a:rPr>
              <a:t>transport:</a:t>
            </a:r>
            <a:r>
              <a:rPr lang="en-US" altLang="en-US" sz="2400"/>
              <a:t> host-host data transfer</a:t>
            </a:r>
          </a:p>
          <a:p>
            <a:pPr lvl="1"/>
            <a:r>
              <a:rPr lang="en-US" altLang="en-US" sz="2000"/>
              <a:t>tcp, udp</a:t>
            </a:r>
          </a:p>
          <a:p>
            <a:r>
              <a:rPr lang="en-US" altLang="en-US" sz="2400">
                <a:solidFill>
                  <a:srgbClr val="FF0000"/>
                </a:solidFill>
              </a:rPr>
              <a:t>network:</a:t>
            </a:r>
            <a:r>
              <a:rPr lang="en-US" altLang="en-US" sz="2400"/>
              <a:t> routing of datagrams from source to destination</a:t>
            </a:r>
          </a:p>
          <a:p>
            <a:pPr lvl="1"/>
            <a:r>
              <a:rPr lang="en-US" altLang="en-US" sz="2000"/>
              <a:t>ip, routing protocols</a:t>
            </a:r>
          </a:p>
          <a:p>
            <a:r>
              <a:rPr lang="en-US" altLang="en-US" sz="2400">
                <a:solidFill>
                  <a:srgbClr val="FF0000"/>
                </a:solidFill>
              </a:rPr>
              <a:t>link:</a:t>
            </a:r>
            <a:r>
              <a:rPr lang="en-US" altLang="en-US" sz="2400"/>
              <a:t> data transfer between neighboring  network elements</a:t>
            </a:r>
          </a:p>
          <a:p>
            <a:pPr lvl="1"/>
            <a:r>
              <a:rPr lang="en-US" altLang="en-US" sz="2000"/>
              <a:t>ppp, ethernet</a:t>
            </a:r>
          </a:p>
          <a:p>
            <a:r>
              <a:rPr lang="en-US" altLang="en-US" sz="2400">
                <a:solidFill>
                  <a:srgbClr val="FF0000"/>
                </a:solidFill>
              </a:rPr>
              <a:t>physical:</a:t>
            </a:r>
            <a:r>
              <a:rPr lang="en-US" altLang="en-US" sz="2400"/>
              <a:t> bits “on the wire”</a:t>
            </a:r>
          </a:p>
          <a:p>
            <a:endParaRPr lang="en-US" altLang="en-US" sz="2400"/>
          </a:p>
        </p:txBody>
      </p:sp>
      <p:grpSp>
        <p:nvGrpSpPr>
          <p:cNvPr id="28680" name="Group 5"/>
          <p:cNvGrpSpPr>
            <a:grpSpLocks/>
          </p:cNvGrpSpPr>
          <p:nvPr/>
        </p:nvGrpSpPr>
        <p:grpSpPr bwMode="auto">
          <a:xfrm>
            <a:off x="8032750" y="1828800"/>
            <a:ext cx="1898650" cy="3530600"/>
            <a:chOff x="3076" y="888"/>
            <a:chExt cx="1196" cy="2224"/>
          </a:xfrm>
        </p:grpSpPr>
        <p:sp>
          <p:nvSpPr>
            <p:cNvPr id="28681"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82" name="Text Box 7"/>
            <p:cNvSpPr txBox="1">
              <a:spLocks noChangeArrowheads="1"/>
            </p:cNvSpPr>
            <p:nvPr/>
          </p:nvSpPr>
          <p:spPr bwMode="auto">
            <a:xfrm>
              <a:off x="3145" y="949"/>
              <a:ext cx="1080"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application</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transport</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network</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link</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physical</a:t>
              </a:r>
            </a:p>
          </p:txBody>
        </p:sp>
        <p:sp>
          <p:nvSpPr>
            <p:cNvPr id="28683" name="Line 8"/>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9"/>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10"/>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11"/>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8512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07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0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47F74B-AC4D-41AB-9DB2-7A4880919AD5}" type="slidenum">
              <a:rPr lang="en-US" altLang="en-US" sz="1400"/>
              <a:pPr/>
              <a:t>5</a:t>
            </a:fld>
            <a:endParaRPr lang="en-US" altLang="en-US" sz="1400"/>
          </a:p>
        </p:txBody>
      </p:sp>
      <p:sp>
        <p:nvSpPr>
          <p:cNvPr id="3079" name="Rectangle 2"/>
          <p:cNvSpPr>
            <a:spLocks noGrp="1" noChangeArrowheads="1"/>
          </p:cNvSpPr>
          <p:nvPr>
            <p:ph type="title"/>
          </p:nvPr>
        </p:nvSpPr>
        <p:spPr>
          <a:xfrm>
            <a:off x="1828800" y="133350"/>
            <a:ext cx="8382000" cy="1143000"/>
          </a:xfrm>
        </p:spPr>
        <p:txBody>
          <a:bodyPr/>
          <a:lstStyle/>
          <a:p>
            <a:r>
              <a:rPr lang="en-US" altLang="en-US" sz="3200"/>
              <a:t>Layering: </a:t>
            </a:r>
            <a:r>
              <a:rPr lang="en-US" altLang="en-US" sz="3200" i="1"/>
              <a:t>Logical </a:t>
            </a:r>
            <a:r>
              <a:rPr lang="en-US" altLang="en-US" sz="3200"/>
              <a:t>Communication </a:t>
            </a:r>
            <a:endParaRPr lang="en-US" altLang="en-US" smtClean="0"/>
          </a:p>
        </p:txBody>
      </p:sp>
      <p:sp>
        <p:nvSpPr>
          <p:cNvPr id="3080" name="Freeform 3"/>
          <p:cNvSpPr>
            <a:spLocks/>
          </p:cNvSpPr>
          <p:nvPr/>
        </p:nvSpPr>
        <p:spPr bwMode="auto">
          <a:xfrm>
            <a:off x="4525963" y="1601788"/>
            <a:ext cx="5943600" cy="445135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3074" name="Object 4"/>
          <p:cNvGraphicFramePr>
            <a:graphicFrameLocks noChangeAspect="1"/>
          </p:cNvGraphicFramePr>
          <p:nvPr/>
        </p:nvGraphicFramePr>
        <p:xfrm>
          <a:off x="4886326" y="1952626"/>
          <a:ext cx="1323975" cy="892175"/>
        </p:xfrm>
        <a:graphic>
          <a:graphicData uri="http://schemas.openxmlformats.org/presentationml/2006/ole">
            <mc:AlternateContent xmlns:mc="http://schemas.openxmlformats.org/markup-compatibility/2006">
              <mc:Choice xmlns:v="urn:schemas-microsoft-com:vml" Requires="v">
                <p:oleObj spid="_x0000_s1072" name="ClipArt" r:id="rId3" imgW="1307263" imgH="1084139" progId="MS_ClipArt_Gallery.2">
                  <p:embed/>
                </p:oleObj>
              </mc:Choice>
              <mc:Fallback>
                <p:oleObj name="ClipArt"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6" y="1952626"/>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Line 5"/>
          <p:cNvSpPr>
            <a:spLocks noChangeShapeType="1"/>
          </p:cNvSpPr>
          <p:nvPr/>
        </p:nvSpPr>
        <p:spPr bwMode="auto">
          <a:xfrm flipV="1">
            <a:off x="6178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75" name="Object 6"/>
          <p:cNvGraphicFramePr>
            <a:graphicFrameLocks noChangeAspect="1"/>
          </p:cNvGraphicFramePr>
          <p:nvPr/>
        </p:nvGraphicFramePr>
        <p:xfrm>
          <a:off x="4886326" y="3619501"/>
          <a:ext cx="1323975" cy="893763"/>
        </p:xfrm>
        <a:graphic>
          <a:graphicData uri="http://schemas.openxmlformats.org/presentationml/2006/ole">
            <mc:AlternateContent xmlns:mc="http://schemas.openxmlformats.org/markup-compatibility/2006">
              <mc:Choice xmlns:v="urn:schemas-microsoft-com:vml" Requires="v">
                <p:oleObj spid="_x0000_s1073" name="ClipArt" r:id="rId5" imgW="1307263" imgH="1084139" progId="MS_ClipArt_Gallery.2">
                  <p:embed/>
                </p:oleObj>
              </mc:Choice>
              <mc:Fallback>
                <p:oleObj name="ClipArt"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6" y="3619501"/>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Line 7"/>
          <p:cNvSpPr>
            <a:spLocks noChangeShapeType="1"/>
          </p:cNvSpPr>
          <p:nvPr/>
        </p:nvSpPr>
        <p:spPr bwMode="auto">
          <a:xfrm flipV="1">
            <a:off x="6178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83" name="Group 8"/>
          <p:cNvGrpSpPr>
            <a:grpSpLocks/>
          </p:cNvGrpSpPr>
          <p:nvPr/>
        </p:nvGrpSpPr>
        <p:grpSpPr bwMode="auto">
          <a:xfrm>
            <a:off x="6586538" y="2995614"/>
            <a:ext cx="165100" cy="600075"/>
            <a:chOff x="3842" y="406"/>
            <a:chExt cx="51" cy="167"/>
          </a:xfrm>
        </p:grpSpPr>
        <p:sp>
          <p:nvSpPr>
            <p:cNvPr id="3187" name="Oval 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8" name="Oval 1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9" name="Oval 1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3084" name="Group 12"/>
          <p:cNvGrpSpPr>
            <a:grpSpLocks/>
          </p:cNvGrpSpPr>
          <p:nvPr/>
        </p:nvGrpSpPr>
        <p:grpSpPr bwMode="auto">
          <a:xfrm>
            <a:off x="7580313" y="4433889"/>
            <a:ext cx="666750" cy="1106487"/>
            <a:chOff x="4180" y="783"/>
            <a:chExt cx="150" cy="307"/>
          </a:xfrm>
        </p:grpSpPr>
        <p:sp>
          <p:nvSpPr>
            <p:cNvPr id="3179" name="AutoShape 1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0" name="Rectangle 1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1" name="Rectangle 1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2" name="AutoShape 1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3" name="Line 1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4" name="Line 1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5" name="Rectangle 1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86" name="Rectangle 2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3085" name="Group 21"/>
          <p:cNvGrpSpPr>
            <a:grpSpLocks/>
          </p:cNvGrpSpPr>
          <p:nvPr/>
        </p:nvGrpSpPr>
        <p:grpSpPr bwMode="auto">
          <a:xfrm rot="-5400000">
            <a:off x="8590757" y="4606132"/>
            <a:ext cx="227013" cy="742950"/>
            <a:chOff x="3842" y="406"/>
            <a:chExt cx="51" cy="167"/>
          </a:xfrm>
        </p:grpSpPr>
        <p:sp>
          <p:nvSpPr>
            <p:cNvPr id="3176" name="Oval 2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7" name="Oval 2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8" name="Oval 2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3086" name="Line 25"/>
          <p:cNvSpPr>
            <a:spLocks noChangeShapeType="1"/>
          </p:cNvSpPr>
          <p:nvPr/>
        </p:nvSpPr>
        <p:spPr bwMode="auto">
          <a:xfrm>
            <a:off x="8013701" y="4175126"/>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7" name="Line 26"/>
          <p:cNvSpPr>
            <a:spLocks noChangeShapeType="1"/>
          </p:cNvSpPr>
          <p:nvPr/>
        </p:nvSpPr>
        <p:spPr bwMode="auto">
          <a:xfrm>
            <a:off x="8024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8" name="Line 27"/>
          <p:cNvSpPr>
            <a:spLocks noChangeShapeType="1"/>
          </p:cNvSpPr>
          <p:nvPr/>
        </p:nvSpPr>
        <p:spPr bwMode="auto">
          <a:xfrm>
            <a:off x="9602789" y="4160839"/>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9" name="Line 28"/>
          <p:cNvSpPr>
            <a:spLocks noChangeShapeType="1"/>
          </p:cNvSpPr>
          <p:nvPr/>
        </p:nvSpPr>
        <p:spPr bwMode="auto">
          <a:xfrm>
            <a:off x="7059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0" name="Line 29"/>
          <p:cNvSpPr>
            <a:spLocks noChangeShapeType="1"/>
          </p:cNvSpPr>
          <p:nvPr/>
        </p:nvSpPr>
        <p:spPr bwMode="auto">
          <a:xfrm flipV="1">
            <a:off x="7099301" y="3463926"/>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1" name="Line 30"/>
          <p:cNvSpPr>
            <a:spLocks noChangeShapeType="1"/>
          </p:cNvSpPr>
          <p:nvPr/>
        </p:nvSpPr>
        <p:spPr bwMode="auto">
          <a:xfrm flipV="1">
            <a:off x="8777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92" name="Group 31"/>
          <p:cNvGrpSpPr>
            <a:grpSpLocks/>
          </p:cNvGrpSpPr>
          <p:nvPr/>
        </p:nvGrpSpPr>
        <p:grpSpPr bwMode="auto">
          <a:xfrm>
            <a:off x="9186863" y="4397376"/>
            <a:ext cx="666750" cy="1108075"/>
            <a:chOff x="4180" y="783"/>
            <a:chExt cx="150" cy="307"/>
          </a:xfrm>
        </p:grpSpPr>
        <p:sp>
          <p:nvSpPr>
            <p:cNvPr id="3168" name="AutoShape 3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69" name="Rectangle 3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0" name="Rectangle 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1" name="AutoShape 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2" name="Line 3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3" name="Line 3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4" name="Rectangle 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 name="Rectangle 3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3093" name="Group 40"/>
          <p:cNvGrpSpPr>
            <a:grpSpLocks/>
          </p:cNvGrpSpPr>
          <p:nvPr/>
        </p:nvGrpSpPr>
        <p:grpSpPr bwMode="auto">
          <a:xfrm>
            <a:off x="7932738" y="3076575"/>
            <a:ext cx="1598612" cy="654050"/>
            <a:chOff x="3600" y="219"/>
            <a:chExt cx="360" cy="175"/>
          </a:xfrm>
        </p:grpSpPr>
        <p:sp>
          <p:nvSpPr>
            <p:cNvPr id="3155" name="Oval 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56" name="Line 4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7" name="Line 4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8" name="Rectangle 4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159" name="Oval 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3160" name="Group 46"/>
            <p:cNvGrpSpPr>
              <a:grpSpLocks/>
            </p:cNvGrpSpPr>
            <p:nvPr/>
          </p:nvGrpSpPr>
          <p:grpSpPr bwMode="auto">
            <a:xfrm>
              <a:off x="3686" y="244"/>
              <a:ext cx="177" cy="66"/>
              <a:chOff x="2848" y="848"/>
              <a:chExt cx="140" cy="98"/>
            </a:xfrm>
          </p:grpSpPr>
          <p:sp>
            <p:nvSpPr>
              <p:cNvPr id="3165" name="Line 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6"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7" name="Line 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61" name="Group 50"/>
            <p:cNvGrpSpPr>
              <a:grpSpLocks/>
            </p:cNvGrpSpPr>
            <p:nvPr/>
          </p:nvGrpSpPr>
          <p:grpSpPr bwMode="auto">
            <a:xfrm flipV="1">
              <a:off x="3686" y="243"/>
              <a:ext cx="177" cy="66"/>
              <a:chOff x="2848" y="848"/>
              <a:chExt cx="140" cy="98"/>
            </a:xfrm>
          </p:grpSpPr>
          <p:sp>
            <p:nvSpPr>
              <p:cNvPr id="3162" name="Line 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3" name="Line 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4" name="Line 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094" name="Group 54"/>
          <p:cNvGrpSpPr>
            <a:grpSpLocks/>
          </p:cNvGrpSpPr>
          <p:nvPr/>
        </p:nvGrpSpPr>
        <p:grpSpPr bwMode="auto">
          <a:xfrm>
            <a:off x="4826001" y="1362075"/>
            <a:ext cx="5514975" cy="4471988"/>
            <a:chOff x="1291" y="897"/>
            <a:chExt cx="3496" cy="2847"/>
          </a:xfrm>
        </p:grpSpPr>
        <p:grpSp>
          <p:nvGrpSpPr>
            <p:cNvPr id="3117" name="Group 55"/>
            <p:cNvGrpSpPr>
              <a:grpSpLocks/>
            </p:cNvGrpSpPr>
            <p:nvPr/>
          </p:nvGrpSpPr>
          <p:grpSpPr bwMode="auto">
            <a:xfrm>
              <a:off x="1341" y="897"/>
              <a:ext cx="849" cy="965"/>
              <a:chOff x="186" y="1425"/>
              <a:chExt cx="849" cy="965"/>
            </a:xfrm>
          </p:grpSpPr>
          <p:sp>
            <p:nvSpPr>
              <p:cNvPr id="3148" name="Rectangle 5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49" name="Rectangle 5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50" name="Text Box 58"/>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3151" name="Line 5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2" name="Line 6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3" name="Line 6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4" name="Line 6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18" name="Group 63"/>
            <p:cNvGrpSpPr>
              <a:grpSpLocks/>
            </p:cNvGrpSpPr>
            <p:nvPr/>
          </p:nvGrpSpPr>
          <p:grpSpPr bwMode="auto">
            <a:xfrm>
              <a:off x="1291" y="1985"/>
              <a:ext cx="850" cy="967"/>
              <a:chOff x="185" y="1425"/>
              <a:chExt cx="850" cy="967"/>
            </a:xfrm>
          </p:grpSpPr>
          <p:sp>
            <p:nvSpPr>
              <p:cNvPr id="3141" name="Rectangle 6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42" name="Rectangle 6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43" name="Text Box 66"/>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3144" name="Line 6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5" name="Line 6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6" name="Line 6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7" name="Line 7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19" name="Group 71"/>
            <p:cNvGrpSpPr>
              <a:grpSpLocks/>
            </p:cNvGrpSpPr>
            <p:nvPr/>
          </p:nvGrpSpPr>
          <p:grpSpPr bwMode="auto">
            <a:xfrm>
              <a:off x="2814" y="2781"/>
              <a:ext cx="850" cy="963"/>
              <a:chOff x="185" y="1425"/>
              <a:chExt cx="850" cy="963"/>
            </a:xfrm>
          </p:grpSpPr>
          <p:sp>
            <p:nvSpPr>
              <p:cNvPr id="3134" name="Rectangle 7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35" name="Rectangle 7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36" name="Text Box 74"/>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3137" name="Line 7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8" name="Line 7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9" name="Line 7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0" name="Line 7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20" name="Group 79"/>
            <p:cNvGrpSpPr>
              <a:grpSpLocks/>
            </p:cNvGrpSpPr>
            <p:nvPr/>
          </p:nvGrpSpPr>
          <p:grpSpPr bwMode="auto">
            <a:xfrm>
              <a:off x="3937" y="2777"/>
              <a:ext cx="850" cy="965"/>
              <a:chOff x="185" y="1425"/>
              <a:chExt cx="850" cy="965"/>
            </a:xfrm>
          </p:grpSpPr>
          <p:sp>
            <p:nvSpPr>
              <p:cNvPr id="3127" name="Rectangle 8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28" name="Rectangle 8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29" name="Text Box 82"/>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3130" name="Line 8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1" name="Line 8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2" name="Line 8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3" name="Line 8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21" name="Group 87"/>
            <p:cNvGrpSpPr>
              <a:grpSpLocks/>
            </p:cNvGrpSpPr>
            <p:nvPr/>
          </p:nvGrpSpPr>
          <p:grpSpPr bwMode="auto">
            <a:xfrm>
              <a:off x="3341" y="1815"/>
              <a:ext cx="832" cy="615"/>
              <a:chOff x="4369" y="791"/>
              <a:chExt cx="832" cy="615"/>
            </a:xfrm>
          </p:grpSpPr>
          <p:sp>
            <p:nvSpPr>
              <p:cNvPr id="3122" name="Rectangle 88"/>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23" name="Rectangle 89"/>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24" name="Text Box 90"/>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3125" name="Line 91"/>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6" name="Line 92"/>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095" name="Freeform 93"/>
          <p:cNvSpPr>
            <a:spLocks/>
          </p:cNvSpPr>
          <p:nvPr/>
        </p:nvSpPr>
        <p:spPr bwMode="auto">
          <a:xfrm>
            <a:off x="5353051" y="1514475"/>
            <a:ext cx="3724275" cy="3162300"/>
          </a:xfrm>
          <a:custGeom>
            <a:avLst/>
            <a:gdLst>
              <a:gd name="T0" fmla="*/ 2147483647 w 2346"/>
              <a:gd name="T1" fmla="*/ 0 h 1992"/>
              <a:gd name="T2" fmla="*/ 0 w 2346"/>
              <a:gd name="T3" fmla="*/ 2147483647 h 1992"/>
              <a:gd name="T4" fmla="*/ 2147483647 w 2346"/>
              <a:gd name="T5" fmla="*/ 2147483647 h 1992"/>
              <a:gd name="T6" fmla="*/ 2147483647 w 2346"/>
              <a:gd name="T7" fmla="*/ 2147483647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096" name="Group 94"/>
          <p:cNvGrpSpPr>
            <a:grpSpLocks/>
          </p:cNvGrpSpPr>
          <p:nvPr/>
        </p:nvGrpSpPr>
        <p:grpSpPr bwMode="auto">
          <a:xfrm>
            <a:off x="9490075" y="4046539"/>
            <a:ext cx="700088" cy="382587"/>
            <a:chOff x="4712" y="2088"/>
            <a:chExt cx="444" cy="244"/>
          </a:xfrm>
        </p:grpSpPr>
        <p:sp>
          <p:nvSpPr>
            <p:cNvPr id="3115" name="Rectangle 95"/>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16" name="Text Box 96"/>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Comic Sans MS" panose="030F0702030302020204" pitchFamily="66" charset="0"/>
                </a:rPr>
                <a:t>data</a:t>
              </a:r>
              <a:endParaRPr lang="en-US" altLang="en-US"/>
            </a:p>
          </p:txBody>
        </p:sp>
      </p:grpSp>
      <p:grpSp>
        <p:nvGrpSpPr>
          <p:cNvPr id="3097" name="Group 97"/>
          <p:cNvGrpSpPr>
            <a:grpSpLocks/>
          </p:cNvGrpSpPr>
          <p:nvPr/>
        </p:nvGrpSpPr>
        <p:grpSpPr bwMode="auto">
          <a:xfrm>
            <a:off x="4975226" y="1114425"/>
            <a:ext cx="701675" cy="382588"/>
            <a:chOff x="4712" y="2088"/>
            <a:chExt cx="444" cy="244"/>
          </a:xfrm>
        </p:grpSpPr>
        <p:sp>
          <p:nvSpPr>
            <p:cNvPr id="3113" name="Rectangle 9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14" name="Text Box 99"/>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Comic Sans MS" panose="030F0702030302020204" pitchFamily="66" charset="0"/>
                </a:rPr>
                <a:t>data</a:t>
              </a:r>
              <a:endParaRPr lang="en-US" altLang="en-US"/>
            </a:p>
          </p:txBody>
        </p:sp>
      </p:grpSp>
      <p:sp>
        <p:nvSpPr>
          <p:cNvPr id="3098" name="Rectangle 100"/>
          <p:cNvSpPr>
            <a:spLocks noGrp="1" noChangeArrowheads="1"/>
          </p:cNvSpPr>
          <p:nvPr>
            <p:ph type="body" sz="half" idx="1"/>
          </p:nvPr>
        </p:nvSpPr>
        <p:spPr>
          <a:xfrm>
            <a:off x="1778000" y="1397000"/>
            <a:ext cx="2813050" cy="4648200"/>
          </a:xfrm>
          <a:noFill/>
        </p:spPr>
        <p:txBody>
          <a:bodyPr/>
          <a:lstStyle/>
          <a:p>
            <a:pPr>
              <a:buFontTx/>
              <a:buNone/>
            </a:pPr>
            <a:r>
              <a:rPr lang="en-US" altLang="en-US" sz="2400">
                <a:solidFill>
                  <a:srgbClr val="FF0000"/>
                </a:solidFill>
              </a:rPr>
              <a:t>E.g.: transport</a:t>
            </a:r>
            <a:endParaRPr lang="en-US" altLang="en-US" sz="2400"/>
          </a:p>
          <a:p>
            <a:r>
              <a:rPr lang="en-US" altLang="en-US" sz="2000"/>
              <a:t>take data from app</a:t>
            </a:r>
          </a:p>
          <a:p>
            <a:r>
              <a:rPr lang="en-US" altLang="en-US" sz="2000"/>
              <a:t>add addressing, reliability check info to form “datagram”</a:t>
            </a:r>
          </a:p>
          <a:p>
            <a:r>
              <a:rPr lang="en-US" altLang="en-US" sz="2000"/>
              <a:t>send datagram to peer</a:t>
            </a:r>
          </a:p>
          <a:p>
            <a:r>
              <a:rPr lang="en-US" altLang="en-US" sz="2000"/>
              <a:t>wait for peer to ack receipt</a:t>
            </a:r>
          </a:p>
          <a:p>
            <a:r>
              <a:rPr lang="en-US" altLang="en-US" sz="2000"/>
              <a:t>analogy: post office</a:t>
            </a:r>
          </a:p>
        </p:txBody>
      </p:sp>
      <p:grpSp>
        <p:nvGrpSpPr>
          <p:cNvPr id="3099" name="Group 101"/>
          <p:cNvGrpSpPr>
            <a:grpSpLocks/>
          </p:cNvGrpSpPr>
          <p:nvPr/>
        </p:nvGrpSpPr>
        <p:grpSpPr bwMode="auto">
          <a:xfrm>
            <a:off x="6832600" y="3408364"/>
            <a:ext cx="700088" cy="382587"/>
            <a:chOff x="4712" y="2088"/>
            <a:chExt cx="444" cy="244"/>
          </a:xfrm>
        </p:grpSpPr>
        <p:sp>
          <p:nvSpPr>
            <p:cNvPr id="3111" name="Rectangle 102"/>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12" name="Text Box 103"/>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Comic Sans MS" panose="030F0702030302020204" pitchFamily="66" charset="0"/>
                </a:rPr>
                <a:t>data</a:t>
              </a:r>
              <a:endParaRPr lang="en-US" altLang="en-US"/>
            </a:p>
          </p:txBody>
        </p:sp>
      </p:grpSp>
      <p:sp>
        <p:nvSpPr>
          <p:cNvPr id="3100" name="Line 104"/>
          <p:cNvSpPr>
            <a:spLocks noChangeShapeType="1"/>
          </p:cNvSpPr>
          <p:nvPr/>
        </p:nvSpPr>
        <p:spPr bwMode="auto">
          <a:xfrm>
            <a:off x="7543800" y="3752851"/>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105"/>
          <p:cNvSpPr>
            <a:spLocks noChangeShapeType="1"/>
          </p:cNvSpPr>
          <p:nvPr/>
        </p:nvSpPr>
        <p:spPr bwMode="auto">
          <a:xfrm flipH="1" flipV="1">
            <a:off x="6972301" y="2790826"/>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02" name="Rectangle 106"/>
          <p:cNvSpPr>
            <a:spLocks noChangeArrowheads="1"/>
          </p:cNvSpPr>
          <p:nvPr/>
        </p:nvSpPr>
        <p:spPr bwMode="auto">
          <a:xfrm>
            <a:off x="9048750" y="4714876"/>
            <a:ext cx="1257300" cy="27622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solidFill>
                  <a:schemeClr val="bg1"/>
                </a:solidFill>
                <a:latin typeface="Comic Sans MS" panose="030F0702030302020204" pitchFamily="66" charset="0"/>
              </a:rPr>
              <a:t>transport</a:t>
            </a:r>
            <a:endParaRPr lang="en-US" altLang="en-US"/>
          </a:p>
        </p:txBody>
      </p:sp>
      <p:sp>
        <p:nvSpPr>
          <p:cNvPr id="3103" name="Rectangle 107"/>
          <p:cNvSpPr>
            <a:spLocks noChangeArrowheads="1"/>
          </p:cNvSpPr>
          <p:nvPr/>
        </p:nvSpPr>
        <p:spPr bwMode="auto">
          <a:xfrm>
            <a:off x="4962525" y="1762126"/>
            <a:ext cx="1257300" cy="27622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solidFill>
                  <a:schemeClr val="bg1"/>
                </a:solidFill>
                <a:latin typeface="Comic Sans MS" panose="030F0702030302020204" pitchFamily="66" charset="0"/>
              </a:rPr>
              <a:t>transport</a:t>
            </a:r>
            <a:endParaRPr lang="en-US" altLang="en-US"/>
          </a:p>
        </p:txBody>
      </p:sp>
      <p:sp>
        <p:nvSpPr>
          <p:cNvPr id="3104" name="Freeform 108"/>
          <p:cNvSpPr>
            <a:spLocks/>
          </p:cNvSpPr>
          <p:nvPr/>
        </p:nvSpPr>
        <p:spPr bwMode="auto">
          <a:xfrm>
            <a:off x="9963151" y="4419600"/>
            <a:ext cx="9525" cy="361950"/>
          </a:xfrm>
          <a:custGeom>
            <a:avLst/>
            <a:gdLst>
              <a:gd name="T0" fmla="*/ 2147483647 w 6"/>
              <a:gd name="T1" fmla="*/ 2147483647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05" name="Freeform 109"/>
          <p:cNvSpPr>
            <a:spLocks/>
          </p:cNvSpPr>
          <p:nvPr/>
        </p:nvSpPr>
        <p:spPr bwMode="auto">
          <a:xfrm>
            <a:off x="6348414" y="2206626"/>
            <a:ext cx="890587" cy="519113"/>
          </a:xfrm>
          <a:custGeom>
            <a:avLst/>
            <a:gdLst>
              <a:gd name="T0" fmla="*/ 2147483647 w 1122"/>
              <a:gd name="T1" fmla="*/ 2147483647 h 981"/>
              <a:gd name="T2" fmla="*/ 2147483647 w 1122"/>
              <a:gd name="T3" fmla="*/ 2147483647 h 981"/>
              <a:gd name="T4" fmla="*/ 2147483647 w 1122"/>
              <a:gd name="T5" fmla="*/ 0 h 981"/>
              <a:gd name="T6" fmla="*/ 2147483647 w 1122"/>
              <a:gd name="T7" fmla="*/ 2147483647 h 981"/>
              <a:gd name="T8" fmla="*/ 2147483647 w 1122"/>
              <a:gd name="T9" fmla="*/ 2147483647 h 981"/>
              <a:gd name="T10" fmla="*/ 2147483647 w 1122"/>
              <a:gd name="T11" fmla="*/ 2147483647 h 981"/>
              <a:gd name="T12" fmla="*/ 2147483647 w 1122"/>
              <a:gd name="T13" fmla="*/ 2147483647 h 981"/>
              <a:gd name="T14" fmla="*/ 2147483647 w 1122"/>
              <a:gd name="T15" fmla="*/ 2147483647 h 981"/>
              <a:gd name="T16" fmla="*/ 2147483647 w 1122"/>
              <a:gd name="T17" fmla="*/ 2147483647 h 981"/>
              <a:gd name="T18" fmla="*/ 2147483647 w 1122"/>
              <a:gd name="T19" fmla="*/ 2147483647 h 981"/>
              <a:gd name="T20" fmla="*/ 2147483647 w 1122"/>
              <a:gd name="T21" fmla="*/ 2147483647 h 981"/>
              <a:gd name="T22" fmla="*/ 2147483647 w 1122"/>
              <a:gd name="T23" fmla="*/ 2147483647 h 981"/>
              <a:gd name="T24" fmla="*/ 2147483647 w 1122"/>
              <a:gd name="T25" fmla="*/ 2147483647 h 981"/>
              <a:gd name="T26" fmla="*/ 2147483647 w 1122"/>
              <a:gd name="T27" fmla="*/ 2147483647 h 981"/>
              <a:gd name="T28" fmla="*/ 2147483647 w 1122"/>
              <a:gd name="T29" fmla="*/ 2147483647 h 981"/>
              <a:gd name="T30" fmla="*/ 2147483647 w 1122"/>
              <a:gd name="T31" fmla="*/ 2147483647 h 981"/>
              <a:gd name="T32" fmla="*/ 2147483647 w 1122"/>
              <a:gd name="T33" fmla="*/ 2147483647 h 981"/>
              <a:gd name="T34" fmla="*/ 2147483647 w 1122"/>
              <a:gd name="T35" fmla="*/ 2147483647 h 981"/>
              <a:gd name="T36" fmla="*/ 2147483647 w 1122"/>
              <a:gd name="T37" fmla="*/ 2147483647 h 981"/>
              <a:gd name="T38" fmla="*/ 2147483647 w 1122"/>
              <a:gd name="T39" fmla="*/ 2147483647 h 981"/>
              <a:gd name="T40" fmla="*/ 2147483647 w 1122"/>
              <a:gd name="T41" fmla="*/ 2147483647 h 981"/>
              <a:gd name="T42" fmla="*/ 2147483647 w 1122"/>
              <a:gd name="T43" fmla="*/ 2147483647 h 981"/>
              <a:gd name="T44" fmla="*/ 2147483647 w 1122"/>
              <a:gd name="T45" fmla="*/ 2147483647 h 981"/>
              <a:gd name="T46" fmla="*/ 2147483647 w 1122"/>
              <a:gd name="T47" fmla="*/ 2147483647 h 981"/>
              <a:gd name="T48" fmla="*/ 2147483647 w 1122"/>
              <a:gd name="T49" fmla="*/ 2147483647 h 981"/>
              <a:gd name="T50" fmla="*/ 2147483647 w 1122"/>
              <a:gd name="T51" fmla="*/ 2147483647 h 981"/>
              <a:gd name="T52" fmla="*/ 2147483647 w 1122"/>
              <a:gd name="T53" fmla="*/ 2147483647 h 981"/>
              <a:gd name="T54" fmla="*/ 2147483647 w 1122"/>
              <a:gd name="T55" fmla="*/ 2147483647 h 981"/>
              <a:gd name="T56" fmla="*/ 2147483647 w 1122"/>
              <a:gd name="T57" fmla="*/ 2147483647 h 981"/>
              <a:gd name="T58" fmla="*/ 2147483647 w 1122"/>
              <a:gd name="T59" fmla="*/ 2147483647 h 981"/>
              <a:gd name="T60" fmla="*/ 2147483647 w 1122"/>
              <a:gd name="T61" fmla="*/ 2147483647 h 981"/>
              <a:gd name="T62" fmla="*/ 2147483647 w 1122"/>
              <a:gd name="T63" fmla="*/ 2147483647 h 981"/>
              <a:gd name="T64" fmla="*/ 2147483647 w 1122"/>
              <a:gd name="T65" fmla="*/ 2147483647 h 981"/>
              <a:gd name="T66" fmla="*/ 2147483647 w 1122"/>
              <a:gd name="T67" fmla="*/ 2147483647 h 981"/>
              <a:gd name="T68" fmla="*/ 2147483647 w 1122"/>
              <a:gd name="T69" fmla="*/ 2147483647 h 981"/>
              <a:gd name="T70" fmla="*/ 2147483647 w 1122"/>
              <a:gd name="T71" fmla="*/ 2147483647 h 981"/>
              <a:gd name="T72" fmla="*/ 2147483647 w 1122"/>
              <a:gd name="T73" fmla="*/ 2147483647 h 981"/>
              <a:gd name="T74" fmla="*/ 2147483647 w 1122"/>
              <a:gd name="T75" fmla="*/ 2147483647 h 981"/>
              <a:gd name="T76" fmla="*/ 2147483647 w 1122"/>
              <a:gd name="T77" fmla="*/ 2147483647 h 981"/>
              <a:gd name="T78" fmla="*/ 2147483647 w 1122"/>
              <a:gd name="T79" fmla="*/ 2147483647 h 981"/>
              <a:gd name="T80" fmla="*/ 2147483647 w 1122"/>
              <a:gd name="T81" fmla="*/ 2147483647 h 981"/>
              <a:gd name="T82" fmla="*/ 2147483647 w 1122"/>
              <a:gd name="T83" fmla="*/ 2147483647 h 981"/>
              <a:gd name="T84" fmla="*/ 2147483647 w 1122"/>
              <a:gd name="T85" fmla="*/ 2147483647 h 981"/>
              <a:gd name="T86" fmla="*/ 2147483647 w 1122"/>
              <a:gd name="T87" fmla="*/ 2147483647 h 981"/>
              <a:gd name="T88" fmla="*/ 2147483647 w 1122"/>
              <a:gd name="T89" fmla="*/ 2147483647 h 981"/>
              <a:gd name="T90" fmla="*/ 2147483647 w 1122"/>
              <a:gd name="T91" fmla="*/ 2147483647 h 981"/>
              <a:gd name="T92" fmla="*/ 2147483647 w 1122"/>
              <a:gd name="T93" fmla="*/ 2147483647 h 981"/>
              <a:gd name="T94" fmla="*/ 2147483647 w 1122"/>
              <a:gd name="T95" fmla="*/ 2147483647 h 981"/>
              <a:gd name="T96" fmla="*/ 2147483647 w 1122"/>
              <a:gd name="T97" fmla="*/ 2147483647 h 981"/>
              <a:gd name="T98" fmla="*/ 2147483647 w 1122"/>
              <a:gd name="T99" fmla="*/ 2147483647 h 981"/>
              <a:gd name="T100" fmla="*/ 2147483647 w 1122"/>
              <a:gd name="T101" fmla="*/ 2147483647 h 981"/>
              <a:gd name="T102" fmla="*/ 2147483647 w 1122"/>
              <a:gd name="T103" fmla="*/ 2147483647 h 981"/>
              <a:gd name="T104" fmla="*/ 2147483647 w 1122"/>
              <a:gd name="T105" fmla="*/ 2147483647 h 981"/>
              <a:gd name="T106" fmla="*/ 2147483647 w 1122"/>
              <a:gd name="T107" fmla="*/ 2147483647 h 981"/>
              <a:gd name="T108" fmla="*/ 2147483647 w 1122"/>
              <a:gd name="T109" fmla="*/ 2147483647 h 981"/>
              <a:gd name="T110" fmla="*/ 2147483647 w 1122"/>
              <a:gd name="T111" fmla="*/ 2147483647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 name="Freeform 110"/>
          <p:cNvSpPr>
            <a:spLocks/>
          </p:cNvSpPr>
          <p:nvPr/>
        </p:nvSpPr>
        <p:spPr bwMode="auto">
          <a:xfrm>
            <a:off x="6019800" y="2047876"/>
            <a:ext cx="3822700" cy="2892425"/>
          </a:xfrm>
          <a:custGeom>
            <a:avLst/>
            <a:gdLst>
              <a:gd name="T0" fmla="*/ 0 w 2408"/>
              <a:gd name="T1" fmla="*/ 0 h 1822"/>
              <a:gd name="T2" fmla="*/ 2147483647 w 2408"/>
              <a:gd name="T3" fmla="*/ 2147483647 h 1822"/>
              <a:gd name="T4" fmla="*/ 2147483647 w 2408"/>
              <a:gd name="T5" fmla="*/ 2147483647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107" name="Group 111"/>
          <p:cNvGrpSpPr>
            <a:grpSpLocks/>
          </p:cNvGrpSpPr>
          <p:nvPr/>
        </p:nvGrpSpPr>
        <p:grpSpPr bwMode="auto">
          <a:xfrm>
            <a:off x="7194550" y="2836864"/>
            <a:ext cx="700088" cy="382587"/>
            <a:chOff x="4712" y="2088"/>
            <a:chExt cx="444" cy="244"/>
          </a:xfrm>
        </p:grpSpPr>
        <p:sp>
          <p:nvSpPr>
            <p:cNvPr id="3109" name="Rectangle 112"/>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10" name="Text Box 113"/>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Comic Sans MS" panose="030F0702030302020204" pitchFamily="66" charset="0"/>
                </a:rPr>
                <a:t>ack</a:t>
              </a:r>
              <a:endParaRPr lang="en-US" altLang="en-US"/>
            </a:p>
          </p:txBody>
        </p:sp>
      </p:grpSp>
      <p:sp>
        <p:nvSpPr>
          <p:cNvPr id="3108" name="Freeform 114"/>
          <p:cNvSpPr>
            <a:spLocks/>
          </p:cNvSpPr>
          <p:nvPr/>
        </p:nvSpPr>
        <p:spPr bwMode="auto">
          <a:xfrm>
            <a:off x="6367464" y="3911601"/>
            <a:ext cx="890587" cy="519113"/>
          </a:xfrm>
          <a:custGeom>
            <a:avLst/>
            <a:gdLst>
              <a:gd name="T0" fmla="*/ 2147483647 w 1122"/>
              <a:gd name="T1" fmla="*/ 2147483647 h 981"/>
              <a:gd name="T2" fmla="*/ 2147483647 w 1122"/>
              <a:gd name="T3" fmla="*/ 2147483647 h 981"/>
              <a:gd name="T4" fmla="*/ 2147483647 w 1122"/>
              <a:gd name="T5" fmla="*/ 0 h 981"/>
              <a:gd name="T6" fmla="*/ 2147483647 w 1122"/>
              <a:gd name="T7" fmla="*/ 2147483647 h 981"/>
              <a:gd name="T8" fmla="*/ 2147483647 w 1122"/>
              <a:gd name="T9" fmla="*/ 2147483647 h 981"/>
              <a:gd name="T10" fmla="*/ 2147483647 w 1122"/>
              <a:gd name="T11" fmla="*/ 2147483647 h 981"/>
              <a:gd name="T12" fmla="*/ 2147483647 w 1122"/>
              <a:gd name="T13" fmla="*/ 2147483647 h 981"/>
              <a:gd name="T14" fmla="*/ 2147483647 w 1122"/>
              <a:gd name="T15" fmla="*/ 2147483647 h 981"/>
              <a:gd name="T16" fmla="*/ 2147483647 w 1122"/>
              <a:gd name="T17" fmla="*/ 2147483647 h 981"/>
              <a:gd name="T18" fmla="*/ 2147483647 w 1122"/>
              <a:gd name="T19" fmla="*/ 2147483647 h 981"/>
              <a:gd name="T20" fmla="*/ 2147483647 w 1122"/>
              <a:gd name="T21" fmla="*/ 2147483647 h 981"/>
              <a:gd name="T22" fmla="*/ 2147483647 w 1122"/>
              <a:gd name="T23" fmla="*/ 2147483647 h 981"/>
              <a:gd name="T24" fmla="*/ 2147483647 w 1122"/>
              <a:gd name="T25" fmla="*/ 2147483647 h 981"/>
              <a:gd name="T26" fmla="*/ 2147483647 w 1122"/>
              <a:gd name="T27" fmla="*/ 2147483647 h 981"/>
              <a:gd name="T28" fmla="*/ 2147483647 w 1122"/>
              <a:gd name="T29" fmla="*/ 2147483647 h 981"/>
              <a:gd name="T30" fmla="*/ 2147483647 w 1122"/>
              <a:gd name="T31" fmla="*/ 2147483647 h 981"/>
              <a:gd name="T32" fmla="*/ 2147483647 w 1122"/>
              <a:gd name="T33" fmla="*/ 2147483647 h 981"/>
              <a:gd name="T34" fmla="*/ 2147483647 w 1122"/>
              <a:gd name="T35" fmla="*/ 2147483647 h 981"/>
              <a:gd name="T36" fmla="*/ 2147483647 w 1122"/>
              <a:gd name="T37" fmla="*/ 2147483647 h 981"/>
              <a:gd name="T38" fmla="*/ 2147483647 w 1122"/>
              <a:gd name="T39" fmla="*/ 2147483647 h 981"/>
              <a:gd name="T40" fmla="*/ 2147483647 w 1122"/>
              <a:gd name="T41" fmla="*/ 2147483647 h 981"/>
              <a:gd name="T42" fmla="*/ 2147483647 w 1122"/>
              <a:gd name="T43" fmla="*/ 2147483647 h 981"/>
              <a:gd name="T44" fmla="*/ 2147483647 w 1122"/>
              <a:gd name="T45" fmla="*/ 2147483647 h 981"/>
              <a:gd name="T46" fmla="*/ 2147483647 w 1122"/>
              <a:gd name="T47" fmla="*/ 2147483647 h 981"/>
              <a:gd name="T48" fmla="*/ 2147483647 w 1122"/>
              <a:gd name="T49" fmla="*/ 2147483647 h 981"/>
              <a:gd name="T50" fmla="*/ 2147483647 w 1122"/>
              <a:gd name="T51" fmla="*/ 2147483647 h 981"/>
              <a:gd name="T52" fmla="*/ 2147483647 w 1122"/>
              <a:gd name="T53" fmla="*/ 2147483647 h 981"/>
              <a:gd name="T54" fmla="*/ 2147483647 w 1122"/>
              <a:gd name="T55" fmla="*/ 2147483647 h 981"/>
              <a:gd name="T56" fmla="*/ 2147483647 w 1122"/>
              <a:gd name="T57" fmla="*/ 2147483647 h 981"/>
              <a:gd name="T58" fmla="*/ 2147483647 w 1122"/>
              <a:gd name="T59" fmla="*/ 2147483647 h 981"/>
              <a:gd name="T60" fmla="*/ 2147483647 w 1122"/>
              <a:gd name="T61" fmla="*/ 2147483647 h 981"/>
              <a:gd name="T62" fmla="*/ 2147483647 w 1122"/>
              <a:gd name="T63" fmla="*/ 2147483647 h 981"/>
              <a:gd name="T64" fmla="*/ 2147483647 w 1122"/>
              <a:gd name="T65" fmla="*/ 2147483647 h 981"/>
              <a:gd name="T66" fmla="*/ 2147483647 w 1122"/>
              <a:gd name="T67" fmla="*/ 2147483647 h 981"/>
              <a:gd name="T68" fmla="*/ 2147483647 w 1122"/>
              <a:gd name="T69" fmla="*/ 2147483647 h 981"/>
              <a:gd name="T70" fmla="*/ 2147483647 w 1122"/>
              <a:gd name="T71" fmla="*/ 2147483647 h 981"/>
              <a:gd name="T72" fmla="*/ 2147483647 w 1122"/>
              <a:gd name="T73" fmla="*/ 2147483647 h 981"/>
              <a:gd name="T74" fmla="*/ 2147483647 w 1122"/>
              <a:gd name="T75" fmla="*/ 2147483647 h 981"/>
              <a:gd name="T76" fmla="*/ 2147483647 w 1122"/>
              <a:gd name="T77" fmla="*/ 2147483647 h 981"/>
              <a:gd name="T78" fmla="*/ 2147483647 w 1122"/>
              <a:gd name="T79" fmla="*/ 2147483647 h 981"/>
              <a:gd name="T80" fmla="*/ 2147483647 w 1122"/>
              <a:gd name="T81" fmla="*/ 2147483647 h 981"/>
              <a:gd name="T82" fmla="*/ 2147483647 w 1122"/>
              <a:gd name="T83" fmla="*/ 2147483647 h 981"/>
              <a:gd name="T84" fmla="*/ 2147483647 w 1122"/>
              <a:gd name="T85" fmla="*/ 2147483647 h 981"/>
              <a:gd name="T86" fmla="*/ 2147483647 w 1122"/>
              <a:gd name="T87" fmla="*/ 2147483647 h 981"/>
              <a:gd name="T88" fmla="*/ 2147483647 w 1122"/>
              <a:gd name="T89" fmla="*/ 2147483647 h 981"/>
              <a:gd name="T90" fmla="*/ 2147483647 w 1122"/>
              <a:gd name="T91" fmla="*/ 2147483647 h 981"/>
              <a:gd name="T92" fmla="*/ 2147483647 w 1122"/>
              <a:gd name="T93" fmla="*/ 2147483647 h 981"/>
              <a:gd name="T94" fmla="*/ 2147483647 w 1122"/>
              <a:gd name="T95" fmla="*/ 2147483647 h 981"/>
              <a:gd name="T96" fmla="*/ 2147483647 w 1122"/>
              <a:gd name="T97" fmla="*/ 2147483647 h 981"/>
              <a:gd name="T98" fmla="*/ 2147483647 w 1122"/>
              <a:gd name="T99" fmla="*/ 2147483647 h 981"/>
              <a:gd name="T100" fmla="*/ 2147483647 w 1122"/>
              <a:gd name="T101" fmla="*/ 2147483647 h 981"/>
              <a:gd name="T102" fmla="*/ 2147483647 w 1122"/>
              <a:gd name="T103" fmla="*/ 2147483647 h 981"/>
              <a:gd name="T104" fmla="*/ 2147483647 w 1122"/>
              <a:gd name="T105" fmla="*/ 2147483647 h 981"/>
              <a:gd name="T106" fmla="*/ 2147483647 w 1122"/>
              <a:gd name="T107" fmla="*/ 2147483647 h 981"/>
              <a:gd name="T108" fmla="*/ 2147483647 w 1122"/>
              <a:gd name="T109" fmla="*/ 2147483647 h 981"/>
              <a:gd name="T110" fmla="*/ 2147483647 w 1122"/>
              <a:gd name="T111" fmla="*/ 2147483647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64442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410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410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CBAB32-B9E6-4215-AFE3-A0EEBCB81BC0}" type="slidenum">
              <a:rPr lang="en-US" altLang="en-US" sz="1400"/>
              <a:pPr/>
              <a:t>6</a:t>
            </a:fld>
            <a:endParaRPr lang="en-US" altLang="en-US" sz="1400"/>
          </a:p>
        </p:txBody>
      </p:sp>
      <p:sp>
        <p:nvSpPr>
          <p:cNvPr id="4105" name="Rectangle 2"/>
          <p:cNvSpPr>
            <a:spLocks noGrp="1" noChangeArrowheads="1"/>
          </p:cNvSpPr>
          <p:nvPr>
            <p:ph type="title"/>
          </p:nvPr>
        </p:nvSpPr>
        <p:spPr>
          <a:xfrm>
            <a:off x="1828800" y="228600"/>
            <a:ext cx="8382000" cy="1143000"/>
          </a:xfrm>
        </p:spPr>
        <p:txBody>
          <a:bodyPr/>
          <a:lstStyle/>
          <a:p>
            <a:r>
              <a:rPr lang="en-US" altLang="en-US" sz="3200"/>
              <a:t>Layering: Physical Communication </a:t>
            </a:r>
            <a:endParaRPr lang="en-US" altLang="en-US" smtClean="0"/>
          </a:p>
        </p:txBody>
      </p:sp>
      <p:grpSp>
        <p:nvGrpSpPr>
          <p:cNvPr id="4106" name="Group 3"/>
          <p:cNvGrpSpPr>
            <a:grpSpLocks/>
          </p:cNvGrpSpPr>
          <p:nvPr/>
        </p:nvGrpSpPr>
        <p:grpSpPr bwMode="auto">
          <a:xfrm>
            <a:off x="3255963" y="1670050"/>
            <a:ext cx="5981700" cy="4497388"/>
            <a:chOff x="1091" y="1052"/>
            <a:chExt cx="3768" cy="2833"/>
          </a:xfrm>
        </p:grpSpPr>
        <p:sp>
          <p:nvSpPr>
            <p:cNvPr id="4159" name="Freeform 4"/>
            <p:cNvSpPr>
              <a:spLocks/>
            </p:cNvSpPr>
            <p:nvPr/>
          </p:nvSpPr>
          <p:spPr bwMode="auto">
            <a:xfrm>
              <a:off x="1091" y="1052"/>
              <a:ext cx="3768" cy="2833"/>
            </a:xfrm>
            <a:custGeom>
              <a:avLst/>
              <a:gdLst>
                <a:gd name="T0" fmla="*/ 1063080052 w 1340"/>
                <a:gd name="T1" fmla="*/ 7806501 h 1191"/>
                <a:gd name="T2" fmla="*/ 158859497 w 1340"/>
                <a:gd name="T3" fmla="*/ 11158300 h 1191"/>
                <a:gd name="T4" fmla="*/ 111949511 w 1340"/>
                <a:gd name="T5" fmla="*/ 74608887 h 1191"/>
                <a:gd name="T6" fmla="*/ 54242736 w 1340"/>
                <a:gd name="T7" fmla="*/ 133701066 h 1191"/>
                <a:gd name="T8" fmla="*/ 216510236 w 1340"/>
                <a:gd name="T9" fmla="*/ 161453246 h 1191"/>
                <a:gd name="T10" fmla="*/ 1039591856 w 1340"/>
                <a:gd name="T11" fmla="*/ 162643115 h 1191"/>
                <a:gd name="T12" fmla="*/ 1236812368 w 1340"/>
                <a:gd name="T13" fmla="*/ 209404694 h 1191"/>
                <a:gd name="T14" fmla="*/ 2147483647 w 1340"/>
                <a:gd name="T15" fmla="*/ 203856184 h 1191"/>
                <a:gd name="T16" fmla="*/ 2147483647 w 1340"/>
                <a:gd name="T17" fmla="*/ 105813967 h 1191"/>
                <a:gd name="T18" fmla="*/ 2147483647 w 1340"/>
                <a:gd name="T19" fmla="*/ 63521838 h 1191"/>
                <a:gd name="T20" fmla="*/ 1468497448 w 1340"/>
                <a:gd name="T21" fmla="*/ 53448217 h 1191"/>
                <a:gd name="T22" fmla="*/ 1063080052 w 1340"/>
                <a:gd name="T23" fmla="*/ 7806501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160" name="Group 5"/>
            <p:cNvGrpSpPr>
              <a:grpSpLocks/>
            </p:cNvGrpSpPr>
            <p:nvPr/>
          </p:nvGrpSpPr>
          <p:grpSpPr bwMode="auto">
            <a:xfrm>
              <a:off x="1319" y="1275"/>
              <a:ext cx="1480" cy="568"/>
              <a:chOff x="3552" y="246"/>
              <a:chExt cx="527" cy="248"/>
            </a:xfrm>
          </p:grpSpPr>
          <p:graphicFrame>
            <p:nvGraphicFramePr>
              <p:cNvPr id="4100" name="Object 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42" name="ClipArt" r:id="rId3" imgW="1307263" imgH="1084139" progId="MS_ClipArt_Gallery.2">
                      <p:embed/>
                    </p:oleObj>
                  </mc:Choice>
                  <mc:Fallback>
                    <p:oleObj name="ClipArt"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43" name="ClipArt" r:id="rId5" imgW="681706" imgH="480401" progId="MS_ClipArt_Gallery.2">
                      <p:embed/>
                    </p:oleObj>
                  </mc:Choice>
                  <mc:Fallback>
                    <p:oleObj name="ClipArt" r:id="rId5" imgW="681706" imgH="48040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9" name="Line 8"/>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61" name="Group 9"/>
            <p:cNvGrpSpPr>
              <a:grpSpLocks/>
            </p:cNvGrpSpPr>
            <p:nvPr/>
          </p:nvGrpSpPr>
          <p:grpSpPr bwMode="auto">
            <a:xfrm>
              <a:off x="1319" y="2336"/>
              <a:ext cx="1480" cy="569"/>
              <a:chOff x="3552" y="246"/>
              <a:chExt cx="527" cy="248"/>
            </a:xfrm>
          </p:grpSpPr>
          <p:graphicFrame>
            <p:nvGraphicFramePr>
              <p:cNvPr id="4098"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144" name="ClipArt" r:id="rId7" imgW="1307263" imgH="1084139" progId="MS_ClipArt_Gallery.2">
                      <p:embed/>
                    </p:oleObj>
                  </mc:Choice>
                  <mc:Fallback>
                    <p:oleObj name="ClipArt" r:id="rId7"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145" name="ClipArt" r:id="rId8" imgW="681706" imgH="480401" progId="MS_ClipArt_Gallery.2">
                      <p:embed/>
                    </p:oleObj>
                  </mc:Choice>
                  <mc:Fallback>
                    <p:oleObj name="ClipArt" r:id="rId8" imgW="681706" imgH="48040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 name="Line 12"/>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62" name="Group 13"/>
            <p:cNvGrpSpPr>
              <a:grpSpLocks/>
            </p:cNvGrpSpPr>
            <p:nvPr/>
          </p:nvGrpSpPr>
          <p:grpSpPr bwMode="auto">
            <a:xfrm>
              <a:off x="2397" y="1939"/>
              <a:ext cx="105" cy="382"/>
              <a:chOff x="3842" y="406"/>
              <a:chExt cx="51" cy="167"/>
            </a:xfrm>
          </p:grpSpPr>
          <p:sp>
            <p:nvSpPr>
              <p:cNvPr id="4205" name="Oval 14"/>
              <p:cNvSpPr>
                <a:spLocks noChangeArrowheads="1"/>
              </p:cNvSpPr>
              <p:nvPr/>
            </p:nvSpPr>
            <p:spPr bwMode="auto">
              <a:xfrm>
                <a:off x="3842" y="40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6" name="Oval 15"/>
              <p:cNvSpPr>
                <a:spLocks noChangeArrowheads="1"/>
              </p:cNvSpPr>
              <p:nvPr/>
            </p:nvSpPr>
            <p:spPr bwMode="auto">
              <a:xfrm>
                <a:off x="3844" y="46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7" name="Oval 16"/>
              <p:cNvSpPr>
                <a:spLocks noChangeArrowheads="1"/>
              </p:cNvSpPr>
              <p:nvPr/>
            </p:nvSpPr>
            <p:spPr bwMode="auto">
              <a:xfrm>
                <a:off x="3846" y="52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4163" name="Group 17"/>
            <p:cNvGrpSpPr>
              <a:grpSpLocks/>
            </p:cNvGrpSpPr>
            <p:nvPr/>
          </p:nvGrpSpPr>
          <p:grpSpPr bwMode="auto">
            <a:xfrm>
              <a:off x="3027" y="2854"/>
              <a:ext cx="423" cy="705"/>
              <a:chOff x="4180" y="783"/>
              <a:chExt cx="150" cy="307"/>
            </a:xfrm>
          </p:grpSpPr>
          <p:sp>
            <p:nvSpPr>
              <p:cNvPr id="4197" name="AutoShape 18"/>
              <p:cNvSpPr>
                <a:spLocks noChangeArrowheads="1"/>
              </p:cNvSpPr>
              <p:nvPr/>
            </p:nvSpPr>
            <p:spPr bwMode="auto">
              <a:xfrm>
                <a:off x="4180" y="1019"/>
                <a:ext cx="150" cy="71"/>
              </a:xfrm>
              <a:prstGeom prst="parallelogram">
                <a:avLst>
                  <a:gd name="adj" fmla="val 81387"/>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8" name="Rectangle 19"/>
              <p:cNvSpPr>
                <a:spLocks noChangeArrowheads="1"/>
              </p:cNvSpPr>
              <p:nvPr/>
            </p:nvSpPr>
            <p:spPr bwMode="auto">
              <a:xfrm>
                <a:off x="4256" y="785"/>
                <a:ext cx="69" cy="2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 name="Rectangle 20"/>
              <p:cNvSpPr>
                <a:spLocks noChangeArrowheads="1"/>
              </p:cNvSpPr>
              <p:nvPr/>
            </p:nvSpPr>
            <p:spPr bwMode="auto">
              <a:xfrm>
                <a:off x="4181" y="852"/>
                <a:ext cx="95" cy="236"/>
              </a:xfrm>
              <a:prstGeom prst="rect">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0" name="AutoShape 21"/>
              <p:cNvSpPr>
                <a:spLocks noChangeArrowheads="1"/>
              </p:cNvSpPr>
              <p:nvPr/>
            </p:nvSpPr>
            <p:spPr bwMode="auto">
              <a:xfrm>
                <a:off x="4180" y="783"/>
                <a:ext cx="150" cy="71"/>
              </a:xfrm>
              <a:prstGeom prst="parallelogram">
                <a:avLst>
                  <a:gd name="adj" fmla="val 81387"/>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1" name="Line 22"/>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 name="Line 23"/>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 name="Rectangle 24"/>
              <p:cNvSpPr>
                <a:spLocks noChangeArrowheads="1"/>
              </p:cNvSpPr>
              <p:nvPr/>
            </p:nvSpPr>
            <p:spPr bwMode="auto">
              <a:xfrm>
                <a:off x="4193" y="883"/>
                <a:ext cx="63" cy="136"/>
              </a:xfrm>
              <a:prstGeom prst="rect">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4" name="Rectangle 25"/>
              <p:cNvSpPr>
                <a:spLocks noChangeArrowheads="1"/>
              </p:cNvSpPr>
              <p:nvPr/>
            </p:nvSpPr>
            <p:spPr bwMode="auto">
              <a:xfrm>
                <a:off x="4202" y="924"/>
                <a:ext cx="48" cy="4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4164" name="Group 26"/>
            <p:cNvGrpSpPr>
              <a:grpSpLocks/>
            </p:cNvGrpSpPr>
            <p:nvPr/>
          </p:nvGrpSpPr>
          <p:grpSpPr bwMode="auto">
            <a:xfrm rot="-5400000">
              <a:off x="3667" y="2965"/>
              <a:ext cx="145" cy="471"/>
              <a:chOff x="3842" y="406"/>
              <a:chExt cx="51" cy="167"/>
            </a:xfrm>
          </p:grpSpPr>
          <p:sp>
            <p:nvSpPr>
              <p:cNvPr id="4194" name="Oval 27"/>
              <p:cNvSpPr>
                <a:spLocks noChangeArrowheads="1"/>
              </p:cNvSpPr>
              <p:nvPr/>
            </p:nvSpPr>
            <p:spPr bwMode="auto">
              <a:xfrm>
                <a:off x="3842" y="40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5" name="Oval 28"/>
              <p:cNvSpPr>
                <a:spLocks noChangeArrowheads="1"/>
              </p:cNvSpPr>
              <p:nvPr/>
            </p:nvSpPr>
            <p:spPr bwMode="auto">
              <a:xfrm>
                <a:off x="3844" y="46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6" name="Oval 29"/>
              <p:cNvSpPr>
                <a:spLocks noChangeArrowheads="1"/>
              </p:cNvSpPr>
              <p:nvPr/>
            </p:nvSpPr>
            <p:spPr bwMode="auto">
              <a:xfrm>
                <a:off x="3846" y="52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4165" name="Line 30"/>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66" name="Line 31"/>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67" name="Line 32"/>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68" name="Line 33"/>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69" name="Line 34"/>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0" name="Line 35"/>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71" name="Group 36"/>
            <p:cNvGrpSpPr>
              <a:grpSpLocks/>
            </p:cNvGrpSpPr>
            <p:nvPr/>
          </p:nvGrpSpPr>
          <p:grpSpPr bwMode="auto">
            <a:xfrm>
              <a:off x="4046" y="2831"/>
              <a:ext cx="423" cy="705"/>
              <a:chOff x="4180" y="783"/>
              <a:chExt cx="150" cy="307"/>
            </a:xfrm>
          </p:grpSpPr>
          <p:sp>
            <p:nvSpPr>
              <p:cNvPr id="4186" name="AutoShape 37"/>
              <p:cNvSpPr>
                <a:spLocks noChangeArrowheads="1"/>
              </p:cNvSpPr>
              <p:nvPr/>
            </p:nvSpPr>
            <p:spPr bwMode="auto">
              <a:xfrm>
                <a:off x="4180" y="1019"/>
                <a:ext cx="150" cy="71"/>
              </a:xfrm>
              <a:prstGeom prst="parallelogram">
                <a:avLst>
                  <a:gd name="adj" fmla="val 81387"/>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87" name="Rectangle 38"/>
              <p:cNvSpPr>
                <a:spLocks noChangeArrowheads="1"/>
              </p:cNvSpPr>
              <p:nvPr/>
            </p:nvSpPr>
            <p:spPr bwMode="auto">
              <a:xfrm>
                <a:off x="4256" y="785"/>
                <a:ext cx="69" cy="2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88" name="Rectangle 39"/>
              <p:cNvSpPr>
                <a:spLocks noChangeArrowheads="1"/>
              </p:cNvSpPr>
              <p:nvPr/>
            </p:nvSpPr>
            <p:spPr bwMode="auto">
              <a:xfrm>
                <a:off x="4181" y="852"/>
                <a:ext cx="95" cy="236"/>
              </a:xfrm>
              <a:prstGeom prst="rect">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89" name="AutoShape 40"/>
              <p:cNvSpPr>
                <a:spLocks noChangeArrowheads="1"/>
              </p:cNvSpPr>
              <p:nvPr/>
            </p:nvSpPr>
            <p:spPr bwMode="auto">
              <a:xfrm>
                <a:off x="4180" y="783"/>
                <a:ext cx="150" cy="71"/>
              </a:xfrm>
              <a:prstGeom prst="parallelogram">
                <a:avLst>
                  <a:gd name="adj" fmla="val 81387"/>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0" name="Line 4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1" name="Line 4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2" name="Rectangle 43"/>
              <p:cNvSpPr>
                <a:spLocks noChangeArrowheads="1"/>
              </p:cNvSpPr>
              <p:nvPr/>
            </p:nvSpPr>
            <p:spPr bwMode="auto">
              <a:xfrm>
                <a:off x="4193" y="883"/>
                <a:ext cx="63" cy="136"/>
              </a:xfrm>
              <a:prstGeom prst="rect">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3" name="Rectangle 44"/>
              <p:cNvSpPr>
                <a:spLocks noChangeArrowheads="1"/>
              </p:cNvSpPr>
              <p:nvPr/>
            </p:nvSpPr>
            <p:spPr bwMode="auto">
              <a:xfrm>
                <a:off x="4202" y="924"/>
                <a:ext cx="48" cy="4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4172" name="Group 45"/>
            <p:cNvGrpSpPr>
              <a:grpSpLocks/>
            </p:cNvGrpSpPr>
            <p:nvPr/>
          </p:nvGrpSpPr>
          <p:grpSpPr bwMode="auto">
            <a:xfrm>
              <a:off x="3251" y="1991"/>
              <a:ext cx="1013" cy="416"/>
              <a:chOff x="3600" y="219"/>
              <a:chExt cx="360" cy="175"/>
            </a:xfrm>
          </p:grpSpPr>
          <p:sp>
            <p:nvSpPr>
              <p:cNvPr id="4173" name="Oval 46"/>
              <p:cNvSpPr>
                <a:spLocks noChangeArrowheads="1"/>
              </p:cNvSpPr>
              <p:nvPr/>
            </p:nvSpPr>
            <p:spPr bwMode="auto">
              <a:xfrm>
                <a:off x="3603" y="297"/>
                <a:ext cx="357" cy="97"/>
              </a:xfrm>
              <a:prstGeom prst="ellipse">
                <a:avLst/>
              </a:prstGeom>
              <a:solidFill>
                <a:srgbClr val="00FFFF"/>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74" name="Line 4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5" name="Line 4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6" name="Rectangle 49"/>
              <p:cNvSpPr>
                <a:spLocks noChangeArrowheads="1"/>
              </p:cNvSpPr>
              <p:nvPr/>
            </p:nvSpPr>
            <p:spPr bwMode="auto">
              <a:xfrm>
                <a:off x="3603" y="289"/>
                <a:ext cx="354" cy="59"/>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177" name="Oval 50"/>
              <p:cNvSpPr>
                <a:spLocks noChangeArrowheads="1"/>
              </p:cNvSpPr>
              <p:nvPr/>
            </p:nvSpPr>
            <p:spPr bwMode="auto">
              <a:xfrm>
                <a:off x="3600" y="219"/>
                <a:ext cx="357" cy="113"/>
              </a:xfrm>
              <a:prstGeom prst="ellipse">
                <a:avLst/>
              </a:prstGeom>
              <a:solidFill>
                <a:srgbClr val="00FFFF"/>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4178" name="Group 51"/>
              <p:cNvGrpSpPr>
                <a:grpSpLocks/>
              </p:cNvGrpSpPr>
              <p:nvPr/>
            </p:nvGrpSpPr>
            <p:grpSpPr bwMode="auto">
              <a:xfrm>
                <a:off x="3686" y="244"/>
                <a:ext cx="177" cy="66"/>
                <a:chOff x="2848" y="848"/>
                <a:chExt cx="140" cy="98"/>
              </a:xfrm>
            </p:grpSpPr>
            <p:sp>
              <p:nvSpPr>
                <p:cNvPr id="4183" name="Line 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4" name="Line 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5" name="Line 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79" name="Group 55"/>
              <p:cNvGrpSpPr>
                <a:grpSpLocks/>
              </p:cNvGrpSpPr>
              <p:nvPr/>
            </p:nvGrpSpPr>
            <p:grpSpPr bwMode="auto">
              <a:xfrm flipV="1">
                <a:off x="3686" y="243"/>
                <a:ext cx="177" cy="66"/>
                <a:chOff x="2848" y="848"/>
                <a:chExt cx="140" cy="98"/>
              </a:xfrm>
            </p:grpSpPr>
            <p:sp>
              <p:nvSpPr>
                <p:cNvPr id="4180"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1" name="Line 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82" name="Line 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107" name="Group 59"/>
          <p:cNvGrpSpPr>
            <a:grpSpLocks/>
          </p:cNvGrpSpPr>
          <p:nvPr/>
        </p:nvGrpSpPr>
        <p:grpSpPr bwMode="auto">
          <a:xfrm>
            <a:off x="3640138" y="1427164"/>
            <a:ext cx="1344612" cy="1512887"/>
            <a:chOff x="188" y="1425"/>
            <a:chExt cx="847" cy="953"/>
          </a:xfrm>
        </p:grpSpPr>
        <p:sp>
          <p:nvSpPr>
            <p:cNvPr id="4152" name="Rectangle 6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53" name="Rectangle 6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54" name="Text Box 6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4155" name="Line 6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56" name="Line 6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57" name="Line 6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58" name="Line 6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08" name="Group 67"/>
          <p:cNvGrpSpPr>
            <a:grpSpLocks/>
          </p:cNvGrpSpPr>
          <p:nvPr/>
        </p:nvGrpSpPr>
        <p:grpSpPr bwMode="auto">
          <a:xfrm>
            <a:off x="3562351" y="3154364"/>
            <a:ext cx="1344613" cy="1512887"/>
            <a:chOff x="188" y="1425"/>
            <a:chExt cx="847" cy="953"/>
          </a:xfrm>
        </p:grpSpPr>
        <p:sp>
          <p:nvSpPr>
            <p:cNvPr id="4145" name="Rectangle 6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46" name="Rectangle 6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47" name="Text Box 7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4148" name="Line 7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9" name="Line 7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50" name="Line 7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51" name="Line 7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09" name="Group 75"/>
          <p:cNvGrpSpPr>
            <a:grpSpLocks/>
          </p:cNvGrpSpPr>
          <p:nvPr/>
        </p:nvGrpSpPr>
        <p:grpSpPr bwMode="auto">
          <a:xfrm>
            <a:off x="5980113" y="4418014"/>
            <a:ext cx="1344612" cy="1512887"/>
            <a:chOff x="188" y="1425"/>
            <a:chExt cx="847" cy="953"/>
          </a:xfrm>
        </p:grpSpPr>
        <p:sp>
          <p:nvSpPr>
            <p:cNvPr id="4138" name="Rectangle 7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39" name="Rectangle 7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40" name="Text Box 7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4141" name="Line 7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2" name="Line 8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3" name="Line 8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4" name="Line 8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10" name="Group 83"/>
          <p:cNvGrpSpPr>
            <a:grpSpLocks/>
          </p:cNvGrpSpPr>
          <p:nvPr/>
        </p:nvGrpSpPr>
        <p:grpSpPr bwMode="auto">
          <a:xfrm>
            <a:off x="7762876" y="4411664"/>
            <a:ext cx="1344613" cy="1512887"/>
            <a:chOff x="188" y="1425"/>
            <a:chExt cx="847" cy="953"/>
          </a:xfrm>
        </p:grpSpPr>
        <p:sp>
          <p:nvSpPr>
            <p:cNvPr id="4131" name="Rectangle 8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32" name="Rectangle 8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33" name="Text Box 86"/>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application</a:t>
              </a:r>
            </a:p>
            <a:p>
              <a:pPr algn="ctr"/>
              <a:r>
                <a:rPr lang="en-US" altLang="en-US" sz="1800">
                  <a:latin typeface="Comic Sans MS" panose="030F0702030302020204" pitchFamily="66" charset="0"/>
                </a:rPr>
                <a:t>transport</a:t>
              </a:r>
            </a:p>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4134" name="Line 8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5" name="Line 8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6" name="Line 8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7" name="Line 9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11" name="Group 91"/>
          <p:cNvGrpSpPr>
            <a:grpSpLocks/>
          </p:cNvGrpSpPr>
          <p:nvPr/>
        </p:nvGrpSpPr>
        <p:grpSpPr bwMode="auto">
          <a:xfrm>
            <a:off x="6811963" y="2884488"/>
            <a:ext cx="1320800" cy="963612"/>
            <a:chOff x="4369" y="791"/>
            <a:chExt cx="832" cy="607"/>
          </a:xfrm>
        </p:grpSpPr>
        <p:sp>
          <p:nvSpPr>
            <p:cNvPr id="4126" name="Rectangle 92"/>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27" name="Rectangle 93"/>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28" name="Text Box 94"/>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Comic Sans MS" panose="030F0702030302020204" pitchFamily="66" charset="0"/>
                </a:rPr>
                <a:t>network</a:t>
              </a:r>
            </a:p>
            <a:p>
              <a:pPr algn="ctr"/>
              <a:r>
                <a:rPr lang="en-US" altLang="en-US" sz="1800">
                  <a:latin typeface="Comic Sans MS" panose="030F0702030302020204" pitchFamily="66" charset="0"/>
                </a:rPr>
                <a:t>link</a:t>
              </a:r>
            </a:p>
            <a:p>
              <a:pPr algn="ctr"/>
              <a:r>
                <a:rPr lang="en-US" altLang="en-US" sz="1800">
                  <a:latin typeface="Comic Sans MS" panose="030F0702030302020204" pitchFamily="66" charset="0"/>
                </a:rPr>
                <a:t>physical</a:t>
              </a:r>
            </a:p>
          </p:txBody>
        </p:sp>
        <p:sp>
          <p:nvSpPr>
            <p:cNvPr id="4129" name="Line 95"/>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0" name="Line 96"/>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1233" name="Line 97"/>
          <p:cNvSpPr>
            <a:spLocks noChangeShapeType="1"/>
          </p:cNvSpPr>
          <p:nvPr/>
        </p:nvSpPr>
        <p:spPr bwMode="auto">
          <a:xfrm>
            <a:off x="4464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234" name="Line 98"/>
          <p:cNvSpPr>
            <a:spLocks noChangeShapeType="1"/>
          </p:cNvSpPr>
          <p:nvPr/>
        </p:nvSpPr>
        <p:spPr bwMode="auto">
          <a:xfrm>
            <a:off x="7689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35" name="Line 99"/>
          <p:cNvSpPr>
            <a:spLocks noChangeShapeType="1"/>
          </p:cNvSpPr>
          <p:nvPr/>
        </p:nvSpPr>
        <p:spPr bwMode="auto">
          <a:xfrm flipV="1">
            <a:off x="7073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36" name="Line 100"/>
          <p:cNvSpPr>
            <a:spLocks noChangeShapeType="1"/>
          </p:cNvSpPr>
          <p:nvPr/>
        </p:nvSpPr>
        <p:spPr bwMode="auto">
          <a:xfrm>
            <a:off x="7067551" y="3035301"/>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37" name="Line 101"/>
          <p:cNvSpPr>
            <a:spLocks noChangeShapeType="1"/>
          </p:cNvSpPr>
          <p:nvPr/>
        </p:nvSpPr>
        <p:spPr bwMode="auto">
          <a:xfrm>
            <a:off x="7689850" y="5765801"/>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38" name="Line 102"/>
          <p:cNvSpPr>
            <a:spLocks noChangeShapeType="1"/>
          </p:cNvSpPr>
          <p:nvPr/>
        </p:nvSpPr>
        <p:spPr bwMode="auto">
          <a:xfrm flipV="1">
            <a:off x="8477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239" name="Line 103"/>
          <p:cNvSpPr>
            <a:spLocks noChangeShapeType="1"/>
          </p:cNvSpPr>
          <p:nvPr/>
        </p:nvSpPr>
        <p:spPr bwMode="auto">
          <a:xfrm flipV="1">
            <a:off x="4495800" y="2682876"/>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40" name="Line 104"/>
          <p:cNvSpPr>
            <a:spLocks noChangeShapeType="1"/>
          </p:cNvSpPr>
          <p:nvPr/>
        </p:nvSpPr>
        <p:spPr bwMode="auto">
          <a:xfrm>
            <a:off x="5870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5"/>
          <p:cNvGrpSpPr>
            <a:grpSpLocks/>
          </p:cNvGrpSpPr>
          <p:nvPr/>
        </p:nvGrpSpPr>
        <p:grpSpPr bwMode="auto">
          <a:xfrm>
            <a:off x="8185150" y="4178300"/>
            <a:ext cx="704850" cy="382588"/>
            <a:chOff x="4712" y="2088"/>
            <a:chExt cx="444" cy="241"/>
          </a:xfrm>
        </p:grpSpPr>
        <p:sp>
          <p:nvSpPr>
            <p:cNvPr id="4124" name="Rectangle 106"/>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25" name="Text Box 107"/>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Comic Sans MS" panose="030F0702030302020204" pitchFamily="66" charset="0"/>
                </a:rPr>
                <a:t>data</a:t>
              </a:r>
              <a:endParaRPr lang="en-US" altLang="en-US"/>
            </a:p>
          </p:txBody>
        </p:sp>
      </p:grpSp>
      <p:grpSp>
        <p:nvGrpSpPr>
          <p:cNvPr id="18" name="Group 108"/>
          <p:cNvGrpSpPr>
            <a:grpSpLocks/>
          </p:cNvGrpSpPr>
          <p:nvPr/>
        </p:nvGrpSpPr>
        <p:grpSpPr bwMode="auto">
          <a:xfrm>
            <a:off x="4133850" y="1257300"/>
            <a:ext cx="704850" cy="382588"/>
            <a:chOff x="4712" y="2088"/>
            <a:chExt cx="444" cy="241"/>
          </a:xfrm>
        </p:grpSpPr>
        <p:sp>
          <p:nvSpPr>
            <p:cNvPr id="4122" name="Rectangle 109"/>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23" name="Text Box 110"/>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Comic Sans MS" panose="030F0702030302020204" pitchFamily="66" charset="0"/>
                </a:rPr>
                <a:t>data</a:t>
              </a:r>
              <a:endParaRPr lang="en-US" altLang="en-US"/>
            </a:p>
          </p:txBody>
        </p:sp>
      </p:grpSp>
    </p:spTree>
    <p:extLst>
      <p:ext uri="{BB962C8B-B14F-4D97-AF65-F5344CB8AC3E}">
        <p14:creationId xmlns:p14="http://schemas.microsoft.com/office/powerpoint/2010/main" val="2241888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91233"/>
                                        </p:tgtEl>
                                        <p:attrNameLst>
                                          <p:attrName>style.visibility</p:attrName>
                                        </p:attrNameLst>
                                      </p:cBhvr>
                                      <p:to>
                                        <p:strVal val="visible"/>
                                      </p:to>
                                    </p:set>
                                    <p:anim calcmode="lin" valueType="num">
                                      <p:cBhvr>
                                        <p:cTn id="11" dur="500" fill="hold"/>
                                        <p:tgtEl>
                                          <p:spTgt spid="91233"/>
                                        </p:tgtEl>
                                        <p:attrNameLst>
                                          <p:attrName>ppt_x</p:attrName>
                                        </p:attrNameLst>
                                      </p:cBhvr>
                                      <p:tavLst>
                                        <p:tav tm="0">
                                          <p:val>
                                            <p:strVal val="#ppt_x"/>
                                          </p:val>
                                        </p:tav>
                                        <p:tav tm="100000">
                                          <p:val>
                                            <p:strVal val="#ppt_x"/>
                                          </p:val>
                                        </p:tav>
                                      </p:tavLst>
                                    </p:anim>
                                    <p:anim calcmode="lin" valueType="num">
                                      <p:cBhvr>
                                        <p:cTn id="12" dur="500" fill="hold"/>
                                        <p:tgtEl>
                                          <p:spTgt spid="91233"/>
                                        </p:tgtEl>
                                        <p:attrNameLst>
                                          <p:attrName>ppt_y</p:attrName>
                                        </p:attrNameLst>
                                      </p:cBhvr>
                                      <p:tavLst>
                                        <p:tav tm="0">
                                          <p:val>
                                            <p:strVal val="#ppt_y-#ppt_h/2"/>
                                          </p:val>
                                        </p:tav>
                                        <p:tav tm="100000">
                                          <p:val>
                                            <p:strVal val="#ppt_y"/>
                                          </p:val>
                                        </p:tav>
                                      </p:tavLst>
                                    </p:anim>
                                    <p:anim calcmode="lin" valueType="num">
                                      <p:cBhvr>
                                        <p:cTn id="13" dur="500" fill="hold"/>
                                        <p:tgtEl>
                                          <p:spTgt spid="91233"/>
                                        </p:tgtEl>
                                        <p:attrNameLst>
                                          <p:attrName>ppt_w</p:attrName>
                                        </p:attrNameLst>
                                      </p:cBhvr>
                                      <p:tavLst>
                                        <p:tav tm="0">
                                          <p:val>
                                            <p:strVal val="#ppt_w"/>
                                          </p:val>
                                        </p:tav>
                                        <p:tav tm="100000">
                                          <p:val>
                                            <p:strVal val="#ppt_w"/>
                                          </p:val>
                                        </p:tav>
                                      </p:tavLst>
                                    </p:anim>
                                    <p:anim calcmode="lin" valueType="num">
                                      <p:cBhvr>
                                        <p:cTn id="14" dur="500" fill="hold"/>
                                        <p:tgtEl>
                                          <p:spTgt spid="91233"/>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17" presetClass="entr" presetSubtype="8" fill="hold" grpId="0" nodeType="afterEffect">
                                  <p:stCondLst>
                                    <p:cond delay="0"/>
                                  </p:stCondLst>
                                  <p:childTnLst>
                                    <p:set>
                                      <p:cBhvr>
                                        <p:cTn id="17" dur="1" fill="hold">
                                          <p:stCondLst>
                                            <p:cond delay="0"/>
                                          </p:stCondLst>
                                        </p:cTn>
                                        <p:tgtEl>
                                          <p:spTgt spid="91239"/>
                                        </p:tgtEl>
                                        <p:attrNameLst>
                                          <p:attrName>style.visibility</p:attrName>
                                        </p:attrNameLst>
                                      </p:cBhvr>
                                      <p:to>
                                        <p:strVal val="visible"/>
                                      </p:to>
                                    </p:set>
                                    <p:anim calcmode="lin" valueType="num">
                                      <p:cBhvr>
                                        <p:cTn id="18" dur="500" fill="hold"/>
                                        <p:tgtEl>
                                          <p:spTgt spid="91239"/>
                                        </p:tgtEl>
                                        <p:attrNameLst>
                                          <p:attrName>ppt_x</p:attrName>
                                        </p:attrNameLst>
                                      </p:cBhvr>
                                      <p:tavLst>
                                        <p:tav tm="0">
                                          <p:val>
                                            <p:strVal val="#ppt_x-#ppt_w/2"/>
                                          </p:val>
                                        </p:tav>
                                        <p:tav tm="100000">
                                          <p:val>
                                            <p:strVal val="#ppt_x"/>
                                          </p:val>
                                        </p:tav>
                                      </p:tavLst>
                                    </p:anim>
                                    <p:anim calcmode="lin" valueType="num">
                                      <p:cBhvr>
                                        <p:cTn id="19" dur="500" fill="hold"/>
                                        <p:tgtEl>
                                          <p:spTgt spid="91239"/>
                                        </p:tgtEl>
                                        <p:attrNameLst>
                                          <p:attrName>ppt_y</p:attrName>
                                        </p:attrNameLst>
                                      </p:cBhvr>
                                      <p:tavLst>
                                        <p:tav tm="0">
                                          <p:val>
                                            <p:strVal val="#ppt_y"/>
                                          </p:val>
                                        </p:tav>
                                        <p:tav tm="100000">
                                          <p:val>
                                            <p:strVal val="#ppt_y"/>
                                          </p:val>
                                        </p:tav>
                                      </p:tavLst>
                                    </p:anim>
                                    <p:anim calcmode="lin" valueType="num">
                                      <p:cBhvr>
                                        <p:cTn id="20" dur="500" fill="hold"/>
                                        <p:tgtEl>
                                          <p:spTgt spid="91239"/>
                                        </p:tgtEl>
                                        <p:attrNameLst>
                                          <p:attrName>ppt_w</p:attrName>
                                        </p:attrNameLst>
                                      </p:cBhvr>
                                      <p:tavLst>
                                        <p:tav tm="0">
                                          <p:val>
                                            <p:fltVal val="0"/>
                                          </p:val>
                                        </p:tav>
                                        <p:tav tm="100000">
                                          <p:val>
                                            <p:strVal val="#ppt_w"/>
                                          </p:val>
                                        </p:tav>
                                      </p:tavLst>
                                    </p:anim>
                                    <p:anim calcmode="lin" valueType="num">
                                      <p:cBhvr>
                                        <p:cTn id="21" dur="500" fill="hold"/>
                                        <p:tgtEl>
                                          <p:spTgt spid="91239"/>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1500"/>
                            </p:stCondLst>
                            <p:childTnLst>
                              <p:par>
                                <p:cTn id="23" presetID="18" presetClass="entr" presetSubtype="6" fill="hold" grpId="0" nodeType="afterEffect">
                                  <p:stCondLst>
                                    <p:cond delay="0"/>
                                  </p:stCondLst>
                                  <p:childTnLst>
                                    <p:set>
                                      <p:cBhvr>
                                        <p:cTn id="24" dur="1" fill="hold">
                                          <p:stCondLst>
                                            <p:cond delay="0"/>
                                          </p:stCondLst>
                                        </p:cTn>
                                        <p:tgtEl>
                                          <p:spTgt spid="91240"/>
                                        </p:tgtEl>
                                        <p:attrNameLst>
                                          <p:attrName>style.visibility</p:attrName>
                                        </p:attrNameLst>
                                      </p:cBhvr>
                                      <p:to>
                                        <p:strVal val="visible"/>
                                      </p:to>
                                    </p:set>
                                    <p:animEffect transition="in" filter="strips(downRight)">
                                      <p:cBhvr>
                                        <p:cTn id="25" dur="500"/>
                                        <p:tgtEl>
                                          <p:spTgt spid="91240"/>
                                        </p:tgtEl>
                                      </p:cBhvr>
                                    </p:animEffect>
                                  </p:childTnLst>
                                </p:cTn>
                              </p:par>
                            </p:childTnLst>
                          </p:cTn>
                        </p:par>
                        <p:par>
                          <p:cTn id="26" fill="hold" nodeType="afterGroup">
                            <p:stCondLst>
                              <p:cond delay="2000"/>
                            </p:stCondLst>
                            <p:childTnLst>
                              <p:par>
                                <p:cTn id="27" presetID="17" presetClass="entr" presetSubtype="4" fill="hold" grpId="0" nodeType="afterEffect">
                                  <p:stCondLst>
                                    <p:cond delay="0"/>
                                  </p:stCondLst>
                                  <p:childTnLst>
                                    <p:set>
                                      <p:cBhvr>
                                        <p:cTn id="28" dur="1" fill="hold">
                                          <p:stCondLst>
                                            <p:cond delay="0"/>
                                          </p:stCondLst>
                                        </p:cTn>
                                        <p:tgtEl>
                                          <p:spTgt spid="91235"/>
                                        </p:tgtEl>
                                        <p:attrNameLst>
                                          <p:attrName>style.visibility</p:attrName>
                                        </p:attrNameLst>
                                      </p:cBhvr>
                                      <p:to>
                                        <p:strVal val="visible"/>
                                      </p:to>
                                    </p:set>
                                    <p:anim calcmode="lin" valueType="num">
                                      <p:cBhvr>
                                        <p:cTn id="29" dur="500" fill="hold"/>
                                        <p:tgtEl>
                                          <p:spTgt spid="91235"/>
                                        </p:tgtEl>
                                        <p:attrNameLst>
                                          <p:attrName>ppt_x</p:attrName>
                                        </p:attrNameLst>
                                      </p:cBhvr>
                                      <p:tavLst>
                                        <p:tav tm="0">
                                          <p:val>
                                            <p:strVal val="#ppt_x"/>
                                          </p:val>
                                        </p:tav>
                                        <p:tav tm="100000">
                                          <p:val>
                                            <p:strVal val="#ppt_x"/>
                                          </p:val>
                                        </p:tav>
                                      </p:tavLst>
                                    </p:anim>
                                    <p:anim calcmode="lin" valueType="num">
                                      <p:cBhvr>
                                        <p:cTn id="30" dur="500" fill="hold"/>
                                        <p:tgtEl>
                                          <p:spTgt spid="91235"/>
                                        </p:tgtEl>
                                        <p:attrNameLst>
                                          <p:attrName>ppt_y</p:attrName>
                                        </p:attrNameLst>
                                      </p:cBhvr>
                                      <p:tavLst>
                                        <p:tav tm="0">
                                          <p:val>
                                            <p:strVal val="#ppt_y+#ppt_h/2"/>
                                          </p:val>
                                        </p:tav>
                                        <p:tav tm="100000">
                                          <p:val>
                                            <p:strVal val="#ppt_y"/>
                                          </p:val>
                                        </p:tav>
                                      </p:tavLst>
                                    </p:anim>
                                    <p:anim calcmode="lin" valueType="num">
                                      <p:cBhvr>
                                        <p:cTn id="31" dur="500" fill="hold"/>
                                        <p:tgtEl>
                                          <p:spTgt spid="91235"/>
                                        </p:tgtEl>
                                        <p:attrNameLst>
                                          <p:attrName>ppt_w</p:attrName>
                                        </p:attrNameLst>
                                      </p:cBhvr>
                                      <p:tavLst>
                                        <p:tav tm="0">
                                          <p:val>
                                            <p:strVal val="#ppt_w"/>
                                          </p:val>
                                        </p:tav>
                                        <p:tav tm="100000">
                                          <p:val>
                                            <p:strVal val="#ppt_w"/>
                                          </p:val>
                                        </p:tav>
                                      </p:tavLst>
                                    </p:anim>
                                    <p:anim calcmode="lin" valueType="num">
                                      <p:cBhvr>
                                        <p:cTn id="32" dur="500" fill="hold"/>
                                        <p:tgtEl>
                                          <p:spTgt spid="91235"/>
                                        </p:tgtEl>
                                        <p:attrNameLst>
                                          <p:attrName>ppt_h</p:attrName>
                                        </p:attrNameLst>
                                      </p:cBhvr>
                                      <p:tavLst>
                                        <p:tav tm="0">
                                          <p:val>
                                            <p:fltVal val="0"/>
                                          </p:val>
                                        </p:tav>
                                        <p:tav tm="100000">
                                          <p:val>
                                            <p:strVal val="#ppt_h"/>
                                          </p:val>
                                        </p:tav>
                                      </p:tavLst>
                                    </p:anim>
                                  </p:childTnLst>
                                </p:cTn>
                              </p:par>
                            </p:childTnLst>
                          </p:cTn>
                        </p:par>
                        <p:par>
                          <p:cTn id="33" fill="hold" nodeType="afterGroup">
                            <p:stCondLst>
                              <p:cond delay="2500"/>
                            </p:stCondLst>
                            <p:childTnLst>
                              <p:par>
                                <p:cTn id="34" presetID="17" presetClass="entr" presetSubtype="8" fill="hold" grpId="0" nodeType="afterEffect">
                                  <p:stCondLst>
                                    <p:cond delay="0"/>
                                  </p:stCondLst>
                                  <p:childTnLst>
                                    <p:set>
                                      <p:cBhvr>
                                        <p:cTn id="35" dur="1" fill="hold">
                                          <p:stCondLst>
                                            <p:cond delay="0"/>
                                          </p:stCondLst>
                                        </p:cTn>
                                        <p:tgtEl>
                                          <p:spTgt spid="91236"/>
                                        </p:tgtEl>
                                        <p:attrNameLst>
                                          <p:attrName>style.visibility</p:attrName>
                                        </p:attrNameLst>
                                      </p:cBhvr>
                                      <p:to>
                                        <p:strVal val="visible"/>
                                      </p:to>
                                    </p:set>
                                    <p:anim calcmode="lin" valueType="num">
                                      <p:cBhvr>
                                        <p:cTn id="36" dur="500" fill="hold"/>
                                        <p:tgtEl>
                                          <p:spTgt spid="91236"/>
                                        </p:tgtEl>
                                        <p:attrNameLst>
                                          <p:attrName>ppt_x</p:attrName>
                                        </p:attrNameLst>
                                      </p:cBhvr>
                                      <p:tavLst>
                                        <p:tav tm="0">
                                          <p:val>
                                            <p:strVal val="#ppt_x-#ppt_w/2"/>
                                          </p:val>
                                        </p:tav>
                                        <p:tav tm="100000">
                                          <p:val>
                                            <p:strVal val="#ppt_x"/>
                                          </p:val>
                                        </p:tav>
                                      </p:tavLst>
                                    </p:anim>
                                    <p:anim calcmode="lin" valueType="num">
                                      <p:cBhvr>
                                        <p:cTn id="37" dur="500" fill="hold"/>
                                        <p:tgtEl>
                                          <p:spTgt spid="91236"/>
                                        </p:tgtEl>
                                        <p:attrNameLst>
                                          <p:attrName>ppt_y</p:attrName>
                                        </p:attrNameLst>
                                      </p:cBhvr>
                                      <p:tavLst>
                                        <p:tav tm="0">
                                          <p:val>
                                            <p:strVal val="#ppt_y"/>
                                          </p:val>
                                        </p:tav>
                                        <p:tav tm="100000">
                                          <p:val>
                                            <p:strVal val="#ppt_y"/>
                                          </p:val>
                                        </p:tav>
                                      </p:tavLst>
                                    </p:anim>
                                    <p:anim calcmode="lin" valueType="num">
                                      <p:cBhvr>
                                        <p:cTn id="38" dur="500" fill="hold"/>
                                        <p:tgtEl>
                                          <p:spTgt spid="91236"/>
                                        </p:tgtEl>
                                        <p:attrNameLst>
                                          <p:attrName>ppt_w</p:attrName>
                                        </p:attrNameLst>
                                      </p:cBhvr>
                                      <p:tavLst>
                                        <p:tav tm="0">
                                          <p:val>
                                            <p:fltVal val="0"/>
                                          </p:val>
                                        </p:tav>
                                        <p:tav tm="100000">
                                          <p:val>
                                            <p:strVal val="#ppt_w"/>
                                          </p:val>
                                        </p:tav>
                                      </p:tavLst>
                                    </p:anim>
                                    <p:anim calcmode="lin" valueType="num">
                                      <p:cBhvr>
                                        <p:cTn id="39" dur="500" fill="hold"/>
                                        <p:tgtEl>
                                          <p:spTgt spid="91236"/>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3000"/>
                            </p:stCondLst>
                            <p:childTnLst>
                              <p:par>
                                <p:cTn id="41" presetID="17" presetClass="entr" presetSubtype="1" fill="hold" grpId="0" nodeType="afterEffect">
                                  <p:stCondLst>
                                    <p:cond delay="0"/>
                                  </p:stCondLst>
                                  <p:childTnLst>
                                    <p:set>
                                      <p:cBhvr>
                                        <p:cTn id="42" dur="1" fill="hold">
                                          <p:stCondLst>
                                            <p:cond delay="0"/>
                                          </p:stCondLst>
                                        </p:cTn>
                                        <p:tgtEl>
                                          <p:spTgt spid="91234"/>
                                        </p:tgtEl>
                                        <p:attrNameLst>
                                          <p:attrName>style.visibility</p:attrName>
                                        </p:attrNameLst>
                                      </p:cBhvr>
                                      <p:to>
                                        <p:strVal val="visible"/>
                                      </p:to>
                                    </p:set>
                                    <p:anim calcmode="lin" valueType="num">
                                      <p:cBhvr>
                                        <p:cTn id="43" dur="500" fill="hold"/>
                                        <p:tgtEl>
                                          <p:spTgt spid="91234"/>
                                        </p:tgtEl>
                                        <p:attrNameLst>
                                          <p:attrName>ppt_x</p:attrName>
                                        </p:attrNameLst>
                                      </p:cBhvr>
                                      <p:tavLst>
                                        <p:tav tm="0">
                                          <p:val>
                                            <p:strVal val="#ppt_x"/>
                                          </p:val>
                                        </p:tav>
                                        <p:tav tm="100000">
                                          <p:val>
                                            <p:strVal val="#ppt_x"/>
                                          </p:val>
                                        </p:tav>
                                      </p:tavLst>
                                    </p:anim>
                                    <p:anim calcmode="lin" valueType="num">
                                      <p:cBhvr>
                                        <p:cTn id="44" dur="500" fill="hold"/>
                                        <p:tgtEl>
                                          <p:spTgt spid="91234"/>
                                        </p:tgtEl>
                                        <p:attrNameLst>
                                          <p:attrName>ppt_y</p:attrName>
                                        </p:attrNameLst>
                                      </p:cBhvr>
                                      <p:tavLst>
                                        <p:tav tm="0">
                                          <p:val>
                                            <p:strVal val="#ppt_y-#ppt_h/2"/>
                                          </p:val>
                                        </p:tav>
                                        <p:tav tm="100000">
                                          <p:val>
                                            <p:strVal val="#ppt_y"/>
                                          </p:val>
                                        </p:tav>
                                      </p:tavLst>
                                    </p:anim>
                                    <p:anim calcmode="lin" valueType="num">
                                      <p:cBhvr>
                                        <p:cTn id="45" dur="500" fill="hold"/>
                                        <p:tgtEl>
                                          <p:spTgt spid="91234"/>
                                        </p:tgtEl>
                                        <p:attrNameLst>
                                          <p:attrName>ppt_w</p:attrName>
                                        </p:attrNameLst>
                                      </p:cBhvr>
                                      <p:tavLst>
                                        <p:tav tm="0">
                                          <p:val>
                                            <p:strVal val="#ppt_w"/>
                                          </p:val>
                                        </p:tav>
                                        <p:tav tm="100000">
                                          <p:val>
                                            <p:strVal val="#ppt_w"/>
                                          </p:val>
                                        </p:tav>
                                      </p:tavLst>
                                    </p:anim>
                                    <p:anim calcmode="lin" valueType="num">
                                      <p:cBhvr>
                                        <p:cTn id="46" dur="500" fill="hold"/>
                                        <p:tgtEl>
                                          <p:spTgt spid="91234"/>
                                        </p:tgtEl>
                                        <p:attrNameLst>
                                          <p:attrName>ppt_h</p:attrName>
                                        </p:attrNameLst>
                                      </p:cBhvr>
                                      <p:tavLst>
                                        <p:tav tm="0">
                                          <p:val>
                                            <p:fltVal val="0"/>
                                          </p:val>
                                        </p:tav>
                                        <p:tav tm="100000">
                                          <p:val>
                                            <p:strVal val="#ppt_h"/>
                                          </p:val>
                                        </p:tav>
                                      </p:tavLst>
                                    </p:anim>
                                  </p:childTnLst>
                                </p:cTn>
                              </p:par>
                            </p:childTnLst>
                          </p:cTn>
                        </p:par>
                        <p:par>
                          <p:cTn id="47" fill="hold" nodeType="afterGroup">
                            <p:stCondLst>
                              <p:cond delay="3500"/>
                            </p:stCondLst>
                            <p:childTnLst>
                              <p:par>
                                <p:cTn id="48" presetID="17" presetClass="entr" presetSubtype="8" fill="hold" grpId="0" nodeType="afterEffect">
                                  <p:stCondLst>
                                    <p:cond delay="0"/>
                                  </p:stCondLst>
                                  <p:childTnLst>
                                    <p:set>
                                      <p:cBhvr>
                                        <p:cTn id="49" dur="1" fill="hold">
                                          <p:stCondLst>
                                            <p:cond delay="0"/>
                                          </p:stCondLst>
                                        </p:cTn>
                                        <p:tgtEl>
                                          <p:spTgt spid="91237"/>
                                        </p:tgtEl>
                                        <p:attrNameLst>
                                          <p:attrName>style.visibility</p:attrName>
                                        </p:attrNameLst>
                                      </p:cBhvr>
                                      <p:to>
                                        <p:strVal val="visible"/>
                                      </p:to>
                                    </p:set>
                                    <p:anim calcmode="lin" valueType="num">
                                      <p:cBhvr>
                                        <p:cTn id="50" dur="500" fill="hold"/>
                                        <p:tgtEl>
                                          <p:spTgt spid="91237"/>
                                        </p:tgtEl>
                                        <p:attrNameLst>
                                          <p:attrName>ppt_x</p:attrName>
                                        </p:attrNameLst>
                                      </p:cBhvr>
                                      <p:tavLst>
                                        <p:tav tm="0">
                                          <p:val>
                                            <p:strVal val="#ppt_x-#ppt_w/2"/>
                                          </p:val>
                                        </p:tav>
                                        <p:tav tm="100000">
                                          <p:val>
                                            <p:strVal val="#ppt_x"/>
                                          </p:val>
                                        </p:tav>
                                      </p:tavLst>
                                    </p:anim>
                                    <p:anim calcmode="lin" valueType="num">
                                      <p:cBhvr>
                                        <p:cTn id="51" dur="500" fill="hold"/>
                                        <p:tgtEl>
                                          <p:spTgt spid="91237"/>
                                        </p:tgtEl>
                                        <p:attrNameLst>
                                          <p:attrName>ppt_y</p:attrName>
                                        </p:attrNameLst>
                                      </p:cBhvr>
                                      <p:tavLst>
                                        <p:tav tm="0">
                                          <p:val>
                                            <p:strVal val="#ppt_y"/>
                                          </p:val>
                                        </p:tav>
                                        <p:tav tm="100000">
                                          <p:val>
                                            <p:strVal val="#ppt_y"/>
                                          </p:val>
                                        </p:tav>
                                      </p:tavLst>
                                    </p:anim>
                                    <p:anim calcmode="lin" valueType="num">
                                      <p:cBhvr>
                                        <p:cTn id="52" dur="500" fill="hold"/>
                                        <p:tgtEl>
                                          <p:spTgt spid="91237"/>
                                        </p:tgtEl>
                                        <p:attrNameLst>
                                          <p:attrName>ppt_w</p:attrName>
                                        </p:attrNameLst>
                                      </p:cBhvr>
                                      <p:tavLst>
                                        <p:tav tm="0">
                                          <p:val>
                                            <p:fltVal val="0"/>
                                          </p:val>
                                        </p:tav>
                                        <p:tav tm="100000">
                                          <p:val>
                                            <p:strVal val="#ppt_w"/>
                                          </p:val>
                                        </p:tav>
                                      </p:tavLst>
                                    </p:anim>
                                    <p:anim calcmode="lin" valueType="num">
                                      <p:cBhvr>
                                        <p:cTn id="53" dur="500" fill="hold"/>
                                        <p:tgtEl>
                                          <p:spTgt spid="91237"/>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4000"/>
                            </p:stCondLst>
                            <p:childTnLst>
                              <p:par>
                                <p:cTn id="55" presetID="17" presetClass="entr" presetSubtype="4" fill="hold" grpId="0" nodeType="afterEffect">
                                  <p:stCondLst>
                                    <p:cond delay="0"/>
                                  </p:stCondLst>
                                  <p:childTnLst>
                                    <p:set>
                                      <p:cBhvr>
                                        <p:cTn id="56" dur="1" fill="hold">
                                          <p:stCondLst>
                                            <p:cond delay="0"/>
                                          </p:stCondLst>
                                        </p:cTn>
                                        <p:tgtEl>
                                          <p:spTgt spid="91238"/>
                                        </p:tgtEl>
                                        <p:attrNameLst>
                                          <p:attrName>style.visibility</p:attrName>
                                        </p:attrNameLst>
                                      </p:cBhvr>
                                      <p:to>
                                        <p:strVal val="visible"/>
                                      </p:to>
                                    </p:set>
                                    <p:anim calcmode="lin" valueType="num">
                                      <p:cBhvr>
                                        <p:cTn id="57" dur="500" fill="hold"/>
                                        <p:tgtEl>
                                          <p:spTgt spid="91238"/>
                                        </p:tgtEl>
                                        <p:attrNameLst>
                                          <p:attrName>ppt_x</p:attrName>
                                        </p:attrNameLst>
                                      </p:cBhvr>
                                      <p:tavLst>
                                        <p:tav tm="0">
                                          <p:val>
                                            <p:strVal val="#ppt_x"/>
                                          </p:val>
                                        </p:tav>
                                        <p:tav tm="100000">
                                          <p:val>
                                            <p:strVal val="#ppt_x"/>
                                          </p:val>
                                        </p:tav>
                                      </p:tavLst>
                                    </p:anim>
                                    <p:anim calcmode="lin" valueType="num">
                                      <p:cBhvr>
                                        <p:cTn id="58" dur="500" fill="hold"/>
                                        <p:tgtEl>
                                          <p:spTgt spid="91238"/>
                                        </p:tgtEl>
                                        <p:attrNameLst>
                                          <p:attrName>ppt_y</p:attrName>
                                        </p:attrNameLst>
                                      </p:cBhvr>
                                      <p:tavLst>
                                        <p:tav tm="0">
                                          <p:val>
                                            <p:strVal val="#ppt_y+#ppt_h/2"/>
                                          </p:val>
                                        </p:tav>
                                        <p:tav tm="100000">
                                          <p:val>
                                            <p:strVal val="#ppt_y"/>
                                          </p:val>
                                        </p:tav>
                                      </p:tavLst>
                                    </p:anim>
                                    <p:anim calcmode="lin" valueType="num">
                                      <p:cBhvr>
                                        <p:cTn id="59" dur="500" fill="hold"/>
                                        <p:tgtEl>
                                          <p:spTgt spid="91238"/>
                                        </p:tgtEl>
                                        <p:attrNameLst>
                                          <p:attrName>ppt_w</p:attrName>
                                        </p:attrNameLst>
                                      </p:cBhvr>
                                      <p:tavLst>
                                        <p:tav tm="0">
                                          <p:val>
                                            <p:strVal val="#ppt_w"/>
                                          </p:val>
                                        </p:tav>
                                        <p:tav tm="100000">
                                          <p:val>
                                            <p:strVal val="#ppt_w"/>
                                          </p:val>
                                        </p:tav>
                                      </p:tavLst>
                                    </p:anim>
                                    <p:anim calcmode="lin" valueType="num">
                                      <p:cBhvr>
                                        <p:cTn id="60" dur="500" fill="hold"/>
                                        <p:tgtEl>
                                          <p:spTgt spid="91238"/>
                                        </p:tgtEl>
                                        <p:attrNameLst>
                                          <p:attrName>ppt_h</p:attrName>
                                        </p:attrNameLst>
                                      </p:cBhvr>
                                      <p:tavLst>
                                        <p:tav tm="0">
                                          <p:val>
                                            <p:fltVal val="0"/>
                                          </p:val>
                                        </p:tav>
                                        <p:tav tm="100000">
                                          <p:val>
                                            <p:strVal val="#ppt_h"/>
                                          </p:val>
                                        </p:tav>
                                      </p:tavLst>
                                    </p:anim>
                                  </p:childTnLst>
                                </p:cTn>
                              </p:par>
                            </p:childTnLst>
                          </p:cTn>
                        </p:par>
                        <p:par>
                          <p:cTn id="61" fill="hold" nodeType="afterGroup">
                            <p:stCondLst>
                              <p:cond delay="4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3" grpId="0" animBg="1"/>
      <p:bldP spid="91234" grpId="0" animBg="1"/>
      <p:bldP spid="91235" grpId="0" animBg="1"/>
      <p:bldP spid="91236" grpId="0" animBg="1"/>
      <p:bldP spid="91237" grpId="0" animBg="1"/>
      <p:bldP spid="91238" grpId="0" animBg="1"/>
      <p:bldP spid="91239" grpId="0" animBg="1"/>
      <p:bldP spid="912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7</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09575" y="1535023"/>
            <a:ext cx="3314700" cy="381642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ISO was one of the first organizations to formally define a common way to connect </a:t>
            </a:r>
            <a:r>
              <a:rPr lang="en-US" sz="1600" dirty="0" smtClean="0"/>
              <a:t>computers</a:t>
            </a:r>
            <a:br>
              <a:rPr lang="en-US" sz="1600" dirty="0" smtClean="0"/>
            </a:br>
            <a:endParaRPr lang="en-US" sz="1600" dirty="0" smtClean="0"/>
          </a:p>
          <a:p>
            <a:pPr marL="285750" indent="-285750">
              <a:buFont typeface="Arial" panose="020B0604020202020204" pitchFamily="34" charset="0"/>
              <a:buChar char="•"/>
            </a:pPr>
            <a:r>
              <a:rPr lang="en-US" sz="1600" i="1" dirty="0" smtClean="0"/>
              <a:t>Open </a:t>
            </a:r>
            <a:r>
              <a:rPr lang="en-US" sz="1600" i="1" dirty="0"/>
              <a:t>Systems Interconnection </a:t>
            </a:r>
            <a:r>
              <a:rPr lang="en-US" sz="1600" dirty="0"/>
              <a:t>(OSI) </a:t>
            </a:r>
            <a:r>
              <a:rPr lang="en-US" sz="1600" dirty="0" smtClean="0"/>
              <a:t/>
            </a:r>
            <a:br>
              <a:rPr lang="en-US" sz="1600" dirty="0" smtClean="0"/>
            </a:br>
            <a:endParaRPr lang="en-US" sz="1600" dirty="0" smtClean="0"/>
          </a:p>
          <a:p>
            <a:pPr marL="285750" indent="-285750">
              <a:buFont typeface="Arial" panose="020B0604020202020204" pitchFamily="34" charset="0"/>
              <a:buChar char="•"/>
            </a:pPr>
            <a:r>
              <a:rPr lang="en-US" sz="1600" dirty="0" smtClean="0"/>
              <a:t>Defines </a:t>
            </a:r>
            <a:r>
              <a:rPr lang="en-US" sz="1600" dirty="0"/>
              <a:t>a partitioning of network functionality into seven </a:t>
            </a:r>
            <a:r>
              <a:rPr lang="en-US" sz="1600" dirty="0" smtClean="0"/>
              <a:t>layers</a:t>
            </a:r>
            <a:br>
              <a:rPr lang="en-US" sz="1600" dirty="0" smtClean="0"/>
            </a:br>
            <a:endParaRPr lang="en-US" sz="1600" dirty="0" smtClean="0"/>
          </a:p>
          <a:p>
            <a:pPr marL="285750" indent="-285750">
              <a:buFont typeface="Arial" panose="020B0604020202020204" pitchFamily="34" charset="0"/>
              <a:buChar char="•"/>
            </a:pPr>
            <a:r>
              <a:rPr lang="en-US" sz="1600" dirty="0" smtClean="0"/>
              <a:t>One </a:t>
            </a:r>
            <a:r>
              <a:rPr lang="en-US" sz="1600" dirty="0"/>
              <a:t>or more protocols implement the functionality assigned to a given </a:t>
            </a:r>
            <a:endParaRPr lang="en-US" sz="1600"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548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8</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4573498"/>
            <a:ext cx="3314700" cy="923330"/>
          </a:xfrm>
          <a:prstGeom prst="rect">
            <a:avLst/>
          </a:prstGeom>
          <a:noFill/>
        </p:spPr>
        <p:txBody>
          <a:bodyPr wrap="square" rtlCol="0">
            <a:spAutoFit/>
          </a:bodyPr>
          <a:lstStyle/>
          <a:p>
            <a:r>
              <a:rPr lang="en-US" dirty="0"/>
              <a:t>The </a:t>
            </a:r>
            <a:r>
              <a:rPr lang="en-US" b="1" i="1" dirty="0"/>
              <a:t>physical</a:t>
            </a:r>
            <a:r>
              <a:rPr lang="en-US" i="1" dirty="0"/>
              <a:t> </a:t>
            </a:r>
            <a:r>
              <a:rPr lang="en-US" dirty="0"/>
              <a:t>layer handles the transmission of raw bits over a communications link.</a:t>
            </a:r>
          </a:p>
        </p:txBody>
      </p:sp>
      <p:sp>
        <p:nvSpPr>
          <p:cNvPr id="2" name="Right Arrow 1"/>
          <p:cNvSpPr/>
          <p:nvPr/>
        </p:nvSpPr>
        <p:spPr>
          <a:xfrm>
            <a:off x="3381374" y="4962526"/>
            <a:ext cx="866775"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405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F445AF-6FCB-4B34-AD31-28F547AAB25A}" type="slidenum">
              <a:rPr lang="en-US" altLang="en-US" sz="1400"/>
              <a:pPr/>
              <a:t>9</a:t>
            </a:fld>
            <a:endParaRPr lang="en-US" altLang="en-US" sz="1400"/>
          </a:p>
        </p:txBody>
      </p:sp>
      <p:sp>
        <p:nvSpPr>
          <p:cNvPr id="31749" name="Rectangle 2"/>
          <p:cNvSpPr>
            <a:spLocks noGrp="1" noChangeArrowheads="1"/>
          </p:cNvSpPr>
          <p:nvPr>
            <p:ph type="title"/>
          </p:nvPr>
        </p:nvSpPr>
        <p:spPr/>
        <p:txBody>
          <a:bodyPr/>
          <a:lstStyle/>
          <a:p>
            <a:r>
              <a:rPr lang="en-US" altLang="en-US" smtClean="0"/>
              <a:t>ISO Architecture</a:t>
            </a:r>
          </a:p>
        </p:txBody>
      </p:sp>
      <p:pic>
        <p:nvPicPr>
          <p:cNvPr id="31750" name="Picture 80" descr="01x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189" y="1741488"/>
            <a:ext cx="5476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6675" y="3601948"/>
            <a:ext cx="3314700" cy="2031325"/>
          </a:xfrm>
          <a:prstGeom prst="rect">
            <a:avLst/>
          </a:prstGeom>
          <a:noFill/>
        </p:spPr>
        <p:txBody>
          <a:bodyPr wrap="square" rtlCol="0">
            <a:spAutoFit/>
          </a:bodyPr>
          <a:lstStyle/>
          <a:p>
            <a:r>
              <a:rPr lang="en-US" b="1" i="1" dirty="0" smtClean="0"/>
              <a:t>Data </a:t>
            </a:r>
            <a:r>
              <a:rPr lang="en-US" b="1" i="1" dirty="0"/>
              <a:t>link </a:t>
            </a:r>
            <a:r>
              <a:rPr lang="en-US" dirty="0"/>
              <a:t>layer </a:t>
            </a:r>
            <a:r>
              <a:rPr lang="en-US" dirty="0" smtClean="0"/>
              <a:t>collects </a:t>
            </a:r>
            <a:r>
              <a:rPr lang="en-US" dirty="0"/>
              <a:t>a stream of bits into a larger aggregate called a </a:t>
            </a:r>
            <a:r>
              <a:rPr lang="en-US" i="1" dirty="0"/>
              <a:t>frame. </a:t>
            </a:r>
            <a:r>
              <a:rPr lang="en-US" dirty="0"/>
              <a:t>Network adaptors, along with device drivers running in the node’s operating system, typically implement the data link </a:t>
            </a:r>
            <a:r>
              <a:rPr lang="en-US" dirty="0" smtClean="0"/>
              <a:t>level</a:t>
            </a:r>
            <a:endParaRPr lang="en-US" dirty="0"/>
          </a:p>
        </p:txBody>
      </p:sp>
      <p:sp>
        <p:nvSpPr>
          <p:cNvPr id="2" name="Right Arrow 1"/>
          <p:cNvSpPr/>
          <p:nvPr/>
        </p:nvSpPr>
        <p:spPr>
          <a:xfrm>
            <a:off x="3381375" y="4524375"/>
            <a:ext cx="800100" cy="166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97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1659</Words>
  <Application>Microsoft Office PowerPoint</Application>
  <PresentationFormat>Widescreen</PresentationFormat>
  <Paragraphs>322</Paragraphs>
  <Slides>25</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宋体</vt:lpstr>
      <vt:lpstr>Arial</vt:lpstr>
      <vt:lpstr>Calibri</vt:lpstr>
      <vt:lpstr>Calibri Light</vt:lpstr>
      <vt:lpstr>Comic Sans MS</vt:lpstr>
      <vt:lpstr>Helvetica</vt:lpstr>
      <vt:lpstr>Myriad Roman</vt:lpstr>
      <vt:lpstr>Times New Roman</vt:lpstr>
      <vt:lpstr>Office Theme</vt:lpstr>
      <vt:lpstr>Microsoft ClipArt Gallery</vt:lpstr>
      <vt:lpstr>Internet Architecture &amp; Performance</vt:lpstr>
      <vt:lpstr>Recap of Previous Lecture - Strategies</vt:lpstr>
      <vt:lpstr>Machinery (cont)</vt:lpstr>
      <vt:lpstr>Internet Protocol Stack</vt:lpstr>
      <vt:lpstr>Layering: Logical Communication </vt:lpstr>
      <vt:lpstr>Layering: Physical Communication </vt:lpstr>
      <vt:lpstr>ISO Architecture</vt:lpstr>
      <vt:lpstr>ISO Architecture</vt:lpstr>
      <vt:lpstr>ISO Architecture</vt:lpstr>
      <vt:lpstr>ISO Architecture</vt:lpstr>
      <vt:lpstr>ISO Architecture</vt:lpstr>
      <vt:lpstr>ISO Architecture</vt:lpstr>
      <vt:lpstr>ISO Architecture</vt:lpstr>
      <vt:lpstr>ISO Architecture</vt:lpstr>
      <vt:lpstr>Internet Architecture</vt:lpstr>
      <vt:lpstr>Internet Architecture</vt:lpstr>
      <vt:lpstr>Internet Architecture Alt</vt:lpstr>
      <vt:lpstr>Implications of Hourglass</vt:lpstr>
      <vt:lpstr>Principle of Internet Architecture</vt:lpstr>
      <vt:lpstr>Performance Metrics</vt:lpstr>
      <vt:lpstr>Bandwidth versus Latency</vt:lpstr>
      <vt:lpstr>Delay x Bandwidth Product</vt:lpstr>
      <vt:lpstr>Exercise</vt:lpstr>
      <vt:lpstr>Exercise</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zenglab1</dc:creator>
  <cp:lastModifiedBy>zenglab1</cp:lastModifiedBy>
  <cp:revision>25</cp:revision>
  <dcterms:created xsi:type="dcterms:W3CDTF">2017-01-22T19:30:35Z</dcterms:created>
  <dcterms:modified xsi:type="dcterms:W3CDTF">2017-01-23T17:52:58Z</dcterms:modified>
</cp:coreProperties>
</file>