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6" r:id="rId2"/>
    <p:sldId id="267" r:id="rId3"/>
    <p:sldId id="268" r:id="rId4"/>
    <p:sldId id="269" r:id="rId5"/>
    <p:sldId id="270" r:id="rId6"/>
    <p:sldId id="271" r:id="rId7"/>
    <p:sldId id="274" r:id="rId8"/>
    <p:sldId id="275" r:id="rId9"/>
    <p:sldId id="262" r:id="rId10"/>
    <p:sldId id="272" r:id="rId11"/>
    <p:sldId id="264" r:id="rId12"/>
    <p:sldId id="265" r:id="rId13"/>
    <p:sldId id="276" r:id="rId14"/>
    <p:sldId id="257" r:id="rId15"/>
    <p:sldId id="258" r:id="rId16"/>
    <p:sldId id="259" r:id="rId17"/>
    <p:sldId id="260" r:id="rId18"/>
    <p:sldId id="273" r:id="rId19"/>
    <p:sldId id="261"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97" autoAdjust="0"/>
  </p:normalViewPr>
  <p:slideViewPr>
    <p:cSldViewPr>
      <p:cViewPr varScale="1">
        <p:scale>
          <a:sx n="102" d="100"/>
          <a:sy n="102" d="100"/>
        </p:scale>
        <p:origin x="188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AD5EE9-2557-4B81-AC35-8BD5A7A4C204}" type="datetimeFigureOut">
              <a:rPr lang="en-US" smtClean="0"/>
              <a:t>1/18/2017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84988F-1EAB-42BC-A01F-0F49876FF725}" type="slidenum">
              <a:rPr lang="en-US" smtClean="0"/>
              <a:t>‹#›</a:t>
            </a:fld>
            <a:endParaRPr lang="en-US"/>
          </a:p>
        </p:txBody>
      </p:sp>
    </p:spTree>
    <p:extLst>
      <p:ext uri="{BB962C8B-B14F-4D97-AF65-F5344CB8AC3E}">
        <p14:creationId xmlns:p14="http://schemas.microsoft.com/office/powerpoint/2010/main" val="4020842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s.ne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9EE4136-4791-40BF-B7B7-D00FFB715AA6}" type="slidenum">
              <a:rPr lang="en-US" altLang="en-US" smtClean="0"/>
              <a:pPr/>
              <a:t>9</a:t>
            </a:fld>
            <a:endParaRPr lang="en-US" alt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altLang="en-US" smtClean="0"/>
              <a:t>High level issues of network system</a:t>
            </a:r>
          </a:p>
        </p:txBody>
      </p:sp>
    </p:spTree>
    <p:extLst>
      <p:ext uri="{BB962C8B-B14F-4D97-AF65-F5344CB8AC3E}">
        <p14:creationId xmlns:p14="http://schemas.microsoft.com/office/powerpoint/2010/main" val="281819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p>
        </p:txBody>
      </p:sp>
      <p:sp>
        <p:nvSpPr>
          <p:cNvPr id="50180" name="Slide Number Placeholder 3"/>
          <p:cNvSpPr>
            <a:spLocks noGrp="1"/>
          </p:cNvSpPr>
          <p:nvPr>
            <p:ph type="sldNum" sz="quarter" idx="5"/>
          </p:nvPr>
        </p:nvSpPr>
        <p:spPr>
          <a:noFill/>
        </p:spPr>
        <p:txBody>
          <a:bodyPr/>
          <a:lstStyle/>
          <a:p>
            <a:fld id="{B8003DF6-ECC3-492C-907C-F74AB109701E}" type="slidenum">
              <a:rPr lang="en-US" smtClean="0"/>
              <a:pPr/>
              <a:t>11</a:t>
            </a:fld>
            <a:endParaRPr lang="en-US" smtClean="0"/>
          </a:p>
        </p:txBody>
      </p:sp>
    </p:spTree>
    <p:extLst>
      <p:ext uri="{BB962C8B-B14F-4D97-AF65-F5344CB8AC3E}">
        <p14:creationId xmlns:p14="http://schemas.microsoft.com/office/powerpoint/2010/main" val="1236223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r>
              <a:rPr lang="en-US" smtClean="0"/>
              <a:t>In your own words, tell me what a network is.</a:t>
            </a:r>
          </a:p>
          <a:p>
            <a:r>
              <a:rPr lang="en-US" smtClean="0"/>
              <a:t>What purpose do they serve?</a:t>
            </a:r>
          </a:p>
        </p:txBody>
      </p:sp>
      <p:sp>
        <p:nvSpPr>
          <p:cNvPr id="51204" name="Slide Number Placeholder 3"/>
          <p:cNvSpPr>
            <a:spLocks noGrp="1"/>
          </p:cNvSpPr>
          <p:nvPr>
            <p:ph type="sldNum" sz="quarter" idx="5"/>
          </p:nvPr>
        </p:nvSpPr>
        <p:spPr>
          <a:noFill/>
        </p:spPr>
        <p:txBody>
          <a:bodyPr/>
          <a:lstStyle/>
          <a:p>
            <a:fld id="{6142B329-61CD-4B71-9E0E-814AFDD07443}" type="slidenum">
              <a:rPr lang="en-US" smtClean="0"/>
              <a:pPr/>
              <a:t>12</a:t>
            </a:fld>
            <a:endParaRPr lang="en-US" smtClean="0"/>
          </a:p>
        </p:txBody>
      </p:sp>
    </p:spTree>
    <p:extLst>
      <p:ext uri="{BB962C8B-B14F-4D97-AF65-F5344CB8AC3E}">
        <p14:creationId xmlns:p14="http://schemas.microsoft.com/office/powerpoint/2010/main" val="1316742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p>
        </p:txBody>
      </p:sp>
      <p:sp>
        <p:nvSpPr>
          <p:cNvPr id="52228" name="Slide Number Placeholder 3"/>
          <p:cNvSpPr>
            <a:spLocks noGrp="1"/>
          </p:cNvSpPr>
          <p:nvPr>
            <p:ph type="sldNum" sz="quarter" idx="5"/>
          </p:nvPr>
        </p:nvSpPr>
        <p:spPr>
          <a:noFill/>
        </p:spPr>
        <p:txBody>
          <a:bodyPr/>
          <a:lstStyle/>
          <a:p>
            <a:fld id="{E03BE1D8-04B7-4891-8F80-2F2F40983A30}" type="slidenum">
              <a:rPr lang="en-US" smtClean="0"/>
              <a:pPr/>
              <a:t>14</a:t>
            </a:fld>
            <a:endParaRPr lang="en-US" smtClean="0"/>
          </a:p>
        </p:txBody>
      </p:sp>
    </p:spTree>
    <p:extLst>
      <p:ext uri="{BB962C8B-B14F-4D97-AF65-F5344CB8AC3E}">
        <p14:creationId xmlns:p14="http://schemas.microsoft.com/office/powerpoint/2010/main" val="96617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n-US" smtClean="0"/>
              <a:t>Circuit Switch </a:t>
            </a:r>
          </a:p>
          <a:p>
            <a:r>
              <a:rPr lang="en-US" smtClean="0"/>
              <a:t>Store and forward</a:t>
            </a:r>
          </a:p>
        </p:txBody>
      </p:sp>
      <p:sp>
        <p:nvSpPr>
          <p:cNvPr id="53252" name="Slide Number Placeholder 3"/>
          <p:cNvSpPr>
            <a:spLocks noGrp="1"/>
          </p:cNvSpPr>
          <p:nvPr>
            <p:ph type="sldNum" sz="quarter" idx="5"/>
          </p:nvPr>
        </p:nvSpPr>
        <p:spPr>
          <a:noFill/>
        </p:spPr>
        <p:txBody>
          <a:bodyPr/>
          <a:lstStyle/>
          <a:p>
            <a:fld id="{CA5B3872-6B09-4ABC-A498-864B6322529F}" type="slidenum">
              <a:rPr lang="en-US" smtClean="0"/>
              <a:pPr/>
              <a:t>16</a:t>
            </a:fld>
            <a:endParaRPr lang="en-US" smtClean="0"/>
          </a:p>
        </p:txBody>
      </p:sp>
    </p:spTree>
    <p:extLst>
      <p:ext uri="{BB962C8B-B14F-4D97-AF65-F5344CB8AC3E}">
        <p14:creationId xmlns:p14="http://schemas.microsoft.com/office/powerpoint/2010/main" val="2293246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r>
              <a:rPr lang="en-US" smtClean="0"/>
              <a:t>The internet is a network of networks</a:t>
            </a:r>
          </a:p>
          <a:p>
            <a:r>
              <a:rPr lang="en-US" smtClean="0"/>
              <a:t>Does anyone know the history of the internet?</a:t>
            </a:r>
          </a:p>
        </p:txBody>
      </p:sp>
      <p:sp>
        <p:nvSpPr>
          <p:cNvPr id="54276" name="Slide Number Placeholder 3"/>
          <p:cNvSpPr>
            <a:spLocks noGrp="1"/>
          </p:cNvSpPr>
          <p:nvPr>
            <p:ph type="sldNum" sz="quarter" idx="5"/>
          </p:nvPr>
        </p:nvSpPr>
        <p:spPr>
          <a:noFill/>
        </p:spPr>
        <p:txBody>
          <a:bodyPr/>
          <a:lstStyle/>
          <a:p>
            <a:fld id="{6E3B68B8-CF9F-40D9-9623-F6902E31B248}" type="slidenum">
              <a:rPr lang="en-US" smtClean="0"/>
              <a:pPr/>
              <a:t>17</a:t>
            </a:fld>
            <a:endParaRPr lang="en-US" smtClean="0"/>
          </a:p>
        </p:txBody>
      </p:sp>
    </p:spTree>
    <p:extLst>
      <p:ext uri="{BB962C8B-B14F-4D97-AF65-F5344CB8AC3E}">
        <p14:creationId xmlns:p14="http://schemas.microsoft.com/office/powerpoint/2010/main" val="2888233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4C66155-DDB0-4450-A2F7-971D1D8A71F0}" type="slidenum">
              <a:rPr lang="en-US" altLang="en-US" smtClean="0"/>
              <a:pPr/>
              <a:t>19</a:t>
            </a:fld>
            <a:endParaRPr lang="en-US" altLang="en-US" smtClean="0"/>
          </a:p>
        </p:txBody>
      </p:sp>
      <p:sp>
        <p:nvSpPr>
          <p:cNvPr id="55299" name="Rectangle 2"/>
          <p:cNvSpPr>
            <a:spLocks noGrp="1" noRot="1" noChangeAspect="1" noChangeArrowheads="1" noTextEdit="1"/>
          </p:cNvSpPr>
          <p:nvPr>
            <p:ph type="sldImg"/>
          </p:nvPr>
        </p:nvSpPr>
        <p:spPr>
          <a:xfrm>
            <a:off x="1182688" y="712788"/>
            <a:ext cx="4498975" cy="3375025"/>
          </a:xfrm>
          <a:ln/>
        </p:spPr>
      </p:sp>
      <p:sp>
        <p:nvSpPr>
          <p:cNvPr id="55300" name="Rectangle 3"/>
          <p:cNvSpPr>
            <a:spLocks noGrp="1" noChangeArrowheads="1"/>
          </p:cNvSpPr>
          <p:nvPr>
            <p:ph type="body" idx="1"/>
          </p:nvPr>
        </p:nvSpPr>
        <p:spPr>
          <a:xfrm>
            <a:off x="915966" y="4343400"/>
            <a:ext cx="5026068" cy="4114800"/>
          </a:xfrm>
          <a:noFill/>
          <a:ln/>
        </p:spPr>
        <p:txBody>
          <a:bodyPr/>
          <a:lstStyle/>
          <a:p>
            <a:r>
              <a:rPr lang="en-US" altLang="en-US" i="1" dirty="0" smtClean="0"/>
              <a:t>World population: ~7 billion; Internet users: 2 billions</a:t>
            </a:r>
          </a:p>
          <a:p>
            <a:r>
              <a:rPr lang="en-US" altLang="en-US" i="1" dirty="0" smtClean="0"/>
              <a:t>MILNET (Military Network)</a:t>
            </a:r>
            <a:r>
              <a:rPr lang="en-US" altLang="en-US" dirty="0" smtClean="0"/>
              <a:t> </a:t>
            </a:r>
          </a:p>
          <a:p>
            <a:r>
              <a:rPr lang="en-US" altLang="en-US" i="1" dirty="0" smtClean="0"/>
              <a:t>ARPANET</a:t>
            </a:r>
            <a:r>
              <a:rPr lang="en-US" altLang="en-US" dirty="0" smtClean="0"/>
              <a:t> (Advanced Research Projects Agency Network)</a:t>
            </a:r>
          </a:p>
          <a:p>
            <a:r>
              <a:rPr lang="en-US" altLang="en-US" dirty="0" smtClean="0"/>
              <a:t> </a:t>
            </a:r>
            <a:r>
              <a:rPr lang="en-US" altLang="en-US" i="1" dirty="0" smtClean="0"/>
              <a:t>NASA</a:t>
            </a:r>
            <a:r>
              <a:rPr lang="en-US" altLang="en-US" dirty="0" smtClean="0"/>
              <a:t> Science Internet (</a:t>
            </a:r>
            <a:r>
              <a:rPr lang="en-US" altLang="en-US" i="1" dirty="0" smtClean="0"/>
              <a:t>NSI</a:t>
            </a:r>
            <a:r>
              <a:rPr lang="en-US" altLang="en-US" dirty="0" smtClean="0"/>
              <a:t>) </a:t>
            </a:r>
          </a:p>
          <a:p>
            <a:r>
              <a:rPr lang="en-US" altLang="en-US" dirty="0" smtClean="0"/>
              <a:t>, </a:t>
            </a:r>
            <a:r>
              <a:rPr lang="en-US" altLang="en-US" b="1" dirty="0" smtClean="0">
                <a:hlinkClick r:id="rId3"/>
              </a:rPr>
              <a:t>Energy Sciences Network (</a:t>
            </a:r>
            <a:r>
              <a:rPr lang="en-US" altLang="en-US" b="1" i="1" dirty="0" err="1" smtClean="0">
                <a:hlinkClick r:id="rId3"/>
              </a:rPr>
              <a:t>ESnet</a:t>
            </a:r>
            <a:r>
              <a:rPr lang="en-US" altLang="en-US" b="1" dirty="0" smtClean="0">
                <a:hlinkClick r:id="rId3"/>
              </a:rPr>
              <a:t>)</a:t>
            </a:r>
            <a:endParaRPr lang="en-US" altLang="en-US" b="1" dirty="0" smtClean="0"/>
          </a:p>
          <a:p>
            <a:r>
              <a:rPr lang="en-US" altLang="en-US" i="1" dirty="0" err="1" smtClean="0"/>
              <a:t>DARTNet</a:t>
            </a:r>
            <a:r>
              <a:rPr lang="en-US" altLang="en-US" dirty="0" smtClean="0"/>
              <a:t> (</a:t>
            </a:r>
            <a:r>
              <a:rPr lang="en-US" altLang="en-US" i="1" dirty="0" smtClean="0"/>
              <a:t>DARPA</a:t>
            </a:r>
            <a:r>
              <a:rPr lang="en-US" altLang="en-US" dirty="0" smtClean="0"/>
              <a:t> Research Testbed network). </a:t>
            </a:r>
          </a:p>
          <a:p>
            <a:r>
              <a:rPr lang="en-US" altLang="en-US" dirty="0" smtClean="0"/>
              <a:t> Wideband Packet Satellite Network (WBNET) </a:t>
            </a:r>
          </a:p>
        </p:txBody>
      </p:sp>
    </p:spTree>
    <p:extLst>
      <p:ext uri="{BB962C8B-B14F-4D97-AF65-F5344CB8AC3E}">
        <p14:creationId xmlns:p14="http://schemas.microsoft.com/office/powerpoint/2010/main" val="415231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A63031-5834-48A6-9C54-764CEC4D67DB}"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33E7-AB2B-4DAE-BED9-4F609C3E9DF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A63031-5834-48A6-9C54-764CEC4D67DB}"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33E7-AB2B-4DAE-BED9-4F609C3E9DF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A63031-5834-48A6-9C54-764CEC4D67DB}"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33E7-AB2B-4DAE-BED9-4F609C3E9DF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A63031-5834-48A6-9C54-764CEC4D67DB}"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33E7-AB2B-4DAE-BED9-4F609C3E9DF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A63031-5834-48A6-9C54-764CEC4D67DB}"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33E7-AB2B-4DAE-BED9-4F609C3E9DF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A63031-5834-48A6-9C54-764CEC4D67D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F33E7-AB2B-4DAE-BED9-4F609C3E9DF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A63031-5834-48A6-9C54-764CEC4D67DB}" type="datetimeFigureOut">
              <a:rPr lang="en-US"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F33E7-AB2B-4DAE-BED9-4F609C3E9DF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A63031-5834-48A6-9C54-764CEC4D67DB}"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FF33E7-AB2B-4DAE-BED9-4F609C3E9DF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63031-5834-48A6-9C54-764CEC4D67DB}" type="datetimeFigureOut">
              <a:rPr lang="en-US" smtClean="0"/>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F33E7-AB2B-4DAE-BED9-4F609C3E9DF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A63031-5834-48A6-9C54-764CEC4D67D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F33E7-AB2B-4DAE-BED9-4F609C3E9DF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A63031-5834-48A6-9C54-764CEC4D67D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F33E7-AB2B-4DAE-BED9-4F609C3E9DF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63031-5834-48A6-9C54-764CEC4D67DB}" type="datetimeFigureOut">
              <a:rPr lang="en-US" smtClean="0"/>
              <a:t>1/18/2017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F33E7-AB2B-4DAE-BED9-4F609C3E9DF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hyperlink" Target="http://www.pptv.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youtube.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1.bin"/><Relationship Id="rId3" Type="http://schemas.openxmlformats.org/officeDocument/2006/relationships/oleObject" Target="../embeddings/oleObject1.bin"/><Relationship Id="rId21" Type="http://schemas.openxmlformats.org/officeDocument/2006/relationships/oleObject" Target="../embeddings/oleObject14.bin"/><Relationship Id="rId7" Type="http://schemas.openxmlformats.org/officeDocument/2006/relationships/oleObject" Target="../embeddings/oleObject3.bin"/><Relationship Id="rId12" Type="http://schemas.openxmlformats.org/officeDocument/2006/relationships/image" Target="../media/image14.wmf"/><Relationship Id="rId17" Type="http://schemas.openxmlformats.org/officeDocument/2006/relationships/image" Target="../media/image16.wmf"/><Relationship Id="rId25" Type="http://schemas.openxmlformats.org/officeDocument/2006/relationships/oleObject" Target="../embeddings/oleObject18.bin"/><Relationship Id="rId2" Type="http://schemas.openxmlformats.org/officeDocument/2006/relationships/slideLayout" Target="../slideLayouts/slideLayout4.xml"/><Relationship Id="rId16" Type="http://schemas.openxmlformats.org/officeDocument/2006/relationships/oleObject" Target="../embeddings/oleObject10.bin"/><Relationship Id="rId20"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image" Target="../media/image13.wmf"/><Relationship Id="rId11" Type="http://schemas.openxmlformats.org/officeDocument/2006/relationships/oleObject" Target="../embeddings/oleObject7.bin"/><Relationship Id="rId24" Type="http://schemas.openxmlformats.org/officeDocument/2006/relationships/oleObject" Target="../embeddings/oleObject17.bin"/><Relationship Id="rId5" Type="http://schemas.openxmlformats.org/officeDocument/2006/relationships/oleObject" Target="../embeddings/oleObject2.bin"/><Relationship Id="rId15" Type="http://schemas.openxmlformats.org/officeDocument/2006/relationships/image" Target="../media/image15.wmf"/><Relationship Id="rId23" Type="http://schemas.openxmlformats.org/officeDocument/2006/relationships/oleObject" Target="../embeddings/oleObject16.bin"/><Relationship Id="rId10" Type="http://schemas.openxmlformats.org/officeDocument/2006/relationships/oleObject" Target="../embeddings/oleObject6.bin"/><Relationship Id="rId19" Type="http://schemas.openxmlformats.org/officeDocument/2006/relationships/oleObject" Target="../embeddings/oleObject12.bin"/><Relationship Id="rId4" Type="http://schemas.openxmlformats.org/officeDocument/2006/relationships/image" Target="../media/image12.wmf"/><Relationship Id="rId9" Type="http://schemas.openxmlformats.org/officeDocument/2006/relationships/oleObject" Target="../embeddings/oleObject5.bin"/><Relationship Id="rId14" Type="http://schemas.openxmlformats.org/officeDocument/2006/relationships/oleObject" Target="../embeddings/oleObject9.bin"/><Relationship Id="rId22"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jurczykm@cs.missouri.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a:xfrm>
            <a:off x="304800" y="609600"/>
            <a:ext cx="8382000" cy="5942013"/>
          </a:xfrm>
        </p:spPr>
        <p:txBody>
          <a:bodyPr>
            <a:normAutofit/>
          </a:bodyPr>
          <a:lstStyle/>
          <a:p>
            <a:pPr algn="ctr" eaLnBrk="1" hangingPunct="1">
              <a:lnSpc>
                <a:spcPct val="90000"/>
              </a:lnSpc>
              <a:buFontTx/>
              <a:buNone/>
            </a:pPr>
            <a:r>
              <a:rPr lang="en-US" altLang="en-US" sz="3900" dirty="0" smtClean="0"/>
              <a:t>CS </a:t>
            </a:r>
            <a:r>
              <a:rPr lang="en-US" altLang="en-US" sz="3900" dirty="0" smtClean="0"/>
              <a:t>4850</a:t>
            </a:r>
            <a:endParaRPr lang="en-US" altLang="en-US" sz="3900" dirty="0" smtClean="0"/>
          </a:p>
          <a:p>
            <a:pPr algn="ctr" eaLnBrk="1" hangingPunct="1">
              <a:lnSpc>
                <a:spcPct val="90000"/>
              </a:lnSpc>
              <a:buFontTx/>
              <a:buNone/>
            </a:pPr>
            <a:r>
              <a:rPr lang="en-US" altLang="en-US" sz="3200" dirty="0" smtClean="0"/>
              <a:t>Computer Networks I</a:t>
            </a:r>
          </a:p>
          <a:p>
            <a:pPr algn="ctr" eaLnBrk="1" hangingPunct="1">
              <a:lnSpc>
                <a:spcPct val="90000"/>
              </a:lnSpc>
              <a:buFontTx/>
              <a:buNone/>
            </a:pPr>
            <a:endParaRPr lang="en-US" altLang="en-US" sz="3200" dirty="0" smtClean="0"/>
          </a:p>
          <a:p>
            <a:pPr algn="ctr" eaLnBrk="1" hangingPunct="1">
              <a:lnSpc>
                <a:spcPct val="90000"/>
              </a:lnSpc>
              <a:buFontTx/>
              <a:buNone/>
            </a:pPr>
            <a:r>
              <a:rPr lang="en-US" altLang="en-US" dirty="0" smtClean="0"/>
              <a:t>Instructor</a:t>
            </a:r>
            <a:r>
              <a:rPr lang="en-US" altLang="en-US" dirty="0" smtClean="0"/>
              <a:t>: Kristofferson </a:t>
            </a:r>
            <a:r>
              <a:rPr lang="en-US" altLang="en-US" dirty="0" err="1" smtClean="0"/>
              <a:t>Culmer</a:t>
            </a:r>
            <a:endParaRPr lang="en-US" altLang="en-US" dirty="0" smtClean="0"/>
          </a:p>
          <a:p>
            <a:pPr algn="ctr" eaLnBrk="1" hangingPunct="1">
              <a:lnSpc>
                <a:spcPct val="90000"/>
              </a:lnSpc>
              <a:buFontTx/>
              <a:buNone/>
            </a:pPr>
            <a:endParaRPr lang="en-US" altLang="en-US" b="1" dirty="0" smtClean="0"/>
          </a:p>
          <a:p>
            <a:pPr algn="ctr" eaLnBrk="1" hangingPunct="1">
              <a:lnSpc>
                <a:spcPct val="90000"/>
              </a:lnSpc>
              <a:buFontTx/>
              <a:buNone/>
            </a:pPr>
            <a:r>
              <a:rPr lang="en-US" altLang="en-US" dirty="0" smtClean="0"/>
              <a:t>EBW 250</a:t>
            </a:r>
          </a:p>
          <a:p>
            <a:pPr algn="ctr" eaLnBrk="1" hangingPunct="1">
              <a:lnSpc>
                <a:spcPct val="90000"/>
              </a:lnSpc>
              <a:buFontTx/>
              <a:buNone/>
            </a:pPr>
            <a:r>
              <a:rPr lang="en-US" altLang="en-US" dirty="0" smtClean="0"/>
              <a:t>krcd58@mail.missouri.edu</a:t>
            </a:r>
          </a:p>
          <a:p>
            <a:pPr algn="ctr" eaLnBrk="1" hangingPunct="1">
              <a:lnSpc>
                <a:spcPct val="90000"/>
              </a:lnSpc>
              <a:buFontTx/>
              <a:buNone/>
            </a:pPr>
            <a:r>
              <a:rPr lang="en-US" altLang="en-US" dirty="0" smtClean="0"/>
              <a:t>		</a:t>
            </a:r>
          </a:p>
        </p:txBody>
      </p:sp>
    </p:spTree>
    <p:extLst>
      <p:ext uri="{BB962C8B-B14F-4D97-AF65-F5344CB8AC3E}">
        <p14:creationId xmlns:p14="http://schemas.microsoft.com/office/powerpoint/2010/main" val="2212478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81000"/>
            <a:ext cx="3352800" cy="28731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irport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295400"/>
            <a:ext cx="3197225" cy="31972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b net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962400"/>
            <a:ext cx="4264025" cy="2452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151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p>
            <a:r>
              <a:rPr lang="en-US" altLang="zh-CN" smtClean="0"/>
              <a:t>Spring 2014</a:t>
            </a:r>
            <a:endParaRPr lang="en-US" altLang="en-US" smtClean="0"/>
          </a:p>
        </p:txBody>
      </p:sp>
      <p:sp>
        <p:nvSpPr>
          <p:cNvPr id="8195" name="Footer Placeholder 5"/>
          <p:cNvSpPr>
            <a:spLocks noGrp="1"/>
          </p:cNvSpPr>
          <p:nvPr>
            <p:ph type="ftr" sz="quarter" idx="11"/>
          </p:nvPr>
        </p:nvSpPr>
        <p:spPr>
          <a:noFill/>
        </p:spPr>
        <p:txBody>
          <a:bodyPr/>
          <a:lstStyle/>
          <a:p>
            <a:r>
              <a:rPr lang="en-US" altLang="en-US" smtClean="0"/>
              <a:t>MU CS 4850/7850</a:t>
            </a:r>
          </a:p>
        </p:txBody>
      </p:sp>
      <p:sp>
        <p:nvSpPr>
          <p:cNvPr id="8196" name="Slide Number Placeholder 6"/>
          <p:cNvSpPr>
            <a:spLocks noGrp="1"/>
          </p:cNvSpPr>
          <p:nvPr>
            <p:ph type="sldNum" sz="quarter" idx="12"/>
          </p:nvPr>
        </p:nvSpPr>
        <p:spPr>
          <a:noFill/>
        </p:spPr>
        <p:txBody>
          <a:bodyPr/>
          <a:lstStyle/>
          <a:p>
            <a:fld id="{A665E075-E4FB-44C3-B3B8-22687E71F77D}" type="slidenum">
              <a:rPr lang="en-US" altLang="en-US" smtClean="0"/>
              <a:pPr/>
              <a:t>11</a:t>
            </a:fld>
            <a:endParaRPr lang="en-US" altLang="en-US" smtClean="0"/>
          </a:p>
        </p:txBody>
      </p:sp>
      <p:sp>
        <p:nvSpPr>
          <p:cNvPr id="8197" name="Rectangle 2"/>
          <p:cNvSpPr>
            <a:spLocks noGrp="1" noChangeArrowheads="1"/>
          </p:cNvSpPr>
          <p:nvPr>
            <p:ph type="title"/>
          </p:nvPr>
        </p:nvSpPr>
        <p:spPr>
          <a:xfrm>
            <a:off x="457200" y="609600"/>
            <a:ext cx="8115300" cy="1143000"/>
          </a:xfrm>
        </p:spPr>
        <p:txBody>
          <a:bodyPr>
            <a:normAutofit fontScale="90000"/>
          </a:bodyPr>
          <a:lstStyle/>
          <a:p>
            <a:r>
              <a:rPr lang="en-US" altLang="en-US" sz="3600" smtClean="0"/>
              <a:t> ConferenceXP Project</a:t>
            </a:r>
            <a:br>
              <a:rPr lang="en-US" altLang="en-US" sz="3600" smtClean="0"/>
            </a:br>
            <a:r>
              <a:rPr lang="en-US" altLang="en-US" sz="3600" smtClean="0"/>
              <a:t> </a:t>
            </a:r>
            <a:r>
              <a:rPr lang="en-US" altLang="en-US" sz="2400" smtClean="0"/>
              <a:t>In collaboration with Microsoft Research</a:t>
            </a:r>
            <a:r>
              <a:rPr lang="en-US" altLang="en-US" sz="3600" smtClean="0"/>
              <a:t> </a:t>
            </a:r>
            <a:br>
              <a:rPr lang="en-US" altLang="en-US" sz="3600" smtClean="0"/>
            </a:br>
            <a:r>
              <a:rPr lang="en-US" altLang="en-US" sz="2800" smtClean="0">
                <a:solidFill>
                  <a:srgbClr val="FF0000"/>
                </a:solidFill>
              </a:rPr>
              <a:t>Internet2-based P2P video conferencing system</a:t>
            </a:r>
            <a:r>
              <a:rPr lang="en-US" altLang="en-US" sz="2800" smtClean="0"/>
              <a:t/>
            </a:r>
            <a:br>
              <a:rPr lang="en-US" altLang="en-US" sz="2800" smtClean="0"/>
            </a:br>
            <a:r>
              <a:rPr lang="en-US" altLang="en-US" sz="2400" smtClean="0"/>
              <a:t> </a:t>
            </a:r>
            <a:r>
              <a:rPr lang="en-US" altLang="en-US" sz="3600" smtClean="0"/>
              <a:t> </a:t>
            </a:r>
          </a:p>
        </p:txBody>
      </p:sp>
      <p:pic>
        <p:nvPicPr>
          <p:cNvPr id="8198" name="Picture 3"/>
          <p:cNvPicPr>
            <a:picLocks noGrp="1" noChangeAspect="1" noChangeArrowheads="1"/>
          </p:cNvPicPr>
          <p:nvPr>
            <p:ph sz="half" idx="1"/>
          </p:nvPr>
        </p:nvPicPr>
        <p:blipFill>
          <a:blip r:embed="rId3" cstate="print"/>
          <a:srcRect/>
          <a:stretch>
            <a:fillRect/>
          </a:stretch>
        </p:blipFill>
        <p:spPr>
          <a:xfrm>
            <a:off x="381000" y="2903538"/>
            <a:ext cx="3810000" cy="3182937"/>
          </a:xfrm>
          <a:noFill/>
        </p:spPr>
      </p:pic>
      <p:sp>
        <p:nvSpPr>
          <p:cNvPr id="8199" name="Text Box 4"/>
          <p:cNvSpPr txBox="1">
            <a:spLocks noChangeArrowheads="1"/>
          </p:cNvSpPr>
          <p:nvPr/>
        </p:nvSpPr>
        <p:spPr bwMode="auto">
          <a:xfrm>
            <a:off x="3095625" y="1730375"/>
            <a:ext cx="2786063" cy="1187450"/>
          </a:xfrm>
          <a:prstGeom prst="rect">
            <a:avLst/>
          </a:prstGeom>
          <a:noFill/>
          <a:ln w="9525">
            <a:noFill/>
            <a:miter lim="800000"/>
            <a:headEnd/>
            <a:tailEnd/>
          </a:ln>
        </p:spPr>
        <p:txBody>
          <a:bodyPr wrap="none">
            <a:spAutoFit/>
          </a:bodyPr>
          <a:lstStyle/>
          <a:p>
            <a:r>
              <a:rPr lang="en-US" altLang="en-US"/>
              <a:t>wireless classrooms </a:t>
            </a:r>
          </a:p>
          <a:p>
            <a:r>
              <a:rPr lang="en-US" altLang="en-US"/>
              <a:t>remote collaboration </a:t>
            </a:r>
          </a:p>
          <a:p>
            <a:r>
              <a:rPr lang="en-US" altLang="en-US"/>
              <a:t>distance learning </a:t>
            </a:r>
          </a:p>
        </p:txBody>
      </p:sp>
      <p:pic>
        <p:nvPicPr>
          <p:cNvPr id="8200" name="Picture 5"/>
          <p:cNvPicPr>
            <a:picLocks noGrp="1" noChangeAspect="1" noChangeArrowheads="1"/>
          </p:cNvPicPr>
          <p:nvPr>
            <p:ph sz="half" idx="2"/>
          </p:nvPr>
        </p:nvPicPr>
        <p:blipFill>
          <a:blip r:embed="rId4" cstate="print"/>
          <a:srcRect/>
          <a:stretch>
            <a:fillRect/>
          </a:stretch>
        </p:blipFill>
        <p:spPr>
          <a:xfrm>
            <a:off x="4267200" y="3105150"/>
            <a:ext cx="3810000" cy="2857500"/>
          </a:xfr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r>
              <a:rPr lang="en-US" altLang="zh-CN" smtClean="0"/>
              <a:t>Spring 2014</a:t>
            </a:r>
            <a:endParaRPr lang="en-US" altLang="en-US" smtClean="0"/>
          </a:p>
        </p:txBody>
      </p:sp>
      <p:sp>
        <p:nvSpPr>
          <p:cNvPr id="9219" name="Footer Placeholder 4"/>
          <p:cNvSpPr>
            <a:spLocks noGrp="1"/>
          </p:cNvSpPr>
          <p:nvPr>
            <p:ph type="ftr" sz="quarter" idx="11"/>
          </p:nvPr>
        </p:nvSpPr>
        <p:spPr>
          <a:noFill/>
        </p:spPr>
        <p:txBody>
          <a:bodyPr/>
          <a:lstStyle/>
          <a:p>
            <a:r>
              <a:rPr lang="en-US" altLang="en-US" smtClean="0"/>
              <a:t>MU CS 4850/7850</a:t>
            </a:r>
          </a:p>
        </p:txBody>
      </p:sp>
      <p:sp>
        <p:nvSpPr>
          <p:cNvPr id="9220" name="Slide Number Placeholder 5"/>
          <p:cNvSpPr>
            <a:spLocks noGrp="1"/>
          </p:cNvSpPr>
          <p:nvPr>
            <p:ph type="sldNum" sz="quarter" idx="12"/>
          </p:nvPr>
        </p:nvSpPr>
        <p:spPr>
          <a:noFill/>
        </p:spPr>
        <p:txBody>
          <a:bodyPr/>
          <a:lstStyle/>
          <a:p>
            <a:fld id="{EF6CC540-1D8E-446E-A5EC-141195ADECB0}" type="slidenum">
              <a:rPr lang="en-US" altLang="en-US" smtClean="0"/>
              <a:pPr/>
              <a:t>12</a:t>
            </a:fld>
            <a:endParaRPr lang="en-US" altLang="en-US" smtClean="0"/>
          </a:p>
        </p:txBody>
      </p:sp>
      <p:sp>
        <p:nvSpPr>
          <p:cNvPr id="9221" name="Rectangle 2"/>
          <p:cNvSpPr>
            <a:spLocks noGrp="1" noChangeArrowheads="1"/>
          </p:cNvSpPr>
          <p:nvPr>
            <p:ph type="title"/>
          </p:nvPr>
        </p:nvSpPr>
        <p:spPr>
          <a:xfrm>
            <a:off x="685800" y="450850"/>
            <a:ext cx="7772400" cy="1143000"/>
          </a:xfrm>
        </p:spPr>
        <p:txBody>
          <a:bodyPr/>
          <a:lstStyle/>
          <a:p>
            <a:pPr>
              <a:lnSpc>
                <a:spcPct val="90000"/>
              </a:lnSpc>
            </a:pPr>
            <a:r>
              <a:rPr lang="en-US" altLang="en-US" smtClean="0"/>
              <a:t>Goal</a:t>
            </a:r>
          </a:p>
        </p:txBody>
      </p:sp>
      <p:sp>
        <p:nvSpPr>
          <p:cNvPr id="62467" name="Rectangle 3"/>
          <p:cNvSpPr>
            <a:spLocks noGrp="1" noChangeArrowheads="1"/>
          </p:cNvSpPr>
          <p:nvPr>
            <p:ph type="body" idx="1"/>
          </p:nvPr>
        </p:nvSpPr>
        <p:spPr>
          <a:xfrm>
            <a:off x="685800" y="1520825"/>
            <a:ext cx="7772400" cy="4632325"/>
          </a:xfrm>
        </p:spPr>
        <p:txBody>
          <a:bodyPr>
            <a:normAutofit lnSpcReduction="10000"/>
          </a:bodyPr>
          <a:lstStyle/>
          <a:p>
            <a:pPr>
              <a:lnSpc>
                <a:spcPct val="90000"/>
              </a:lnSpc>
            </a:pPr>
            <a:r>
              <a:rPr lang="en-US" altLang="en-US" sz="2400" dirty="0" smtClean="0"/>
              <a:t>Network applications</a:t>
            </a:r>
          </a:p>
          <a:p>
            <a:pPr lvl="1">
              <a:lnSpc>
                <a:spcPct val="90000"/>
              </a:lnSpc>
            </a:pPr>
            <a:r>
              <a:rPr lang="en-US" altLang="en-US" sz="2000" dirty="0" smtClean="0"/>
              <a:t>WWW</a:t>
            </a:r>
            <a:r>
              <a:rPr lang="zh-CN" altLang="en-US" sz="2000" dirty="0" smtClean="0">
                <a:ea typeface="宋体" pitchFamily="2" charset="-122"/>
              </a:rPr>
              <a:t>， </a:t>
            </a:r>
            <a:r>
              <a:rPr lang="en-US" altLang="zh-CN" sz="2000" dirty="0" smtClean="0">
                <a:ea typeface="宋体" pitchFamily="2" charset="-122"/>
              </a:rPr>
              <a:t>email</a:t>
            </a:r>
          </a:p>
          <a:p>
            <a:pPr lvl="1">
              <a:lnSpc>
                <a:spcPct val="90000"/>
              </a:lnSpc>
            </a:pPr>
            <a:r>
              <a:rPr lang="en-US" altLang="en-US" sz="2000" dirty="0" smtClean="0"/>
              <a:t>File sharing</a:t>
            </a:r>
            <a:r>
              <a:rPr lang="en-US" altLang="zh-CN" sz="2000" dirty="0" smtClean="0">
                <a:ea typeface="宋体" pitchFamily="2" charset="-122"/>
              </a:rPr>
              <a:t>, Napster; Social Media: Facebook, Twitter, </a:t>
            </a:r>
            <a:r>
              <a:rPr lang="en-US" altLang="zh-CN" sz="2000" dirty="0" err="1" smtClean="0">
                <a:ea typeface="宋体" pitchFamily="2" charset="-122"/>
              </a:rPr>
              <a:t>SnapChat</a:t>
            </a:r>
            <a:endParaRPr lang="en-US" altLang="zh-CN" sz="2000" dirty="0" smtClean="0">
              <a:ea typeface="宋体" pitchFamily="2" charset="-122"/>
            </a:endParaRPr>
          </a:p>
          <a:p>
            <a:pPr lvl="1">
              <a:lnSpc>
                <a:spcPct val="90000"/>
              </a:lnSpc>
            </a:pPr>
            <a:r>
              <a:rPr lang="en-US" altLang="en-US" sz="2000" dirty="0" smtClean="0"/>
              <a:t>Streaming media, </a:t>
            </a:r>
            <a:r>
              <a:rPr lang="en-US" altLang="zh-CN" sz="2000" dirty="0" smtClean="0">
                <a:ea typeface="宋体" pitchFamily="2" charset="-122"/>
              </a:rPr>
              <a:t>Skype, Internet Video, </a:t>
            </a:r>
            <a:r>
              <a:rPr lang="en-US" altLang="en-US" sz="2000" dirty="0" smtClean="0"/>
              <a:t>IPTV</a:t>
            </a:r>
            <a:endParaRPr lang="en-US" altLang="zh-CN" sz="2000" dirty="0" smtClean="0">
              <a:ea typeface="宋体" pitchFamily="2" charset="-122"/>
            </a:endParaRPr>
          </a:p>
          <a:p>
            <a:pPr lvl="2">
              <a:lnSpc>
                <a:spcPct val="90000"/>
              </a:lnSpc>
            </a:pPr>
            <a:r>
              <a:rPr lang="en-US" altLang="en-US" sz="2000" dirty="0" err="1" smtClean="0"/>
              <a:t>PPLive</a:t>
            </a:r>
            <a:r>
              <a:rPr lang="en-US" altLang="en-US" sz="2000" dirty="0" smtClean="0"/>
              <a:t>: </a:t>
            </a:r>
            <a:r>
              <a:rPr lang="en-US" altLang="zh-CN" dirty="0" smtClean="0">
                <a:ea typeface="宋体" pitchFamily="2" charset="-122"/>
                <a:hlinkClick r:id="rId3"/>
              </a:rPr>
              <a:t>http://www.pptv.com/</a:t>
            </a:r>
            <a:r>
              <a:rPr lang="en-US" altLang="zh-CN" dirty="0" smtClean="0">
                <a:ea typeface="宋体" pitchFamily="2" charset="-122"/>
              </a:rPr>
              <a:t> </a:t>
            </a:r>
            <a:endParaRPr lang="en-US" altLang="zh-CN" sz="2000" dirty="0" smtClean="0">
              <a:ea typeface="宋体" pitchFamily="2" charset="-122"/>
            </a:endParaRPr>
          </a:p>
          <a:p>
            <a:pPr lvl="2">
              <a:lnSpc>
                <a:spcPct val="90000"/>
              </a:lnSpc>
            </a:pPr>
            <a:r>
              <a:rPr lang="en-US" altLang="en-US" sz="2000" dirty="0" smtClean="0"/>
              <a:t>YouTube: </a:t>
            </a:r>
            <a:r>
              <a:rPr lang="en-US" altLang="en-US" sz="2000" dirty="0" smtClean="0">
                <a:hlinkClick r:id="rId4"/>
              </a:rPr>
              <a:t>http://www.youtube.com/</a:t>
            </a:r>
            <a:endParaRPr lang="en-US" altLang="en-US" sz="2000" dirty="0" smtClean="0"/>
          </a:p>
          <a:p>
            <a:pPr lvl="2">
              <a:lnSpc>
                <a:spcPct val="90000"/>
              </a:lnSpc>
            </a:pPr>
            <a:r>
              <a:rPr lang="en-US" altLang="en-US" sz="2000" dirty="0" err="1" smtClean="0"/>
              <a:t>Spotify</a:t>
            </a:r>
            <a:r>
              <a:rPr lang="en-US" altLang="en-US" sz="2000" dirty="0" smtClean="0"/>
              <a:t>, Tidal</a:t>
            </a:r>
          </a:p>
          <a:p>
            <a:pPr>
              <a:lnSpc>
                <a:spcPct val="90000"/>
              </a:lnSpc>
            </a:pPr>
            <a:r>
              <a:rPr lang="en-US" altLang="en-US" sz="2400" dirty="0" smtClean="0"/>
              <a:t>How does it work?</a:t>
            </a:r>
          </a:p>
          <a:p>
            <a:pPr lvl="1">
              <a:lnSpc>
                <a:spcPct val="90000"/>
              </a:lnSpc>
            </a:pPr>
            <a:r>
              <a:rPr lang="en-US" altLang="en-US" sz="2000" dirty="0" smtClean="0"/>
              <a:t>Scalable connectivity</a:t>
            </a:r>
          </a:p>
          <a:p>
            <a:pPr lvl="1">
              <a:lnSpc>
                <a:spcPct val="90000"/>
              </a:lnSpc>
            </a:pPr>
            <a:r>
              <a:rPr lang="en-US" altLang="en-US" sz="2000" dirty="0" smtClean="0"/>
              <a:t>Cost efficient resource sharing</a:t>
            </a:r>
          </a:p>
          <a:p>
            <a:pPr lvl="1">
              <a:lnSpc>
                <a:spcPct val="90000"/>
              </a:lnSpc>
            </a:pPr>
            <a:r>
              <a:rPr lang="en-US" altLang="en-US" sz="2000" dirty="0" smtClean="0"/>
              <a:t>Support for common services</a:t>
            </a:r>
          </a:p>
          <a:p>
            <a:pPr>
              <a:lnSpc>
                <a:spcPct val="90000"/>
              </a:lnSpc>
            </a:pPr>
            <a:r>
              <a:rPr lang="en-US" altLang="en-US" sz="2400" dirty="0" smtClean="0"/>
              <a:t>Course objective: </a:t>
            </a:r>
          </a:p>
          <a:p>
            <a:pPr lvl="1">
              <a:lnSpc>
                <a:spcPct val="90000"/>
              </a:lnSpc>
            </a:pPr>
            <a:r>
              <a:rPr lang="en-US" altLang="en-US" sz="2000" dirty="0" smtClean="0"/>
              <a:t>Understand how to build a computer network from the ground up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467">
                                            <p:txEl>
                                              <p:pRg st="7" end="7"/>
                                            </p:txEl>
                                          </p:spTgt>
                                        </p:tgtEl>
                                        <p:attrNameLst>
                                          <p:attrName>style.visibility</p:attrName>
                                        </p:attrNameLst>
                                      </p:cBhvr>
                                      <p:to>
                                        <p:strVal val="visible"/>
                                      </p:to>
                                    </p:set>
                                    <p:animEffect transition="in" filter="dissolve">
                                      <p:cBhvr>
                                        <p:cTn id="7" dur="500"/>
                                        <p:tgtEl>
                                          <p:spTgt spid="62467">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2467">
                                            <p:txEl>
                                              <p:pRg st="8" end="8"/>
                                            </p:txEl>
                                          </p:spTgt>
                                        </p:tgtEl>
                                        <p:attrNameLst>
                                          <p:attrName>style.visibility</p:attrName>
                                        </p:attrNameLst>
                                      </p:cBhvr>
                                      <p:to>
                                        <p:strVal val="visible"/>
                                      </p:to>
                                    </p:set>
                                    <p:animEffect transition="in" filter="dissolve">
                                      <p:cBhvr>
                                        <p:cTn id="12" dur="500"/>
                                        <p:tgtEl>
                                          <p:spTgt spid="62467">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2467">
                                            <p:txEl>
                                              <p:pRg st="9" end="9"/>
                                            </p:txEl>
                                          </p:spTgt>
                                        </p:tgtEl>
                                        <p:attrNameLst>
                                          <p:attrName>style.visibility</p:attrName>
                                        </p:attrNameLst>
                                      </p:cBhvr>
                                      <p:to>
                                        <p:strVal val="visible"/>
                                      </p:to>
                                    </p:set>
                                    <p:animEffect transition="in" filter="dissolve">
                                      <p:cBhvr>
                                        <p:cTn id="17" dur="500"/>
                                        <p:tgtEl>
                                          <p:spTgt spid="62467">
                                            <p:txEl>
                                              <p:pRg st="9" end="9"/>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2467">
                                            <p:txEl>
                                              <p:pRg st="10" end="10"/>
                                            </p:txEl>
                                          </p:spTgt>
                                        </p:tgtEl>
                                        <p:attrNameLst>
                                          <p:attrName>style.visibility</p:attrName>
                                        </p:attrNameLst>
                                      </p:cBhvr>
                                      <p:to>
                                        <p:strVal val="visible"/>
                                      </p:to>
                                    </p:set>
                                    <p:animEffect transition="in" filter="dissolve">
                                      <p:cBhvr>
                                        <p:cTn id="22" dur="500"/>
                                        <p:tgtEl>
                                          <p:spTgt spid="62467">
                                            <p:txEl>
                                              <p:pRg st="10" end="1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2467">
                                            <p:txEl>
                                              <p:pRg st="11" end="11"/>
                                            </p:txEl>
                                          </p:spTgt>
                                        </p:tgtEl>
                                        <p:attrNameLst>
                                          <p:attrName>style.visibility</p:attrName>
                                        </p:attrNameLst>
                                      </p:cBhvr>
                                      <p:to>
                                        <p:strVal val="visible"/>
                                      </p:to>
                                    </p:set>
                                    <p:animEffect transition="in" filter="dissolve">
                                      <p:cBhvr>
                                        <p:cTn id="27" dur="500"/>
                                        <p:tgtEl>
                                          <p:spTgt spid="62467">
                                            <p:txEl>
                                              <p:pRg st="11" end="11"/>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62467">
                                            <p:txEl>
                                              <p:pRg st="12" end="12"/>
                                            </p:txEl>
                                          </p:spTgt>
                                        </p:tgtEl>
                                        <p:attrNameLst>
                                          <p:attrName>style.visibility</p:attrName>
                                        </p:attrNameLst>
                                      </p:cBhvr>
                                      <p:to>
                                        <p:strVal val="visible"/>
                                      </p:to>
                                    </p:set>
                                    <p:animEffect transition="in" filter="dissolve">
                                      <p:cBhvr>
                                        <p:cTn id="30" dur="500"/>
                                        <p:tgtEl>
                                          <p:spTgt spid="624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 network? What purpose do they serve?</a:t>
            </a:r>
            <a:endParaRPr lang="en-US" dirty="0"/>
          </a:p>
        </p:txBody>
      </p:sp>
      <p:pic>
        <p:nvPicPr>
          <p:cNvPr id="4" name="Picture 2" descr="Image result for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393" y="1828800"/>
            <a:ext cx="4367213" cy="436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43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r>
              <a:rPr lang="en-US" altLang="zh-CN" smtClean="0"/>
              <a:t>Spring 2014</a:t>
            </a:r>
            <a:endParaRPr lang="en-US" altLang="en-US" smtClean="0"/>
          </a:p>
        </p:txBody>
      </p:sp>
      <p:sp>
        <p:nvSpPr>
          <p:cNvPr id="10243" name="Footer Placeholder 4"/>
          <p:cNvSpPr>
            <a:spLocks noGrp="1"/>
          </p:cNvSpPr>
          <p:nvPr>
            <p:ph type="ftr" sz="quarter" idx="11"/>
          </p:nvPr>
        </p:nvSpPr>
        <p:spPr>
          <a:noFill/>
        </p:spPr>
        <p:txBody>
          <a:bodyPr/>
          <a:lstStyle/>
          <a:p>
            <a:r>
              <a:rPr lang="en-US" altLang="en-US" smtClean="0"/>
              <a:t>MU CS 4850/7850</a:t>
            </a:r>
          </a:p>
        </p:txBody>
      </p:sp>
      <p:sp>
        <p:nvSpPr>
          <p:cNvPr id="10244" name="Slide Number Placeholder 5"/>
          <p:cNvSpPr>
            <a:spLocks noGrp="1"/>
          </p:cNvSpPr>
          <p:nvPr>
            <p:ph type="sldNum" sz="quarter" idx="12"/>
          </p:nvPr>
        </p:nvSpPr>
        <p:spPr>
          <a:noFill/>
        </p:spPr>
        <p:txBody>
          <a:bodyPr/>
          <a:lstStyle/>
          <a:p>
            <a:fld id="{CE87F3A8-55DD-4BE7-A988-7608FE97EEA2}" type="slidenum">
              <a:rPr lang="en-US" altLang="en-US" smtClean="0"/>
              <a:pPr/>
              <a:t>14</a:t>
            </a:fld>
            <a:endParaRPr lang="en-US" altLang="en-US" smtClean="0"/>
          </a:p>
        </p:txBody>
      </p:sp>
      <p:sp>
        <p:nvSpPr>
          <p:cNvPr id="10245" name="Rectangle 2"/>
          <p:cNvSpPr>
            <a:spLocks noGrp="1" noChangeArrowheads="1"/>
          </p:cNvSpPr>
          <p:nvPr>
            <p:ph type="title"/>
          </p:nvPr>
        </p:nvSpPr>
        <p:spPr>
          <a:xfrm>
            <a:off x="685800" y="381000"/>
            <a:ext cx="7772400" cy="1143000"/>
          </a:xfrm>
        </p:spPr>
        <p:txBody>
          <a:bodyPr/>
          <a:lstStyle/>
          <a:p>
            <a:r>
              <a:rPr lang="en-US" altLang="en-US" sz="3600" dirty="0" smtClean="0"/>
              <a:t>What’s a Network: Key Features</a:t>
            </a:r>
          </a:p>
        </p:txBody>
      </p:sp>
      <p:sp>
        <p:nvSpPr>
          <p:cNvPr id="82947" name="Rectangle 3"/>
          <p:cNvSpPr>
            <a:spLocks noGrp="1" noChangeArrowheads="1"/>
          </p:cNvSpPr>
          <p:nvPr>
            <p:ph type="body" idx="1"/>
          </p:nvPr>
        </p:nvSpPr>
        <p:spPr>
          <a:xfrm>
            <a:off x="685800" y="1447800"/>
            <a:ext cx="8153400" cy="4648200"/>
          </a:xfrm>
        </p:spPr>
        <p:txBody>
          <a:bodyPr>
            <a:normAutofit fontScale="85000" lnSpcReduction="10000"/>
          </a:bodyPr>
          <a:lstStyle/>
          <a:p>
            <a:pPr marL="457200" indent="-457200">
              <a:buClr>
                <a:srgbClr val="000099"/>
              </a:buClr>
              <a:buSzPct val="75000"/>
            </a:pPr>
            <a:r>
              <a:rPr lang="en-US" altLang="en-US" dirty="0" smtClean="0">
                <a:solidFill>
                  <a:srgbClr val="990000"/>
                </a:solidFill>
              </a:rPr>
              <a:t>Providing certain services</a:t>
            </a:r>
          </a:p>
          <a:p>
            <a:pPr marL="838200" lvl="1" indent="-381000">
              <a:buClr>
                <a:srgbClr val="000099"/>
              </a:buClr>
              <a:buSzPct val="75000"/>
            </a:pPr>
            <a:r>
              <a:rPr lang="en-US" altLang="en-US" dirty="0" smtClean="0"/>
              <a:t>transport goods, mail, information or data</a:t>
            </a:r>
            <a:r>
              <a:rPr lang="en-US" altLang="en-US" dirty="0" smtClean="0">
                <a:solidFill>
                  <a:srgbClr val="990000"/>
                </a:solidFill>
              </a:rPr>
              <a:t> </a:t>
            </a:r>
          </a:p>
          <a:p>
            <a:pPr marL="457200" indent="-457200">
              <a:buClr>
                <a:srgbClr val="000099"/>
              </a:buClr>
              <a:buSzPct val="75000"/>
            </a:pPr>
            <a:r>
              <a:rPr lang="en-US" altLang="en-US" dirty="0" smtClean="0">
                <a:solidFill>
                  <a:srgbClr val="990000"/>
                </a:solidFill>
              </a:rPr>
              <a:t>Shared resources </a:t>
            </a:r>
          </a:p>
          <a:p>
            <a:pPr marL="838200" lvl="1" indent="-381000">
              <a:buClr>
                <a:srgbClr val="000099"/>
              </a:buClr>
              <a:buSzPct val="75000"/>
            </a:pPr>
            <a:r>
              <a:rPr lang="en-US" altLang="en-US" dirty="0" smtClean="0"/>
              <a:t>used by many users, often concurrently</a:t>
            </a:r>
          </a:p>
          <a:p>
            <a:pPr marL="457200" indent="-457200">
              <a:buClr>
                <a:srgbClr val="000099"/>
              </a:buClr>
              <a:buSzPct val="75000"/>
            </a:pPr>
            <a:r>
              <a:rPr lang="en-US" altLang="en-US" dirty="0" smtClean="0">
                <a:solidFill>
                  <a:srgbClr val="990000"/>
                </a:solidFill>
              </a:rPr>
              <a:t>Basic building blocks </a:t>
            </a:r>
          </a:p>
          <a:p>
            <a:pPr marL="838200" lvl="1" indent="-381000">
              <a:buClr>
                <a:srgbClr val="000099"/>
              </a:buClr>
              <a:buSzPct val="75000"/>
            </a:pPr>
            <a:r>
              <a:rPr lang="en-US" altLang="en-US" dirty="0" smtClean="0"/>
              <a:t>nodes (active entities): process and transfer goods/data</a:t>
            </a:r>
          </a:p>
          <a:p>
            <a:pPr marL="838200" lvl="1" indent="-381000">
              <a:buClr>
                <a:srgbClr val="000099"/>
              </a:buClr>
              <a:buSzPct val="75000"/>
            </a:pPr>
            <a:r>
              <a:rPr lang="en-US" altLang="en-US" dirty="0" smtClean="0"/>
              <a:t>links (passive medium): passive </a:t>
            </a:r>
            <a:r>
              <a:rPr lang="en-US" altLang="en-US" dirty="0" smtClean="0">
                <a:latin typeface="Comic Sans MS" pitchFamily="66" charset="0"/>
              </a:rPr>
              <a:t>“</a:t>
            </a:r>
            <a:r>
              <a:rPr lang="en-US" altLang="en-US" dirty="0" smtClean="0"/>
              <a:t>carrier</a:t>
            </a:r>
            <a:r>
              <a:rPr lang="en-US" altLang="en-US" dirty="0" smtClean="0">
                <a:latin typeface="Comic Sans MS" pitchFamily="66" charset="0"/>
              </a:rPr>
              <a:t>”</a:t>
            </a:r>
            <a:r>
              <a:rPr lang="en-US" altLang="en-US" dirty="0" smtClean="0"/>
              <a:t> of goods/data</a:t>
            </a:r>
          </a:p>
          <a:p>
            <a:pPr marL="457200" indent="-457200">
              <a:buClr>
                <a:srgbClr val="000099"/>
              </a:buClr>
              <a:buSzPct val="75000"/>
            </a:pPr>
            <a:r>
              <a:rPr lang="en-US" altLang="en-US" dirty="0" smtClean="0">
                <a:solidFill>
                  <a:srgbClr val="990000"/>
                </a:solidFill>
              </a:rPr>
              <a:t>Typically “multi-hop”</a:t>
            </a:r>
          </a:p>
          <a:p>
            <a:pPr marL="838200" lvl="1" indent="-381000">
              <a:buClr>
                <a:srgbClr val="000099"/>
              </a:buClr>
              <a:buSzPct val="75000"/>
            </a:pPr>
            <a:r>
              <a:rPr lang="en-US" altLang="en-US" dirty="0" smtClean="0"/>
              <a:t>two </a:t>
            </a:r>
            <a:r>
              <a:rPr lang="en-US" altLang="en-US" dirty="0" smtClean="0">
                <a:latin typeface="Comic Sans MS" pitchFamily="66" charset="0"/>
              </a:rPr>
              <a:t>“</a:t>
            </a:r>
            <a:r>
              <a:rPr lang="en-US" altLang="en-US" dirty="0" smtClean="0"/>
              <a:t>end points</a:t>
            </a:r>
            <a:r>
              <a:rPr lang="en-US" altLang="en-US" dirty="0" smtClean="0">
                <a:latin typeface="Comic Sans MS" pitchFamily="66" charset="0"/>
              </a:rPr>
              <a:t>”</a:t>
            </a:r>
            <a:r>
              <a:rPr lang="en-US" altLang="en-US" dirty="0" smtClean="0"/>
              <a:t> cannot directly reach each other</a:t>
            </a:r>
          </a:p>
          <a:p>
            <a:pPr marL="838200" lvl="1" indent="-381000">
              <a:buClr>
                <a:srgbClr val="000099"/>
              </a:buClr>
              <a:buSzPct val="75000"/>
            </a:pPr>
            <a:r>
              <a:rPr lang="en-US" altLang="en-US" dirty="0" smtClean="0"/>
              <a:t>need other nodes/entities to relay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Date Placeholder 4"/>
          <p:cNvSpPr>
            <a:spLocks noGrp="1"/>
          </p:cNvSpPr>
          <p:nvPr>
            <p:ph type="dt" sz="quarter" idx="10"/>
          </p:nvPr>
        </p:nvSpPr>
        <p:spPr>
          <a:noFill/>
        </p:spPr>
        <p:txBody>
          <a:bodyPr/>
          <a:lstStyle/>
          <a:p>
            <a:r>
              <a:rPr lang="en-US" altLang="zh-CN" smtClean="0"/>
              <a:t>Spring 2014</a:t>
            </a:r>
            <a:endParaRPr lang="en-US" altLang="en-US" smtClean="0"/>
          </a:p>
        </p:txBody>
      </p:sp>
      <p:sp>
        <p:nvSpPr>
          <p:cNvPr id="1045" name="Footer Placeholder 5"/>
          <p:cNvSpPr>
            <a:spLocks noGrp="1"/>
          </p:cNvSpPr>
          <p:nvPr>
            <p:ph type="ftr" sz="quarter" idx="11"/>
          </p:nvPr>
        </p:nvSpPr>
        <p:spPr>
          <a:noFill/>
        </p:spPr>
        <p:txBody>
          <a:bodyPr/>
          <a:lstStyle/>
          <a:p>
            <a:r>
              <a:rPr lang="en-US" altLang="en-US" smtClean="0"/>
              <a:t>MU CS 4850/7850</a:t>
            </a:r>
          </a:p>
        </p:txBody>
      </p:sp>
      <p:sp>
        <p:nvSpPr>
          <p:cNvPr id="1046" name="Slide Number Placeholder 6"/>
          <p:cNvSpPr>
            <a:spLocks noGrp="1"/>
          </p:cNvSpPr>
          <p:nvPr>
            <p:ph type="sldNum" sz="quarter" idx="12"/>
          </p:nvPr>
        </p:nvSpPr>
        <p:spPr>
          <a:noFill/>
        </p:spPr>
        <p:txBody>
          <a:bodyPr/>
          <a:lstStyle/>
          <a:p>
            <a:fld id="{3E0CE8AD-DD59-4228-B59C-B4AC11E1FE3D}" type="slidenum">
              <a:rPr lang="en-US" altLang="en-US" smtClean="0"/>
              <a:pPr/>
              <a:t>15</a:t>
            </a:fld>
            <a:endParaRPr lang="en-US" altLang="en-US" smtClean="0"/>
          </a:p>
        </p:txBody>
      </p:sp>
      <p:sp>
        <p:nvSpPr>
          <p:cNvPr id="1047" name="Rectangle 2"/>
          <p:cNvSpPr>
            <a:spLocks noGrp="1" noChangeArrowheads="1"/>
          </p:cNvSpPr>
          <p:nvPr>
            <p:ph type="title"/>
          </p:nvPr>
        </p:nvSpPr>
        <p:spPr>
          <a:xfrm>
            <a:off x="304800" y="228600"/>
            <a:ext cx="8382000" cy="1143000"/>
          </a:xfrm>
        </p:spPr>
        <p:txBody>
          <a:bodyPr/>
          <a:lstStyle/>
          <a:p>
            <a:r>
              <a:rPr lang="en-US" altLang="en-US" sz="3200" smtClean="0"/>
              <a:t>What’s a Network: “Nuts and Bolts” View</a:t>
            </a:r>
            <a:endParaRPr lang="en-US" altLang="en-US" smtClean="0"/>
          </a:p>
        </p:txBody>
      </p:sp>
      <p:sp>
        <p:nvSpPr>
          <p:cNvPr id="83971" name="Rectangle 3"/>
          <p:cNvSpPr>
            <a:spLocks noGrp="1" noChangeArrowheads="1"/>
          </p:cNvSpPr>
          <p:nvPr>
            <p:ph type="body" sz="half" idx="1"/>
          </p:nvPr>
        </p:nvSpPr>
        <p:spPr>
          <a:xfrm>
            <a:off x="685800" y="1981200"/>
            <a:ext cx="4191000" cy="3725863"/>
          </a:xfrm>
        </p:spPr>
        <p:txBody>
          <a:bodyPr>
            <a:normAutofit lnSpcReduction="10000"/>
          </a:bodyPr>
          <a:lstStyle/>
          <a:p>
            <a:r>
              <a:rPr lang="en-US" altLang="en-US" sz="2000" i="1" smtClean="0">
                <a:solidFill>
                  <a:srgbClr val="FF3300"/>
                </a:solidFill>
              </a:rPr>
              <a:t>network edge:</a:t>
            </a:r>
            <a:r>
              <a:rPr lang="en-US" altLang="en-US" sz="2000" smtClean="0"/>
              <a:t> millions of end-system devices: </a:t>
            </a:r>
          </a:p>
          <a:p>
            <a:pPr lvl="1"/>
            <a:r>
              <a:rPr lang="en-US" altLang="en-US" sz="2000" smtClean="0"/>
              <a:t>pc’s workstations, servers</a:t>
            </a:r>
          </a:p>
          <a:p>
            <a:pPr lvl="1"/>
            <a:r>
              <a:rPr lang="en-US" altLang="en-US" sz="2000" smtClean="0"/>
              <a:t>PDA’s, phones, toasters</a:t>
            </a:r>
          </a:p>
          <a:p>
            <a:pPr lvl="1">
              <a:buFontTx/>
              <a:buNone/>
            </a:pPr>
            <a:r>
              <a:rPr lang="en-US" altLang="en-US" sz="2000" smtClean="0"/>
              <a:t>running network apps</a:t>
            </a:r>
          </a:p>
          <a:p>
            <a:r>
              <a:rPr lang="en-US" altLang="en-US" sz="2000" i="1" smtClean="0">
                <a:solidFill>
                  <a:srgbClr val="FF0000"/>
                </a:solidFill>
              </a:rPr>
              <a:t>network core: </a:t>
            </a:r>
            <a:r>
              <a:rPr lang="en-US" altLang="en-US" sz="2000" smtClean="0"/>
              <a:t>routers, switches forwarding data</a:t>
            </a:r>
          </a:p>
          <a:p>
            <a:pPr lvl="1"/>
            <a:r>
              <a:rPr lang="en-US" altLang="en-US" sz="1800" i="1" smtClean="0"/>
              <a:t>packets:</a:t>
            </a:r>
            <a:r>
              <a:rPr lang="en-US" altLang="en-US" sz="1800" smtClean="0"/>
              <a:t> packet switching</a:t>
            </a:r>
          </a:p>
          <a:p>
            <a:pPr lvl="1"/>
            <a:r>
              <a:rPr lang="en-US" altLang="en-US" sz="1800" i="1" smtClean="0"/>
              <a:t>calls:</a:t>
            </a:r>
            <a:r>
              <a:rPr lang="en-US" altLang="en-US" sz="1800" smtClean="0"/>
              <a:t> circuit switching</a:t>
            </a:r>
          </a:p>
          <a:p>
            <a:r>
              <a:rPr lang="en-US" altLang="en-US" sz="2000" i="1" smtClean="0">
                <a:solidFill>
                  <a:srgbClr val="FF0000"/>
                </a:solidFill>
              </a:rPr>
              <a:t>communication links</a:t>
            </a:r>
            <a:endParaRPr lang="en-US" altLang="en-US" sz="2000" smtClean="0"/>
          </a:p>
          <a:p>
            <a:pPr lvl="1"/>
            <a:r>
              <a:rPr lang="en-US" altLang="en-US" sz="2000" smtClean="0"/>
              <a:t>fiber, copper, radio, …</a:t>
            </a:r>
            <a:endParaRPr lang="en-US" altLang="en-US" sz="1800" smtClean="0"/>
          </a:p>
          <a:p>
            <a:endParaRPr lang="en-US" altLang="en-US" sz="2000" smtClean="0"/>
          </a:p>
        </p:txBody>
      </p:sp>
      <p:sp>
        <p:nvSpPr>
          <p:cNvPr id="1049" name="Freeform 4"/>
          <p:cNvSpPr>
            <a:spLocks/>
          </p:cNvSpPr>
          <p:nvPr/>
        </p:nvSpPr>
        <p:spPr bwMode="auto">
          <a:xfrm>
            <a:off x="6797675" y="2647950"/>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chemeClr val="accent2"/>
          </a:solidFill>
          <a:ln w="9525">
            <a:noFill/>
            <a:round/>
            <a:headEnd/>
            <a:tailEnd/>
          </a:ln>
        </p:spPr>
        <p:txBody>
          <a:bodyPr wrap="none" anchor="ctr"/>
          <a:lstStyle/>
          <a:p>
            <a:endParaRPr lang="en-US"/>
          </a:p>
        </p:txBody>
      </p:sp>
      <p:sp>
        <p:nvSpPr>
          <p:cNvPr id="1050" name="Freeform 5"/>
          <p:cNvSpPr>
            <a:spLocks/>
          </p:cNvSpPr>
          <p:nvPr/>
        </p:nvSpPr>
        <p:spPr bwMode="auto">
          <a:xfrm>
            <a:off x="4918075" y="2505075"/>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chemeClr val="accent2"/>
          </a:solidFill>
          <a:ln w="9525">
            <a:noFill/>
            <a:round/>
            <a:headEnd/>
            <a:tailEnd/>
          </a:ln>
        </p:spPr>
        <p:txBody>
          <a:bodyPr wrap="none" anchor="ctr"/>
          <a:lstStyle/>
          <a:p>
            <a:endParaRPr lang="en-US"/>
          </a:p>
        </p:txBody>
      </p:sp>
      <p:sp>
        <p:nvSpPr>
          <p:cNvPr id="1051" name="Freeform 6"/>
          <p:cNvSpPr>
            <a:spLocks/>
          </p:cNvSpPr>
          <p:nvPr/>
        </p:nvSpPr>
        <p:spPr bwMode="auto">
          <a:xfrm>
            <a:off x="5303838" y="3973513"/>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chemeClr val="accent2"/>
          </a:solidFill>
          <a:ln w="9525">
            <a:noFill/>
            <a:round/>
            <a:headEnd/>
            <a:tailEnd/>
          </a:ln>
        </p:spPr>
        <p:txBody>
          <a:bodyPr wrap="none" anchor="ctr"/>
          <a:lstStyle/>
          <a:p>
            <a:endParaRPr lang="en-US"/>
          </a:p>
        </p:txBody>
      </p:sp>
      <p:grpSp>
        <p:nvGrpSpPr>
          <p:cNvPr id="2" name="Group 7"/>
          <p:cNvGrpSpPr>
            <a:grpSpLocks/>
          </p:cNvGrpSpPr>
          <p:nvPr/>
        </p:nvGrpSpPr>
        <p:grpSpPr bwMode="auto">
          <a:xfrm>
            <a:off x="5035550" y="2640013"/>
            <a:ext cx="733425" cy="319087"/>
            <a:chOff x="3552" y="246"/>
            <a:chExt cx="527" cy="248"/>
          </a:xfrm>
        </p:grpSpPr>
        <p:graphicFrame>
          <p:nvGraphicFramePr>
            <p:cNvPr id="1042"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224" name="Clip" r:id="rId3" imgW="1307263" imgH="1084139" progId="MS_ClipArt_Gallery.2">
                    <p:embed/>
                  </p:oleObj>
                </mc:Choice>
                <mc:Fallback>
                  <p:oleObj name="Clip" r:id="rId3" imgW="1307263" imgH="1084139"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3"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225" name="Clip" r:id="rId5" imgW="681706" imgH="480401" progId="MS_ClipArt_Gallery.2">
                    <p:embed/>
                  </p:oleObj>
                </mc:Choice>
                <mc:Fallback>
                  <p:oleObj name="Clip" r:id="rId5" imgW="681706" imgH="480401" progId="MS_ClipArt_Gallery.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2" name="Line 10"/>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US"/>
            </a:p>
          </p:txBody>
        </p:sp>
      </p:grpSp>
      <p:graphicFrame>
        <p:nvGraphicFramePr>
          <p:cNvPr id="1026" name="Object 11"/>
          <p:cNvGraphicFramePr>
            <a:graphicFrameLocks noChangeAspect="1"/>
          </p:cNvGraphicFramePr>
          <p:nvPr/>
        </p:nvGraphicFramePr>
        <p:xfrm>
          <a:off x="5035550" y="3235325"/>
          <a:ext cx="415925" cy="319088"/>
        </p:xfrm>
        <a:graphic>
          <a:graphicData uri="http://schemas.openxmlformats.org/presentationml/2006/ole">
            <mc:AlternateContent xmlns:mc="http://schemas.openxmlformats.org/markup-compatibility/2006">
              <mc:Choice xmlns:v="urn:schemas-microsoft-com:vml" Requires="v">
                <p:oleObj spid="_x0000_s1226" name="Clip" r:id="rId7" imgW="1307263" imgH="1084139" progId="MS_ClipArt_Gallery.2">
                  <p:embed/>
                </p:oleObj>
              </mc:Choice>
              <mc:Fallback>
                <p:oleObj name="Clip" r:id="rId7" imgW="1307263" imgH="1084139" progId="MS_ClipArt_Gallery.2">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550" y="3235325"/>
                        <a:ext cx="415925"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12"/>
          <p:cNvGraphicFramePr>
            <a:graphicFrameLocks noChangeAspect="1"/>
          </p:cNvGraphicFramePr>
          <p:nvPr/>
        </p:nvGraphicFramePr>
        <p:xfrm>
          <a:off x="5489575" y="3354388"/>
          <a:ext cx="279400" cy="184150"/>
        </p:xfrm>
        <a:graphic>
          <a:graphicData uri="http://schemas.openxmlformats.org/presentationml/2006/ole">
            <mc:AlternateContent xmlns:mc="http://schemas.openxmlformats.org/markup-compatibility/2006">
              <mc:Choice xmlns:v="urn:schemas-microsoft-com:vml" Requires="v">
                <p:oleObj spid="_x0000_s1227" name="Clip" r:id="rId8" imgW="681706" imgH="480401" progId="MS_ClipArt_Gallery.2">
                  <p:embed/>
                </p:oleObj>
              </mc:Choice>
              <mc:Fallback>
                <p:oleObj name="Clip" r:id="rId8" imgW="681706" imgH="480401" progId="MS_ClipArt_Gallery.2">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9575" y="3354388"/>
                        <a:ext cx="279400"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3" name="Line 13"/>
          <p:cNvSpPr>
            <a:spLocks noChangeShapeType="1"/>
          </p:cNvSpPr>
          <p:nvPr/>
        </p:nvSpPr>
        <p:spPr bwMode="auto">
          <a:xfrm flipV="1">
            <a:off x="5441950" y="3476625"/>
            <a:ext cx="114300" cy="3175"/>
          </a:xfrm>
          <a:prstGeom prst="line">
            <a:avLst/>
          </a:prstGeom>
          <a:noFill/>
          <a:ln w="19050">
            <a:solidFill>
              <a:schemeClr val="tx1"/>
            </a:solidFill>
            <a:round/>
            <a:headEnd/>
            <a:tailEnd/>
          </a:ln>
        </p:spPr>
        <p:txBody>
          <a:bodyPr wrap="none" anchor="ctr"/>
          <a:lstStyle/>
          <a:p>
            <a:endParaRPr lang="en-US"/>
          </a:p>
        </p:txBody>
      </p:sp>
      <p:grpSp>
        <p:nvGrpSpPr>
          <p:cNvPr id="3" name="Group 14"/>
          <p:cNvGrpSpPr>
            <a:grpSpLocks/>
          </p:cNvGrpSpPr>
          <p:nvPr/>
        </p:nvGrpSpPr>
        <p:grpSpPr bwMode="auto">
          <a:xfrm>
            <a:off x="5411788" y="3022600"/>
            <a:ext cx="69850" cy="214313"/>
            <a:chOff x="3842" y="406"/>
            <a:chExt cx="51" cy="167"/>
          </a:xfrm>
        </p:grpSpPr>
        <p:sp>
          <p:nvSpPr>
            <p:cNvPr id="1279" name="Oval 15"/>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ltLang="en-US"/>
            </a:p>
          </p:txBody>
        </p:sp>
        <p:sp>
          <p:nvSpPr>
            <p:cNvPr id="1280" name="Oval 16"/>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ltLang="en-US"/>
            </a:p>
          </p:txBody>
        </p:sp>
        <p:sp>
          <p:nvSpPr>
            <p:cNvPr id="1281" name="Oval 17"/>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ltLang="en-US"/>
            </a:p>
          </p:txBody>
        </p:sp>
      </p:grpSp>
      <p:grpSp>
        <p:nvGrpSpPr>
          <p:cNvPr id="4" name="Group 18"/>
          <p:cNvGrpSpPr>
            <a:grpSpLocks/>
          </p:cNvGrpSpPr>
          <p:nvPr/>
        </p:nvGrpSpPr>
        <p:grpSpPr bwMode="auto">
          <a:xfrm>
            <a:off x="5881688" y="3525838"/>
            <a:ext cx="209550" cy="395287"/>
            <a:chOff x="4180" y="783"/>
            <a:chExt cx="150" cy="307"/>
          </a:xfrm>
        </p:grpSpPr>
        <p:sp>
          <p:nvSpPr>
            <p:cNvPr id="1271" name="AutoShape 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ltLang="en-US"/>
            </a:p>
          </p:txBody>
        </p:sp>
        <p:sp>
          <p:nvSpPr>
            <p:cNvPr id="1272" name="Rectangle 2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ltLang="en-US"/>
            </a:p>
          </p:txBody>
        </p:sp>
        <p:sp>
          <p:nvSpPr>
            <p:cNvPr id="1273" name="Rectangle 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ltLang="en-US"/>
            </a:p>
          </p:txBody>
        </p:sp>
        <p:sp>
          <p:nvSpPr>
            <p:cNvPr id="1274" name="AutoShape 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ltLang="en-US"/>
            </a:p>
          </p:txBody>
        </p:sp>
        <p:sp>
          <p:nvSpPr>
            <p:cNvPr id="1275" name="Line 2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276" name="Line 2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277" name="Rectangle 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ltLang="en-US"/>
            </a:p>
          </p:txBody>
        </p:sp>
        <p:sp>
          <p:nvSpPr>
            <p:cNvPr id="1278" name="Rectangle 2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ltLang="en-US"/>
            </a:p>
          </p:txBody>
        </p:sp>
      </p:grpSp>
      <p:grpSp>
        <p:nvGrpSpPr>
          <p:cNvPr id="5" name="Group 27"/>
          <p:cNvGrpSpPr>
            <a:grpSpLocks/>
          </p:cNvGrpSpPr>
          <p:nvPr/>
        </p:nvGrpSpPr>
        <p:grpSpPr bwMode="auto">
          <a:xfrm rot="-5400000">
            <a:off x="6194425" y="3603625"/>
            <a:ext cx="80963" cy="233363"/>
            <a:chOff x="3842" y="406"/>
            <a:chExt cx="51" cy="167"/>
          </a:xfrm>
        </p:grpSpPr>
        <p:sp>
          <p:nvSpPr>
            <p:cNvPr id="1268" name="Oval 28"/>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ltLang="en-US"/>
            </a:p>
          </p:txBody>
        </p:sp>
        <p:sp>
          <p:nvSpPr>
            <p:cNvPr id="1269" name="Oval 29"/>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ltLang="en-US"/>
            </a:p>
          </p:txBody>
        </p:sp>
        <p:sp>
          <p:nvSpPr>
            <p:cNvPr id="1270" name="Oval 30"/>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ltLang="en-US"/>
            </a:p>
          </p:txBody>
        </p:sp>
      </p:grpSp>
      <p:sp>
        <p:nvSpPr>
          <p:cNvPr id="1057" name="Line 31"/>
          <p:cNvSpPr>
            <a:spLocks noChangeShapeType="1"/>
          </p:cNvSpPr>
          <p:nvPr/>
        </p:nvSpPr>
        <p:spPr bwMode="auto">
          <a:xfrm>
            <a:off x="6018213" y="3433763"/>
            <a:ext cx="495300" cy="1587"/>
          </a:xfrm>
          <a:prstGeom prst="line">
            <a:avLst/>
          </a:prstGeom>
          <a:noFill/>
          <a:ln w="12700">
            <a:solidFill>
              <a:schemeClr val="tx1"/>
            </a:solidFill>
            <a:round/>
            <a:headEnd/>
            <a:tailEnd/>
          </a:ln>
        </p:spPr>
        <p:txBody>
          <a:bodyPr wrap="none" anchor="ctr"/>
          <a:lstStyle/>
          <a:p>
            <a:endParaRPr lang="en-US"/>
          </a:p>
        </p:txBody>
      </p:sp>
      <p:sp>
        <p:nvSpPr>
          <p:cNvPr id="1058" name="Line 32"/>
          <p:cNvSpPr>
            <a:spLocks noChangeShapeType="1"/>
          </p:cNvSpPr>
          <p:nvPr/>
        </p:nvSpPr>
        <p:spPr bwMode="auto">
          <a:xfrm>
            <a:off x="6021388" y="3430588"/>
            <a:ext cx="1587" cy="95250"/>
          </a:xfrm>
          <a:prstGeom prst="line">
            <a:avLst/>
          </a:prstGeom>
          <a:noFill/>
          <a:ln w="12700">
            <a:solidFill>
              <a:schemeClr val="tx1"/>
            </a:solidFill>
            <a:round/>
            <a:headEnd/>
            <a:tailEnd/>
          </a:ln>
        </p:spPr>
        <p:txBody>
          <a:bodyPr wrap="none" anchor="ctr"/>
          <a:lstStyle/>
          <a:p>
            <a:endParaRPr lang="en-US"/>
          </a:p>
        </p:txBody>
      </p:sp>
      <p:sp>
        <p:nvSpPr>
          <p:cNvPr id="1059" name="Line 33"/>
          <p:cNvSpPr>
            <a:spLocks noChangeShapeType="1"/>
          </p:cNvSpPr>
          <p:nvPr/>
        </p:nvSpPr>
        <p:spPr bwMode="auto">
          <a:xfrm>
            <a:off x="6516688" y="3429000"/>
            <a:ext cx="1587" cy="82550"/>
          </a:xfrm>
          <a:prstGeom prst="line">
            <a:avLst/>
          </a:prstGeom>
          <a:noFill/>
          <a:ln w="12700">
            <a:solidFill>
              <a:schemeClr val="tx1"/>
            </a:solidFill>
            <a:round/>
            <a:headEnd/>
            <a:tailEnd/>
          </a:ln>
        </p:spPr>
        <p:txBody>
          <a:bodyPr wrap="none" anchor="ctr"/>
          <a:lstStyle/>
          <a:p>
            <a:endParaRPr lang="en-US"/>
          </a:p>
        </p:txBody>
      </p:sp>
      <p:sp>
        <p:nvSpPr>
          <p:cNvPr id="1060" name="Line 34"/>
          <p:cNvSpPr>
            <a:spLocks noChangeShapeType="1"/>
          </p:cNvSpPr>
          <p:nvPr/>
        </p:nvSpPr>
        <p:spPr bwMode="auto">
          <a:xfrm>
            <a:off x="5718175" y="2894013"/>
            <a:ext cx="288925" cy="265112"/>
          </a:xfrm>
          <a:prstGeom prst="line">
            <a:avLst/>
          </a:prstGeom>
          <a:noFill/>
          <a:ln w="12700">
            <a:solidFill>
              <a:schemeClr val="tx1"/>
            </a:solidFill>
            <a:round/>
            <a:headEnd/>
            <a:tailEnd/>
          </a:ln>
        </p:spPr>
        <p:txBody>
          <a:bodyPr wrap="none" anchor="ctr"/>
          <a:lstStyle/>
          <a:p>
            <a:endParaRPr lang="en-US"/>
          </a:p>
        </p:txBody>
      </p:sp>
      <p:sp>
        <p:nvSpPr>
          <p:cNvPr id="1061" name="Line 35"/>
          <p:cNvSpPr>
            <a:spLocks noChangeShapeType="1"/>
          </p:cNvSpPr>
          <p:nvPr/>
        </p:nvSpPr>
        <p:spPr bwMode="auto">
          <a:xfrm flipV="1">
            <a:off x="5730875" y="3179763"/>
            <a:ext cx="276225" cy="330200"/>
          </a:xfrm>
          <a:prstGeom prst="line">
            <a:avLst/>
          </a:prstGeom>
          <a:noFill/>
          <a:ln w="12700">
            <a:solidFill>
              <a:schemeClr val="tx1"/>
            </a:solidFill>
            <a:round/>
            <a:headEnd/>
            <a:tailEnd/>
          </a:ln>
        </p:spPr>
        <p:txBody>
          <a:bodyPr wrap="none" anchor="ctr"/>
          <a:lstStyle/>
          <a:p>
            <a:endParaRPr lang="en-US"/>
          </a:p>
        </p:txBody>
      </p:sp>
      <p:sp>
        <p:nvSpPr>
          <p:cNvPr id="1062" name="Line 36"/>
          <p:cNvSpPr>
            <a:spLocks noChangeShapeType="1"/>
          </p:cNvSpPr>
          <p:nvPr/>
        </p:nvSpPr>
        <p:spPr bwMode="auto">
          <a:xfrm flipV="1">
            <a:off x="6257925" y="3265488"/>
            <a:ext cx="1588" cy="163512"/>
          </a:xfrm>
          <a:prstGeom prst="line">
            <a:avLst/>
          </a:prstGeom>
          <a:noFill/>
          <a:ln w="12700">
            <a:solidFill>
              <a:schemeClr val="tx1"/>
            </a:solidFill>
            <a:round/>
            <a:headEnd/>
            <a:tailEnd/>
          </a:ln>
        </p:spPr>
        <p:txBody>
          <a:bodyPr wrap="none" anchor="ctr"/>
          <a:lstStyle/>
          <a:p>
            <a:endParaRPr lang="en-US"/>
          </a:p>
        </p:txBody>
      </p:sp>
      <p:grpSp>
        <p:nvGrpSpPr>
          <p:cNvPr id="6" name="Group 37"/>
          <p:cNvGrpSpPr>
            <a:grpSpLocks/>
          </p:cNvGrpSpPr>
          <p:nvPr/>
        </p:nvGrpSpPr>
        <p:grpSpPr bwMode="auto">
          <a:xfrm>
            <a:off x="6376988" y="3503613"/>
            <a:ext cx="209550" cy="395287"/>
            <a:chOff x="4180" y="783"/>
            <a:chExt cx="150" cy="307"/>
          </a:xfrm>
        </p:grpSpPr>
        <p:sp>
          <p:nvSpPr>
            <p:cNvPr id="1260" name="AutoShape 3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ltLang="en-US"/>
            </a:p>
          </p:txBody>
        </p:sp>
        <p:sp>
          <p:nvSpPr>
            <p:cNvPr id="1261" name="Rectangle 3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ltLang="en-US"/>
            </a:p>
          </p:txBody>
        </p:sp>
        <p:sp>
          <p:nvSpPr>
            <p:cNvPr id="1262" name="Rectangle 4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ltLang="en-US"/>
            </a:p>
          </p:txBody>
        </p:sp>
        <p:sp>
          <p:nvSpPr>
            <p:cNvPr id="1263" name="AutoShape 4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ltLang="en-US"/>
            </a:p>
          </p:txBody>
        </p:sp>
        <p:sp>
          <p:nvSpPr>
            <p:cNvPr id="1264" name="Line 4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265" name="Line 4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266" name="Rectangle 4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ltLang="en-US"/>
            </a:p>
          </p:txBody>
        </p:sp>
        <p:sp>
          <p:nvSpPr>
            <p:cNvPr id="1267" name="Rectangle 4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ltLang="en-US"/>
            </a:p>
          </p:txBody>
        </p:sp>
      </p:grpSp>
      <p:sp>
        <p:nvSpPr>
          <p:cNvPr id="1064" name="Line 46"/>
          <p:cNvSpPr>
            <a:spLocks noChangeShapeType="1"/>
          </p:cNvSpPr>
          <p:nvPr/>
        </p:nvSpPr>
        <p:spPr bwMode="auto">
          <a:xfrm flipV="1">
            <a:off x="5826125" y="4368800"/>
            <a:ext cx="73025" cy="7938"/>
          </a:xfrm>
          <a:prstGeom prst="line">
            <a:avLst/>
          </a:prstGeom>
          <a:noFill/>
          <a:ln w="19050">
            <a:solidFill>
              <a:schemeClr val="tx1"/>
            </a:solidFill>
            <a:round/>
            <a:headEnd/>
            <a:tailEnd/>
          </a:ln>
        </p:spPr>
        <p:txBody>
          <a:bodyPr wrap="none" anchor="ctr"/>
          <a:lstStyle/>
          <a:p>
            <a:endParaRPr lang="en-US"/>
          </a:p>
        </p:txBody>
      </p:sp>
      <p:sp>
        <p:nvSpPr>
          <p:cNvPr id="1065" name="Line 47"/>
          <p:cNvSpPr>
            <a:spLocks noChangeShapeType="1"/>
          </p:cNvSpPr>
          <p:nvPr/>
        </p:nvSpPr>
        <p:spPr bwMode="auto">
          <a:xfrm flipV="1">
            <a:off x="5826125" y="4968875"/>
            <a:ext cx="73025" cy="1588"/>
          </a:xfrm>
          <a:prstGeom prst="line">
            <a:avLst/>
          </a:prstGeom>
          <a:noFill/>
          <a:ln w="19050">
            <a:solidFill>
              <a:schemeClr val="tx1"/>
            </a:solidFill>
            <a:round/>
            <a:headEnd/>
            <a:tailEnd/>
          </a:ln>
        </p:spPr>
        <p:txBody>
          <a:bodyPr wrap="none" anchor="ctr"/>
          <a:lstStyle/>
          <a:p>
            <a:endParaRPr lang="en-US"/>
          </a:p>
        </p:txBody>
      </p:sp>
      <p:grpSp>
        <p:nvGrpSpPr>
          <p:cNvPr id="7" name="Group 48"/>
          <p:cNvGrpSpPr>
            <a:grpSpLocks/>
          </p:cNvGrpSpPr>
          <p:nvPr/>
        </p:nvGrpSpPr>
        <p:grpSpPr bwMode="auto">
          <a:xfrm flipH="1">
            <a:off x="5662613" y="4581525"/>
            <a:ext cx="63500" cy="222250"/>
            <a:chOff x="3842" y="406"/>
            <a:chExt cx="51" cy="167"/>
          </a:xfrm>
        </p:grpSpPr>
        <p:sp>
          <p:nvSpPr>
            <p:cNvPr id="1257" name="Oval 49"/>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ltLang="en-US"/>
            </a:p>
          </p:txBody>
        </p:sp>
        <p:sp>
          <p:nvSpPr>
            <p:cNvPr id="1258" name="Oval 50"/>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ltLang="en-US"/>
            </a:p>
          </p:txBody>
        </p:sp>
        <p:sp>
          <p:nvSpPr>
            <p:cNvPr id="1259" name="Oval 51"/>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ltLang="en-US"/>
            </a:p>
          </p:txBody>
        </p:sp>
      </p:grpSp>
      <p:sp>
        <p:nvSpPr>
          <p:cNvPr id="1067" name="Line 52"/>
          <p:cNvSpPr>
            <a:spLocks noChangeShapeType="1"/>
          </p:cNvSpPr>
          <p:nvPr/>
        </p:nvSpPr>
        <p:spPr bwMode="auto">
          <a:xfrm>
            <a:off x="5892800" y="4367213"/>
            <a:ext cx="0" cy="600075"/>
          </a:xfrm>
          <a:prstGeom prst="line">
            <a:avLst/>
          </a:prstGeom>
          <a:noFill/>
          <a:ln w="12700">
            <a:solidFill>
              <a:schemeClr val="tx1"/>
            </a:solidFill>
            <a:round/>
            <a:headEnd/>
            <a:tailEnd/>
          </a:ln>
        </p:spPr>
        <p:txBody>
          <a:bodyPr wrap="none" anchor="ctr"/>
          <a:lstStyle/>
          <a:p>
            <a:endParaRPr lang="en-US"/>
          </a:p>
        </p:txBody>
      </p:sp>
      <p:graphicFrame>
        <p:nvGraphicFramePr>
          <p:cNvPr id="1028" name="Object 53"/>
          <p:cNvGraphicFramePr>
            <a:graphicFrameLocks noChangeAspect="1"/>
          </p:cNvGraphicFramePr>
          <p:nvPr/>
        </p:nvGraphicFramePr>
        <p:xfrm>
          <a:off x="6288088" y="5132388"/>
          <a:ext cx="417512" cy="331787"/>
        </p:xfrm>
        <a:graphic>
          <a:graphicData uri="http://schemas.openxmlformats.org/presentationml/2006/ole">
            <mc:AlternateContent xmlns:mc="http://schemas.openxmlformats.org/markup-compatibility/2006">
              <mc:Choice xmlns:v="urn:schemas-microsoft-com:vml" Requires="v">
                <p:oleObj spid="_x0000_s1228" name="Clip" r:id="rId9" imgW="1307263" imgH="1084139" progId="MS_ClipArt_Gallery.2">
                  <p:embed/>
                </p:oleObj>
              </mc:Choice>
              <mc:Fallback>
                <p:oleObj name="Clip" r:id="rId9" imgW="1307263" imgH="1084139" progId="MS_ClipArt_Gallery.2">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8088" y="5132388"/>
                        <a:ext cx="417512"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4"/>
          <p:cNvGraphicFramePr>
            <a:graphicFrameLocks noChangeAspect="1"/>
          </p:cNvGraphicFramePr>
          <p:nvPr/>
        </p:nvGraphicFramePr>
        <p:xfrm>
          <a:off x="5673725" y="5121275"/>
          <a:ext cx="415925" cy="330200"/>
        </p:xfrm>
        <a:graphic>
          <a:graphicData uri="http://schemas.openxmlformats.org/presentationml/2006/ole">
            <mc:AlternateContent xmlns:mc="http://schemas.openxmlformats.org/markup-compatibility/2006">
              <mc:Choice xmlns:v="urn:schemas-microsoft-com:vml" Requires="v">
                <p:oleObj spid="_x0000_s1229" name="Clip" r:id="rId10" imgW="1307263" imgH="1084139" progId="MS_ClipArt_Gallery.2">
                  <p:embed/>
                </p:oleObj>
              </mc:Choice>
              <mc:Fallback>
                <p:oleObj name="Clip" r:id="rId10" imgW="1307263" imgH="1084139" progId="MS_ClipArt_Gallery.2">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725" y="5121275"/>
                        <a:ext cx="4159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8" name="Oval 55"/>
          <p:cNvSpPr>
            <a:spLocks noChangeArrowheads="1"/>
          </p:cNvSpPr>
          <p:nvPr/>
        </p:nvSpPr>
        <p:spPr bwMode="auto">
          <a:xfrm rot="-5400000">
            <a:off x="6090444" y="5225256"/>
            <a:ext cx="63500" cy="65088"/>
          </a:xfrm>
          <a:prstGeom prst="ellipse">
            <a:avLst/>
          </a:prstGeom>
          <a:solidFill>
            <a:schemeClr val="accent2"/>
          </a:solidFill>
          <a:ln w="9525">
            <a:noFill/>
            <a:round/>
            <a:headEnd/>
            <a:tailEnd/>
          </a:ln>
        </p:spPr>
        <p:txBody>
          <a:bodyPr wrap="none" anchor="ctr"/>
          <a:lstStyle/>
          <a:p>
            <a:endParaRPr lang="en-US" altLang="en-US"/>
          </a:p>
        </p:txBody>
      </p:sp>
      <p:sp>
        <p:nvSpPr>
          <p:cNvPr id="1069" name="Oval 56"/>
          <p:cNvSpPr>
            <a:spLocks noChangeArrowheads="1"/>
          </p:cNvSpPr>
          <p:nvPr/>
        </p:nvSpPr>
        <p:spPr bwMode="auto">
          <a:xfrm rot="-5400000">
            <a:off x="6175376" y="5222875"/>
            <a:ext cx="63500" cy="66675"/>
          </a:xfrm>
          <a:prstGeom prst="ellipse">
            <a:avLst/>
          </a:prstGeom>
          <a:solidFill>
            <a:schemeClr val="accent2"/>
          </a:solidFill>
          <a:ln w="9525">
            <a:noFill/>
            <a:round/>
            <a:headEnd/>
            <a:tailEnd/>
          </a:ln>
        </p:spPr>
        <p:txBody>
          <a:bodyPr wrap="none" anchor="ctr"/>
          <a:lstStyle/>
          <a:p>
            <a:endParaRPr lang="en-US" altLang="en-US"/>
          </a:p>
        </p:txBody>
      </p:sp>
      <p:sp>
        <p:nvSpPr>
          <p:cNvPr id="1070" name="Oval 57"/>
          <p:cNvSpPr>
            <a:spLocks noChangeArrowheads="1"/>
          </p:cNvSpPr>
          <p:nvPr/>
        </p:nvSpPr>
        <p:spPr bwMode="auto">
          <a:xfrm rot="-5400000">
            <a:off x="6253162" y="5227638"/>
            <a:ext cx="61913" cy="65088"/>
          </a:xfrm>
          <a:prstGeom prst="ellipse">
            <a:avLst/>
          </a:prstGeom>
          <a:solidFill>
            <a:schemeClr val="accent2"/>
          </a:solidFill>
          <a:ln w="9525">
            <a:noFill/>
            <a:round/>
            <a:headEnd/>
            <a:tailEnd/>
          </a:ln>
        </p:spPr>
        <p:txBody>
          <a:bodyPr wrap="none" anchor="ctr"/>
          <a:lstStyle/>
          <a:p>
            <a:endParaRPr lang="en-US" altLang="en-US"/>
          </a:p>
        </p:txBody>
      </p:sp>
      <p:sp>
        <p:nvSpPr>
          <p:cNvPr id="1071" name="Line 58"/>
          <p:cNvSpPr>
            <a:spLocks noChangeShapeType="1"/>
          </p:cNvSpPr>
          <p:nvPr/>
        </p:nvSpPr>
        <p:spPr bwMode="auto">
          <a:xfrm rot="-5400000">
            <a:off x="6512719" y="5107782"/>
            <a:ext cx="60325" cy="1587"/>
          </a:xfrm>
          <a:prstGeom prst="line">
            <a:avLst/>
          </a:prstGeom>
          <a:noFill/>
          <a:ln w="19050">
            <a:solidFill>
              <a:schemeClr val="tx1"/>
            </a:solidFill>
            <a:round/>
            <a:headEnd/>
            <a:tailEnd/>
          </a:ln>
        </p:spPr>
        <p:txBody>
          <a:bodyPr wrap="none" anchor="ctr"/>
          <a:lstStyle/>
          <a:p>
            <a:endParaRPr lang="en-US"/>
          </a:p>
        </p:txBody>
      </p:sp>
      <p:sp>
        <p:nvSpPr>
          <p:cNvPr id="1072" name="Line 59"/>
          <p:cNvSpPr>
            <a:spLocks noChangeShapeType="1"/>
          </p:cNvSpPr>
          <p:nvPr/>
        </p:nvSpPr>
        <p:spPr bwMode="auto">
          <a:xfrm rot="5400000" flipH="1">
            <a:off x="5886450" y="5099050"/>
            <a:ext cx="63500" cy="0"/>
          </a:xfrm>
          <a:prstGeom prst="line">
            <a:avLst/>
          </a:prstGeom>
          <a:noFill/>
          <a:ln w="19050">
            <a:solidFill>
              <a:schemeClr val="tx1"/>
            </a:solidFill>
            <a:round/>
            <a:headEnd/>
            <a:tailEnd/>
          </a:ln>
        </p:spPr>
        <p:txBody>
          <a:bodyPr wrap="none" anchor="ctr"/>
          <a:lstStyle/>
          <a:p>
            <a:endParaRPr lang="en-US"/>
          </a:p>
        </p:txBody>
      </p:sp>
      <p:sp>
        <p:nvSpPr>
          <p:cNvPr id="1073" name="Line 60"/>
          <p:cNvSpPr>
            <a:spLocks noChangeShapeType="1"/>
          </p:cNvSpPr>
          <p:nvPr/>
        </p:nvSpPr>
        <p:spPr bwMode="auto">
          <a:xfrm rot="16200000" flipV="1">
            <a:off x="6233319" y="4760119"/>
            <a:ext cx="0" cy="627062"/>
          </a:xfrm>
          <a:prstGeom prst="line">
            <a:avLst/>
          </a:prstGeom>
          <a:noFill/>
          <a:ln w="12700">
            <a:solidFill>
              <a:schemeClr val="tx1"/>
            </a:solidFill>
            <a:round/>
            <a:headEnd/>
            <a:tailEnd/>
          </a:ln>
        </p:spPr>
        <p:txBody>
          <a:bodyPr wrap="none" anchor="ctr"/>
          <a:lstStyle/>
          <a:p>
            <a:endParaRPr lang="en-US"/>
          </a:p>
        </p:txBody>
      </p:sp>
      <p:sp>
        <p:nvSpPr>
          <p:cNvPr id="1074" name="Line 61"/>
          <p:cNvSpPr>
            <a:spLocks noChangeShapeType="1"/>
          </p:cNvSpPr>
          <p:nvPr/>
        </p:nvSpPr>
        <p:spPr bwMode="auto">
          <a:xfrm flipV="1">
            <a:off x="5899150" y="4699000"/>
            <a:ext cx="93663" cy="3175"/>
          </a:xfrm>
          <a:prstGeom prst="line">
            <a:avLst/>
          </a:prstGeom>
          <a:noFill/>
          <a:ln w="12700">
            <a:solidFill>
              <a:schemeClr val="tx1"/>
            </a:solidFill>
            <a:round/>
            <a:headEnd/>
            <a:tailEnd/>
          </a:ln>
        </p:spPr>
        <p:txBody>
          <a:bodyPr wrap="none" anchor="ctr"/>
          <a:lstStyle/>
          <a:p>
            <a:endParaRPr lang="en-US"/>
          </a:p>
        </p:txBody>
      </p:sp>
      <p:sp>
        <p:nvSpPr>
          <p:cNvPr id="1075" name="Line 62"/>
          <p:cNvSpPr>
            <a:spLocks noChangeShapeType="1"/>
          </p:cNvSpPr>
          <p:nvPr/>
        </p:nvSpPr>
        <p:spPr bwMode="auto">
          <a:xfrm>
            <a:off x="6500813" y="4745038"/>
            <a:ext cx="303212" cy="385762"/>
          </a:xfrm>
          <a:prstGeom prst="line">
            <a:avLst/>
          </a:prstGeom>
          <a:noFill/>
          <a:ln w="12700">
            <a:solidFill>
              <a:schemeClr val="tx1"/>
            </a:solidFill>
            <a:round/>
            <a:headEnd/>
            <a:tailEnd/>
          </a:ln>
        </p:spPr>
        <p:txBody>
          <a:bodyPr wrap="none" anchor="ctr"/>
          <a:lstStyle/>
          <a:p>
            <a:endParaRPr lang="en-US"/>
          </a:p>
        </p:txBody>
      </p:sp>
      <p:sp>
        <p:nvSpPr>
          <p:cNvPr id="1076" name="Line 63"/>
          <p:cNvSpPr>
            <a:spLocks noChangeShapeType="1"/>
          </p:cNvSpPr>
          <p:nvPr/>
        </p:nvSpPr>
        <p:spPr bwMode="auto">
          <a:xfrm flipH="1">
            <a:off x="7296150" y="4741863"/>
            <a:ext cx="279400" cy="392112"/>
          </a:xfrm>
          <a:prstGeom prst="line">
            <a:avLst/>
          </a:prstGeom>
          <a:noFill/>
          <a:ln w="12700">
            <a:solidFill>
              <a:schemeClr val="tx1"/>
            </a:solidFill>
            <a:round/>
            <a:headEnd/>
            <a:tailEnd/>
          </a:ln>
        </p:spPr>
        <p:txBody>
          <a:bodyPr wrap="none" anchor="ctr"/>
          <a:lstStyle/>
          <a:p>
            <a:endParaRPr lang="en-US"/>
          </a:p>
        </p:txBody>
      </p:sp>
      <p:graphicFrame>
        <p:nvGraphicFramePr>
          <p:cNvPr id="1030" name="Object 64"/>
          <p:cNvGraphicFramePr>
            <a:graphicFrameLocks noChangeAspect="1"/>
          </p:cNvGraphicFramePr>
          <p:nvPr/>
        </p:nvGraphicFramePr>
        <p:xfrm>
          <a:off x="7473950" y="4294188"/>
          <a:ext cx="203200" cy="241300"/>
        </p:xfrm>
        <a:graphic>
          <a:graphicData uri="http://schemas.openxmlformats.org/presentationml/2006/ole">
            <mc:AlternateContent xmlns:mc="http://schemas.openxmlformats.org/markup-compatibility/2006">
              <mc:Choice xmlns:v="urn:schemas-microsoft-com:vml" Requires="v">
                <p:oleObj spid="_x0000_s1230" name="Clip" r:id="rId11" imgW="982811" imgH="1208363" progId="MS_ClipArt_Gallery.2">
                  <p:embed/>
                </p:oleObj>
              </mc:Choice>
              <mc:Fallback>
                <p:oleObj name="Clip" r:id="rId11" imgW="982811" imgH="1208363" progId="MS_ClipArt_Gallery.2">
                  <p:embed/>
                  <p:pic>
                    <p:nvPicPr>
                      <p:cNvPr id="0" name="Object 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73950" y="4294188"/>
                        <a:ext cx="203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1" name="Object 65"/>
          <p:cNvGraphicFramePr>
            <a:graphicFrameLocks noChangeAspect="1"/>
          </p:cNvGraphicFramePr>
          <p:nvPr/>
        </p:nvGraphicFramePr>
        <p:xfrm>
          <a:off x="6137275" y="4375150"/>
          <a:ext cx="203200" cy="239713"/>
        </p:xfrm>
        <a:graphic>
          <a:graphicData uri="http://schemas.openxmlformats.org/presentationml/2006/ole">
            <mc:AlternateContent xmlns:mc="http://schemas.openxmlformats.org/markup-compatibility/2006">
              <mc:Choice xmlns:v="urn:schemas-microsoft-com:vml" Requires="v">
                <p:oleObj spid="_x0000_s1231" name="Clip" r:id="rId13" imgW="982811" imgH="1208363" progId="MS_ClipArt_Gallery.2">
                  <p:embed/>
                </p:oleObj>
              </mc:Choice>
              <mc:Fallback>
                <p:oleObj name="Clip" r:id="rId13" imgW="982811" imgH="1208363" progId="MS_ClipArt_Gallery.2">
                  <p:embed/>
                  <p:pic>
                    <p:nvPicPr>
                      <p:cNvPr id="0" name="Object 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37275" y="4375150"/>
                        <a:ext cx="203200"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7" name="Freeform 66"/>
          <p:cNvSpPr>
            <a:spLocks/>
          </p:cNvSpPr>
          <p:nvPr/>
        </p:nvSpPr>
        <p:spPr bwMode="auto">
          <a:xfrm>
            <a:off x="6218238" y="4149725"/>
            <a:ext cx="1354137" cy="304800"/>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p:spPr>
        <p:txBody>
          <a:bodyPr wrap="none" anchor="ctr"/>
          <a:lstStyle/>
          <a:p>
            <a:endParaRPr lang="en-US"/>
          </a:p>
        </p:txBody>
      </p:sp>
      <p:grpSp>
        <p:nvGrpSpPr>
          <p:cNvPr id="8" name="Group 67"/>
          <p:cNvGrpSpPr>
            <a:grpSpLocks/>
          </p:cNvGrpSpPr>
          <p:nvPr/>
        </p:nvGrpSpPr>
        <p:grpSpPr bwMode="auto">
          <a:xfrm>
            <a:off x="6484938" y="5572125"/>
            <a:ext cx="406400" cy="427038"/>
            <a:chOff x="2870" y="1518"/>
            <a:chExt cx="292" cy="320"/>
          </a:xfrm>
        </p:grpSpPr>
        <p:graphicFrame>
          <p:nvGraphicFramePr>
            <p:cNvPr id="1040" name="Object 6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32" name="Clip" r:id="rId14" imgW="826829" imgH="840406" progId="MS_ClipArt_Gallery.2">
                    <p:embed/>
                  </p:oleObj>
                </mc:Choice>
                <mc:Fallback>
                  <p:oleObj name="Clip" r:id="rId14" imgW="826829" imgH="840406" progId="MS_ClipArt_Gallery.2">
                    <p:embed/>
                    <p:pic>
                      <p:nvPicPr>
                        <p:cNvPr id="0" name="Object 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1" name="Object 6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33" name="Clip" r:id="rId16" imgW="1268295" imgH="1199426" progId="MS_ClipArt_Gallery.2">
                    <p:embed/>
                  </p:oleObj>
                </mc:Choice>
                <mc:Fallback>
                  <p:oleObj name="Clip" r:id="rId16" imgW="1268295" imgH="1199426" progId="MS_ClipArt_Gallery.2">
                    <p:embed/>
                    <p:pic>
                      <p:nvPicPr>
                        <p:cNvPr id="0" name="Object 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70"/>
          <p:cNvGrpSpPr>
            <a:grpSpLocks/>
          </p:cNvGrpSpPr>
          <p:nvPr/>
        </p:nvGrpSpPr>
        <p:grpSpPr bwMode="auto">
          <a:xfrm>
            <a:off x="7262813" y="5603875"/>
            <a:ext cx="406400" cy="427038"/>
            <a:chOff x="2870" y="1518"/>
            <a:chExt cx="292" cy="320"/>
          </a:xfrm>
        </p:grpSpPr>
        <p:graphicFrame>
          <p:nvGraphicFramePr>
            <p:cNvPr id="1038" name="Object 7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34" name="Clip" r:id="rId18" imgW="826829" imgH="840406" progId="MS_ClipArt_Gallery.2">
                    <p:embed/>
                  </p:oleObj>
                </mc:Choice>
                <mc:Fallback>
                  <p:oleObj name="Clip" r:id="rId18" imgW="826829" imgH="840406" progId="MS_ClipArt_Gallery.2">
                    <p:embed/>
                    <p:pic>
                      <p:nvPicPr>
                        <p:cNvPr id="0"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9" name="Object 7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35" name="Clip" r:id="rId19" imgW="1268295" imgH="1199426" progId="MS_ClipArt_Gallery.2">
                    <p:embed/>
                  </p:oleObj>
                </mc:Choice>
                <mc:Fallback>
                  <p:oleObj name="Clip" r:id="rId19" imgW="1268295" imgH="1199426" progId="MS_ClipArt_Gallery.2">
                    <p:embed/>
                    <p:pic>
                      <p:nvPicPr>
                        <p:cNvPr id="0" name="Object 7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73"/>
          <p:cNvGrpSpPr>
            <a:grpSpLocks/>
          </p:cNvGrpSpPr>
          <p:nvPr/>
        </p:nvGrpSpPr>
        <p:grpSpPr bwMode="auto">
          <a:xfrm>
            <a:off x="6848475" y="5319713"/>
            <a:ext cx="379413" cy="376237"/>
            <a:chOff x="4733" y="2082"/>
            <a:chExt cx="272" cy="282"/>
          </a:xfrm>
        </p:grpSpPr>
        <p:graphicFrame>
          <p:nvGraphicFramePr>
            <p:cNvPr id="1037" name="Object 74"/>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236" name="Clip" r:id="rId20" imgW="826829" imgH="840406" progId="MS_ClipArt_Gallery.2">
                    <p:embed/>
                  </p:oleObj>
                </mc:Choice>
                <mc:Fallback>
                  <p:oleObj name="Clip" r:id="rId20" imgW="826829" imgH="840406" progId="MS_ClipArt_Gallery.2">
                    <p:embed/>
                    <p:pic>
                      <p:nvPicPr>
                        <p:cNvPr id="0" name="Object 7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6" name="Rectangle 75"/>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ltLang="en-US"/>
            </a:p>
          </p:txBody>
        </p:sp>
      </p:grpSp>
      <p:sp>
        <p:nvSpPr>
          <p:cNvPr id="1081" name="Line 76"/>
          <p:cNvSpPr>
            <a:spLocks noChangeShapeType="1"/>
          </p:cNvSpPr>
          <p:nvPr/>
        </p:nvSpPr>
        <p:spPr bwMode="auto">
          <a:xfrm>
            <a:off x="7154863" y="5222875"/>
            <a:ext cx="0" cy="228600"/>
          </a:xfrm>
          <a:prstGeom prst="line">
            <a:avLst/>
          </a:prstGeom>
          <a:noFill/>
          <a:ln w="12700">
            <a:solidFill>
              <a:schemeClr val="tx1"/>
            </a:solidFill>
            <a:round/>
            <a:headEnd/>
            <a:tailEnd/>
          </a:ln>
        </p:spPr>
        <p:txBody>
          <a:bodyPr wrap="none" anchor="ctr"/>
          <a:lstStyle/>
          <a:p>
            <a:endParaRPr lang="en-US"/>
          </a:p>
        </p:txBody>
      </p:sp>
      <p:grpSp>
        <p:nvGrpSpPr>
          <p:cNvPr id="11" name="Group 77"/>
          <p:cNvGrpSpPr>
            <a:grpSpLocks/>
          </p:cNvGrpSpPr>
          <p:nvPr/>
        </p:nvGrpSpPr>
        <p:grpSpPr bwMode="auto">
          <a:xfrm>
            <a:off x="7875588" y="4646613"/>
            <a:ext cx="207962" cy="409575"/>
            <a:chOff x="4180" y="783"/>
            <a:chExt cx="150" cy="307"/>
          </a:xfrm>
        </p:grpSpPr>
        <p:sp>
          <p:nvSpPr>
            <p:cNvPr id="1248" name="AutoShape 7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ltLang="en-US"/>
            </a:p>
          </p:txBody>
        </p:sp>
        <p:sp>
          <p:nvSpPr>
            <p:cNvPr id="1249" name="Rectangle 7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ltLang="en-US"/>
            </a:p>
          </p:txBody>
        </p:sp>
        <p:sp>
          <p:nvSpPr>
            <p:cNvPr id="1250" name="Rectangle 8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ltLang="en-US"/>
            </a:p>
          </p:txBody>
        </p:sp>
        <p:sp>
          <p:nvSpPr>
            <p:cNvPr id="1251" name="AutoShape 8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ltLang="en-US"/>
            </a:p>
          </p:txBody>
        </p:sp>
        <p:sp>
          <p:nvSpPr>
            <p:cNvPr id="1252" name="Line 8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253" name="Line 8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254" name="Rectangle 8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ltLang="en-US"/>
            </a:p>
          </p:txBody>
        </p:sp>
        <p:sp>
          <p:nvSpPr>
            <p:cNvPr id="1255" name="Rectangle 8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ltLang="en-US"/>
            </a:p>
          </p:txBody>
        </p:sp>
      </p:grpSp>
      <p:grpSp>
        <p:nvGrpSpPr>
          <p:cNvPr id="12" name="Group 86"/>
          <p:cNvGrpSpPr>
            <a:grpSpLocks/>
          </p:cNvGrpSpPr>
          <p:nvPr/>
        </p:nvGrpSpPr>
        <p:grpSpPr bwMode="auto">
          <a:xfrm>
            <a:off x="7862888" y="5091113"/>
            <a:ext cx="207962" cy="409575"/>
            <a:chOff x="4180" y="783"/>
            <a:chExt cx="150" cy="307"/>
          </a:xfrm>
        </p:grpSpPr>
        <p:sp>
          <p:nvSpPr>
            <p:cNvPr id="1240" name="AutoShape 8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ltLang="en-US"/>
            </a:p>
          </p:txBody>
        </p:sp>
        <p:sp>
          <p:nvSpPr>
            <p:cNvPr id="1241" name="Rectangle 8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ltLang="en-US"/>
            </a:p>
          </p:txBody>
        </p:sp>
        <p:sp>
          <p:nvSpPr>
            <p:cNvPr id="1242" name="Rectangle 8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ltLang="en-US"/>
            </a:p>
          </p:txBody>
        </p:sp>
        <p:sp>
          <p:nvSpPr>
            <p:cNvPr id="1243" name="AutoShape 9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ltLang="en-US"/>
            </a:p>
          </p:txBody>
        </p:sp>
        <p:sp>
          <p:nvSpPr>
            <p:cNvPr id="1244" name="Line 9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245" name="Line 9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246" name="Rectangle 9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ltLang="en-US"/>
            </a:p>
          </p:txBody>
        </p:sp>
        <p:sp>
          <p:nvSpPr>
            <p:cNvPr id="1247" name="Rectangle 9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ltLang="en-US"/>
            </a:p>
          </p:txBody>
        </p:sp>
      </p:grpSp>
      <p:sp>
        <p:nvSpPr>
          <p:cNvPr id="1084" name="Line 95"/>
          <p:cNvSpPr>
            <a:spLocks noChangeShapeType="1"/>
          </p:cNvSpPr>
          <p:nvPr/>
        </p:nvSpPr>
        <p:spPr bwMode="auto">
          <a:xfrm rot="5400000" flipH="1">
            <a:off x="7489031" y="5020469"/>
            <a:ext cx="611188" cy="0"/>
          </a:xfrm>
          <a:prstGeom prst="line">
            <a:avLst/>
          </a:prstGeom>
          <a:noFill/>
          <a:ln w="12700">
            <a:solidFill>
              <a:schemeClr val="tx1"/>
            </a:solidFill>
            <a:round/>
            <a:headEnd/>
            <a:tailEnd/>
          </a:ln>
        </p:spPr>
        <p:txBody>
          <a:bodyPr wrap="none" anchor="ctr"/>
          <a:lstStyle/>
          <a:p>
            <a:endParaRPr lang="en-US"/>
          </a:p>
        </p:txBody>
      </p:sp>
      <p:sp>
        <p:nvSpPr>
          <p:cNvPr id="1085" name="Line 96"/>
          <p:cNvSpPr>
            <a:spLocks noChangeShapeType="1"/>
          </p:cNvSpPr>
          <p:nvPr/>
        </p:nvSpPr>
        <p:spPr bwMode="auto">
          <a:xfrm rot="-5400000">
            <a:off x="7843044" y="5272881"/>
            <a:ext cx="0" cy="103188"/>
          </a:xfrm>
          <a:prstGeom prst="line">
            <a:avLst/>
          </a:prstGeom>
          <a:noFill/>
          <a:ln w="12700">
            <a:solidFill>
              <a:schemeClr val="tx1"/>
            </a:solidFill>
            <a:round/>
            <a:headEnd/>
            <a:tailEnd/>
          </a:ln>
        </p:spPr>
        <p:txBody>
          <a:bodyPr wrap="none" anchor="ctr"/>
          <a:lstStyle/>
          <a:p>
            <a:endParaRPr lang="en-US"/>
          </a:p>
        </p:txBody>
      </p:sp>
      <p:sp>
        <p:nvSpPr>
          <p:cNvPr id="1086" name="Line 97"/>
          <p:cNvSpPr>
            <a:spLocks noChangeShapeType="1"/>
          </p:cNvSpPr>
          <p:nvPr/>
        </p:nvSpPr>
        <p:spPr bwMode="auto">
          <a:xfrm rot="-5400000">
            <a:off x="7832725" y="4803775"/>
            <a:ext cx="0" cy="88900"/>
          </a:xfrm>
          <a:prstGeom prst="line">
            <a:avLst/>
          </a:prstGeom>
          <a:noFill/>
          <a:ln w="12700">
            <a:solidFill>
              <a:schemeClr val="tx1"/>
            </a:solidFill>
            <a:round/>
            <a:headEnd/>
            <a:tailEnd/>
          </a:ln>
        </p:spPr>
        <p:txBody>
          <a:bodyPr wrap="none" anchor="ctr"/>
          <a:lstStyle/>
          <a:p>
            <a:endParaRPr lang="en-US"/>
          </a:p>
        </p:txBody>
      </p:sp>
      <p:sp>
        <p:nvSpPr>
          <p:cNvPr id="1087" name="Line 98"/>
          <p:cNvSpPr>
            <a:spLocks noChangeShapeType="1"/>
          </p:cNvSpPr>
          <p:nvPr/>
        </p:nvSpPr>
        <p:spPr bwMode="auto">
          <a:xfrm flipV="1">
            <a:off x="6511925" y="2944813"/>
            <a:ext cx="458788" cy="207962"/>
          </a:xfrm>
          <a:prstGeom prst="line">
            <a:avLst/>
          </a:prstGeom>
          <a:noFill/>
          <a:ln w="12700">
            <a:solidFill>
              <a:schemeClr val="tx1"/>
            </a:solidFill>
            <a:round/>
            <a:headEnd/>
            <a:tailEnd/>
          </a:ln>
        </p:spPr>
        <p:txBody>
          <a:bodyPr wrap="none" anchor="ctr"/>
          <a:lstStyle/>
          <a:p>
            <a:endParaRPr lang="en-US"/>
          </a:p>
        </p:txBody>
      </p:sp>
      <p:sp>
        <p:nvSpPr>
          <p:cNvPr id="1088" name="Line 99"/>
          <p:cNvSpPr>
            <a:spLocks noChangeShapeType="1"/>
          </p:cNvSpPr>
          <p:nvPr/>
        </p:nvSpPr>
        <p:spPr bwMode="auto">
          <a:xfrm>
            <a:off x="7446963" y="2928938"/>
            <a:ext cx="485775" cy="207962"/>
          </a:xfrm>
          <a:prstGeom prst="line">
            <a:avLst/>
          </a:prstGeom>
          <a:noFill/>
          <a:ln w="12700">
            <a:solidFill>
              <a:schemeClr val="tx1"/>
            </a:solidFill>
            <a:round/>
            <a:headEnd/>
            <a:tailEnd/>
          </a:ln>
        </p:spPr>
        <p:txBody>
          <a:bodyPr wrap="none" anchor="ctr"/>
          <a:lstStyle/>
          <a:p>
            <a:endParaRPr lang="en-US"/>
          </a:p>
        </p:txBody>
      </p:sp>
      <p:sp>
        <p:nvSpPr>
          <p:cNvPr id="1089" name="Line 100"/>
          <p:cNvSpPr>
            <a:spLocks noChangeShapeType="1"/>
          </p:cNvSpPr>
          <p:nvPr/>
        </p:nvSpPr>
        <p:spPr bwMode="auto">
          <a:xfrm flipH="1">
            <a:off x="7966075" y="3265488"/>
            <a:ext cx="241300" cy="681037"/>
          </a:xfrm>
          <a:prstGeom prst="line">
            <a:avLst/>
          </a:prstGeom>
          <a:noFill/>
          <a:ln w="12700">
            <a:solidFill>
              <a:schemeClr val="tx1"/>
            </a:solidFill>
            <a:round/>
            <a:headEnd/>
            <a:tailEnd/>
          </a:ln>
        </p:spPr>
        <p:txBody>
          <a:bodyPr wrap="none" anchor="ctr"/>
          <a:lstStyle/>
          <a:p>
            <a:endParaRPr lang="en-US"/>
          </a:p>
        </p:txBody>
      </p:sp>
      <p:sp>
        <p:nvSpPr>
          <p:cNvPr id="1090" name="Line 101"/>
          <p:cNvSpPr>
            <a:spLocks noChangeShapeType="1"/>
          </p:cNvSpPr>
          <p:nvPr/>
        </p:nvSpPr>
        <p:spPr bwMode="auto">
          <a:xfrm>
            <a:off x="7196138" y="3041650"/>
            <a:ext cx="0" cy="431800"/>
          </a:xfrm>
          <a:prstGeom prst="line">
            <a:avLst/>
          </a:prstGeom>
          <a:noFill/>
          <a:ln w="12700">
            <a:solidFill>
              <a:schemeClr val="tx1"/>
            </a:solidFill>
            <a:round/>
            <a:headEnd/>
            <a:tailEnd/>
          </a:ln>
        </p:spPr>
        <p:txBody>
          <a:bodyPr wrap="none" anchor="ctr"/>
          <a:lstStyle/>
          <a:p>
            <a:endParaRPr lang="en-US"/>
          </a:p>
        </p:txBody>
      </p:sp>
      <p:sp>
        <p:nvSpPr>
          <p:cNvPr id="1091" name="Line 102"/>
          <p:cNvSpPr>
            <a:spLocks noChangeShapeType="1"/>
          </p:cNvSpPr>
          <p:nvPr/>
        </p:nvSpPr>
        <p:spPr bwMode="auto">
          <a:xfrm>
            <a:off x="7221538" y="3689350"/>
            <a:ext cx="534987" cy="368300"/>
          </a:xfrm>
          <a:prstGeom prst="line">
            <a:avLst/>
          </a:prstGeom>
          <a:noFill/>
          <a:ln w="12700">
            <a:solidFill>
              <a:schemeClr val="tx1"/>
            </a:solidFill>
            <a:round/>
            <a:headEnd/>
            <a:tailEnd/>
          </a:ln>
        </p:spPr>
        <p:txBody>
          <a:bodyPr wrap="none" anchor="ctr"/>
          <a:lstStyle/>
          <a:p>
            <a:endParaRPr lang="en-US"/>
          </a:p>
        </p:txBody>
      </p:sp>
      <p:sp>
        <p:nvSpPr>
          <p:cNvPr id="1092" name="Line 103"/>
          <p:cNvSpPr>
            <a:spLocks noChangeShapeType="1"/>
          </p:cNvSpPr>
          <p:nvPr/>
        </p:nvSpPr>
        <p:spPr bwMode="auto">
          <a:xfrm flipH="1">
            <a:off x="7681913" y="4154488"/>
            <a:ext cx="266700" cy="360362"/>
          </a:xfrm>
          <a:prstGeom prst="line">
            <a:avLst/>
          </a:prstGeom>
          <a:noFill/>
          <a:ln w="12700">
            <a:solidFill>
              <a:schemeClr val="tx1"/>
            </a:solidFill>
            <a:round/>
            <a:headEnd/>
            <a:tailEnd/>
          </a:ln>
        </p:spPr>
        <p:txBody>
          <a:bodyPr wrap="none" anchor="ctr"/>
          <a:lstStyle/>
          <a:p>
            <a:endParaRPr lang="en-US"/>
          </a:p>
        </p:txBody>
      </p:sp>
      <p:sp>
        <p:nvSpPr>
          <p:cNvPr id="1093" name="Line 104"/>
          <p:cNvSpPr>
            <a:spLocks noChangeShapeType="1"/>
          </p:cNvSpPr>
          <p:nvPr/>
        </p:nvSpPr>
        <p:spPr bwMode="auto">
          <a:xfrm flipH="1">
            <a:off x="7454900" y="3233738"/>
            <a:ext cx="560388" cy="384175"/>
          </a:xfrm>
          <a:prstGeom prst="line">
            <a:avLst/>
          </a:prstGeom>
          <a:noFill/>
          <a:ln w="12700">
            <a:solidFill>
              <a:schemeClr val="tx1"/>
            </a:solidFill>
            <a:round/>
            <a:headEnd/>
            <a:tailEnd/>
          </a:ln>
        </p:spPr>
        <p:txBody>
          <a:bodyPr wrap="none" anchor="ctr"/>
          <a:lstStyle/>
          <a:p>
            <a:endParaRPr lang="en-US"/>
          </a:p>
        </p:txBody>
      </p:sp>
      <p:sp>
        <p:nvSpPr>
          <p:cNvPr id="1094" name="Line 105"/>
          <p:cNvSpPr>
            <a:spLocks noChangeShapeType="1"/>
          </p:cNvSpPr>
          <p:nvPr/>
        </p:nvSpPr>
        <p:spPr bwMode="auto">
          <a:xfrm flipH="1">
            <a:off x="7464425" y="2673350"/>
            <a:ext cx="350838" cy="255588"/>
          </a:xfrm>
          <a:prstGeom prst="line">
            <a:avLst/>
          </a:prstGeom>
          <a:noFill/>
          <a:ln w="12700">
            <a:solidFill>
              <a:schemeClr val="tx1"/>
            </a:solidFill>
            <a:round/>
            <a:headEnd/>
            <a:tailEnd/>
          </a:ln>
        </p:spPr>
        <p:txBody>
          <a:bodyPr wrap="none" anchor="ctr"/>
          <a:lstStyle/>
          <a:p>
            <a:endParaRPr lang="en-US"/>
          </a:p>
        </p:txBody>
      </p:sp>
      <p:sp>
        <p:nvSpPr>
          <p:cNvPr id="1095" name="Line 106"/>
          <p:cNvSpPr>
            <a:spLocks noChangeShapeType="1"/>
          </p:cNvSpPr>
          <p:nvPr/>
        </p:nvSpPr>
        <p:spPr bwMode="auto">
          <a:xfrm flipH="1">
            <a:off x="8181975" y="2849563"/>
            <a:ext cx="201613" cy="176212"/>
          </a:xfrm>
          <a:prstGeom prst="line">
            <a:avLst/>
          </a:prstGeom>
          <a:noFill/>
          <a:ln w="12700">
            <a:solidFill>
              <a:schemeClr val="tx1"/>
            </a:solidFill>
            <a:round/>
            <a:headEnd/>
            <a:tailEnd/>
          </a:ln>
        </p:spPr>
        <p:txBody>
          <a:bodyPr wrap="none" anchor="ctr"/>
          <a:lstStyle/>
          <a:p>
            <a:endParaRPr lang="en-US"/>
          </a:p>
        </p:txBody>
      </p:sp>
      <p:sp>
        <p:nvSpPr>
          <p:cNvPr id="1096" name="Text Box 107"/>
          <p:cNvSpPr txBox="1">
            <a:spLocks noChangeArrowheads="1"/>
          </p:cNvSpPr>
          <p:nvPr/>
        </p:nvSpPr>
        <p:spPr bwMode="auto">
          <a:xfrm>
            <a:off x="5419725" y="2487613"/>
            <a:ext cx="1185863" cy="396875"/>
          </a:xfrm>
          <a:prstGeom prst="rect">
            <a:avLst/>
          </a:prstGeom>
          <a:noFill/>
          <a:ln w="9525">
            <a:noFill/>
            <a:miter lim="800000"/>
            <a:headEnd/>
            <a:tailEnd/>
          </a:ln>
        </p:spPr>
        <p:txBody>
          <a:bodyPr wrap="none">
            <a:spAutoFit/>
          </a:bodyPr>
          <a:lstStyle/>
          <a:p>
            <a:r>
              <a:rPr lang="en-US" altLang="en-US" sz="2000">
                <a:solidFill>
                  <a:srgbClr val="FF0000"/>
                </a:solidFill>
                <a:latin typeface="Comic Sans MS" pitchFamily="66" charset="0"/>
              </a:rPr>
              <a:t>local net</a:t>
            </a:r>
            <a:endParaRPr lang="en-US" altLang="en-US"/>
          </a:p>
        </p:txBody>
      </p:sp>
      <p:sp>
        <p:nvSpPr>
          <p:cNvPr id="1097" name="Text Box 108"/>
          <p:cNvSpPr txBox="1">
            <a:spLocks noChangeArrowheads="1"/>
          </p:cNvSpPr>
          <p:nvPr/>
        </p:nvSpPr>
        <p:spPr bwMode="auto">
          <a:xfrm>
            <a:off x="5353050" y="5499100"/>
            <a:ext cx="1176338" cy="701675"/>
          </a:xfrm>
          <a:prstGeom prst="rect">
            <a:avLst/>
          </a:prstGeom>
          <a:noFill/>
          <a:ln w="9525">
            <a:noFill/>
            <a:miter lim="800000"/>
            <a:headEnd/>
            <a:tailEnd/>
          </a:ln>
        </p:spPr>
        <p:txBody>
          <a:bodyPr wrap="none">
            <a:spAutoFit/>
          </a:bodyPr>
          <a:lstStyle/>
          <a:p>
            <a:r>
              <a:rPr lang="en-US" altLang="en-US" sz="2000">
                <a:solidFill>
                  <a:srgbClr val="FF0000"/>
                </a:solidFill>
                <a:latin typeface="Comic Sans MS" pitchFamily="66" charset="0"/>
              </a:rPr>
              <a:t>company</a:t>
            </a:r>
          </a:p>
          <a:p>
            <a:r>
              <a:rPr lang="en-US" altLang="en-US" sz="2000">
                <a:solidFill>
                  <a:srgbClr val="FF0000"/>
                </a:solidFill>
                <a:latin typeface="Comic Sans MS" pitchFamily="66" charset="0"/>
              </a:rPr>
              <a:t>net</a:t>
            </a:r>
            <a:endParaRPr lang="en-US" altLang="en-US"/>
          </a:p>
        </p:txBody>
      </p:sp>
      <p:sp>
        <p:nvSpPr>
          <p:cNvPr id="1098" name="Text Box 109"/>
          <p:cNvSpPr txBox="1">
            <a:spLocks noChangeArrowheads="1"/>
          </p:cNvSpPr>
          <p:nvPr/>
        </p:nvSpPr>
        <p:spPr bwMode="auto">
          <a:xfrm>
            <a:off x="6948488" y="3640138"/>
            <a:ext cx="1587500" cy="396875"/>
          </a:xfrm>
          <a:prstGeom prst="rect">
            <a:avLst/>
          </a:prstGeom>
          <a:noFill/>
          <a:ln w="9525">
            <a:noFill/>
            <a:miter lim="800000"/>
            <a:headEnd/>
            <a:tailEnd/>
          </a:ln>
        </p:spPr>
        <p:txBody>
          <a:bodyPr wrap="none">
            <a:spAutoFit/>
          </a:bodyPr>
          <a:lstStyle/>
          <a:p>
            <a:r>
              <a:rPr lang="en-US" altLang="en-US" sz="2000">
                <a:solidFill>
                  <a:srgbClr val="FF0000"/>
                </a:solidFill>
                <a:latin typeface="Comic Sans MS" pitchFamily="66" charset="0"/>
              </a:rPr>
              <a:t>regional net</a:t>
            </a:r>
          </a:p>
        </p:txBody>
      </p:sp>
      <p:grpSp>
        <p:nvGrpSpPr>
          <p:cNvPr id="13" name="Group 110"/>
          <p:cNvGrpSpPr>
            <a:grpSpLocks/>
          </p:cNvGrpSpPr>
          <p:nvPr/>
        </p:nvGrpSpPr>
        <p:grpSpPr bwMode="auto">
          <a:xfrm>
            <a:off x="5851525" y="1243013"/>
            <a:ext cx="501650" cy="233362"/>
            <a:chOff x="3600" y="219"/>
            <a:chExt cx="360" cy="175"/>
          </a:xfrm>
        </p:grpSpPr>
        <p:sp>
          <p:nvSpPr>
            <p:cNvPr id="1227" name="Oval 1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tLang="en-US"/>
            </a:p>
          </p:txBody>
        </p:sp>
        <p:sp>
          <p:nvSpPr>
            <p:cNvPr id="1228" name="Line 112"/>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229" name="Line 113"/>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230" name="Rectangle 114"/>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tLang="en-US"/>
            </a:p>
          </p:txBody>
        </p:sp>
        <p:sp>
          <p:nvSpPr>
            <p:cNvPr id="1231" name="Oval 1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tLang="en-US"/>
            </a:p>
          </p:txBody>
        </p:sp>
        <p:grpSp>
          <p:nvGrpSpPr>
            <p:cNvPr id="14" name="Group 116"/>
            <p:cNvGrpSpPr>
              <a:grpSpLocks/>
            </p:cNvGrpSpPr>
            <p:nvPr/>
          </p:nvGrpSpPr>
          <p:grpSpPr bwMode="auto">
            <a:xfrm>
              <a:off x="3686" y="244"/>
              <a:ext cx="177" cy="66"/>
              <a:chOff x="2848" y="848"/>
              <a:chExt cx="140" cy="98"/>
            </a:xfrm>
          </p:grpSpPr>
          <p:sp>
            <p:nvSpPr>
              <p:cNvPr id="1237" name="Line 11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38" name="Line 11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39" name="Line 11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 name="Group 120"/>
            <p:cNvGrpSpPr>
              <a:grpSpLocks/>
            </p:cNvGrpSpPr>
            <p:nvPr/>
          </p:nvGrpSpPr>
          <p:grpSpPr bwMode="auto">
            <a:xfrm flipV="1">
              <a:off x="3686" y="243"/>
              <a:ext cx="177" cy="66"/>
              <a:chOff x="2848" y="848"/>
              <a:chExt cx="140" cy="98"/>
            </a:xfrm>
          </p:grpSpPr>
          <p:sp>
            <p:nvSpPr>
              <p:cNvPr id="1234" name="Line 12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35" name="Line 12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36" name="Line 12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6" name="Group 124"/>
          <p:cNvGrpSpPr>
            <a:grpSpLocks/>
          </p:cNvGrpSpPr>
          <p:nvPr/>
        </p:nvGrpSpPr>
        <p:grpSpPr bwMode="auto">
          <a:xfrm>
            <a:off x="5861050" y="1819275"/>
            <a:ext cx="209550" cy="409575"/>
            <a:chOff x="4180" y="783"/>
            <a:chExt cx="150" cy="307"/>
          </a:xfrm>
        </p:grpSpPr>
        <p:sp>
          <p:nvSpPr>
            <p:cNvPr id="1219" name="AutoShape 12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ltLang="en-US"/>
            </a:p>
          </p:txBody>
        </p:sp>
        <p:sp>
          <p:nvSpPr>
            <p:cNvPr id="1220" name="Rectangle 12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ltLang="en-US"/>
            </a:p>
          </p:txBody>
        </p:sp>
        <p:sp>
          <p:nvSpPr>
            <p:cNvPr id="1221" name="Rectangle 12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ltLang="en-US"/>
            </a:p>
          </p:txBody>
        </p:sp>
        <p:sp>
          <p:nvSpPr>
            <p:cNvPr id="1222" name="AutoShape 12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ltLang="en-US"/>
            </a:p>
          </p:txBody>
        </p:sp>
        <p:sp>
          <p:nvSpPr>
            <p:cNvPr id="1223" name="Line 12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224" name="Line 13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225" name="Rectangle 13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ltLang="en-US"/>
            </a:p>
          </p:txBody>
        </p:sp>
        <p:sp>
          <p:nvSpPr>
            <p:cNvPr id="1226" name="Rectangle 13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ltLang="en-US"/>
            </a:p>
          </p:txBody>
        </p:sp>
      </p:grpSp>
      <p:graphicFrame>
        <p:nvGraphicFramePr>
          <p:cNvPr id="1032" name="Object 133"/>
          <p:cNvGraphicFramePr>
            <a:graphicFrameLocks noChangeAspect="1"/>
          </p:cNvGraphicFramePr>
          <p:nvPr/>
        </p:nvGraphicFramePr>
        <p:xfrm>
          <a:off x="7115175" y="1296988"/>
          <a:ext cx="417513" cy="319087"/>
        </p:xfrm>
        <a:graphic>
          <a:graphicData uri="http://schemas.openxmlformats.org/presentationml/2006/ole">
            <mc:AlternateContent xmlns:mc="http://schemas.openxmlformats.org/markup-compatibility/2006">
              <mc:Choice xmlns:v="urn:schemas-microsoft-com:vml" Requires="v">
                <p:oleObj spid="_x0000_s1237" name="Clip" r:id="rId21" imgW="1307263" imgH="1084139" progId="MS_ClipArt_Gallery.2">
                  <p:embed/>
                </p:oleObj>
              </mc:Choice>
              <mc:Fallback>
                <p:oleObj name="Clip" r:id="rId21" imgW="1307263" imgH="1084139" progId="MS_ClipArt_Gallery.2">
                  <p:embed/>
                  <p:pic>
                    <p:nvPicPr>
                      <p:cNvPr id="0" name="Object 1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5175" y="1296988"/>
                        <a:ext cx="417513" cy="31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 name="Group 134"/>
          <p:cNvGrpSpPr>
            <a:grpSpLocks/>
          </p:cNvGrpSpPr>
          <p:nvPr/>
        </p:nvGrpSpPr>
        <p:grpSpPr bwMode="auto">
          <a:xfrm>
            <a:off x="7053263" y="1903413"/>
            <a:ext cx="406400" cy="427037"/>
            <a:chOff x="2870" y="1518"/>
            <a:chExt cx="292" cy="320"/>
          </a:xfrm>
        </p:grpSpPr>
        <p:graphicFrame>
          <p:nvGraphicFramePr>
            <p:cNvPr id="1035" name="Object 13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38" name="Clip" r:id="rId22" imgW="826829" imgH="840406" progId="MS_ClipArt_Gallery.2">
                    <p:embed/>
                  </p:oleObj>
                </mc:Choice>
                <mc:Fallback>
                  <p:oleObj name="Clip" r:id="rId22" imgW="826829" imgH="840406" progId="MS_ClipArt_Gallery.2">
                    <p:embed/>
                    <p:pic>
                      <p:nvPicPr>
                        <p:cNvPr id="0" name="Object 1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6" name="Object 13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39" name="Clip" r:id="rId23" imgW="1268295" imgH="1199426" progId="MS_ClipArt_Gallery.2">
                    <p:embed/>
                  </p:oleObj>
                </mc:Choice>
                <mc:Fallback>
                  <p:oleObj name="Clip" r:id="rId23" imgW="1268295" imgH="1199426" progId="MS_ClipArt_Gallery.2">
                    <p:embed/>
                    <p:pic>
                      <p:nvPicPr>
                        <p:cNvPr id="0" name="Object 1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 name="Group 137"/>
          <p:cNvGrpSpPr>
            <a:grpSpLocks/>
          </p:cNvGrpSpPr>
          <p:nvPr/>
        </p:nvGrpSpPr>
        <p:grpSpPr bwMode="auto">
          <a:xfrm>
            <a:off x="5992813" y="3041650"/>
            <a:ext cx="501650" cy="233363"/>
            <a:chOff x="3600" y="219"/>
            <a:chExt cx="360" cy="175"/>
          </a:xfrm>
        </p:grpSpPr>
        <p:sp>
          <p:nvSpPr>
            <p:cNvPr id="1206" name="Oval 1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tLang="en-US"/>
            </a:p>
          </p:txBody>
        </p:sp>
        <p:sp>
          <p:nvSpPr>
            <p:cNvPr id="1207" name="Line 13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208" name="Line 14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209" name="Rectangle 14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tLang="en-US"/>
            </a:p>
          </p:txBody>
        </p:sp>
        <p:sp>
          <p:nvSpPr>
            <p:cNvPr id="1210" name="Oval 1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tLang="en-US"/>
            </a:p>
          </p:txBody>
        </p:sp>
        <p:grpSp>
          <p:nvGrpSpPr>
            <p:cNvPr id="19" name="Group 143"/>
            <p:cNvGrpSpPr>
              <a:grpSpLocks/>
            </p:cNvGrpSpPr>
            <p:nvPr/>
          </p:nvGrpSpPr>
          <p:grpSpPr bwMode="auto">
            <a:xfrm>
              <a:off x="3686" y="244"/>
              <a:ext cx="177" cy="66"/>
              <a:chOff x="2848" y="848"/>
              <a:chExt cx="140" cy="98"/>
            </a:xfrm>
          </p:grpSpPr>
          <p:sp>
            <p:nvSpPr>
              <p:cNvPr id="1216" name="Line 14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17" name="Line 14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18" name="Line 14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0" name="Group 147"/>
            <p:cNvGrpSpPr>
              <a:grpSpLocks/>
            </p:cNvGrpSpPr>
            <p:nvPr/>
          </p:nvGrpSpPr>
          <p:grpSpPr bwMode="auto">
            <a:xfrm flipV="1">
              <a:off x="3686" y="243"/>
              <a:ext cx="177" cy="66"/>
              <a:chOff x="2848" y="848"/>
              <a:chExt cx="140" cy="98"/>
            </a:xfrm>
          </p:grpSpPr>
          <p:sp>
            <p:nvSpPr>
              <p:cNvPr id="1213" name="Line 14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14" name="Line 14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15" name="Line 15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1" name="Group 151"/>
          <p:cNvGrpSpPr>
            <a:grpSpLocks/>
          </p:cNvGrpSpPr>
          <p:nvPr/>
        </p:nvGrpSpPr>
        <p:grpSpPr bwMode="auto">
          <a:xfrm>
            <a:off x="6945313" y="2813050"/>
            <a:ext cx="501650" cy="233363"/>
            <a:chOff x="3600" y="219"/>
            <a:chExt cx="360" cy="175"/>
          </a:xfrm>
        </p:grpSpPr>
        <p:sp>
          <p:nvSpPr>
            <p:cNvPr id="1193" name="Oval 15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tLang="en-US"/>
            </a:p>
          </p:txBody>
        </p:sp>
        <p:sp>
          <p:nvSpPr>
            <p:cNvPr id="1194" name="Line 15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195" name="Line 15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196" name="Rectangle 15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tLang="en-US"/>
            </a:p>
          </p:txBody>
        </p:sp>
        <p:sp>
          <p:nvSpPr>
            <p:cNvPr id="1197" name="Oval 15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tLang="en-US"/>
            </a:p>
          </p:txBody>
        </p:sp>
        <p:grpSp>
          <p:nvGrpSpPr>
            <p:cNvPr id="22" name="Group 157"/>
            <p:cNvGrpSpPr>
              <a:grpSpLocks/>
            </p:cNvGrpSpPr>
            <p:nvPr/>
          </p:nvGrpSpPr>
          <p:grpSpPr bwMode="auto">
            <a:xfrm>
              <a:off x="3686" y="244"/>
              <a:ext cx="177" cy="66"/>
              <a:chOff x="2848" y="848"/>
              <a:chExt cx="140" cy="98"/>
            </a:xfrm>
          </p:grpSpPr>
          <p:sp>
            <p:nvSpPr>
              <p:cNvPr id="1203" name="Line 15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04" name="Line 15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05" name="Line 16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3" name="Group 161"/>
            <p:cNvGrpSpPr>
              <a:grpSpLocks/>
            </p:cNvGrpSpPr>
            <p:nvPr/>
          </p:nvGrpSpPr>
          <p:grpSpPr bwMode="auto">
            <a:xfrm flipV="1">
              <a:off x="3686" y="243"/>
              <a:ext cx="177" cy="66"/>
              <a:chOff x="2848" y="848"/>
              <a:chExt cx="140" cy="98"/>
            </a:xfrm>
          </p:grpSpPr>
          <p:sp>
            <p:nvSpPr>
              <p:cNvPr id="1200" name="Line 16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01" name="Line 16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02" name="Line 16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4" name="Group 165"/>
          <p:cNvGrpSpPr>
            <a:grpSpLocks/>
          </p:cNvGrpSpPr>
          <p:nvPr/>
        </p:nvGrpSpPr>
        <p:grpSpPr bwMode="auto">
          <a:xfrm>
            <a:off x="6962775" y="3470275"/>
            <a:ext cx="501650" cy="233363"/>
            <a:chOff x="3600" y="219"/>
            <a:chExt cx="360" cy="175"/>
          </a:xfrm>
        </p:grpSpPr>
        <p:sp>
          <p:nvSpPr>
            <p:cNvPr id="1180" name="Oval 16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tLang="en-US"/>
            </a:p>
          </p:txBody>
        </p:sp>
        <p:sp>
          <p:nvSpPr>
            <p:cNvPr id="1181" name="Line 16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182" name="Line 16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183" name="Rectangle 169"/>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tLang="en-US"/>
            </a:p>
          </p:txBody>
        </p:sp>
        <p:sp>
          <p:nvSpPr>
            <p:cNvPr id="1184" name="Oval 17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tLang="en-US"/>
            </a:p>
          </p:txBody>
        </p:sp>
        <p:grpSp>
          <p:nvGrpSpPr>
            <p:cNvPr id="25" name="Group 171"/>
            <p:cNvGrpSpPr>
              <a:grpSpLocks/>
            </p:cNvGrpSpPr>
            <p:nvPr/>
          </p:nvGrpSpPr>
          <p:grpSpPr bwMode="auto">
            <a:xfrm>
              <a:off x="3686" y="244"/>
              <a:ext cx="177" cy="66"/>
              <a:chOff x="2848" y="848"/>
              <a:chExt cx="140" cy="98"/>
            </a:xfrm>
          </p:grpSpPr>
          <p:sp>
            <p:nvSpPr>
              <p:cNvPr id="1190" name="Line 17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191" name="Line 17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192" name="Line 17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6" name="Group 175"/>
            <p:cNvGrpSpPr>
              <a:grpSpLocks/>
            </p:cNvGrpSpPr>
            <p:nvPr/>
          </p:nvGrpSpPr>
          <p:grpSpPr bwMode="auto">
            <a:xfrm flipV="1">
              <a:off x="3686" y="243"/>
              <a:ext cx="177" cy="66"/>
              <a:chOff x="2848" y="848"/>
              <a:chExt cx="140" cy="98"/>
            </a:xfrm>
          </p:grpSpPr>
          <p:sp>
            <p:nvSpPr>
              <p:cNvPr id="1187" name="Line 17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188" name="Line 17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189" name="Line 17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7" name="Group 179"/>
          <p:cNvGrpSpPr>
            <a:grpSpLocks/>
          </p:cNvGrpSpPr>
          <p:nvPr/>
        </p:nvGrpSpPr>
        <p:grpSpPr bwMode="auto">
          <a:xfrm>
            <a:off x="7932738" y="3021013"/>
            <a:ext cx="500062" cy="233362"/>
            <a:chOff x="3600" y="219"/>
            <a:chExt cx="360" cy="175"/>
          </a:xfrm>
        </p:grpSpPr>
        <p:sp>
          <p:nvSpPr>
            <p:cNvPr id="1167" name="Oval 18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tLang="en-US"/>
            </a:p>
          </p:txBody>
        </p:sp>
        <p:sp>
          <p:nvSpPr>
            <p:cNvPr id="1168" name="Line 181"/>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169" name="Line 182"/>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170" name="Rectangle 183"/>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tLang="en-US"/>
            </a:p>
          </p:txBody>
        </p:sp>
        <p:sp>
          <p:nvSpPr>
            <p:cNvPr id="1171" name="Oval 18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tLang="en-US"/>
            </a:p>
          </p:txBody>
        </p:sp>
        <p:grpSp>
          <p:nvGrpSpPr>
            <p:cNvPr id="28" name="Group 185"/>
            <p:cNvGrpSpPr>
              <a:grpSpLocks/>
            </p:cNvGrpSpPr>
            <p:nvPr/>
          </p:nvGrpSpPr>
          <p:grpSpPr bwMode="auto">
            <a:xfrm>
              <a:off x="3686" y="244"/>
              <a:ext cx="177" cy="66"/>
              <a:chOff x="2848" y="848"/>
              <a:chExt cx="140" cy="98"/>
            </a:xfrm>
          </p:grpSpPr>
          <p:sp>
            <p:nvSpPr>
              <p:cNvPr id="1177" name="Line 18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178" name="Line 18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179" name="Line 18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9" name="Group 189"/>
            <p:cNvGrpSpPr>
              <a:grpSpLocks/>
            </p:cNvGrpSpPr>
            <p:nvPr/>
          </p:nvGrpSpPr>
          <p:grpSpPr bwMode="auto">
            <a:xfrm flipV="1">
              <a:off x="3686" y="243"/>
              <a:ext cx="177" cy="66"/>
              <a:chOff x="2848" y="848"/>
              <a:chExt cx="140" cy="98"/>
            </a:xfrm>
          </p:grpSpPr>
          <p:sp>
            <p:nvSpPr>
              <p:cNvPr id="1174" name="Line 19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175" name="Line 19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176" name="Line 19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30" name="Group 193"/>
          <p:cNvGrpSpPr>
            <a:grpSpLocks/>
          </p:cNvGrpSpPr>
          <p:nvPr/>
        </p:nvGrpSpPr>
        <p:grpSpPr bwMode="auto">
          <a:xfrm>
            <a:off x="7739063" y="3917950"/>
            <a:ext cx="501650" cy="233363"/>
            <a:chOff x="3600" y="219"/>
            <a:chExt cx="360" cy="175"/>
          </a:xfrm>
        </p:grpSpPr>
        <p:sp>
          <p:nvSpPr>
            <p:cNvPr id="1154" name="Oval 19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tLang="en-US"/>
            </a:p>
          </p:txBody>
        </p:sp>
        <p:sp>
          <p:nvSpPr>
            <p:cNvPr id="1155" name="Line 19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156" name="Line 19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157" name="Rectangle 19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tLang="en-US"/>
            </a:p>
          </p:txBody>
        </p:sp>
        <p:sp>
          <p:nvSpPr>
            <p:cNvPr id="1158" name="Oval 19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tLang="en-US"/>
            </a:p>
          </p:txBody>
        </p:sp>
        <p:grpSp>
          <p:nvGrpSpPr>
            <p:cNvPr id="31" name="Group 199"/>
            <p:cNvGrpSpPr>
              <a:grpSpLocks/>
            </p:cNvGrpSpPr>
            <p:nvPr/>
          </p:nvGrpSpPr>
          <p:grpSpPr bwMode="auto">
            <a:xfrm>
              <a:off x="3686" y="244"/>
              <a:ext cx="177" cy="66"/>
              <a:chOff x="2848" y="848"/>
              <a:chExt cx="140" cy="98"/>
            </a:xfrm>
          </p:grpSpPr>
          <p:sp>
            <p:nvSpPr>
              <p:cNvPr id="1164" name="Line 20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165" name="Line 20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166" name="Line 20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3968" name="Group 203"/>
            <p:cNvGrpSpPr>
              <a:grpSpLocks/>
            </p:cNvGrpSpPr>
            <p:nvPr/>
          </p:nvGrpSpPr>
          <p:grpSpPr bwMode="auto">
            <a:xfrm flipV="1">
              <a:off x="3686" y="243"/>
              <a:ext cx="177" cy="66"/>
              <a:chOff x="2848" y="848"/>
              <a:chExt cx="140" cy="98"/>
            </a:xfrm>
          </p:grpSpPr>
          <p:sp>
            <p:nvSpPr>
              <p:cNvPr id="1161" name="Line 20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162" name="Line 20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163" name="Line 20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83969" name="Group 207"/>
          <p:cNvGrpSpPr>
            <a:grpSpLocks/>
          </p:cNvGrpSpPr>
          <p:nvPr/>
        </p:nvGrpSpPr>
        <p:grpSpPr bwMode="auto">
          <a:xfrm>
            <a:off x="7405688" y="4502150"/>
            <a:ext cx="501650" cy="234950"/>
            <a:chOff x="3600" y="219"/>
            <a:chExt cx="360" cy="175"/>
          </a:xfrm>
        </p:grpSpPr>
        <p:sp>
          <p:nvSpPr>
            <p:cNvPr id="1141" name="Oval 20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tLang="en-US"/>
            </a:p>
          </p:txBody>
        </p:sp>
        <p:sp>
          <p:nvSpPr>
            <p:cNvPr id="1142" name="Line 20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143" name="Line 21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144" name="Rectangle 21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tLang="en-US"/>
            </a:p>
          </p:txBody>
        </p:sp>
        <p:sp>
          <p:nvSpPr>
            <p:cNvPr id="1145" name="Oval 2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tLang="en-US"/>
            </a:p>
          </p:txBody>
        </p:sp>
        <p:grpSp>
          <p:nvGrpSpPr>
            <p:cNvPr id="83970" name="Group 213"/>
            <p:cNvGrpSpPr>
              <a:grpSpLocks/>
            </p:cNvGrpSpPr>
            <p:nvPr/>
          </p:nvGrpSpPr>
          <p:grpSpPr bwMode="auto">
            <a:xfrm>
              <a:off x="3686" y="244"/>
              <a:ext cx="177" cy="66"/>
              <a:chOff x="2848" y="848"/>
              <a:chExt cx="140" cy="98"/>
            </a:xfrm>
          </p:grpSpPr>
          <p:sp>
            <p:nvSpPr>
              <p:cNvPr id="1151" name="Line 2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152" name="Line 2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153" name="Line 2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3972" name="Group 217"/>
            <p:cNvGrpSpPr>
              <a:grpSpLocks/>
            </p:cNvGrpSpPr>
            <p:nvPr/>
          </p:nvGrpSpPr>
          <p:grpSpPr bwMode="auto">
            <a:xfrm flipV="1">
              <a:off x="3686" y="243"/>
              <a:ext cx="177" cy="66"/>
              <a:chOff x="2848" y="848"/>
              <a:chExt cx="140" cy="98"/>
            </a:xfrm>
          </p:grpSpPr>
          <p:sp>
            <p:nvSpPr>
              <p:cNvPr id="1148" name="Line 2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149" name="Line 2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150" name="Line 2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83973" name="Group 221"/>
          <p:cNvGrpSpPr>
            <a:grpSpLocks/>
          </p:cNvGrpSpPr>
          <p:nvPr/>
        </p:nvGrpSpPr>
        <p:grpSpPr bwMode="auto">
          <a:xfrm>
            <a:off x="6796088" y="4991100"/>
            <a:ext cx="500062" cy="233363"/>
            <a:chOff x="3600" y="219"/>
            <a:chExt cx="360" cy="175"/>
          </a:xfrm>
        </p:grpSpPr>
        <p:sp>
          <p:nvSpPr>
            <p:cNvPr id="1128" name="Oval 22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tLang="en-US"/>
            </a:p>
          </p:txBody>
        </p:sp>
        <p:sp>
          <p:nvSpPr>
            <p:cNvPr id="1129" name="Line 22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130" name="Line 22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131" name="Rectangle 22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tLang="en-US"/>
            </a:p>
          </p:txBody>
        </p:sp>
        <p:sp>
          <p:nvSpPr>
            <p:cNvPr id="1132" name="Oval 2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tLang="en-US"/>
            </a:p>
          </p:txBody>
        </p:sp>
        <p:grpSp>
          <p:nvGrpSpPr>
            <p:cNvPr id="83974" name="Group 227"/>
            <p:cNvGrpSpPr>
              <a:grpSpLocks/>
            </p:cNvGrpSpPr>
            <p:nvPr/>
          </p:nvGrpSpPr>
          <p:grpSpPr bwMode="auto">
            <a:xfrm>
              <a:off x="3686" y="244"/>
              <a:ext cx="177" cy="66"/>
              <a:chOff x="2848" y="848"/>
              <a:chExt cx="140" cy="98"/>
            </a:xfrm>
          </p:grpSpPr>
          <p:sp>
            <p:nvSpPr>
              <p:cNvPr id="1138" name="Line 22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139" name="Line 22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140" name="Line 23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3975" name="Group 231"/>
            <p:cNvGrpSpPr>
              <a:grpSpLocks/>
            </p:cNvGrpSpPr>
            <p:nvPr/>
          </p:nvGrpSpPr>
          <p:grpSpPr bwMode="auto">
            <a:xfrm flipV="1">
              <a:off x="3686" y="243"/>
              <a:ext cx="177" cy="66"/>
              <a:chOff x="2848" y="848"/>
              <a:chExt cx="140" cy="98"/>
            </a:xfrm>
          </p:grpSpPr>
          <p:sp>
            <p:nvSpPr>
              <p:cNvPr id="1135" name="Line 23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136" name="Line 23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137" name="Line 23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83976" name="Group 235"/>
          <p:cNvGrpSpPr>
            <a:grpSpLocks/>
          </p:cNvGrpSpPr>
          <p:nvPr/>
        </p:nvGrpSpPr>
        <p:grpSpPr bwMode="auto">
          <a:xfrm>
            <a:off x="5992813" y="4614863"/>
            <a:ext cx="501650" cy="233362"/>
            <a:chOff x="3600" y="219"/>
            <a:chExt cx="360" cy="175"/>
          </a:xfrm>
        </p:grpSpPr>
        <p:sp>
          <p:nvSpPr>
            <p:cNvPr id="1115" name="Oval 23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tLang="en-US"/>
            </a:p>
          </p:txBody>
        </p:sp>
        <p:sp>
          <p:nvSpPr>
            <p:cNvPr id="1116" name="Line 23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117" name="Line 23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118" name="Rectangle 239"/>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tLang="en-US"/>
            </a:p>
          </p:txBody>
        </p:sp>
        <p:sp>
          <p:nvSpPr>
            <p:cNvPr id="1119" name="Oval 2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tLang="en-US"/>
            </a:p>
          </p:txBody>
        </p:sp>
        <p:grpSp>
          <p:nvGrpSpPr>
            <p:cNvPr id="83977" name="Group 241"/>
            <p:cNvGrpSpPr>
              <a:grpSpLocks/>
            </p:cNvGrpSpPr>
            <p:nvPr/>
          </p:nvGrpSpPr>
          <p:grpSpPr bwMode="auto">
            <a:xfrm>
              <a:off x="3686" y="244"/>
              <a:ext cx="177" cy="66"/>
              <a:chOff x="2848" y="848"/>
              <a:chExt cx="140" cy="98"/>
            </a:xfrm>
          </p:grpSpPr>
          <p:sp>
            <p:nvSpPr>
              <p:cNvPr id="1125" name="Line 24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126" name="Line 24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127" name="Line 24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3978" name="Group 245"/>
            <p:cNvGrpSpPr>
              <a:grpSpLocks/>
            </p:cNvGrpSpPr>
            <p:nvPr/>
          </p:nvGrpSpPr>
          <p:grpSpPr bwMode="auto">
            <a:xfrm flipV="1">
              <a:off x="3686" y="243"/>
              <a:ext cx="177" cy="66"/>
              <a:chOff x="2848" y="848"/>
              <a:chExt cx="140" cy="98"/>
            </a:xfrm>
          </p:grpSpPr>
          <p:sp>
            <p:nvSpPr>
              <p:cNvPr id="1122" name="Line 24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123" name="Line 24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124" name="Line 24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110" name="Text Box 249"/>
          <p:cNvSpPr txBox="1">
            <a:spLocks noChangeArrowheads="1"/>
          </p:cNvSpPr>
          <p:nvPr/>
        </p:nvSpPr>
        <p:spPr bwMode="auto">
          <a:xfrm>
            <a:off x="5803900" y="1406525"/>
            <a:ext cx="952500" cy="396875"/>
          </a:xfrm>
          <a:prstGeom prst="rect">
            <a:avLst/>
          </a:prstGeom>
          <a:noFill/>
          <a:ln w="9525">
            <a:noFill/>
            <a:miter lim="800000"/>
            <a:headEnd/>
            <a:tailEnd/>
          </a:ln>
        </p:spPr>
        <p:txBody>
          <a:bodyPr wrap="none">
            <a:spAutoFit/>
          </a:bodyPr>
          <a:lstStyle/>
          <a:p>
            <a:r>
              <a:rPr lang="en-US" altLang="en-US" sz="2000">
                <a:latin typeface="Comic Sans MS" pitchFamily="66" charset="0"/>
              </a:rPr>
              <a:t>router</a:t>
            </a:r>
            <a:endParaRPr lang="en-US" altLang="en-US" sz="2000"/>
          </a:p>
        </p:txBody>
      </p:sp>
      <p:sp>
        <p:nvSpPr>
          <p:cNvPr id="1111" name="Text Box 250"/>
          <p:cNvSpPr txBox="1">
            <a:spLocks noChangeArrowheads="1"/>
          </p:cNvSpPr>
          <p:nvPr/>
        </p:nvSpPr>
        <p:spPr bwMode="auto">
          <a:xfrm>
            <a:off x="7015163" y="1533525"/>
            <a:ext cx="1579562" cy="396875"/>
          </a:xfrm>
          <a:prstGeom prst="rect">
            <a:avLst/>
          </a:prstGeom>
          <a:noFill/>
          <a:ln w="9525">
            <a:noFill/>
            <a:miter lim="800000"/>
            <a:headEnd/>
            <a:tailEnd/>
          </a:ln>
        </p:spPr>
        <p:txBody>
          <a:bodyPr wrap="none">
            <a:spAutoFit/>
          </a:bodyPr>
          <a:lstStyle/>
          <a:p>
            <a:r>
              <a:rPr lang="en-US" altLang="en-US" sz="2000">
                <a:latin typeface="Comic Sans MS" pitchFamily="66" charset="0"/>
              </a:rPr>
              <a:t>workstation</a:t>
            </a:r>
            <a:endParaRPr lang="en-US" altLang="en-US" sz="2000"/>
          </a:p>
        </p:txBody>
      </p:sp>
      <p:sp>
        <p:nvSpPr>
          <p:cNvPr id="1112" name="Text Box 251"/>
          <p:cNvSpPr txBox="1">
            <a:spLocks noChangeArrowheads="1"/>
          </p:cNvSpPr>
          <p:nvPr/>
        </p:nvSpPr>
        <p:spPr bwMode="auto">
          <a:xfrm>
            <a:off x="6021388" y="1917700"/>
            <a:ext cx="955675" cy="396875"/>
          </a:xfrm>
          <a:prstGeom prst="rect">
            <a:avLst/>
          </a:prstGeom>
          <a:noFill/>
          <a:ln w="9525">
            <a:noFill/>
            <a:miter lim="800000"/>
            <a:headEnd/>
            <a:tailEnd/>
          </a:ln>
        </p:spPr>
        <p:txBody>
          <a:bodyPr wrap="none">
            <a:spAutoFit/>
          </a:bodyPr>
          <a:lstStyle/>
          <a:p>
            <a:r>
              <a:rPr lang="en-US" altLang="en-US" sz="2000">
                <a:latin typeface="Comic Sans MS" pitchFamily="66" charset="0"/>
              </a:rPr>
              <a:t>server</a:t>
            </a:r>
            <a:endParaRPr lang="en-US" altLang="en-US" sz="2000"/>
          </a:p>
        </p:txBody>
      </p:sp>
      <p:sp>
        <p:nvSpPr>
          <p:cNvPr id="1113" name="Text Box 252"/>
          <p:cNvSpPr txBox="1">
            <a:spLocks noChangeArrowheads="1"/>
          </p:cNvSpPr>
          <p:nvPr/>
        </p:nvSpPr>
        <p:spPr bwMode="auto">
          <a:xfrm>
            <a:off x="7399338" y="2103438"/>
            <a:ext cx="946150" cy="396875"/>
          </a:xfrm>
          <a:prstGeom prst="rect">
            <a:avLst/>
          </a:prstGeom>
          <a:noFill/>
          <a:ln w="9525">
            <a:noFill/>
            <a:miter lim="800000"/>
            <a:headEnd/>
            <a:tailEnd/>
          </a:ln>
        </p:spPr>
        <p:txBody>
          <a:bodyPr wrap="none">
            <a:spAutoFit/>
          </a:bodyPr>
          <a:lstStyle/>
          <a:p>
            <a:r>
              <a:rPr lang="en-US" altLang="en-US" sz="2000">
                <a:latin typeface="Comic Sans MS" pitchFamily="66" charset="0"/>
              </a:rPr>
              <a:t>mobile</a:t>
            </a:r>
            <a:endParaRPr lang="en-US" altLang="en-US" sz="2000"/>
          </a:p>
        </p:txBody>
      </p:sp>
      <p:sp>
        <p:nvSpPr>
          <p:cNvPr id="1114" name="Line 253"/>
          <p:cNvSpPr>
            <a:spLocks noChangeShapeType="1"/>
          </p:cNvSpPr>
          <p:nvPr/>
        </p:nvSpPr>
        <p:spPr bwMode="auto">
          <a:xfrm flipV="1">
            <a:off x="6248400" y="4827588"/>
            <a:ext cx="1588" cy="249237"/>
          </a:xfrm>
          <a:prstGeom prst="line">
            <a:avLst/>
          </a:prstGeom>
          <a:noFill/>
          <a:ln w="12700">
            <a:solidFill>
              <a:schemeClr val="tx1"/>
            </a:solidFill>
            <a:round/>
            <a:headEnd/>
            <a:tailEnd/>
          </a:ln>
        </p:spPr>
        <p:txBody>
          <a:bodyPr wrap="none" anchor="ctr"/>
          <a:lstStyle/>
          <a:p>
            <a:endParaRPr lang="en-US"/>
          </a:p>
        </p:txBody>
      </p:sp>
      <p:graphicFrame>
        <p:nvGraphicFramePr>
          <p:cNvPr id="1033" name="Object 254"/>
          <p:cNvGraphicFramePr>
            <a:graphicFrameLocks noChangeAspect="1"/>
          </p:cNvGraphicFramePr>
          <p:nvPr/>
        </p:nvGraphicFramePr>
        <p:xfrm>
          <a:off x="5578475" y="4840288"/>
          <a:ext cx="279400" cy="184150"/>
        </p:xfrm>
        <a:graphic>
          <a:graphicData uri="http://schemas.openxmlformats.org/presentationml/2006/ole">
            <mc:AlternateContent xmlns:mc="http://schemas.openxmlformats.org/markup-compatibility/2006">
              <mc:Choice xmlns:v="urn:schemas-microsoft-com:vml" Requires="v">
                <p:oleObj spid="_x0000_s1240" name="Clip" r:id="rId24" imgW="681706" imgH="480401" progId="MS_ClipArt_Gallery.2">
                  <p:embed/>
                </p:oleObj>
              </mc:Choice>
              <mc:Fallback>
                <p:oleObj name="Clip" r:id="rId24" imgW="681706" imgH="480401" progId="MS_ClipArt_Gallery.2">
                  <p:embed/>
                  <p:pic>
                    <p:nvPicPr>
                      <p:cNvPr id="0" name="Object 2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8475" y="4840288"/>
                        <a:ext cx="279400"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 name="Object 255"/>
          <p:cNvGraphicFramePr>
            <a:graphicFrameLocks noChangeAspect="1"/>
          </p:cNvGraphicFramePr>
          <p:nvPr/>
        </p:nvGraphicFramePr>
        <p:xfrm>
          <a:off x="5588000" y="4310063"/>
          <a:ext cx="279400" cy="184150"/>
        </p:xfrm>
        <a:graphic>
          <a:graphicData uri="http://schemas.openxmlformats.org/presentationml/2006/ole">
            <mc:AlternateContent xmlns:mc="http://schemas.openxmlformats.org/markup-compatibility/2006">
              <mc:Choice xmlns:v="urn:schemas-microsoft-com:vml" Requires="v">
                <p:oleObj spid="_x0000_s1241" name="Clip" r:id="rId25" imgW="681706" imgH="480401" progId="MS_ClipArt_Gallery.2">
                  <p:embed/>
                </p:oleObj>
              </mc:Choice>
              <mc:Fallback>
                <p:oleObj name="Clip" r:id="rId25" imgW="681706" imgH="480401" progId="MS_ClipArt_Gallery.2">
                  <p:embed/>
                  <p:pic>
                    <p:nvPicPr>
                      <p:cNvPr id="0" name="Object 2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8000" y="4310063"/>
                        <a:ext cx="279400"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anim calcmode="lin" valueType="num">
                                      <p:cBhvr additive="base">
                                        <p:cTn id="11" dur="500" fill="hold"/>
                                        <p:tgtEl>
                                          <p:spTgt spid="839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39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anim calcmode="lin" valueType="num">
                                      <p:cBhvr additive="base">
                                        <p:cTn id="15" dur="500" fill="hold"/>
                                        <p:tgtEl>
                                          <p:spTgt spid="839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397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anim calcmode="lin" valueType="num">
                                      <p:cBhvr additive="base">
                                        <p:cTn id="19" dur="500" fill="hold"/>
                                        <p:tgtEl>
                                          <p:spTgt spid="839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9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3971">
                                            <p:txEl>
                                              <p:pRg st="4" end="4"/>
                                            </p:txEl>
                                          </p:spTgt>
                                        </p:tgtEl>
                                        <p:attrNameLst>
                                          <p:attrName>style.visibility</p:attrName>
                                        </p:attrNameLst>
                                      </p:cBhvr>
                                      <p:to>
                                        <p:strVal val="visible"/>
                                      </p:to>
                                    </p:set>
                                    <p:anim calcmode="lin" valueType="num">
                                      <p:cBhvr additive="base">
                                        <p:cTn id="25" dur="500" fill="hold"/>
                                        <p:tgtEl>
                                          <p:spTgt spid="839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397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3971">
                                            <p:txEl>
                                              <p:pRg st="5" end="5"/>
                                            </p:txEl>
                                          </p:spTgt>
                                        </p:tgtEl>
                                        <p:attrNameLst>
                                          <p:attrName>style.visibility</p:attrName>
                                        </p:attrNameLst>
                                      </p:cBhvr>
                                      <p:to>
                                        <p:strVal val="visible"/>
                                      </p:to>
                                    </p:set>
                                    <p:anim calcmode="lin" valueType="num">
                                      <p:cBhvr additive="base">
                                        <p:cTn id="29" dur="500" fill="hold"/>
                                        <p:tgtEl>
                                          <p:spTgt spid="8397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397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3971">
                                            <p:txEl>
                                              <p:pRg st="6" end="6"/>
                                            </p:txEl>
                                          </p:spTgt>
                                        </p:tgtEl>
                                        <p:attrNameLst>
                                          <p:attrName>style.visibility</p:attrName>
                                        </p:attrNameLst>
                                      </p:cBhvr>
                                      <p:to>
                                        <p:strVal val="visible"/>
                                      </p:to>
                                    </p:set>
                                    <p:anim calcmode="lin" valueType="num">
                                      <p:cBhvr additive="base">
                                        <p:cTn id="33" dur="500" fill="hold"/>
                                        <p:tgtEl>
                                          <p:spTgt spid="8397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39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83971">
                                            <p:txEl>
                                              <p:pRg st="7" end="7"/>
                                            </p:txEl>
                                          </p:spTgt>
                                        </p:tgtEl>
                                        <p:attrNameLst>
                                          <p:attrName>style.visibility</p:attrName>
                                        </p:attrNameLst>
                                      </p:cBhvr>
                                      <p:to>
                                        <p:strVal val="visible"/>
                                      </p:to>
                                    </p:set>
                                    <p:anim calcmode="lin" valueType="num">
                                      <p:cBhvr additive="base">
                                        <p:cTn id="39" dur="500" fill="hold"/>
                                        <p:tgtEl>
                                          <p:spTgt spid="8397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3971">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3971">
                                            <p:txEl>
                                              <p:pRg st="8" end="8"/>
                                            </p:txEl>
                                          </p:spTgt>
                                        </p:tgtEl>
                                        <p:attrNameLst>
                                          <p:attrName>style.visibility</p:attrName>
                                        </p:attrNameLst>
                                      </p:cBhvr>
                                      <p:to>
                                        <p:strVal val="visible"/>
                                      </p:to>
                                    </p:set>
                                    <p:anim calcmode="lin" valueType="num">
                                      <p:cBhvr additive="base">
                                        <p:cTn id="43" dur="500" fill="hold"/>
                                        <p:tgtEl>
                                          <p:spTgt spid="8397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39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r>
              <a:rPr lang="en-US" altLang="zh-CN" smtClean="0"/>
              <a:t>Spring 2014</a:t>
            </a:r>
            <a:endParaRPr lang="en-US" altLang="en-US" smtClean="0"/>
          </a:p>
        </p:txBody>
      </p:sp>
      <p:sp>
        <p:nvSpPr>
          <p:cNvPr id="11267" name="Footer Placeholder 4"/>
          <p:cNvSpPr>
            <a:spLocks noGrp="1"/>
          </p:cNvSpPr>
          <p:nvPr>
            <p:ph type="ftr" sz="quarter" idx="11"/>
          </p:nvPr>
        </p:nvSpPr>
        <p:spPr>
          <a:noFill/>
        </p:spPr>
        <p:txBody>
          <a:bodyPr/>
          <a:lstStyle/>
          <a:p>
            <a:r>
              <a:rPr lang="en-US" altLang="en-US" smtClean="0"/>
              <a:t>MU CS 4850/7850</a:t>
            </a:r>
          </a:p>
        </p:txBody>
      </p:sp>
      <p:sp>
        <p:nvSpPr>
          <p:cNvPr id="11268" name="Slide Number Placeholder 5"/>
          <p:cNvSpPr>
            <a:spLocks noGrp="1"/>
          </p:cNvSpPr>
          <p:nvPr>
            <p:ph type="sldNum" sz="quarter" idx="12"/>
          </p:nvPr>
        </p:nvSpPr>
        <p:spPr>
          <a:noFill/>
        </p:spPr>
        <p:txBody>
          <a:bodyPr/>
          <a:lstStyle/>
          <a:p>
            <a:fld id="{311545E5-7461-41E3-9567-4F9EB9726797}" type="slidenum">
              <a:rPr lang="en-US" altLang="en-US" smtClean="0"/>
              <a:pPr/>
              <a:t>16</a:t>
            </a:fld>
            <a:endParaRPr lang="en-US" altLang="en-US" smtClean="0"/>
          </a:p>
        </p:txBody>
      </p:sp>
      <p:sp>
        <p:nvSpPr>
          <p:cNvPr id="11269" name="Rectangle 2"/>
          <p:cNvSpPr>
            <a:spLocks noGrp="1" noChangeArrowheads="1"/>
          </p:cNvSpPr>
          <p:nvPr>
            <p:ph type="title"/>
          </p:nvPr>
        </p:nvSpPr>
        <p:spPr/>
        <p:txBody>
          <a:bodyPr/>
          <a:lstStyle/>
          <a:p>
            <a:r>
              <a:rPr lang="en-US" altLang="en-US" smtClean="0"/>
              <a:t>Building Blocks</a:t>
            </a:r>
          </a:p>
        </p:txBody>
      </p:sp>
      <p:sp>
        <p:nvSpPr>
          <p:cNvPr id="6147" name="Rectangle 3"/>
          <p:cNvSpPr>
            <a:spLocks noGrp="1" noChangeArrowheads="1"/>
          </p:cNvSpPr>
          <p:nvPr>
            <p:ph type="body" idx="1"/>
          </p:nvPr>
        </p:nvSpPr>
        <p:spPr>
          <a:xfrm>
            <a:off x="685800" y="1828800"/>
            <a:ext cx="7772400" cy="4114800"/>
          </a:xfrm>
        </p:spPr>
        <p:txBody>
          <a:bodyPr/>
          <a:lstStyle/>
          <a:p>
            <a:r>
              <a:rPr lang="en-US" altLang="en-US" dirty="0" smtClean="0"/>
              <a:t>Nodes: PC, special-purpose hardware…</a:t>
            </a:r>
          </a:p>
          <a:p>
            <a:pPr lvl="1">
              <a:lnSpc>
                <a:spcPct val="80000"/>
              </a:lnSpc>
            </a:pPr>
            <a:r>
              <a:rPr lang="en-US" altLang="en-US" dirty="0" smtClean="0"/>
              <a:t>hosts</a:t>
            </a:r>
          </a:p>
          <a:p>
            <a:pPr lvl="1">
              <a:lnSpc>
                <a:spcPct val="80000"/>
              </a:lnSpc>
            </a:pPr>
            <a:r>
              <a:rPr lang="en-US" altLang="en-US" dirty="0" smtClean="0"/>
              <a:t>switches </a:t>
            </a:r>
            <a:r>
              <a:rPr lang="en-US" altLang="en-US" dirty="0" smtClean="0">
                <a:solidFill>
                  <a:srgbClr val="FF0000"/>
                </a:solidFill>
              </a:rPr>
              <a:t>(store-and-forward)</a:t>
            </a:r>
            <a:endParaRPr lang="en-US" altLang="en-US" sz="2000" dirty="0" smtClean="0"/>
          </a:p>
          <a:p>
            <a:pPr lvl="1">
              <a:lnSpc>
                <a:spcPct val="80000"/>
              </a:lnSpc>
            </a:pPr>
            <a:endParaRPr lang="en-US" altLang="en-US" dirty="0" smtClean="0"/>
          </a:p>
          <a:p>
            <a:r>
              <a:rPr lang="en-US" altLang="en-US" dirty="0" smtClean="0"/>
              <a:t>Links: coax cable, optical fiber…</a:t>
            </a:r>
          </a:p>
          <a:p>
            <a:pPr lvl="1"/>
            <a:r>
              <a:rPr lang="en-US" altLang="en-US" dirty="0" smtClean="0"/>
              <a:t>point-to-point</a:t>
            </a:r>
          </a:p>
          <a:p>
            <a:pPr lvl="1">
              <a:buFontTx/>
              <a:buNone/>
            </a:pPr>
            <a:endParaRPr lang="en-US" altLang="en-US" dirty="0" smtClean="0"/>
          </a:p>
          <a:p>
            <a:pPr lvl="1"/>
            <a:r>
              <a:rPr lang="en-US" altLang="en-US" dirty="0" smtClean="0"/>
              <a:t>multiple access</a:t>
            </a:r>
          </a:p>
        </p:txBody>
      </p:sp>
      <p:sp>
        <p:nvSpPr>
          <p:cNvPr id="11271" name="Rectangle 24"/>
          <p:cNvSpPr>
            <a:spLocks noChangeArrowheads="1"/>
          </p:cNvSpPr>
          <p:nvPr/>
        </p:nvSpPr>
        <p:spPr bwMode="auto">
          <a:xfrm>
            <a:off x="7065963" y="5497513"/>
            <a:ext cx="444500" cy="790575"/>
          </a:xfrm>
          <a:prstGeom prst="rect">
            <a:avLst/>
          </a:prstGeom>
          <a:noFill/>
          <a:ln w="9525">
            <a:noFill/>
            <a:miter lim="800000"/>
            <a:headEnd/>
            <a:tailEnd/>
          </a:ln>
        </p:spPr>
        <p:txBody>
          <a:bodyPr lIns="0" tIns="0" rIns="0" bIns="0">
            <a:spAutoFit/>
          </a:bodyPr>
          <a:lstStyle/>
          <a:p>
            <a:r>
              <a:rPr lang="en-US" altLang="en-US" sz="1000">
                <a:solidFill>
                  <a:srgbClr val="000000"/>
                </a:solidFill>
                <a:latin typeface="Myriad Roman" charset="0"/>
                <a:cs typeface="Times New Roman" pitchFamily="18" charset="0"/>
              </a:rPr>
              <a:t>■ ■ ■</a:t>
            </a:r>
          </a:p>
          <a:p>
            <a:endParaRPr lang="en-US" altLang="en-US" sz="1400">
              <a:solidFill>
                <a:srgbClr val="000000"/>
              </a:solidFill>
              <a:latin typeface="Myriad Roman" charset="0"/>
              <a:cs typeface="Times New Roman" pitchFamily="18" charset="0"/>
            </a:endParaRPr>
          </a:p>
          <a:p>
            <a:endParaRPr lang="en-US" altLang="en-US" sz="1400">
              <a:solidFill>
                <a:srgbClr val="000000"/>
              </a:solidFill>
              <a:latin typeface="Myriad Roman" charset="0"/>
              <a:cs typeface="Times New Roman" pitchFamily="18" charset="0"/>
            </a:endParaRPr>
          </a:p>
          <a:p>
            <a:endParaRPr lang="en-GB" altLang="en-US" sz="1400"/>
          </a:p>
        </p:txBody>
      </p:sp>
      <p:grpSp>
        <p:nvGrpSpPr>
          <p:cNvPr id="2" name="Group 84"/>
          <p:cNvGrpSpPr>
            <a:grpSpLocks/>
          </p:cNvGrpSpPr>
          <p:nvPr/>
        </p:nvGrpSpPr>
        <p:grpSpPr bwMode="auto">
          <a:xfrm>
            <a:off x="3938588" y="4303712"/>
            <a:ext cx="4160837" cy="2097088"/>
            <a:chOff x="2481" y="2532"/>
            <a:chExt cx="2621" cy="1321"/>
          </a:xfrm>
        </p:grpSpPr>
        <p:sp>
          <p:nvSpPr>
            <p:cNvPr id="11273" name="Rectangle 22"/>
            <p:cNvSpPr>
              <a:spLocks noChangeArrowheads="1"/>
            </p:cNvSpPr>
            <p:nvPr/>
          </p:nvSpPr>
          <p:spPr bwMode="auto">
            <a:xfrm>
              <a:off x="2487" y="2664"/>
              <a:ext cx="168" cy="140"/>
            </a:xfrm>
            <a:prstGeom prst="rect">
              <a:avLst/>
            </a:prstGeom>
            <a:noFill/>
            <a:ln w="9525">
              <a:noFill/>
              <a:miter lim="800000"/>
              <a:headEnd/>
              <a:tailEnd/>
            </a:ln>
          </p:spPr>
          <p:txBody>
            <a:bodyPr wrap="none" lIns="0" tIns="0" rIns="0" bIns="0">
              <a:spAutoFit/>
            </a:bodyPr>
            <a:lstStyle/>
            <a:p>
              <a:r>
                <a:rPr lang="en-GB" altLang="en-US" sz="1200">
                  <a:solidFill>
                    <a:srgbClr val="000000"/>
                  </a:solidFill>
                  <a:latin typeface="Myriad Roman" charset="0"/>
                </a:rPr>
                <a:t>(a)</a:t>
              </a:r>
              <a:endParaRPr lang="en-GB" altLang="en-US"/>
            </a:p>
          </p:txBody>
        </p:sp>
        <p:sp>
          <p:nvSpPr>
            <p:cNvPr id="11274" name="Rectangle 23"/>
            <p:cNvSpPr>
              <a:spLocks noChangeArrowheads="1"/>
            </p:cNvSpPr>
            <p:nvPr/>
          </p:nvSpPr>
          <p:spPr bwMode="auto">
            <a:xfrm>
              <a:off x="2481" y="3395"/>
              <a:ext cx="168" cy="140"/>
            </a:xfrm>
            <a:prstGeom prst="rect">
              <a:avLst/>
            </a:prstGeom>
            <a:noFill/>
            <a:ln w="9525">
              <a:noFill/>
              <a:miter lim="800000"/>
              <a:headEnd/>
              <a:tailEnd/>
            </a:ln>
          </p:spPr>
          <p:txBody>
            <a:bodyPr wrap="none" lIns="0" tIns="0" rIns="0" bIns="0">
              <a:spAutoFit/>
            </a:bodyPr>
            <a:lstStyle/>
            <a:p>
              <a:r>
                <a:rPr lang="en-GB" altLang="en-US" sz="1200">
                  <a:solidFill>
                    <a:srgbClr val="000000"/>
                  </a:solidFill>
                  <a:latin typeface="Myriad Roman" charset="0"/>
                </a:rPr>
                <a:t>(b)</a:t>
              </a:r>
              <a:endParaRPr lang="en-GB" altLang="en-US"/>
            </a:p>
          </p:txBody>
        </p:sp>
        <p:sp>
          <p:nvSpPr>
            <p:cNvPr id="11275" name="Freeform 25"/>
            <p:cNvSpPr>
              <a:spLocks/>
            </p:cNvSpPr>
            <p:nvPr/>
          </p:nvSpPr>
          <p:spPr bwMode="auto">
            <a:xfrm>
              <a:off x="2691" y="3401"/>
              <a:ext cx="274" cy="24"/>
            </a:xfrm>
            <a:custGeom>
              <a:avLst/>
              <a:gdLst>
                <a:gd name="T0" fmla="*/ 0 w 274"/>
                <a:gd name="T1" fmla="*/ 24 h 24"/>
                <a:gd name="T2" fmla="*/ 28 w 274"/>
                <a:gd name="T3" fmla="*/ 0 h 24"/>
                <a:gd name="T4" fmla="*/ 244 w 274"/>
                <a:gd name="T5" fmla="*/ 0 h 24"/>
                <a:gd name="T6" fmla="*/ 274 w 274"/>
                <a:gd name="T7" fmla="*/ 24 h 24"/>
                <a:gd name="T8" fmla="*/ 0 w 274"/>
                <a:gd name="T9" fmla="*/ 24 h 24"/>
                <a:gd name="T10" fmla="*/ 0 w 274"/>
                <a:gd name="T11" fmla="*/ 24 h 24"/>
                <a:gd name="T12" fmla="*/ 0 60000 65536"/>
                <a:gd name="T13" fmla="*/ 0 60000 65536"/>
                <a:gd name="T14" fmla="*/ 0 60000 65536"/>
                <a:gd name="T15" fmla="*/ 0 60000 65536"/>
                <a:gd name="T16" fmla="*/ 0 60000 65536"/>
                <a:gd name="T17" fmla="*/ 0 60000 65536"/>
                <a:gd name="T18" fmla="*/ 0 w 274"/>
                <a:gd name="T19" fmla="*/ 0 h 24"/>
                <a:gd name="T20" fmla="*/ 274 w 274"/>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74" h="24">
                  <a:moveTo>
                    <a:pt x="0" y="24"/>
                  </a:moveTo>
                  <a:lnTo>
                    <a:pt x="28" y="0"/>
                  </a:lnTo>
                  <a:lnTo>
                    <a:pt x="244" y="0"/>
                  </a:lnTo>
                  <a:lnTo>
                    <a:pt x="274" y="24"/>
                  </a:lnTo>
                  <a:lnTo>
                    <a:pt x="0" y="24"/>
                  </a:lnTo>
                  <a:close/>
                </a:path>
              </a:pathLst>
            </a:custGeom>
            <a:solidFill>
              <a:srgbClr val="CCCCCC"/>
            </a:solidFill>
            <a:ln w="4763">
              <a:solidFill>
                <a:srgbClr val="000000"/>
              </a:solidFill>
              <a:round/>
              <a:headEnd/>
              <a:tailEnd/>
            </a:ln>
          </p:spPr>
          <p:txBody>
            <a:bodyPr/>
            <a:lstStyle/>
            <a:p>
              <a:endParaRPr lang="en-US"/>
            </a:p>
          </p:txBody>
        </p:sp>
        <p:sp>
          <p:nvSpPr>
            <p:cNvPr id="11276" name="Rectangle 26"/>
            <p:cNvSpPr>
              <a:spLocks noChangeArrowheads="1"/>
            </p:cNvSpPr>
            <p:nvPr/>
          </p:nvSpPr>
          <p:spPr bwMode="auto">
            <a:xfrm>
              <a:off x="2691" y="3425"/>
              <a:ext cx="274" cy="58"/>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277" name="Rectangle 27"/>
            <p:cNvSpPr>
              <a:spLocks noChangeArrowheads="1"/>
            </p:cNvSpPr>
            <p:nvPr/>
          </p:nvSpPr>
          <p:spPr bwMode="auto">
            <a:xfrm>
              <a:off x="2682" y="3507"/>
              <a:ext cx="293" cy="13"/>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278" name="Freeform 28"/>
            <p:cNvSpPr>
              <a:spLocks/>
            </p:cNvSpPr>
            <p:nvPr/>
          </p:nvSpPr>
          <p:spPr bwMode="auto">
            <a:xfrm>
              <a:off x="2682" y="3483"/>
              <a:ext cx="293" cy="24"/>
            </a:xfrm>
            <a:custGeom>
              <a:avLst/>
              <a:gdLst>
                <a:gd name="T0" fmla="*/ 0 w 293"/>
                <a:gd name="T1" fmla="*/ 24 h 24"/>
                <a:gd name="T2" fmla="*/ 31 w 293"/>
                <a:gd name="T3" fmla="*/ 0 h 24"/>
                <a:gd name="T4" fmla="*/ 262 w 293"/>
                <a:gd name="T5" fmla="*/ 0 h 24"/>
                <a:gd name="T6" fmla="*/ 293 w 293"/>
                <a:gd name="T7" fmla="*/ 24 h 24"/>
                <a:gd name="T8" fmla="*/ 0 w 293"/>
                <a:gd name="T9" fmla="*/ 24 h 24"/>
                <a:gd name="T10" fmla="*/ 0 w 293"/>
                <a:gd name="T11" fmla="*/ 24 h 24"/>
                <a:gd name="T12" fmla="*/ 0 60000 65536"/>
                <a:gd name="T13" fmla="*/ 0 60000 65536"/>
                <a:gd name="T14" fmla="*/ 0 60000 65536"/>
                <a:gd name="T15" fmla="*/ 0 60000 65536"/>
                <a:gd name="T16" fmla="*/ 0 60000 65536"/>
                <a:gd name="T17" fmla="*/ 0 60000 65536"/>
                <a:gd name="T18" fmla="*/ 0 w 293"/>
                <a:gd name="T19" fmla="*/ 0 h 24"/>
                <a:gd name="T20" fmla="*/ 293 w 293"/>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93" h="24">
                  <a:moveTo>
                    <a:pt x="0" y="24"/>
                  </a:moveTo>
                  <a:lnTo>
                    <a:pt x="31" y="0"/>
                  </a:lnTo>
                  <a:lnTo>
                    <a:pt x="262" y="0"/>
                  </a:lnTo>
                  <a:lnTo>
                    <a:pt x="293" y="24"/>
                  </a:lnTo>
                  <a:lnTo>
                    <a:pt x="0" y="24"/>
                  </a:lnTo>
                  <a:close/>
                </a:path>
              </a:pathLst>
            </a:custGeom>
            <a:solidFill>
              <a:srgbClr val="CCCCCC"/>
            </a:solidFill>
            <a:ln w="4763">
              <a:solidFill>
                <a:srgbClr val="000000"/>
              </a:solidFill>
              <a:round/>
              <a:headEnd/>
              <a:tailEnd/>
            </a:ln>
          </p:spPr>
          <p:txBody>
            <a:bodyPr/>
            <a:lstStyle/>
            <a:p>
              <a:endParaRPr lang="en-US"/>
            </a:p>
          </p:txBody>
        </p:sp>
        <p:sp>
          <p:nvSpPr>
            <p:cNvPr id="11279" name="Freeform 29"/>
            <p:cNvSpPr>
              <a:spLocks/>
            </p:cNvSpPr>
            <p:nvPr/>
          </p:nvSpPr>
          <p:spPr bwMode="auto">
            <a:xfrm>
              <a:off x="2731" y="3270"/>
              <a:ext cx="195" cy="18"/>
            </a:xfrm>
            <a:custGeom>
              <a:avLst/>
              <a:gdLst>
                <a:gd name="T0" fmla="*/ 0 w 195"/>
                <a:gd name="T1" fmla="*/ 18 h 18"/>
                <a:gd name="T2" fmla="*/ 21 w 195"/>
                <a:gd name="T3" fmla="*/ 0 h 18"/>
                <a:gd name="T4" fmla="*/ 174 w 195"/>
                <a:gd name="T5" fmla="*/ 0 h 18"/>
                <a:gd name="T6" fmla="*/ 195 w 195"/>
                <a:gd name="T7" fmla="*/ 18 h 18"/>
                <a:gd name="T8" fmla="*/ 0 w 195"/>
                <a:gd name="T9" fmla="*/ 18 h 18"/>
                <a:gd name="T10" fmla="*/ 0 w 195"/>
                <a:gd name="T11" fmla="*/ 18 h 18"/>
                <a:gd name="T12" fmla="*/ 0 60000 65536"/>
                <a:gd name="T13" fmla="*/ 0 60000 65536"/>
                <a:gd name="T14" fmla="*/ 0 60000 65536"/>
                <a:gd name="T15" fmla="*/ 0 60000 65536"/>
                <a:gd name="T16" fmla="*/ 0 60000 65536"/>
                <a:gd name="T17" fmla="*/ 0 60000 65536"/>
                <a:gd name="T18" fmla="*/ 0 w 195"/>
                <a:gd name="T19" fmla="*/ 0 h 18"/>
                <a:gd name="T20" fmla="*/ 195 w 195"/>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95" h="18">
                  <a:moveTo>
                    <a:pt x="0" y="18"/>
                  </a:moveTo>
                  <a:lnTo>
                    <a:pt x="21" y="0"/>
                  </a:lnTo>
                  <a:lnTo>
                    <a:pt x="174" y="0"/>
                  </a:lnTo>
                  <a:lnTo>
                    <a:pt x="195" y="18"/>
                  </a:lnTo>
                  <a:lnTo>
                    <a:pt x="0" y="18"/>
                  </a:lnTo>
                  <a:close/>
                </a:path>
              </a:pathLst>
            </a:custGeom>
            <a:solidFill>
              <a:srgbClr val="CCCCCC"/>
            </a:solidFill>
            <a:ln w="4763">
              <a:solidFill>
                <a:srgbClr val="000000"/>
              </a:solidFill>
              <a:round/>
              <a:headEnd/>
              <a:tailEnd/>
            </a:ln>
          </p:spPr>
          <p:txBody>
            <a:bodyPr/>
            <a:lstStyle/>
            <a:p>
              <a:endParaRPr lang="en-US"/>
            </a:p>
          </p:txBody>
        </p:sp>
        <p:sp>
          <p:nvSpPr>
            <p:cNvPr id="11280" name="Rectangle 30"/>
            <p:cNvSpPr>
              <a:spLocks noChangeArrowheads="1"/>
            </p:cNvSpPr>
            <p:nvPr/>
          </p:nvSpPr>
          <p:spPr bwMode="auto">
            <a:xfrm>
              <a:off x="2731" y="3288"/>
              <a:ext cx="195" cy="128"/>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281" name="Rectangle 31"/>
            <p:cNvSpPr>
              <a:spLocks noChangeArrowheads="1"/>
            </p:cNvSpPr>
            <p:nvPr/>
          </p:nvSpPr>
          <p:spPr bwMode="auto">
            <a:xfrm>
              <a:off x="2749" y="3303"/>
              <a:ext cx="159" cy="98"/>
            </a:xfrm>
            <a:prstGeom prst="rect">
              <a:avLst/>
            </a:prstGeom>
            <a:solidFill>
              <a:srgbClr val="FFFFFF"/>
            </a:solidFill>
            <a:ln w="4763">
              <a:solidFill>
                <a:srgbClr val="000000"/>
              </a:solidFill>
              <a:miter lim="800000"/>
              <a:headEnd/>
              <a:tailEnd/>
            </a:ln>
          </p:spPr>
          <p:txBody>
            <a:bodyPr/>
            <a:lstStyle/>
            <a:p>
              <a:endParaRPr lang="en-US" altLang="en-US"/>
            </a:p>
          </p:txBody>
        </p:sp>
        <p:sp>
          <p:nvSpPr>
            <p:cNvPr id="11282" name="Freeform 32"/>
            <p:cNvSpPr>
              <a:spLocks/>
            </p:cNvSpPr>
            <p:nvPr/>
          </p:nvSpPr>
          <p:spPr bwMode="auto">
            <a:xfrm>
              <a:off x="3304" y="3401"/>
              <a:ext cx="274" cy="24"/>
            </a:xfrm>
            <a:custGeom>
              <a:avLst/>
              <a:gdLst>
                <a:gd name="T0" fmla="*/ 0 w 274"/>
                <a:gd name="T1" fmla="*/ 24 h 24"/>
                <a:gd name="T2" fmla="*/ 30 w 274"/>
                <a:gd name="T3" fmla="*/ 0 h 24"/>
                <a:gd name="T4" fmla="*/ 244 w 274"/>
                <a:gd name="T5" fmla="*/ 0 h 24"/>
                <a:gd name="T6" fmla="*/ 274 w 274"/>
                <a:gd name="T7" fmla="*/ 24 h 24"/>
                <a:gd name="T8" fmla="*/ 0 w 274"/>
                <a:gd name="T9" fmla="*/ 24 h 24"/>
                <a:gd name="T10" fmla="*/ 0 w 274"/>
                <a:gd name="T11" fmla="*/ 24 h 24"/>
                <a:gd name="T12" fmla="*/ 0 60000 65536"/>
                <a:gd name="T13" fmla="*/ 0 60000 65536"/>
                <a:gd name="T14" fmla="*/ 0 60000 65536"/>
                <a:gd name="T15" fmla="*/ 0 60000 65536"/>
                <a:gd name="T16" fmla="*/ 0 60000 65536"/>
                <a:gd name="T17" fmla="*/ 0 60000 65536"/>
                <a:gd name="T18" fmla="*/ 0 w 274"/>
                <a:gd name="T19" fmla="*/ 0 h 24"/>
                <a:gd name="T20" fmla="*/ 274 w 274"/>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74" h="24">
                  <a:moveTo>
                    <a:pt x="0" y="24"/>
                  </a:moveTo>
                  <a:lnTo>
                    <a:pt x="30" y="0"/>
                  </a:lnTo>
                  <a:lnTo>
                    <a:pt x="244" y="0"/>
                  </a:lnTo>
                  <a:lnTo>
                    <a:pt x="274" y="24"/>
                  </a:lnTo>
                  <a:lnTo>
                    <a:pt x="0" y="24"/>
                  </a:lnTo>
                  <a:close/>
                </a:path>
              </a:pathLst>
            </a:custGeom>
            <a:solidFill>
              <a:srgbClr val="CCCCCC"/>
            </a:solidFill>
            <a:ln w="4763">
              <a:solidFill>
                <a:srgbClr val="000000"/>
              </a:solidFill>
              <a:round/>
              <a:headEnd/>
              <a:tailEnd/>
            </a:ln>
          </p:spPr>
          <p:txBody>
            <a:bodyPr/>
            <a:lstStyle/>
            <a:p>
              <a:endParaRPr lang="en-US"/>
            </a:p>
          </p:txBody>
        </p:sp>
        <p:sp>
          <p:nvSpPr>
            <p:cNvPr id="11283" name="Rectangle 33"/>
            <p:cNvSpPr>
              <a:spLocks noChangeArrowheads="1"/>
            </p:cNvSpPr>
            <p:nvPr/>
          </p:nvSpPr>
          <p:spPr bwMode="auto">
            <a:xfrm>
              <a:off x="3304" y="3425"/>
              <a:ext cx="274" cy="58"/>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284" name="Rectangle 34"/>
            <p:cNvSpPr>
              <a:spLocks noChangeArrowheads="1"/>
            </p:cNvSpPr>
            <p:nvPr/>
          </p:nvSpPr>
          <p:spPr bwMode="auto">
            <a:xfrm>
              <a:off x="3298" y="3507"/>
              <a:ext cx="289" cy="13"/>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285" name="Freeform 35"/>
            <p:cNvSpPr>
              <a:spLocks/>
            </p:cNvSpPr>
            <p:nvPr/>
          </p:nvSpPr>
          <p:spPr bwMode="auto">
            <a:xfrm>
              <a:off x="3298" y="3483"/>
              <a:ext cx="289" cy="24"/>
            </a:xfrm>
            <a:custGeom>
              <a:avLst/>
              <a:gdLst>
                <a:gd name="T0" fmla="*/ 0 w 289"/>
                <a:gd name="T1" fmla="*/ 24 h 24"/>
                <a:gd name="T2" fmla="*/ 30 w 289"/>
                <a:gd name="T3" fmla="*/ 0 h 24"/>
                <a:gd name="T4" fmla="*/ 259 w 289"/>
                <a:gd name="T5" fmla="*/ 0 h 24"/>
                <a:gd name="T6" fmla="*/ 289 w 289"/>
                <a:gd name="T7" fmla="*/ 24 h 24"/>
                <a:gd name="T8" fmla="*/ 0 w 289"/>
                <a:gd name="T9" fmla="*/ 24 h 24"/>
                <a:gd name="T10" fmla="*/ 0 w 289"/>
                <a:gd name="T11" fmla="*/ 24 h 24"/>
                <a:gd name="T12" fmla="*/ 0 60000 65536"/>
                <a:gd name="T13" fmla="*/ 0 60000 65536"/>
                <a:gd name="T14" fmla="*/ 0 60000 65536"/>
                <a:gd name="T15" fmla="*/ 0 60000 65536"/>
                <a:gd name="T16" fmla="*/ 0 60000 65536"/>
                <a:gd name="T17" fmla="*/ 0 60000 65536"/>
                <a:gd name="T18" fmla="*/ 0 w 289"/>
                <a:gd name="T19" fmla="*/ 0 h 24"/>
                <a:gd name="T20" fmla="*/ 289 w 289"/>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89" h="24">
                  <a:moveTo>
                    <a:pt x="0" y="24"/>
                  </a:moveTo>
                  <a:lnTo>
                    <a:pt x="30" y="0"/>
                  </a:lnTo>
                  <a:lnTo>
                    <a:pt x="259" y="0"/>
                  </a:lnTo>
                  <a:lnTo>
                    <a:pt x="289" y="24"/>
                  </a:lnTo>
                  <a:lnTo>
                    <a:pt x="0" y="24"/>
                  </a:lnTo>
                  <a:close/>
                </a:path>
              </a:pathLst>
            </a:custGeom>
            <a:solidFill>
              <a:srgbClr val="CCCCCC"/>
            </a:solidFill>
            <a:ln w="4763">
              <a:solidFill>
                <a:srgbClr val="000000"/>
              </a:solidFill>
              <a:round/>
              <a:headEnd/>
              <a:tailEnd/>
            </a:ln>
          </p:spPr>
          <p:txBody>
            <a:bodyPr/>
            <a:lstStyle/>
            <a:p>
              <a:endParaRPr lang="en-US"/>
            </a:p>
          </p:txBody>
        </p:sp>
        <p:sp>
          <p:nvSpPr>
            <p:cNvPr id="11286" name="Freeform 36"/>
            <p:cNvSpPr>
              <a:spLocks/>
            </p:cNvSpPr>
            <p:nvPr/>
          </p:nvSpPr>
          <p:spPr bwMode="auto">
            <a:xfrm>
              <a:off x="3346" y="3270"/>
              <a:ext cx="192" cy="18"/>
            </a:xfrm>
            <a:custGeom>
              <a:avLst/>
              <a:gdLst>
                <a:gd name="T0" fmla="*/ 0 w 192"/>
                <a:gd name="T1" fmla="*/ 18 h 18"/>
                <a:gd name="T2" fmla="*/ 22 w 192"/>
                <a:gd name="T3" fmla="*/ 0 h 18"/>
                <a:gd name="T4" fmla="*/ 171 w 192"/>
                <a:gd name="T5" fmla="*/ 0 h 18"/>
                <a:gd name="T6" fmla="*/ 192 w 192"/>
                <a:gd name="T7" fmla="*/ 18 h 18"/>
                <a:gd name="T8" fmla="*/ 0 w 192"/>
                <a:gd name="T9" fmla="*/ 18 h 18"/>
                <a:gd name="T10" fmla="*/ 0 w 192"/>
                <a:gd name="T11" fmla="*/ 18 h 18"/>
                <a:gd name="T12" fmla="*/ 0 60000 65536"/>
                <a:gd name="T13" fmla="*/ 0 60000 65536"/>
                <a:gd name="T14" fmla="*/ 0 60000 65536"/>
                <a:gd name="T15" fmla="*/ 0 60000 65536"/>
                <a:gd name="T16" fmla="*/ 0 60000 65536"/>
                <a:gd name="T17" fmla="*/ 0 60000 65536"/>
                <a:gd name="T18" fmla="*/ 0 w 192"/>
                <a:gd name="T19" fmla="*/ 0 h 18"/>
                <a:gd name="T20" fmla="*/ 192 w 19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92" h="18">
                  <a:moveTo>
                    <a:pt x="0" y="18"/>
                  </a:moveTo>
                  <a:lnTo>
                    <a:pt x="22" y="0"/>
                  </a:lnTo>
                  <a:lnTo>
                    <a:pt x="171" y="0"/>
                  </a:lnTo>
                  <a:lnTo>
                    <a:pt x="192" y="18"/>
                  </a:lnTo>
                  <a:lnTo>
                    <a:pt x="0" y="18"/>
                  </a:lnTo>
                  <a:close/>
                </a:path>
              </a:pathLst>
            </a:custGeom>
            <a:solidFill>
              <a:srgbClr val="CCCCCC"/>
            </a:solidFill>
            <a:ln w="4763">
              <a:solidFill>
                <a:srgbClr val="000000"/>
              </a:solidFill>
              <a:round/>
              <a:headEnd/>
              <a:tailEnd/>
            </a:ln>
          </p:spPr>
          <p:txBody>
            <a:bodyPr/>
            <a:lstStyle/>
            <a:p>
              <a:endParaRPr lang="en-US"/>
            </a:p>
          </p:txBody>
        </p:sp>
        <p:sp>
          <p:nvSpPr>
            <p:cNvPr id="11287" name="Rectangle 37"/>
            <p:cNvSpPr>
              <a:spLocks noChangeArrowheads="1"/>
            </p:cNvSpPr>
            <p:nvPr/>
          </p:nvSpPr>
          <p:spPr bwMode="auto">
            <a:xfrm>
              <a:off x="3346" y="3288"/>
              <a:ext cx="192" cy="128"/>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288" name="Rectangle 38"/>
            <p:cNvSpPr>
              <a:spLocks noChangeArrowheads="1"/>
            </p:cNvSpPr>
            <p:nvPr/>
          </p:nvSpPr>
          <p:spPr bwMode="auto">
            <a:xfrm>
              <a:off x="3362" y="3303"/>
              <a:ext cx="158" cy="98"/>
            </a:xfrm>
            <a:prstGeom prst="rect">
              <a:avLst/>
            </a:prstGeom>
            <a:solidFill>
              <a:srgbClr val="FFFFFF"/>
            </a:solidFill>
            <a:ln w="4763">
              <a:solidFill>
                <a:srgbClr val="000000"/>
              </a:solidFill>
              <a:miter lim="800000"/>
              <a:headEnd/>
              <a:tailEnd/>
            </a:ln>
          </p:spPr>
          <p:txBody>
            <a:bodyPr/>
            <a:lstStyle/>
            <a:p>
              <a:endParaRPr lang="en-US" altLang="en-US"/>
            </a:p>
          </p:txBody>
        </p:sp>
        <p:sp>
          <p:nvSpPr>
            <p:cNvPr id="11289" name="Freeform 39"/>
            <p:cNvSpPr>
              <a:spLocks/>
            </p:cNvSpPr>
            <p:nvPr/>
          </p:nvSpPr>
          <p:spPr bwMode="auto">
            <a:xfrm>
              <a:off x="3910" y="3401"/>
              <a:ext cx="274" cy="24"/>
            </a:xfrm>
            <a:custGeom>
              <a:avLst/>
              <a:gdLst>
                <a:gd name="T0" fmla="*/ 0 w 274"/>
                <a:gd name="T1" fmla="*/ 24 h 24"/>
                <a:gd name="T2" fmla="*/ 31 w 274"/>
                <a:gd name="T3" fmla="*/ 0 h 24"/>
                <a:gd name="T4" fmla="*/ 244 w 274"/>
                <a:gd name="T5" fmla="*/ 0 h 24"/>
                <a:gd name="T6" fmla="*/ 274 w 274"/>
                <a:gd name="T7" fmla="*/ 24 h 24"/>
                <a:gd name="T8" fmla="*/ 0 w 274"/>
                <a:gd name="T9" fmla="*/ 24 h 24"/>
                <a:gd name="T10" fmla="*/ 0 w 274"/>
                <a:gd name="T11" fmla="*/ 24 h 24"/>
                <a:gd name="T12" fmla="*/ 0 60000 65536"/>
                <a:gd name="T13" fmla="*/ 0 60000 65536"/>
                <a:gd name="T14" fmla="*/ 0 60000 65536"/>
                <a:gd name="T15" fmla="*/ 0 60000 65536"/>
                <a:gd name="T16" fmla="*/ 0 60000 65536"/>
                <a:gd name="T17" fmla="*/ 0 60000 65536"/>
                <a:gd name="T18" fmla="*/ 0 w 274"/>
                <a:gd name="T19" fmla="*/ 0 h 24"/>
                <a:gd name="T20" fmla="*/ 274 w 274"/>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74" h="24">
                  <a:moveTo>
                    <a:pt x="0" y="24"/>
                  </a:moveTo>
                  <a:lnTo>
                    <a:pt x="31" y="0"/>
                  </a:lnTo>
                  <a:lnTo>
                    <a:pt x="244" y="0"/>
                  </a:lnTo>
                  <a:lnTo>
                    <a:pt x="274" y="24"/>
                  </a:lnTo>
                  <a:lnTo>
                    <a:pt x="0" y="24"/>
                  </a:lnTo>
                  <a:close/>
                </a:path>
              </a:pathLst>
            </a:custGeom>
            <a:solidFill>
              <a:srgbClr val="CCCCCC"/>
            </a:solidFill>
            <a:ln w="4763">
              <a:solidFill>
                <a:srgbClr val="000000"/>
              </a:solidFill>
              <a:round/>
              <a:headEnd/>
              <a:tailEnd/>
            </a:ln>
          </p:spPr>
          <p:txBody>
            <a:bodyPr/>
            <a:lstStyle/>
            <a:p>
              <a:endParaRPr lang="en-US"/>
            </a:p>
          </p:txBody>
        </p:sp>
        <p:sp>
          <p:nvSpPr>
            <p:cNvPr id="11290" name="Rectangle 40"/>
            <p:cNvSpPr>
              <a:spLocks noChangeArrowheads="1"/>
            </p:cNvSpPr>
            <p:nvPr/>
          </p:nvSpPr>
          <p:spPr bwMode="auto">
            <a:xfrm>
              <a:off x="3910" y="3425"/>
              <a:ext cx="274" cy="58"/>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291" name="Rectangle 41"/>
            <p:cNvSpPr>
              <a:spLocks noChangeArrowheads="1"/>
            </p:cNvSpPr>
            <p:nvPr/>
          </p:nvSpPr>
          <p:spPr bwMode="auto">
            <a:xfrm>
              <a:off x="3904" y="3507"/>
              <a:ext cx="290" cy="13"/>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292" name="Freeform 42"/>
            <p:cNvSpPr>
              <a:spLocks/>
            </p:cNvSpPr>
            <p:nvPr/>
          </p:nvSpPr>
          <p:spPr bwMode="auto">
            <a:xfrm>
              <a:off x="3904" y="3483"/>
              <a:ext cx="290" cy="24"/>
            </a:xfrm>
            <a:custGeom>
              <a:avLst/>
              <a:gdLst>
                <a:gd name="T0" fmla="*/ 0 w 290"/>
                <a:gd name="T1" fmla="*/ 24 h 24"/>
                <a:gd name="T2" fmla="*/ 31 w 290"/>
                <a:gd name="T3" fmla="*/ 0 h 24"/>
                <a:gd name="T4" fmla="*/ 259 w 290"/>
                <a:gd name="T5" fmla="*/ 0 h 24"/>
                <a:gd name="T6" fmla="*/ 290 w 290"/>
                <a:gd name="T7" fmla="*/ 24 h 24"/>
                <a:gd name="T8" fmla="*/ 0 w 290"/>
                <a:gd name="T9" fmla="*/ 24 h 24"/>
                <a:gd name="T10" fmla="*/ 0 w 290"/>
                <a:gd name="T11" fmla="*/ 24 h 24"/>
                <a:gd name="T12" fmla="*/ 0 60000 65536"/>
                <a:gd name="T13" fmla="*/ 0 60000 65536"/>
                <a:gd name="T14" fmla="*/ 0 60000 65536"/>
                <a:gd name="T15" fmla="*/ 0 60000 65536"/>
                <a:gd name="T16" fmla="*/ 0 60000 65536"/>
                <a:gd name="T17" fmla="*/ 0 60000 65536"/>
                <a:gd name="T18" fmla="*/ 0 w 290"/>
                <a:gd name="T19" fmla="*/ 0 h 24"/>
                <a:gd name="T20" fmla="*/ 290 w 290"/>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90" h="24">
                  <a:moveTo>
                    <a:pt x="0" y="24"/>
                  </a:moveTo>
                  <a:lnTo>
                    <a:pt x="31" y="0"/>
                  </a:lnTo>
                  <a:lnTo>
                    <a:pt x="259" y="0"/>
                  </a:lnTo>
                  <a:lnTo>
                    <a:pt x="290" y="24"/>
                  </a:lnTo>
                  <a:lnTo>
                    <a:pt x="0" y="24"/>
                  </a:lnTo>
                  <a:close/>
                </a:path>
              </a:pathLst>
            </a:custGeom>
            <a:solidFill>
              <a:srgbClr val="CCCCCC"/>
            </a:solidFill>
            <a:ln w="4763">
              <a:solidFill>
                <a:srgbClr val="000000"/>
              </a:solidFill>
              <a:round/>
              <a:headEnd/>
              <a:tailEnd/>
            </a:ln>
          </p:spPr>
          <p:txBody>
            <a:bodyPr/>
            <a:lstStyle/>
            <a:p>
              <a:endParaRPr lang="en-US"/>
            </a:p>
          </p:txBody>
        </p:sp>
        <p:sp>
          <p:nvSpPr>
            <p:cNvPr id="11293" name="Freeform 43"/>
            <p:cNvSpPr>
              <a:spLocks/>
            </p:cNvSpPr>
            <p:nvPr/>
          </p:nvSpPr>
          <p:spPr bwMode="auto">
            <a:xfrm>
              <a:off x="3950" y="3270"/>
              <a:ext cx="195" cy="18"/>
            </a:xfrm>
            <a:custGeom>
              <a:avLst/>
              <a:gdLst>
                <a:gd name="T0" fmla="*/ 0 w 195"/>
                <a:gd name="T1" fmla="*/ 18 h 18"/>
                <a:gd name="T2" fmla="*/ 21 w 195"/>
                <a:gd name="T3" fmla="*/ 0 h 18"/>
                <a:gd name="T4" fmla="*/ 174 w 195"/>
                <a:gd name="T5" fmla="*/ 0 h 18"/>
                <a:gd name="T6" fmla="*/ 195 w 195"/>
                <a:gd name="T7" fmla="*/ 18 h 18"/>
                <a:gd name="T8" fmla="*/ 0 w 195"/>
                <a:gd name="T9" fmla="*/ 18 h 18"/>
                <a:gd name="T10" fmla="*/ 0 w 195"/>
                <a:gd name="T11" fmla="*/ 18 h 18"/>
                <a:gd name="T12" fmla="*/ 0 60000 65536"/>
                <a:gd name="T13" fmla="*/ 0 60000 65536"/>
                <a:gd name="T14" fmla="*/ 0 60000 65536"/>
                <a:gd name="T15" fmla="*/ 0 60000 65536"/>
                <a:gd name="T16" fmla="*/ 0 60000 65536"/>
                <a:gd name="T17" fmla="*/ 0 60000 65536"/>
                <a:gd name="T18" fmla="*/ 0 w 195"/>
                <a:gd name="T19" fmla="*/ 0 h 18"/>
                <a:gd name="T20" fmla="*/ 195 w 195"/>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95" h="18">
                  <a:moveTo>
                    <a:pt x="0" y="18"/>
                  </a:moveTo>
                  <a:lnTo>
                    <a:pt x="21" y="0"/>
                  </a:lnTo>
                  <a:lnTo>
                    <a:pt x="174" y="0"/>
                  </a:lnTo>
                  <a:lnTo>
                    <a:pt x="195" y="18"/>
                  </a:lnTo>
                  <a:lnTo>
                    <a:pt x="0" y="18"/>
                  </a:lnTo>
                  <a:close/>
                </a:path>
              </a:pathLst>
            </a:custGeom>
            <a:solidFill>
              <a:srgbClr val="CCCCCC"/>
            </a:solidFill>
            <a:ln w="4763">
              <a:solidFill>
                <a:srgbClr val="000000"/>
              </a:solidFill>
              <a:round/>
              <a:headEnd/>
              <a:tailEnd/>
            </a:ln>
          </p:spPr>
          <p:txBody>
            <a:bodyPr/>
            <a:lstStyle/>
            <a:p>
              <a:endParaRPr lang="en-US"/>
            </a:p>
          </p:txBody>
        </p:sp>
        <p:sp>
          <p:nvSpPr>
            <p:cNvPr id="11294" name="Rectangle 44"/>
            <p:cNvSpPr>
              <a:spLocks noChangeArrowheads="1"/>
            </p:cNvSpPr>
            <p:nvPr/>
          </p:nvSpPr>
          <p:spPr bwMode="auto">
            <a:xfrm>
              <a:off x="3950" y="3288"/>
              <a:ext cx="195" cy="128"/>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295" name="Rectangle 45"/>
            <p:cNvSpPr>
              <a:spLocks noChangeArrowheads="1"/>
            </p:cNvSpPr>
            <p:nvPr/>
          </p:nvSpPr>
          <p:spPr bwMode="auto">
            <a:xfrm>
              <a:off x="3968" y="3303"/>
              <a:ext cx="159" cy="98"/>
            </a:xfrm>
            <a:prstGeom prst="rect">
              <a:avLst/>
            </a:prstGeom>
            <a:solidFill>
              <a:srgbClr val="FFFFFF"/>
            </a:solidFill>
            <a:ln w="4763">
              <a:solidFill>
                <a:srgbClr val="000000"/>
              </a:solidFill>
              <a:miter lim="800000"/>
              <a:headEnd/>
              <a:tailEnd/>
            </a:ln>
          </p:spPr>
          <p:txBody>
            <a:bodyPr/>
            <a:lstStyle/>
            <a:p>
              <a:endParaRPr lang="en-US" altLang="en-US"/>
            </a:p>
          </p:txBody>
        </p:sp>
        <p:sp>
          <p:nvSpPr>
            <p:cNvPr id="11296" name="Freeform 46"/>
            <p:cNvSpPr>
              <a:spLocks/>
            </p:cNvSpPr>
            <p:nvPr/>
          </p:nvSpPr>
          <p:spPr bwMode="auto">
            <a:xfrm>
              <a:off x="4818" y="3401"/>
              <a:ext cx="272" cy="24"/>
            </a:xfrm>
            <a:custGeom>
              <a:avLst/>
              <a:gdLst>
                <a:gd name="T0" fmla="*/ 0 w 272"/>
                <a:gd name="T1" fmla="*/ 24 h 24"/>
                <a:gd name="T2" fmla="*/ 28 w 272"/>
                <a:gd name="T3" fmla="*/ 0 h 24"/>
                <a:gd name="T4" fmla="*/ 244 w 272"/>
                <a:gd name="T5" fmla="*/ 0 h 24"/>
                <a:gd name="T6" fmla="*/ 272 w 272"/>
                <a:gd name="T7" fmla="*/ 24 h 24"/>
                <a:gd name="T8" fmla="*/ 0 w 272"/>
                <a:gd name="T9" fmla="*/ 24 h 24"/>
                <a:gd name="T10" fmla="*/ 0 w 272"/>
                <a:gd name="T11" fmla="*/ 24 h 24"/>
                <a:gd name="T12" fmla="*/ 0 60000 65536"/>
                <a:gd name="T13" fmla="*/ 0 60000 65536"/>
                <a:gd name="T14" fmla="*/ 0 60000 65536"/>
                <a:gd name="T15" fmla="*/ 0 60000 65536"/>
                <a:gd name="T16" fmla="*/ 0 60000 65536"/>
                <a:gd name="T17" fmla="*/ 0 60000 65536"/>
                <a:gd name="T18" fmla="*/ 0 w 272"/>
                <a:gd name="T19" fmla="*/ 0 h 24"/>
                <a:gd name="T20" fmla="*/ 272 w 272"/>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72" h="24">
                  <a:moveTo>
                    <a:pt x="0" y="24"/>
                  </a:moveTo>
                  <a:lnTo>
                    <a:pt x="28" y="0"/>
                  </a:lnTo>
                  <a:lnTo>
                    <a:pt x="244" y="0"/>
                  </a:lnTo>
                  <a:lnTo>
                    <a:pt x="272" y="24"/>
                  </a:lnTo>
                  <a:lnTo>
                    <a:pt x="0" y="24"/>
                  </a:lnTo>
                  <a:close/>
                </a:path>
              </a:pathLst>
            </a:custGeom>
            <a:solidFill>
              <a:srgbClr val="CCCCCC"/>
            </a:solidFill>
            <a:ln w="4763">
              <a:solidFill>
                <a:srgbClr val="000000"/>
              </a:solidFill>
              <a:round/>
              <a:headEnd/>
              <a:tailEnd/>
            </a:ln>
          </p:spPr>
          <p:txBody>
            <a:bodyPr/>
            <a:lstStyle/>
            <a:p>
              <a:endParaRPr lang="en-US"/>
            </a:p>
          </p:txBody>
        </p:sp>
        <p:sp>
          <p:nvSpPr>
            <p:cNvPr id="11297" name="Rectangle 47"/>
            <p:cNvSpPr>
              <a:spLocks noChangeArrowheads="1"/>
            </p:cNvSpPr>
            <p:nvPr/>
          </p:nvSpPr>
          <p:spPr bwMode="auto">
            <a:xfrm>
              <a:off x="4818" y="3425"/>
              <a:ext cx="272" cy="58"/>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298" name="Rectangle 48"/>
            <p:cNvSpPr>
              <a:spLocks noChangeArrowheads="1"/>
            </p:cNvSpPr>
            <p:nvPr/>
          </p:nvSpPr>
          <p:spPr bwMode="auto">
            <a:xfrm>
              <a:off x="4809" y="3507"/>
              <a:ext cx="290" cy="13"/>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299" name="Freeform 49"/>
            <p:cNvSpPr>
              <a:spLocks/>
            </p:cNvSpPr>
            <p:nvPr/>
          </p:nvSpPr>
          <p:spPr bwMode="auto">
            <a:xfrm>
              <a:off x="4809" y="3483"/>
              <a:ext cx="290" cy="24"/>
            </a:xfrm>
            <a:custGeom>
              <a:avLst/>
              <a:gdLst>
                <a:gd name="T0" fmla="*/ 0 w 290"/>
                <a:gd name="T1" fmla="*/ 24 h 24"/>
                <a:gd name="T2" fmla="*/ 31 w 290"/>
                <a:gd name="T3" fmla="*/ 0 h 24"/>
                <a:gd name="T4" fmla="*/ 259 w 290"/>
                <a:gd name="T5" fmla="*/ 0 h 24"/>
                <a:gd name="T6" fmla="*/ 290 w 290"/>
                <a:gd name="T7" fmla="*/ 24 h 24"/>
                <a:gd name="T8" fmla="*/ 0 w 290"/>
                <a:gd name="T9" fmla="*/ 24 h 24"/>
                <a:gd name="T10" fmla="*/ 0 w 290"/>
                <a:gd name="T11" fmla="*/ 24 h 24"/>
                <a:gd name="T12" fmla="*/ 0 60000 65536"/>
                <a:gd name="T13" fmla="*/ 0 60000 65536"/>
                <a:gd name="T14" fmla="*/ 0 60000 65536"/>
                <a:gd name="T15" fmla="*/ 0 60000 65536"/>
                <a:gd name="T16" fmla="*/ 0 60000 65536"/>
                <a:gd name="T17" fmla="*/ 0 60000 65536"/>
                <a:gd name="T18" fmla="*/ 0 w 290"/>
                <a:gd name="T19" fmla="*/ 0 h 24"/>
                <a:gd name="T20" fmla="*/ 290 w 290"/>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90" h="24">
                  <a:moveTo>
                    <a:pt x="0" y="24"/>
                  </a:moveTo>
                  <a:lnTo>
                    <a:pt x="31" y="0"/>
                  </a:lnTo>
                  <a:lnTo>
                    <a:pt x="259" y="0"/>
                  </a:lnTo>
                  <a:lnTo>
                    <a:pt x="290" y="24"/>
                  </a:lnTo>
                  <a:lnTo>
                    <a:pt x="0" y="24"/>
                  </a:lnTo>
                  <a:close/>
                </a:path>
              </a:pathLst>
            </a:custGeom>
            <a:solidFill>
              <a:srgbClr val="CCCCCC"/>
            </a:solidFill>
            <a:ln w="4763">
              <a:solidFill>
                <a:srgbClr val="000000"/>
              </a:solidFill>
              <a:round/>
              <a:headEnd/>
              <a:tailEnd/>
            </a:ln>
          </p:spPr>
          <p:txBody>
            <a:bodyPr/>
            <a:lstStyle/>
            <a:p>
              <a:endParaRPr lang="en-US"/>
            </a:p>
          </p:txBody>
        </p:sp>
        <p:sp>
          <p:nvSpPr>
            <p:cNvPr id="11300" name="Freeform 50"/>
            <p:cNvSpPr>
              <a:spLocks/>
            </p:cNvSpPr>
            <p:nvPr/>
          </p:nvSpPr>
          <p:spPr bwMode="auto">
            <a:xfrm>
              <a:off x="4858" y="3270"/>
              <a:ext cx="192" cy="18"/>
            </a:xfrm>
            <a:custGeom>
              <a:avLst/>
              <a:gdLst>
                <a:gd name="T0" fmla="*/ 0 w 192"/>
                <a:gd name="T1" fmla="*/ 18 h 18"/>
                <a:gd name="T2" fmla="*/ 21 w 192"/>
                <a:gd name="T3" fmla="*/ 0 h 18"/>
                <a:gd name="T4" fmla="*/ 171 w 192"/>
                <a:gd name="T5" fmla="*/ 0 h 18"/>
                <a:gd name="T6" fmla="*/ 192 w 192"/>
                <a:gd name="T7" fmla="*/ 18 h 18"/>
                <a:gd name="T8" fmla="*/ 0 w 192"/>
                <a:gd name="T9" fmla="*/ 18 h 18"/>
                <a:gd name="T10" fmla="*/ 0 w 192"/>
                <a:gd name="T11" fmla="*/ 18 h 18"/>
                <a:gd name="T12" fmla="*/ 0 60000 65536"/>
                <a:gd name="T13" fmla="*/ 0 60000 65536"/>
                <a:gd name="T14" fmla="*/ 0 60000 65536"/>
                <a:gd name="T15" fmla="*/ 0 60000 65536"/>
                <a:gd name="T16" fmla="*/ 0 60000 65536"/>
                <a:gd name="T17" fmla="*/ 0 60000 65536"/>
                <a:gd name="T18" fmla="*/ 0 w 192"/>
                <a:gd name="T19" fmla="*/ 0 h 18"/>
                <a:gd name="T20" fmla="*/ 192 w 19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92" h="18">
                  <a:moveTo>
                    <a:pt x="0" y="18"/>
                  </a:moveTo>
                  <a:lnTo>
                    <a:pt x="21" y="0"/>
                  </a:lnTo>
                  <a:lnTo>
                    <a:pt x="171" y="0"/>
                  </a:lnTo>
                  <a:lnTo>
                    <a:pt x="192" y="18"/>
                  </a:lnTo>
                  <a:lnTo>
                    <a:pt x="0" y="18"/>
                  </a:lnTo>
                  <a:close/>
                </a:path>
              </a:pathLst>
            </a:custGeom>
            <a:solidFill>
              <a:srgbClr val="CCCCCC"/>
            </a:solidFill>
            <a:ln w="4763">
              <a:solidFill>
                <a:srgbClr val="000000"/>
              </a:solidFill>
              <a:round/>
              <a:headEnd/>
              <a:tailEnd/>
            </a:ln>
          </p:spPr>
          <p:txBody>
            <a:bodyPr/>
            <a:lstStyle/>
            <a:p>
              <a:endParaRPr lang="en-US"/>
            </a:p>
          </p:txBody>
        </p:sp>
        <p:sp>
          <p:nvSpPr>
            <p:cNvPr id="11301" name="Rectangle 51"/>
            <p:cNvSpPr>
              <a:spLocks noChangeArrowheads="1"/>
            </p:cNvSpPr>
            <p:nvPr/>
          </p:nvSpPr>
          <p:spPr bwMode="auto">
            <a:xfrm>
              <a:off x="4858" y="3288"/>
              <a:ext cx="192" cy="128"/>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302" name="Rectangle 52"/>
            <p:cNvSpPr>
              <a:spLocks noChangeArrowheads="1"/>
            </p:cNvSpPr>
            <p:nvPr/>
          </p:nvSpPr>
          <p:spPr bwMode="auto">
            <a:xfrm>
              <a:off x="4873" y="3303"/>
              <a:ext cx="162" cy="98"/>
            </a:xfrm>
            <a:prstGeom prst="rect">
              <a:avLst/>
            </a:prstGeom>
            <a:solidFill>
              <a:srgbClr val="FFFFFF"/>
            </a:solidFill>
            <a:ln w="4763">
              <a:solidFill>
                <a:srgbClr val="000000"/>
              </a:solidFill>
              <a:miter lim="800000"/>
              <a:headEnd/>
              <a:tailEnd/>
            </a:ln>
          </p:spPr>
          <p:txBody>
            <a:bodyPr/>
            <a:lstStyle/>
            <a:p>
              <a:endParaRPr lang="en-US" altLang="en-US"/>
            </a:p>
          </p:txBody>
        </p:sp>
        <p:sp>
          <p:nvSpPr>
            <p:cNvPr id="11303" name="Freeform 53"/>
            <p:cNvSpPr>
              <a:spLocks/>
            </p:cNvSpPr>
            <p:nvPr/>
          </p:nvSpPr>
          <p:spPr bwMode="auto">
            <a:xfrm>
              <a:off x="4815" y="3401"/>
              <a:ext cx="275" cy="24"/>
            </a:xfrm>
            <a:custGeom>
              <a:avLst/>
              <a:gdLst>
                <a:gd name="T0" fmla="*/ 0 w 275"/>
                <a:gd name="T1" fmla="*/ 24 h 24"/>
                <a:gd name="T2" fmla="*/ 28 w 275"/>
                <a:gd name="T3" fmla="*/ 0 h 24"/>
                <a:gd name="T4" fmla="*/ 244 w 275"/>
                <a:gd name="T5" fmla="*/ 0 h 24"/>
                <a:gd name="T6" fmla="*/ 275 w 275"/>
                <a:gd name="T7" fmla="*/ 24 h 24"/>
                <a:gd name="T8" fmla="*/ 0 w 275"/>
                <a:gd name="T9" fmla="*/ 24 h 24"/>
                <a:gd name="T10" fmla="*/ 0 w 275"/>
                <a:gd name="T11" fmla="*/ 24 h 24"/>
                <a:gd name="T12" fmla="*/ 0 60000 65536"/>
                <a:gd name="T13" fmla="*/ 0 60000 65536"/>
                <a:gd name="T14" fmla="*/ 0 60000 65536"/>
                <a:gd name="T15" fmla="*/ 0 60000 65536"/>
                <a:gd name="T16" fmla="*/ 0 60000 65536"/>
                <a:gd name="T17" fmla="*/ 0 60000 65536"/>
                <a:gd name="T18" fmla="*/ 0 w 275"/>
                <a:gd name="T19" fmla="*/ 0 h 24"/>
                <a:gd name="T20" fmla="*/ 275 w 275"/>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75" h="24">
                  <a:moveTo>
                    <a:pt x="0" y="24"/>
                  </a:moveTo>
                  <a:lnTo>
                    <a:pt x="28" y="0"/>
                  </a:lnTo>
                  <a:lnTo>
                    <a:pt x="244" y="0"/>
                  </a:lnTo>
                  <a:lnTo>
                    <a:pt x="275" y="24"/>
                  </a:lnTo>
                  <a:lnTo>
                    <a:pt x="0" y="24"/>
                  </a:lnTo>
                  <a:close/>
                </a:path>
              </a:pathLst>
            </a:custGeom>
            <a:solidFill>
              <a:srgbClr val="CCCCCC"/>
            </a:solidFill>
            <a:ln w="4763">
              <a:solidFill>
                <a:srgbClr val="000000"/>
              </a:solidFill>
              <a:round/>
              <a:headEnd/>
              <a:tailEnd/>
            </a:ln>
          </p:spPr>
          <p:txBody>
            <a:bodyPr/>
            <a:lstStyle/>
            <a:p>
              <a:endParaRPr lang="en-US"/>
            </a:p>
          </p:txBody>
        </p:sp>
        <p:sp>
          <p:nvSpPr>
            <p:cNvPr id="11304" name="Rectangle 54"/>
            <p:cNvSpPr>
              <a:spLocks noChangeArrowheads="1"/>
            </p:cNvSpPr>
            <p:nvPr/>
          </p:nvSpPr>
          <p:spPr bwMode="auto">
            <a:xfrm>
              <a:off x="4815" y="3425"/>
              <a:ext cx="275" cy="58"/>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305" name="Rectangle 55"/>
            <p:cNvSpPr>
              <a:spLocks noChangeArrowheads="1"/>
            </p:cNvSpPr>
            <p:nvPr/>
          </p:nvSpPr>
          <p:spPr bwMode="auto">
            <a:xfrm>
              <a:off x="4806" y="3507"/>
              <a:ext cx="293" cy="13"/>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306" name="Freeform 56"/>
            <p:cNvSpPr>
              <a:spLocks/>
            </p:cNvSpPr>
            <p:nvPr/>
          </p:nvSpPr>
          <p:spPr bwMode="auto">
            <a:xfrm>
              <a:off x="4806" y="3483"/>
              <a:ext cx="293" cy="24"/>
            </a:xfrm>
            <a:custGeom>
              <a:avLst/>
              <a:gdLst>
                <a:gd name="T0" fmla="*/ 0 w 293"/>
                <a:gd name="T1" fmla="*/ 24 h 24"/>
                <a:gd name="T2" fmla="*/ 31 w 293"/>
                <a:gd name="T3" fmla="*/ 0 h 24"/>
                <a:gd name="T4" fmla="*/ 259 w 293"/>
                <a:gd name="T5" fmla="*/ 0 h 24"/>
                <a:gd name="T6" fmla="*/ 293 w 293"/>
                <a:gd name="T7" fmla="*/ 24 h 24"/>
                <a:gd name="T8" fmla="*/ 0 w 293"/>
                <a:gd name="T9" fmla="*/ 24 h 24"/>
                <a:gd name="T10" fmla="*/ 0 w 293"/>
                <a:gd name="T11" fmla="*/ 24 h 24"/>
                <a:gd name="T12" fmla="*/ 0 60000 65536"/>
                <a:gd name="T13" fmla="*/ 0 60000 65536"/>
                <a:gd name="T14" fmla="*/ 0 60000 65536"/>
                <a:gd name="T15" fmla="*/ 0 60000 65536"/>
                <a:gd name="T16" fmla="*/ 0 60000 65536"/>
                <a:gd name="T17" fmla="*/ 0 60000 65536"/>
                <a:gd name="T18" fmla="*/ 0 w 293"/>
                <a:gd name="T19" fmla="*/ 0 h 24"/>
                <a:gd name="T20" fmla="*/ 293 w 293"/>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93" h="24">
                  <a:moveTo>
                    <a:pt x="0" y="24"/>
                  </a:moveTo>
                  <a:lnTo>
                    <a:pt x="31" y="0"/>
                  </a:lnTo>
                  <a:lnTo>
                    <a:pt x="259" y="0"/>
                  </a:lnTo>
                  <a:lnTo>
                    <a:pt x="293" y="24"/>
                  </a:lnTo>
                  <a:lnTo>
                    <a:pt x="0" y="24"/>
                  </a:lnTo>
                  <a:close/>
                </a:path>
              </a:pathLst>
            </a:custGeom>
            <a:solidFill>
              <a:srgbClr val="CCCCCC"/>
            </a:solidFill>
            <a:ln w="4763">
              <a:solidFill>
                <a:srgbClr val="000000"/>
              </a:solidFill>
              <a:round/>
              <a:headEnd/>
              <a:tailEnd/>
            </a:ln>
          </p:spPr>
          <p:txBody>
            <a:bodyPr/>
            <a:lstStyle/>
            <a:p>
              <a:endParaRPr lang="en-US"/>
            </a:p>
          </p:txBody>
        </p:sp>
        <p:sp>
          <p:nvSpPr>
            <p:cNvPr id="11307" name="Freeform 57"/>
            <p:cNvSpPr>
              <a:spLocks/>
            </p:cNvSpPr>
            <p:nvPr/>
          </p:nvSpPr>
          <p:spPr bwMode="auto">
            <a:xfrm>
              <a:off x="4855" y="3270"/>
              <a:ext cx="195" cy="18"/>
            </a:xfrm>
            <a:custGeom>
              <a:avLst/>
              <a:gdLst>
                <a:gd name="T0" fmla="*/ 0 w 195"/>
                <a:gd name="T1" fmla="*/ 18 h 18"/>
                <a:gd name="T2" fmla="*/ 21 w 195"/>
                <a:gd name="T3" fmla="*/ 0 h 18"/>
                <a:gd name="T4" fmla="*/ 174 w 195"/>
                <a:gd name="T5" fmla="*/ 0 h 18"/>
                <a:gd name="T6" fmla="*/ 195 w 195"/>
                <a:gd name="T7" fmla="*/ 18 h 18"/>
                <a:gd name="T8" fmla="*/ 0 w 195"/>
                <a:gd name="T9" fmla="*/ 18 h 18"/>
                <a:gd name="T10" fmla="*/ 0 w 195"/>
                <a:gd name="T11" fmla="*/ 18 h 18"/>
                <a:gd name="T12" fmla="*/ 0 60000 65536"/>
                <a:gd name="T13" fmla="*/ 0 60000 65536"/>
                <a:gd name="T14" fmla="*/ 0 60000 65536"/>
                <a:gd name="T15" fmla="*/ 0 60000 65536"/>
                <a:gd name="T16" fmla="*/ 0 60000 65536"/>
                <a:gd name="T17" fmla="*/ 0 60000 65536"/>
                <a:gd name="T18" fmla="*/ 0 w 195"/>
                <a:gd name="T19" fmla="*/ 0 h 18"/>
                <a:gd name="T20" fmla="*/ 195 w 195"/>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95" h="18">
                  <a:moveTo>
                    <a:pt x="0" y="18"/>
                  </a:moveTo>
                  <a:lnTo>
                    <a:pt x="21" y="0"/>
                  </a:lnTo>
                  <a:lnTo>
                    <a:pt x="174" y="0"/>
                  </a:lnTo>
                  <a:lnTo>
                    <a:pt x="195" y="18"/>
                  </a:lnTo>
                  <a:lnTo>
                    <a:pt x="0" y="18"/>
                  </a:lnTo>
                  <a:close/>
                </a:path>
              </a:pathLst>
            </a:custGeom>
            <a:solidFill>
              <a:srgbClr val="CCCCCC"/>
            </a:solidFill>
            <a:ln w="4763">
              <a:solidFill>
                <a:srgbClr val="000000"/>
              </a:solidFill>
              <a:round/>
              <a:headEnd/>
              <a:tailEnd/>
            </a:ln>
          </p:spPr>
          <p:txBody>
            <a:bodyPr/>
            <a:lstStyle/>
            <a:p>
              <a:endParaRPr lang="en-US"/>
            </a:p>
          </p:txBody>
        </p:sp>
        <p:sp>
          <p:nvSpPr>
            <p:cNvPr id="11308" name="Rectangle 58"/>
            <p:cNvSpPr>
              <a:spLocks noChangeArrowheads="1"/>
            </p:cNvSpPr>
            <p:nvPr/>
          </p:nvSpPr>
          <p:spPr bwMode="auto">
            <a:xfrm>
              <a:off x="4855" y="3288"/>
              <a:ext cx="195" cy="128"/>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309" name="Rectangle 59"/>
            <p:cNvSpPr>
              <a:spLocks noChangeArrowheads="1"/>
            </p:cNvSpPr>
            <p:nvPr/>
          </p:nvSpPr>
          <p:spPr bwMode="auto">
            <a:xfrm>
              <a:off x="4873" y="3303"/>
              <a:ext cx="159" cy="98"/>
            </a:xfrm>
            <a:prstGeom prst="rect">
              <a:avLst/>
            </a:prstGeom>
            <a:solidFill>
              <a:srgbClr val="FFFFFF"/>
            </a:solidFill>
            <a:ln w="4763">
              <a:solidFill>
                <a:srgbClr val="000000"/>
              </a:solidFill>
              <a:miter lim="800000"/>
              <a:headEnd/>
              <a:tailEnd/>
            </a:ln>
          </p:spPr>
          <p:txBody>
            <a:bodyPr/>
            <a:lstStyle/>
            <a:p>
              <a:endParaRPr lang="en-US" altLang="en-US"/>
            </a:p>
          </p:txBody>
        </p:sp>
        <p:sp>
          <p:nvSpPr>
            <p:cNvPr id="11310" name="Line 60"/>
            <p:cNvSpPr>
              <a:spLocks noChangeShapeType="1"/>
            </p:cNvSpPr>
            <p:nvPr/>
          </p:nvSpPr>
          <p:spPr bwMode="auto">
            <a:xfrm>
              <a:off x="4952" y="3520"/>
              <a:ext cx="1" cy="326"/>
            </a:xfrm>
            <a:prstGeom prst="line">
              <a:avLst/>
            </a:prstGeom>
            <a:noFill/>
            <a:ln w="9525">
              <a:solidFill>
                <a:srgbClr val="000000"/>
              </a:solidFill>
              <a:round/>
              <a:headEnd/>
              <a:tailEnd/>
            </a:ln>
          </p:spPr>
          <p:txBody>
            <a:bodyPr/>
            <a:lstStyle/>
            <a:p>
              <a:endParaRPr lang="en-US"/>
            </a:p>
          </p:txBody>
        </p:sp>
        <p:sp>
          <p:nvSpPr>
            <p:cNvPr id="11311" name="Line 61"/>
            <p:cNvSpPr>
              <a:spLocks noChangeShapeType="1"/>
            </p:cNvSpPr>
            <p:nvPr/>
          </p:nvSpPr>
          <p:spPr bwMode="auto">
            <a:xfrm>
              <a:off x="4050" y="3520"/>
              <a:ext cx="1" cy="326"/>
            </a:xfrm>
            <a:prstGeom prst="line">
              <a:avLst/>
            </a:prstGeom>
            <a:noFill/>
            <a:ln w="9525">
              <a:solidFill>
                <a:srgbClr val="000000"/>
              </a:solidFill>
              <a:round/>
              <a:headEnd/>
              <a:tailEnd/>
            </a:ln>
          </p:spPr>
          <p:txBody>
            <a:bodyPr/>
            <a:lstStyle/>
            <a:p>
              <a:endParaRPr lang="en-US"/>
            </a:p>
          </p:txBody>
        </p:sp>
        <p:sp>
          <p:nvSpPr>
            <p:cNvPr id="11312" name="Line 62"/>
            <p:cNvSpPr>
              <a:spLocks noChangeShapeType="1"/>
            </p:cNvSpPr>
            <p:nvPr/>
          </p:nvSpPr>
          <p:spPr bwMode="auto">
            <a:xfrm>
              <a:off x="3441" y="3520"/>
              <a:ext cx="1" cy="326"/>
            </a:xfrm>
            <a:prstGeom prst="line">
              <a:avLst/>
            </a:prstGeom>
            <a:noFill/>
            <a:ln w="9525">
              <a:solidFill>
                <a:srgbClr val="000000"/>
              </a:solidFill>
              <a:round/>
              <a:headEnd/>
              <a:tailEnd/>
            </a:ln>
          </p:spPr>
          <p:txBody>
            <a:bodyPr/>
            <a:lstStyle/>
            <a:p>
              <a:endParaRPr lang="en-US"/>
            </a:p>
          </p:txBody>
        </p:sp>
        <p:sp>
          <p:nvSpPr>
            <p:cNvPr id="11313" name="Line 63"/>
            <p:cNvSpPr>
              <a:spLocks noChangeShapeType="1"/>
            </p:cNvSpPr>
            <p:nvPr/>
          </p:nvSpPr>
          <p:spPr bwMode="auto">
            <a:xfrm>
              <a:off x="2828" y="3520"/>
              <a:ext cx="1" cy="326"/>
            </a:xfrm>
            <a:prstGeom prst="line">
              <a:avLst/>
            </a:prstGeom>
            <a:noFill/>
            <a:ln w="9525">
              <a:solidFill>
                <a:srgbClr val="000000"/>
              </a:solidFill>
              <a:round/>
              <a:headEnd/>
              <a:tailEnd/>
            </a:ln>
          </p:spPr>
          <p:txBody>
            <a:bodyPr/>
            <a:lstStyle/>
            <a:p>
              <a:endParaRPr lang="en-US"/>
            </a:p>
          </p:txBody>
        </p:sp>
        <p:sp>
          <p:nvSpPr>
            <p:cNvPr id="11314" name="Line 64"/>
            <p:cNvSpPr>
              <a:spLocks noChangeShapeType="1"/>
            </p:cNvSpPr>
            <p:nvPr/>
          </p:nvSpPr>
          <p:spPr bwMode="auto">
            <a:xfrm>
              <a:off x="2965" y="2718"/>
              <a:ext cx="1853" cy="1"/>
            </a:xfrm>
            <a:prstGeom prst="line">
              <a:avLst/>
            </a:prstGeom>
            <a:noFill/>
            <a:ln w="38100">
              <a:solidFill>
                <a:srgbClr val="000000"/>
              </a:solidFill>
              <a:round/>
              <a:headEnd/>
              <a:tailEnd/>
            </a:ln>
          </p:spPr>
          <p:txBody>
            <a:bodyPr/>
            <a:lstStyle/>
            <a:p>
              <a:endParaRPr lang="en-US"/>
            </a:p>
          </p:txBody>
        </p:sp>
        <p:sp>
          <p:nvSpPr>
            <p:cNvPr id="11315" name="Line 65"/>
            <p:cNvSpPr>
              <a:spLocks noChangeShapeType="1"/>
            </p:cNvSpPr>
            <p:nvPr/>
          </p:nvSpPr>
          <p:spPr bwMode="auto">
            <a:xfrm>
              <a:off x="2965" y="2718"/>
              <a:ext cx="1853" cy="1"/>
            </a:xfrm>
            <a:prstGeom prst="line">
              <a:avLst/>
            </a:prstGeom>
            <a:noFill/>
            <a:ln w="28575">
              <a:solidFill>
                <a:srgbClr val="7F7F7F"/>
              </a:solidFill>
              <a:round/>
              <a:headEnd/>
              <a:tailEnd/>
            </a:ln>
          </p:spPr>
          <p:txBody>
            <a:bodyPr/>
            <a:lstStyle/>
            <a:p>
              <a:endParaRPr lang="en-US"/>
            </a:p>
          </p:txBody>
        </p:sp>
        <p:sp>
          <p:nvSpPr>
            <p:cNvPr id="11316" name="Line 66"/>
            <p:cNvSpPr>
              <a:spLocks noChangeShapeType="1"/>
            </p:cNvSpPr>
            <p:nvPr/>
          </p:nvSpPr>
          <p:spPr bwMode="auto">
            <a:xfrm>
              <a:off x="2965" y="2718"/>
              <a:ext cx="1853" cy="1"/>
            </a:xfrm>
            <a:prstGeom prst="line">
              <a:avLst/>
            </a:prstGeom>
            <a:noFill/>
            <a:ln w="9525">
              <a:solidFill>
                <a:srgbClr val="CCCCCC"/>
              </a:solidFill>
              <a:round/>
              <a:headEnd/>
              <a:tailEnd/>
            </a:ln>
          </p:spPr>
          <p:txBody>
            <a:bodyPr/>
            <a:lstStyle/>
            <a:p>
              <a:endParaRPr lang="en-US"/>
            </a:p>
          </p:txBody>
        </p:sp>
        <p:sp>
          <p:nvSpPr>
            <p:cNvPr id="11317" name="Line 67"/>
            <p:cNvSpPr>
              <a:spLocks noChangeShapeType="1"/>
            </p:cNvSpPr>
            <p:nvPr/>
          </p:nvSpPr>
          <p:spPr bwMode="auto">
            <a:xfrm>
              <a:off x="2676" y="3852"/>
              <a:ext cx="2426" cy="1"/>
            </a:xfrm>
            <a:prstGeom prst="line">
              <a:avLst/>
            </a:prstGeom>
            <a:noFill/>
            <a:ln w="38100">
              <a:solidFill>
                <a:srgbClr val="000000"/>
              </a:solidFill>
              <a:round/>
              <a:headEnd/>
              <a:tailEnd/>
            </a:ln>
          </p:spPr>
          <p:txBody>
            <a:bodyPr/>
            <a:lstStyle/>
            <a:p>
              <a:endParaRPr lang="en-US"/>
            </a:p>
          </p:txBody>
        </p:sp>
        <p:sp>
          <p:nvSpPr>
            <p:cNvPr id="11318" name="Line 68"/>
            <p:cNvSpPr>
              <a:spLocks noChangeShapeType="1"/>
            </p:cNvSpPr>
            <p:nvPr/>
          </p:nvSpPr>
          <p:spPr bwMode="auto">
            <a:xfrm>
              <a:off x="2676" y="3852"/>
              <a:ext cx="2426" cy="1"/>
            </a:xfrm>
            <a:prstGeom prst="line">
              <a:avLst/>
            </a:prstGeom>
            <a:noFill/>
            <a:ln w="28575">
              <a:solidFill>
                <a:srgbClr val="7F7F7F"/>
              </a:solidFill>
              <a:round/>
              <a:headEnd/>
              <a:tailEnd/>
            </a:ln>
          </p:spPr>
          <p:txBody>
            <a:bodyPr/>
            <a:lstStyle/>
            <a:p>
              <a:endParaRPr lang="en-US"/>
            </a:p>
          </p:txBody>
        </p:sp>
        <p:sp>
          <p:nvSpPr>
            <p:cNvPr id="11319" name="Line 69"/>
            <p:cNvSpPr>
              <a:spLocks noChangeShapeType="1"/>
            </p:cNvSpPr>
            <p:nvPr/>
          </p:nvSpPr>
          <p:spPr bwMode="auto">
            <a:xfrm>
              <a:off x="2676" y="3852"/>
              <a:ext cx="2426" cy="1"/>
            </a:xfrm>
            <a:prstGeom prst="line">
              <a:avLst/>
            </a:prstGeom>
            <a:noFill/>
            <a:ln w="9525">
              <a:solidFill>
                <a:srgbClr val="CCCCCC"/>
              </a:solidFill>
              <a:round/>
              <a:headEnd/>
              <a:tailEnd/>
            </a:ln>
          </p:spPr>
          <p:txBody>
            <a:bodyPr/>
            <a:lstStyle/>
            <a:p>
              <a:endParaRPr lang="en-US"/>
            </a:p>
          </p:txBody>
        </p:sp>
        <p:sp>
          <p:nvSpPr>
            <p:cNvPr id="11320" name="Freeform 70"/>
            <p:cNvSpPr>
              <a:spLocks/>
            </p:cNvSpPr>
            <p:nvPr/>
          </p:nvSpPr>
          <p:spPr bwMode="auto">
            <a:xfrm>
              <a:off x="2691" y="2663"/>
              <a:ext cx="274" cy="25"/>
            </a:xfrm>
            <a:custGeom>
              <a:avLst/>
              <a:gdLst>
                <a:gd name="T0" fmla="*/ 0 w 274"/>
                <a:gd name="T1" fmla="*/ 25 h 25"/>
                <a:gd name="T2" fmla="*/ 28 w 274"/>
                <a:gd name="T3" fmla="*/ 0 h 25"/>
                <a:gd name="T4" fmla="*/ 244 w 274"/>
                <a:gd name="T5" fmla="*/ 0 h 25"/>
                <a:gd name="T6" fmla="*/ 274 w 274"/>
                <a:gd name="T7" fmla="*/ 25 h 25"/>
                <a:gd name="T8" fmla="*/ 0 w 274"/>
                <a:gd name="T9" fmla="*/ 25 h 25"/>
                <a:gd name="T10" fmla="*/ 0 w 274"/>
                <a:gd name="T11" fmla="*/ 25 h 25"/>
                <a:gd name="T12" fmla="*/ 0 60000 65536"/>
                <a:gd name="T13" fmla="*/ 0 60000 65536"/>
                <a:gd name="T14" fmla="*/ 0 60000 65536"/>
                <a:gd name="T15" fmla="*/ 0 60000 65536"/>
                <a:gd name="T16" fmla="*/ 0 60000 65536"/>
                <a:gd name="T17" fmla="*/ 0 60000 65536"/>
                <a:gd name="T18" fmla="*/ 0 w 274"/>
                <a:gd name="T19" fmla="*/ 0 h 25"/>
                <a:gd name="T20" fmla="*/ 274 w 27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74" h="25">
                  <a:moveTo>
                    <a:pt x="0" y="25"/>
                  </a:moveTo>
                  <a:lnTo>
                    <a:pt x="28" y="0"/>
                  </a:lnTo>
                  <a:lnTo>
                    <a:pt x="244" y="0"/>
                  </a:lnTo>
                  <a:lnTo>
                    <a:pt x="274" y="25"/>
                  </a:lnTo>
                  <a:lnTo>
                    <a:pt x="0" y="25"/>
                  </a:lnTo>
                  <a:close/>
                </a:path>
              </a:pathLst>
            </a:custGeom>
            <a:solidFill>
              <a:srgbClr val="CCCCCC"/>
            </a:solidFill>
            <a:ln w="4763">
              <a:solidFill>
                <a:srgbClr val="000000"/>
              </a:solidFill>
              <a:round/>
              <a:headEnd/>
              <a:tailEnd/>
            </a:ln>
          </p:spPr>
          <p:txBody>
            <a:bodyPr/>
            <a:lstStyle/>
            <a:p>
              <a:endParaRPr lang="en-US"/>
            </a:p>
          </p:txBody>
        </p:sp>
        <p:sp>
          <p:nvSpPr>
            <p:cNvPr id="11321" name="Rectangle 71"/>
            <p:cNvSpPr>
              <a:spLocks noChangeArrowheads="1"/>
            </p:cNvSpPr>
            <p:nvPr/>
          </p:nvSpPr>
          <p:spPr bwMode="auto">
            <a:xfrm>
              <a:off x="2691" y="2688"/>
              <a:ext cx="274" cy="57"/>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322" name="Rectangle 72"/>
            <p:cNvSpPr>
              <a:spLocks noChangeArrowheads="1"/>
            </p:cNvSpPr>
            <p:nvPr/>
          </p:nvSpPr>
          <p:spPr bwMode="auto">
            <a:xfrm>
              <a:off x="2682" y="2770"/>
              <a:ext cx="293" cy="12"/>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323" name="Freeform 73"/>
            <p:cNvSpPr>
              <a:spLocks/>
            </p:cNvSpPr>
            <p:nvPr/>
          </p:nvSpPr>
          <p:spPr bwMode="auto">
            <a:xfrm>
              <a:off x="2682" y="2745"/>
              <a:ext cx="293" cy="25"/>
            </a:xfrm>
            <a:custGeom>
              <a:avLst/>
              <a:gdLst>
                <a:gd name="T0" fmla="*/ 0 w 293"/>
                <a:gd name="T1" fmla="*/ 25 h 25"/>
                <a:gd name="T2" fmla="*/ 31 w 293"/>
                <a:gd name="T3" fmla="*/ 0 h 25"/>
                <a:gd name="T4" fmla="*/ 262 w 293"/>
                <a:gd name="T5" fmla="*/ 0 h 25"/>
                <a:gd name="T6" fmla="*/ 293 w 293"/>
                <a:gd name="T7" fmla="*/ 25 h 25"/>
                <a:gd name="T8" fmla="*/ 0 w 293"/>
                <a:gd name="T9" fmla="*/ 25 h 25"/>
                <a:gd name="T10" fmla="*/ 0 w 293"/>
                <a:gd name="T11" fmla="*/ 25 h 25"/>
                <a:gd name="T12" fmla="*/ 0 60000 65536"/>
                <a:gd name="T13" fmla="*/ 0 60000 65536"/>
                <a:gd name="T14" fmla="*/ 0 60000 65536"/>
                <a:gd name="T15" fmla="*/ 0 60000 65536"/>
                <a:gd name="T16" fmla="*/ 0 60000 65536"/>
                <a:gd name="T17" fmla="*/ 0 60000 65536"/>
                <a:gd name="T18" fmla="*/ 0 w 293"/>
                <a:gd name="T19" fmla="*/ 0 h 25"/>
                <a:gd name="T20" fmla="*/ 293 w 29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93" h="25">
                  <a:moveTo>
                    <a:pt x="0" y="25"/>
                  </a:moveTo>
                  <a:lnTo>
                    <a:pt x="31" y="0"/>
                  </a:lnTo>
                  <a:lnTo>
                    <a:pt x="262" y="0"/>
                  </a:lnTo>
                  <a:lnTo>
                    <a:pt x="293" y="25"/>
                  </a:lnTo>
                  <a:lnTo>
                    <a:pt x="0" y="25"/>
                  </a:lnTo>
                  <a:close/>
                </a:path>
              </a:pathLst>
            </a:custGeom>
            <a:solidFill>
              <a:srgbClr val="CCCCCC"/>
            </a:solidFill>
            <a:ln w="4763">
              <a:solidFill>
                <a:srgbClr val="000000"/>
              </a:solidFill>
              <a:round/>
              <a:headEnd/>
              <a:tailEnd/>
            </a:ln>
          </p:spPr>
          <p:txBody>
            <a:bodyPr/>
            <a:lstStyle/>
            <a:p>
              <a:endParaRPr lang="en-US"/>
            </a:p>
          </p:txBody>
        </p:sp>
        <p:sp>
          <p:nvSpPr>
            <p:cNvPr id="11324" name="Freeform 74"/>
            <p:cNvSpPr>
              <a:spLocks/>
            </p:cNvSpPr>
            <p:nvPr/>
          </p:nvSpPr>
          <p:spPr bwMode="auto">
            <a:xfrm>
              <a:off x="2731" y="2532"/>
              <a:ext cx="195" cy="18"/>
            </a:xfrm>
            <a:custGeom>
              <a:avLst/>
              <a:gdLst>
                <a:gd name="T0" fmla="*/ 0 w 195"/>
                <a:gd name="T1" fmla="*/ 18 h 18"/>
                <a:gd name="T2" fmla="*/ 21 w 195"/>
                <a:gd name="T3" fmla="*/ 0 h 18"/>
                <a:gd name="T4" fmla="*/ 174 w 195"/>
                <a:gd name="T5" fmla="*/ 0 h 18"/>
                <a:gd name="T6" fmla="*/ 195 w 195"/>
                <a:gd name="T7" fmla="*/ 18 h 18"/>
                <a:gd name="T8" fmla="*/ 0 w 195"/>
                <a:gd name="T9" fmla="*/ 18 h 18"/>
                <a:gd name="T10" fmla="*/ 0 w 195"/>
                <a:gd name="T11" fmla="*/ 18 h 18"/>
                <a:gd name="T12" fmla="*/ 0 60000 65536"/>
                <a:gd name="T13" fmla="*/ 0 60000 65536"/>
                <a:gd name="T14" fmla="*/ 0 60000 65536"/>
                <a:gd name="T15" fmla="*/ 0 60000 65536"/>
                <a:gd name="T16" fmla="*/ 0 60000 65536"/>
                <a:gd name="T17" fmla="*/ 0 60000 65536"/>
                <a:gd name="T18" fmla="*/ 0 w 195"/>
                <a:gd name="T19" fmla="*/ 0 h 18"/>
                <a:gd name="T20" fmla="*/ 195 w 195"/>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95" h="18">
                  <a:moveTo>
                    <a:pt x="0" y="18"/>
                  </a:moveTo>
                  <a:lnTo>
                    <a:pt x="21" y="0"/>
                  </a:lnTo>
                  <a:lnTo>
                    <a:pt x="174" y="0"/>
                  </a:lnTo>
                  <a:lnTo>
                    <a:pt x="195" y="18"/>
                  </a:lnTo>
                  <a:lnTo>
                    <a:pt x="0" y="18"/>
                  </a:lnTo>
                  <a:close/>
                </a:path>
              </a:pathLst>
            </a:custGeom>
            <a:solidFill>
              <a:srgbClr val="CCCCCC"/>
            </a:solidFill>
            <a:ln w="4763">
              <a:solidFill>
                <a:srgbClr val="000000"/>
              </a:solidFill>
              <a:round/>
              <a:headEnd/>
              <a:tailEnd/>
            </a:ln>
          </p:spPr>
          <p:txBody>
            <a:bodyPr/>
            <a:lstStyle/>
            <a:p>
              <a:endParaRPr lang="en-US"/>
            </a:p>
          </p:txBody>
        </p:sp>
        <p:sp>
          <p:nvSpPr>
            <p:cNvPr id="11325" name="Rectangle 75"/>
            <p:cNvSpPr>
              <a:spLocks noChangeArrowheads="1"/>
            </p:cNvSpPr>
            <p:nvPr/>
          </p:nvSpPr>
          <p:spPr bwMode="auto">
            <a:xfrm>
              <a:off x="2731" y="2550"/>
              <a:ext cx="195" cy="128"/>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326" name="Rectangle 76"/>
            <p:cNvSpPr>
              <a:spLocks noChangeArrowheads="1"/>
            </p:cNvSpPr>
            <p:nvPr/>
          </p:nvSpPr>
          <p:spPr bwMode="auto">
            <a:xfrm>
              <a:off x="2749" y="2566"/>
              <a:ext cx="159" cy="97"/>
            </a:xfrm>
            <a:prstGeom prst="rect">
              <a:avLst/>
            </a:prstGeom>
            <a:solidFill>
              <a:srgbClr val="FFFFFF"/>
            </a:solidFill>
            <a:ln w="4763">
              <a:solidFill>
                <a:srgbClr val="000000"/>
              </a:solidFill>
              <a:miter lim="800000"/>
              <a:headEnd/>
              <a:tailEnd/>
            </a:ln>
          </p:spPr>
          <p:txBody>
            <a:bodyPr/>
            <a:lstStyle/>
            <a:p>
              <a:endParaRPr lang="en-US" altLang="en-US"/>
            </a:p>
          </p:txBody>
        </p:sp>
        <p:sp>
          <p:nvSpPr>
            <p:cNvPr id="11327" name="Freeform 77"/>
            <p:cNvSpPr>
              <a:spLocks/>
            </p:cNvSpPr>
            <p:nvPr/>
          </p:nvSpPr>
          <p:spPr bwMode="auto">
            <a:xfrm>
              <a:off x="4818" y="2663"/>
              <a:ext cx="272" cy="25"/>
            </a:xfrm>
            <a:custGeom>
              <a:avLst/>
              <a:gdLst>
                <a:gd name="T0" fmla="*/ 0 w 272"/>
                <a:gd name="T1" fmla="*/ 25 h 25"/>
                <a:gd name="T2" fmla="*/ 28 w 272"/>
                <a:gd name="T3" fmla="*/ 0 h 25"/>
                <a:gd name="T4" fmla="*/ 244 w 272"/>
                <a:gd name="T5" fmla="*/ 0 h 25"/>
                <a:gd name="T6" fmla="*/ 272 w 272"/>
                <a:gd name="T7" fmla="*/ 25 h 25"/>
                <a:gd name="T8" fmla="*/ 0 w 272"/>
                <a:gd name="T9" fmla="*/ 25 h 25"/>
                <a:gd name="T10" fmla="*/ 0 w 272"/>
                <a:gd name="T11" fmla="*/ 25 h 25"/>
                <a:gd name="T12" fmla="*/ 0 60000 65536"/>
                <a:gd name="T13" fmla="*/ 0 60000 65536"/>
                <a:gd name="T14" fmla="*/ 0 60000 65536"/>
                <a:gd name="T15" fmla="*/ 0 60000 65536"/>
                <a:gd name="T16" fmla="*/ 0 60000 65536"/>
                <a:gd name="T17" fmla="*/ 0 60000 65536"/>
                <a:gd name="T18" fmla="*/ 0 w 272"/>
                <a:gd name="T19" fmla="*/ 0 h 25"/>
                <a:gd name="T20" fmla="*/ 272 w 272"/>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72" h="25">
                  <a:moveTo>
                    <a:pt x="0" y="25"/>
                  </a:moveTo>
                  <a:lnTo>
                    <a:pt x="28" y="0"/>
                  </a:lnTo>
                  <a:lnTo>
                    <a:pt x="244" y="0"/>
                  </a:lnTo>
                  <a:lnTo>
                    <a:pt x="272" y="25"/>
                  </a:lnTo>
                  <a:lnTo>
                    <a:pt x="0" y="25"/>
                  </a:lnTo>
                  <a:close/>
                </a:path>
              </a:pathLst>
            </a:custGeom>
            <a:solidFill>
              <a:srgbClr val="CCCCCC"/>
            </a:solidFill>
            <a:ln w="4763">
              <a:solidFill>
                <a:srgbClr val="000000"/>
              </a:solidFill>
              <a:round/>
              <a:headEnd/>
              <a:tailEnd/>
            </a:ln>
          </p:spPr>
          <p:txBody>
            <a:bodyPr/>
            <a:lstStyle/>
            <a:p>
              <a:endParaRPr lang="en-US"/>
            </a:p>
          </p:txBody>
        </p:sp>
        <p:sp>
          <p:nvSpPr>
            <p:cNvPr id="11328" name="Rectangle 78"/>
            <p:cNvSpPr>
              <a:spLocks noChangeArrowheads="1"/>
            </p:cNvSpPr>
            <p:nvPr/>
          </p:nvSpPr>
          <p:spPr bwMode="auto">
            <a:xfrm>
              <a:off x="4818" y="2688"/>
              <a:ext cx="272" cy="57"/>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329" name="Rectangle 79"/>
            <p:cNvSpPr>
              <a:spLocks noChangeArrowheads="1"/>
            </p:cNvSpPr>
            <p:nvPr/>
          </p:nvSpPr>
          <p:spPr bwMode="auto">
            <a:xfrm>
              <a:off x="4809" y="2770"/>
              <a:ext cx="290" cy="12"/>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330" name="Freeform 80"/>
            <p:cNvSpPr>
              <a:spLocks/>
            </p:cNvSpPr>
            <p:nvPr/>
          </p:nvSpPr>
          <p:spPr bwMode="auto">
            <a:xfrm>
              <a:off x="4809" y="2745"/>
              <a:ext cx="290" cy="25"/>
            </a:xfrm>
            <a:custGeom>
              <a:avLst/>
              <a:gdLst>
                <a:gd name="T0" fmla="*/ 0 w 290"/>
                <a:gd name="T1" fmla="*/ 25 h 25"/>
                <a:gd name="T2" fmla="*/ 31 w 290"/>
                <a:gd name="T3" fmla="*/ 0 h 25"/>
                <a:gd name="T4" fmla="*/ 259 w 290"/>
                <a:gd name="T5" fmla="*/ 0 h 25"/>
                <a:gd name="T6" fmla="*/ 290 w 290"/>
                <a:gd name="T7" fmla="*/ 25 h 25"/>
                <a:gd name="T8" fmla="*/ 0 w 290"/>
                <a:gd name="T9" fmla="*/ 25 h 25"/>
                <a:gd name="T10" fmla="*/ 0 w 290"/>
                <a:gd name="T11" fmla="*/ 25 h 25"/>
                <a:gd name="T12" fmla="*/ 0 60000 65536"/>
                <a:gd name="T13" fmla="*/ 0 60000 65536"/>
                <a:gd name="T14" fmla="*/ 0 60000 65536"/>
                <a:gd name="T15" fmla="*/ 0 60000 65536"/>
                <a:gd name="T16" fmla="*/ 0 60000 65536"/>
                <a:gd name="T17" fmla="*/ 0 60000 65536"/>
                <a:gd name="T18" fmla="*/ 0 w 290"/>
                <a:gd name="T19" fmla="*/ 0 h 25"/>
                <a:gd name="T20" fmla="*/ 290 w 290"/>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90" h="25">
                  <a:moveTo>
                    <a:pt x="0" y="25"/>
                  </a:moveTo>
                  <a:lnTo>
                    <a:pt x="31" y="0"/>
                  </a:lnTo>
                  <a:lnTo>
                    <a:pt x="259" y="0"/>
                  </a:lnTo>
                  <a:lnTo>
                    <a:pt x="290" y="25"/>
                  </a:lnTo>
                  <a:lnTo>
                    <a:pt x="0" y="25"/>
                  </a:lnTo>
                  <a:close/>
                </a:path>
              </a:pathLst>
            </a:custGeom>
            <a:solidFill>
              <a:srgbClr val="CCCCCC"/>
            </a:solidFill>
            <a:ln w="4763">
              <a:solidFill>
                <a:srgbClr val="000000"/>
              </a:solidFill>
              <a:round/>
              <a:headEnd/>
              <a:tailEnd/>
            </a:ln>
          </p:spPr>
          <p:txBody>
            <a:bodyPr/>
            <a:lstStyle/>
            <a:p>
              <a:endParaRPr lang="en-US"/>
            </a:p>
          </p:txBody>
        </p:sp>
        <p:sp>
          <p:nvSpPr>
            <p:cNvPr id="11331" name="Freeform 81"/>
            <p:cNvSpPr>
              <a:spLocks/>
            </p:cNvSpPr>
            <p:nvPr/>
          </p:nvSpPr>
          <p:spPr bwMode="auto">
            <a:xfrm>
              <a:off x="4858" y="2532"/>
              <a:ext cx="192" cy="18"/>
            </a:xfrm>
            <a:custGeom>
              <a:avLst/>
              <a:gdLst>
                <a:gd name="T0" fmla="*/ 0 w 192"/>
                <a:gd name="T1" fmla="*/ 18 h 18"/>
                <a:gd name="T2" fmla="*/ 21 w 192"/>
                <a:gd name="T3" fmla="*/ 0 h 18"/>
                <a:gd name="T4" fmla="*/ 171 w 192"/>
                <a:gd name="T5" fmla="*/ 0 h 18"/>
                <a:gd name="T6" fmla="*/ 192 w 192"/>
                <a:gd name="T7" fmla="*/ 18 h 18"/>
                <a:gd name="T8" fmla="*/ 0 w 192"/>
                <a:gd name="T9" fmla="*/ 18 h 18"/>
                <a:gd name="T10" fmla="*/ 0 w 192"/>
                <a:gd name="T11" fmla="*/ 18 h 18"/>
                <a:gd name="T12" fmla="*/ 0 60000 65536"/>
                <a:gd name="T13" fmla="*/ 0 60000 65536"/>
                <a:gd name="T14" fmla="*/ 0 60000 65536"/>
                <a:gd name="T15" fmla="*/ 0 60000 65536"/>
                <a:gd name="T16" fmla="*/ 0 60000 65536"/>
                <a:gd name="T17" fmla="*/ 0 60000 65536"/>
                <a:gd name="T18" fmla="*/ 0 w 192"/>
                <a:gd name="T19" fmla="*/ 0 h 18"/>
                <a:gd name="T20" fmla="*/ 192 w 19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92" h="18">
                  <a:moveTo>
                    <a:pt x="0" y="18"/>
                  </a:moveTo>
                  <a:lnTo>
                    <a:pt x="21" y="0"/>
                  </a:lnTo>
                  <a:lnTo>
                    <a:pt x="171" y="0"/>
                  </a:lnTo>
                  <a:lnTo>
                    <a:pt x="192" y="18"/>
                  </a:lnTo>
                  <a:lnTo>
                    <a:pt x="0" y="18"/>
                  </a:lnTo>
                  <a:close/>
                </a:path>
              </a:pathLst>
            </a:custGeom>
            <a:solidFill>
              <a:srgbClr val="CCCCCC"/>
            </a:solidFill>
            <a:ln w="4763">
              <a:solidFill>
                <a:srgbClr val="000000"/>
              </a:solidFill>
              <a:round/>
              <a:headEnd/>
              <a:tailEnd/>
            </a:ln>
          </p:spPr>
          <p:txBody>
            <a:bodyPr/>
            <a:lstStyle/>
            <a:p>
              <a:endParaRPr lang="en-US"/>
            </a:p>
          </p:txBody>
        </p:sp>
        <p:sp>
          <p:nvSpPr>
            <p:cNvPr id="11332" name="Rectangle 82"/>
            <p:cNvSpPr>
              <a:spLocks noChangeArrowheads="1"/>
            </p:cNvSpPr>
            <p:nvPr/>
          </p:nvSpPr>
          <p:spPr bwMode="auto">
            <a:xfrm>
              <a:off x="4858" y="2550"/>
              <a:ext cx="192" cy="128"/>
            </a:xfrm>
            <a:prstGeom prst="rect">
              <a:avLst/>
            </a:prstGeom>
            <a:solidFill>
              <a:srgbClr val="A6A6A6"/>
            </a:solidFill>
            <a:ln w="4763">
              <a:solidFill>
                <a:srgbClr val="000000"/>
              </a:solidFill>
              <a:miter lim="800000"/>
              <a:headEnd/>
              <a:tailEnd/>
            </a:ln>
          </p:spPr>
          <p:txBody>
            <a:bodyPr/>
            <a:lstStyle/>
            <a:p>
              <a:endParaRPr lang="en-US" altLang="en-US"/>
            </a:p>
          </p:txBody>
        </p:sp>
        <p:sp>
          <p:nvSpPr>
            <p:cNvPr id="11333" name="Rectangle 83"/>
            <p:cNvSpPr>
              <a:spLocks noChangeArrowheads="1"/>
            </p:cNvSpPr>
            <p:nvPr/>
          </p:nvSpPr>
          <p:spPr bwMode="auto">
            <a:xfrm>
              <a:off x="4873" y="2566"/>
              <a:ext cx="162" cy="97"/>
            </a:xfrm>
            <a:prstGeom prst="rect">
              <a:avLst/>
            </a:prstGeom>
            <a:solidFill>
              <a:srgbClr val="FFFFFF"/>
            </a:solidFill>
            <a:ln w="4763">
              <a:solidFill>
                <a:srgbClr val="000000"/>
              </a:solidFill>
              <a:miter lim="800000"/>
              <a:headEnd/>
              <a:tailEnd/>
            </a:ln>
          </p:spPr>
          <p:txBody>
            <a:body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animEffect transition="in" filter="dissolve">
                                      <p:cBhvr>
                                        <p:cTn id="7" dur="500"/>
                                        <p:tgtEl>
                                          <p:spTgt spid="6147">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147">
                                            <p:txEl>
                                              <p:pRg st="5" end="5"/>
                                            </p:txEl>
                                          </p:spTgt>
                                        </p:tgtEl>
                                        <p:attrNameLst>
                                          <p:attrName>style.visibility</p:attrName>
                                        </p:attrNameLst>
                                      </p:cBhvr>
                                      <p:to>
                                        <p:strVal val="visible"/>
                                      </p:to>
                                    </p:set>
                                    <p:animEffect transition="in" filter="dissolve">
                                      <p:cBhvr>
                                        <p:cTn id="10" dur="500"/>
                                        <p:tgtEl>
                                          <p:spTgt spid="6147">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147">
                                            <p:txEl>
                                              <p:pRg st="7" end="7"/>
                                            </p:txEl>
                                          </p:spTgt>
                                        </p:tgtEl>
                                        <p:attrNameLst>
                                          <p:attrName>style.visibility</p:attrName>
                                        </p:attrNameLst>
                                      </p:cBhvr>
                                      <p:to>
                                        <p:strVal val="visible"/>
                                      </p:to>
                                    </p:set>
                                    <p:animEffect transition="in" filter="dissolve">
                                      <p:cBhvr>
                                        <p:cTn id="13" dur="500"/>
                                        <p:tgtEl>
                                          <p:spTgt spid="6147">
                                            <p:txEl>
                                              <p:pRg st="7" end="7"/>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r>
              <a:rPr lang="en-US" altLang="zh-CN" smtClean="0"/>
              <a:t>Spring 2014</a:t>
            </a:r>
            <a:endParaRPr lang="en-US" altLang="en-US" smtClean="0"/>
          </a:p>
        </p:txBody>
      </p:sp>
      <p:sp>
        <p:nvSpPr>
          <p:cNvPr id="12291" name="Footer Placeholder 4"/>
          <p:cNvSpPr>
            <a:spLocks noGrp="1"/>
          </p:cNvSpPr>
          <p:nvPr>
            <p:ph type="ftr" sz="quarter" idx="11"/>
          </p:nvPr>
        </p:nvSpPr>
        <p:spPr>
          <a:noFill/>
        </p:spPr>
        <p:txBody>
          <a:bodyPr/>
          <a:lstStyle/>
          <a:p>
            <a:r>
              <a:rPr lang="en-US" altLang="en-US" smtClean="0"/>
              <a:t>MU CS 4850/7850</a:t>
            </a:r>
          </a:p>
        </p:txBody>
      </p:sp>
      <p:sp>
        <p:nvSpPr>
          <p:cNvPr id="12292" name="Slide Number Placeholder 5"/>
          <p:cNvSpPr>
            <a:spLocks noGrp="1"/>
          </p:cNvSpPr>
          <p:nvPr>
            <p:ph type="sldNum" sz="quarter" idx="12"/>
          </p:nvPr>
        </p:nvSpPr>
        <p:spPr>
          <a:noFill/>
        </p:spPr>
        <p:txBody>
          <a:bodyPr/>
          <a:lstStyle/>
          <a:p>
            <a:fld id="{E393033F-8C21-4D88-8902-5B6398ADDDBD}" type="slidenum">
              <a:rPr lang="en-US" altLang="en-US" smtClean="0"/>
              <a:pPr/>
              <a:t>17</a:t>
            </a:fld>
            <a:endParaRPr lang="en-US" altLang="en-US" smtClean="0"/>
          </a:p>
        </p:txBody>
      </p:sp>
      <p:sp>
        <p:nvSpPr>
          <p:cNvPr id="12293" name="Rectangle 2"/>
          <p:cNvSpPr>
            <a:spLocks noGrp="1" noChangeArrowheads="1"/>
          </p:cNvSpPr>
          <p:nvPr>
            <p:ph type="title"/>
          </p:nvPr>
        </p:nvSpPr>
        <p:spPr/>
        <p:txBody>
          <a:bodyPr/>
          <a:lstStyle/>
          <a:p>
            <a:r>
              <a:rPr lang="en-US" altLang="en-US" smtClean="0"/>
              <a:t>Switched Networks</a:t>
            </a:r>
          </a:p>
        </p:txBody>
      </p:sp>
      <p:sp>
        <p:nvSpPr>
          <p:cNvPr id="12294" name="Rectangle 3"/>
          <p:cNvSpPr>
            <a:spLocks noGrp="1" noChangeArrowheads="1"/>
          </p:cNvSpPr>
          <p:nvPr>
            <p:ph type="body" idx="1"/>
          </p:nvPr>
        </p:nvSpPr>
        <p:spPr>
          <a:xfrm>
            <a:off x="457200" y="2133600"/>
            <a:ext cx="3886200" cy="914400"/>
          </a:xfrm>
        </p:spPr>
        <p:txBody>
          <a:bodyPr>
            <a:normAutofit fontScale="85000" lnSpcReduction="10000"/>
          </a:bodyPr>
          <a:lstStyle/>
          <a:p>
            <a:pPr lvl="1">
              <a:lnSpc>
                <a:spcPct val="90000"/>
              </a:lnSpc>
            </a:pPr>
            <a:r>
              <a:rPr lang="en-US" altLang="en-US" smtClean="0"/>
              <a:t>two or more nodes connected by a link, or</a:t>
            </a:r>
          </a:p>
        </p:txBody>
      </p:sp>
      <p:sp>
        <p:nvSpPr>
          <p:cNvPr id="8197" name="Rectangle 5"/>
          <p:cNvSpPr>
            <a:spLocks noChangeArrowheads="1"/>
          </p:cNvSpPr>
          <p:nvPr/>
        </p:nvSpPr>
        <p:spPr bwMode="auto">
          <a:xfrm>
            <a:off x="4800600" y="2133600"/>
            <a:ext cx="3733800" cy="990600"/>
          </a:xfrm>
          <a:prstGeom prst="rect">
            <a:avLst/>
          </a:prstGeom>
          <a:noFill/>
          <a:ln w="9525">
            <a:noFill/>
            <a:miter lim="800000"/>
            <a:headEnd/>
            <a:tailEnd/>
          </a:ln>
        </p:spPr>
        <p:txBody>
          <a:bodyPr/>
          <a:lstStyle/>
          <a:p>
            <a:pPr marL="742950" lvl="1" indent="-285750">
              <a:lnSpc>
                <a:spcPct val="90000"/>
              </a:lnSpc>
              <a:spcBef>
                <a:spcPct val="20000"/>
              </a:spcBef>
              <a:buFontTx/>
              <a:buChar char="–"/>
            </a:pPr>
            <a:r>
              <a:rPr lang="en-US" altLang="en-US"/>
              <a:t>two or more networks connected by a node</a:t>
            </a:r>
          </a:p>
        </p:txBody>
      </p:sp>
      <p:sp>
        <p:nvSpPr>
          <p:cNvPr id="12296" name="Rectangle 6"/>
          <p:cNvSpPr>
            <a:spLocks noChangeArrowheads="1"/>
          </p:cNvSpPr>
          <p:nvPr/>
        </p:nvSpPr>
        <p:spPr bwMode="auto">
          <a:xfrm>
            <a:off x="533400" y="1600200"/>
            <a:ext cx="7772400" cy="6096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altLang="en-US" sz="2800"/>
              <a:t>A network can be defined recursively as...</a:t>
            </a:r>
          </a:p>
        </p:txBody>
      </p:sp>
      <p:pic>
        <p:nvPicPr>
          <p:cNvPr id="12297" name="Picture 77" descr="01x03"/>
          <p:cNvPicPr>
            <a:picLocks noChangeAspect="1" noChangeArrowheads="1"/>
          </p:cNvPicPr>
          <p:nvPr/>
        </p:nvPicPr>
        <p:blipFill>
          <a:blip r:embed="rId3" cstate="print"/>
          <a:srcRect/>
          <a:stretch>
            <a:fillRect/>
          </a:stretch>
        </p:blipFill>
        <p:spPr bwMode="auto">
          <a:xfrm>
            <a:off x="1066800" y="3186113"/>
            <a:ext cx="3298825" cy="2762250"/>
          </a:xfrm>
          <a:prstGeom prst="rect">
            <a:avLst/>
          </a:prstGeom>
          <a:noFill/>
          <a:ln w="9525">
            <a:noFill/>
            <a:miter lim="800000"/>
            <a:headEnd/>
            <a:tailEnd/>
          </a:ln>
        </p:spPr>
      </p:pic>
      <p:pic>
        <p:nvPicPr>
          <p:cNvPr id="8271" name="Picture 79" descr="01x04"/>
          <p:cNvPicPr>
            <a:picLocks noChangeAspect="1" noChangeArrowheads="1"/>
          </p:cNvPicPr>
          <p:nvPr/>
        </p:nvPicPr>
        <p:blipFill>
          <a:blip r:embed="rId4" cstate="print"/>
          <a:srcRect/>
          <a:stretch>
            <a:fillRect/>
          </a:stretch>
        </p:blipFill>
        <p:spPr bwMode="auto">
          <a:xfrm>
            <a:off x="5240338" y="3090863"/>
            <a:ext cx="3349625" cy="27733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dissolve">
                                      <p:cBhvr>
                                        <p:cTn id="7" dur="500"/>
                                        <p:tgtEl>
                                          <p:spTgt spid="8197"/>
                                        </p:tgtEl>
                                      </p:cBhvr>
                                    </p:animEffect>
                                  </p:childTnLst>
                                </p:cTn>
                              </p:par>
                              <p:par>
                                <p:cTn id="8" presetID="9" presetClass="entr" presetSubtype="0" fill="hold" nodeType="withEffect">
                                  <p:stCondLst>
                                    <p:cond delay="0"/>
                                  </p:stCondLst>
                                  <p:childTnLst>
                                    <p:set>
                                      <p:cBhvr>
                                        <p:cTn id="9" dur="1" fill="hold">
                                          <p:stCondLst>
                                            <p:cond delay="0"/>
                                          </p:stCondLst>
                                        </p:cTn>
                                        <p:tgtEl>
                                          <p:spTgt spid="8271"/>
                                        </p:tgtEl>
                                        <p:attrNameLst>
                                          <p:attrName>style.visibility</p:attrName>
                                        </p:attrNameLst>
                                      </p:cBhvr>
                                      <p:to>
                                        <p:strVal val="visible"/>
                                      </p:to>
                                    </p:set>
                                    <p:animEffect transition="in" filter="dissolve">
                                      <p:cBhvr>
                                        <p:cTn id="10" dur="500"/>
                                        <p:tgtEl>
                                          <p:spTgt spid="8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did the internet come from?</a:t>
            </a:r>
            <a:endParaRPr lang="en-US" dirty="0"/>
          </a:p>
        </p:txBody>
      </p:sp>
      <p:pic>
        <p:nvPicPr>
          <p:cNvPr id="3074" name="Picture 2" descr="Image result for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393" y="1828800"/>
            <a:ext cx="4367213" cy="436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371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r>
              <a:rPr lang="en-US" altLang="zh-CN" smtClean="0"/>
              <a:t>Spring 2014</a:t>
            </a:r>
            <a:endParaRPr lang="en-US" altLang="en-US" smtClean="0"/>
          </a:p>
        </p:txBody>
      </p:sp>
      <p:sp>
        <p:nvSpPr>
          <p:cNvPr id="13315" name="Footer Placeholder 4"/>
          <p:cNvSpPr>
            <a:spLocks noGrp="1"/>
          </p:cNvSpPr>
          <p:nvPr>
            <p:ph type="ftr" sz="quarter" idx="11"/>
          </p:nvPr>
        </p:nvSpPr>
        <p:spPr>
          <a:noFill/>
        </p:spPr>
        <p:txBody>
          <a:bodyPr/>
          <a:lstStyle/>
          <a:p>
            <a:r>
              <a:rPr lang="en-US" altLang="en-US" smtClean="0"/>
              <a:t>MU CS 4850/7850</a:t>
            </a:r>
          </a:p>
        </p:txBody>
      </p:sp>
      <p:sp>
        <p:nvSpPr>
          <p:cNvPr id="13316" name="Slide Number Placeholder 5"/>
          <p:cNvSpPr>
            <a:spLocks noGrp="1"/>
          </p:cNvSpPr>
          <p:nvPr>
            <p:ph type="sldNum" sz="quarter" idx="12"/>
          </p:nvPr>
        </p:nvSpPr>
        <p:spPr>
          <a:noFill/>
        </p:spPr>
        <p:txBody>
          <a:bodyPr/>
          <a:lstStyle/>
          <a:p>
            <a:fld id="{1C3FC8A1-A3A6-48A7-9B7D-E71E60EF52E9}" type="slidenum">
              <a:rPr lang="en-US" altLang="en-US" smtClean="0"/>
              <a:pPr/>
              <a:t>19</a:t>
            </a:fld>
            <a:endParaRPr lang="en-US" altLang="en-US" smtClean="0"/>
          </a:p>
        </p:txBody>
      </p:sp>
      <p:sp>
        <p:nvSpPr>
          <p:cNvPr id="13317" name="Rectangle 2"/>
          <p:cNvSpPr>
            <a:spLocks noGrp="1" noChangeArrowheads="1"/>
          </p:cNvSpPr>
          <p:nvPr>
            <p:ph type="title"/>
          </p:nvPr>
        </p:nvSpPr>
        <p:spPr>
          <a:xfrm>
            <a:off x="685800" y="304800"/>
            <a:ext cx="7772400" cy="1143000"/>
          </a:xfrm>
        </p:spPr>
        <p:txBody>
          <a:bodyPr lIns="91430" tIns="45716" rIns="91430" bIns="45716" anchor="t"/>
          <a:lstStyle/>
          <a:p>
            <a:r>
              <a:rPr lang="en-US" altLang="en-US" sz="3600" smtClean="0"/>
              <a:t>Brief History of the Internet</a:t>
            </a:r>
          </a:p>
        </p:txBody>
      </p:sp>
      <p:sp>
        <p:nvSpPr>
          <p:cNvPr id="84995" name="Rectangle 3"/>
          <p:cNvSpPr>
            <a:spLocks noGrp="1" noChangeArrowheads="1"/>
          </p:cNvSpPr>
          <p:nvPr>
            <p:ph type="body" idx="1"/>
          </p:nvPr>
        </p:nvSpPr>
        <p:spPr>
          <a:xfrm>
            <a:off x="574675" y="1333500"/>
            <a:ext cx="7843838" cy="4643438"/>
          </a:xfrm>
        </p:spPr>
        <p:txBody>
          <a:bodyPr lIns="91430" tIns="45716" rIns="91430" bIns="45716"/>
          <a:lstStyle/>
          <a:p>
            <a:r>
              <a:rPr lang="en-US" altLang="en-US" sz="2400" smtClean="0"/>
              <a:t>70’s: started as a research project, 56 kbps,  &lt; 100 computers</a:t>
            </a:r>
          </a:p>
          <a:p>
            <a:r>
              <a:rPr lang="en-US" altLang="en-US" sz="2400" smtClean="0"/>
              <a:t>80-83: ARPANET and MILNET split, </a:t>
            </a:r>
          </a:p>
          <a:p>
            <a:r>
              <a:rPr lang="en-US" altLang="en-US" sz="2400" smtClean="0"/>
              <a:t>85-86: NSF builds NSFNET as backbone, links 6 Supercomputer centers, 1.5 Mbps, 10,000 computers</a:t>
            </a:r>
          </a:p>
          <a:p>
            <a:r>
              <a:rPr lang="en-US" altLang="en-US" sz="2400" smtClean="0"/>
              <a:t>87-90: link regional networks, NSI (NASA), ESNet(DOE),   DARTnet, TWBNet (DARPA), 100,000 computers</a:t>
            </a:r>
          </a:p>
          <a:p>
            <a:r>
              <a:rPr lang="en-US" altLang="en-US" sz="2400" smtClean="0"/>
              <a:t>90-92: NSFNET moves to 45 Mbps, 16 mid-level networks</a:t>
            </a:r>
          </a:p>
          <a:p>
            <a:r>
              <a:rPr lang="en-US" altLang="en-US" sz="2400" smtClean="0"/>
              <a:t>94: NSF backbone dismantled, multiple private backbones</a:t>
            </a:r>
          </a:p>
          <a:p>
            <a:r>
              <a:rPr lang="en-US" altLang="en-US" sz="2400" smtClean="0"/>
              <a:t>Today: backbones run at &gt;10 Gbps, &gt;600 millions computers in &gt;190 countries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49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body" idx="1"/>
          </p:nvPr>
        </p:nvSpPr>
        <p:spPr>
          <a:xfrm>
            <a:off x="457200" y="306388"/>
            <a:ext cx="8229600" cy="6124575"/>
          </a:xfrm>
          <a:noFill/>
        </p:spPr>
        <p:txBody>
          <a:bodyPr/>
          <a:lstStyle/>
          <a:p>
            <a:pPr eaLnBrk="1" hangingPunct="1">
              <a:lnSpc>
                <a:spcPct val="80000"/>
              </a:lnSpc>
              <a:buFontTx/>
              <a:buNone/>
            </a:pPr>
            <a:r>
              <a:rPr lang="en-US" altLang="en-US" sz="2400" b="1" dirty="0" smtClean="0"/>
              <a:t>CS-4850/7850 Computer Networks I</a:t>
            </a:r>
            <a:r>
              <a:rPr lang="en-US" altLang="en-US" sz="1600" dirty="0" smtClean="0"/>
              <a:t> </a:t>
            </a:r>
            <a:endParaRPr lang="en-US" altLang="en-US" sz="1600" b="1" dirty="0" smtClean="0"/>
          </a:p>
          <a:p>
            <a:pPr eaLnBrk="1" hangingPunct="1">
              <a:lnSpc>
                <a:spcPct val="80000"/>
              </a:lnSpc>
              <a:buFontTx/>
              <a:buNone/>
            </a:pPr>
            <a:endParaRPr lang="en-US" altLang="en-US" sz="1600" b="1" dirty="0" smtClean="0"/>
          </a:p>
          <a:p>
            <a:pPr eaLnBrk="1" hangingPunct="1">
              <a:lnSpc>
                <a:spcPct val="80000"/>
              </a:lnSpc>
              <a:buFontTx/>
              <a:buNone/>
            </a:pPr>
            <a:r>
              <a:rPr lang="en-US" altLang="en-US" sz="1600" b="1" dirty="0" smtClean="0"/>
              <a:t>Syllabus </a:t>
            </a:r>
          </a:p>
          <a:p>
            <a:pPr eaLnBrk="1" hangingPunct="1">
              <a:lnSpc>
                <a:spcPct val="80000"/>
              </a:lnSpc>
            </a:pPr>
            <a:r>
              <a:rPr lang="en-US" altLang="en-US" sz="1800" b="1" i="1" dirty="0" smtClean="0"/>
              <a:t>Class Hours: </a:t>
            </a:r>
            <a:r>
              <a:rPr lang="en-US" altLang="en-US" sz="1800" b="1" dirty="0" smtClean="0"/>
              <a:t> </a:t>
            </a:r>
          </a:p>
          <a:p>
            <a:pPr eaLnBrk="1" hangingPunct="1">
              <a:lnSpc>
                <a:spcPct val="80000"/>
              </a:lnSpc>
              <a:buFontTx/>
              <a:buNone/>
            </a:pPr>
            <a:r>
              <a:rPr lang="en-US" altLang="en-US" sz="1800" b="1" dirty="0" smtClean="0"/>
              <a:t>      </a:t>
            </a:r>
            <a:r>
              <a:rPr lang="en-US" altLang="en-US" sz="1800" dirty="0" smtClean="0"/>
              <a:t>MWF </a:t>
            </a:r>
            <a:r>
              <a:rPr lang="en-US" altLang="en-US" sz="1800" dirty="0" smtClean="0"/>
              <a:t>9:30 AM - 10:45 AM, Room: EBW116 </a:t>
            </a:r>
          </a:p>
          <a:p>
            <a:pPr eaLnBrk="1" hangingPunct="1">
              <a:lnSpc>
                <a:spcPct val="80000"/>
              </a:lnSpc>
              <a:buFontTx/>
              <a:buNone/>
            </a:pPr>
            <a:endParaRPr lang="en-US" altLang="en-US" sz="1800" b="1" i="1" dirty="0" smtClean="0"/>
          </a:p>
          <a:p>
            <a:pPr eaLnBrk="1" hangingPunct="1">
              <a:lnSpc>
                <a:spcPct val="80000"/>
              </a:lnSpc>
            </a:pPr>
            <a:r>
              <a:rPr lang="en-US" altLang="en-US" sz="1800" b="1" i="1" dirty="0" smtClean="0"/>
              <a:t>Instructor:</a:t>
            </a:r>
            <a:r>
              <a:rPr lang="en-US" altLang="en-US" sz="1800" b="1" dirty="0" smtClean="0"/>
              <a:t> </a:t>
            </a:r>
          </a:p>
          <a:p>
            <a:pPr eaLnBrk="1" hangingPunct="1">
              <a:lnSpc>
                <a:spcPct val="80000"/>
              </a:lnSpc>
              <a:buFontTx/>
              <a:buNone/>
            </a:pPr>
            <a:r>
              <a:rPr lang="en-US" altLang="en-US" sz="1800" b="1" dirty="0" smtClean="0"/>
              <a:t>      </a:t>
            </a:r>
            <a:r>
              <a:rPr lang="en-US" altLang="en-US" sz="1800" dirty="0" smtClean="0"/>
              <a:t>Kristofferson </a:t>
            </a:r>
            <a:r>
              <a:rPr lang="en-US" altLang="en-US" sz="1800" dirty="0" err="1" smtClean="0"/>
              <a:t>Culmer</a:t>
            </a:r>
            <a:r>
              <a:rPr lang="en-US" altLang="en-US" sz="1800" dirty="0" smtClean="0"/>
              <a:t>, Room </a:t>
            </a:r>
            <a:r>
              <a:rPr lang="en-US" altLang="en-US" sz="1800" dirty="0" smtClean="0"/>
              <a:t>250 EBW</a:t>
            </a:r>
            <a:r>
              <a:rPr lang="en-US" altLang="en-US" sz="1800" dirty="0" smtClean="0"/>
              <a:t>, Email Address: </a:t>
            </a:r>
            <a:r>
              <a:rPr lang="en-US" altLang="en-US" sz="1800" dirty="0" smtClean="0">
                <a:hlinkClick r:id="rId2"/>
              </a:rPr>
              <a:t>krcd58@mail.missouri.edu </a:t>
            </a:r>
            <a:r>
              <a:rPr lang="en-US" altLang="en-US" sz="1800" dirty="0" smtClean="0"/>
              <a:t>, </a:t>
            </a:r>
            <a:br>
              <a:rPr lang="en-US" altLang="en-US" sz="1800" dirty="0" smtClean="0"/>
            </a:br>
            <a:r>
              <a:rPr lang="en-US" altLang="en-US" sz="1800" dirty="0" smtClean="0"/>
              <a:t/>
            </a:r>
            <a:br>
              <a:rPr lang="en-US" altLang="en-US" sz="1800" dirty="0" smtClean="0"/>
            </a:br>
            <a:r>
              <a:rPr lang="en-US" altLang="en-US" sz="1800" dirty="0" smtClean="0"/>
              <a:t>The TA’s office hours </a:t>
            </a:r>
            <a:r>
              <a:rPr lang="en-US" altLang="en-US" sz="1800" dirty="0" smtClean="0"/>
              <a:t>will be posted </a:t>
            </a:r>
            <a:r>
              <a:rPr lang="en-US" altLang="en-US" sz="1800" dirty="0" smtClean="0"/>
              <a:t>on blackboard</a:t>
            </a:r>
          </a:p>
          <a:p>
            <a:pPr eaLnBrk="1" hangingPunct="1">
              <a:lnSpc>
                <a:spcPct val="80000"/>
              </a:lnSpc>
              <a:buFontTx/>
              <a:buNone/>
            </a:pPr>
            <a:r>
              <a:rPr lang="en-US" altLang="en-US" sz="1800" dirty="0" smtClean="0"/>
              <a:t>	</a:t>
            </a:r>
          </a:p>
          <a:p>
            <a:pPr eaLnBrk="1" hangingPunct="1">
              <a:lnSpc>
                <a:spcPct val="80000"/>
              </a:lnSpc>
              <a:buFontTx/>
              <a:buNone/>
            </a:pPr>
            <a:r>
              <a:rPr lang="en-US" altLang="en-US" sz="1800" dirty="0" smtClean="0"/>
              <a:t>	</a:t>
            </a:r>
            <a:r>
              <a:rPr lang="en-US" altLang="en-US" sz="1800" b="1" i="1" dirty="0" smtClean="0"/>
              <a:t> </a:t>
            </a:r>
          </a:p>
          <a:p>
            <a:pPr eaLnBrk="1" hangingPunct="1">
              <a:lnSpc>
                <a:spcPct val="80000"/>
              </a:lnSpc>
            </a:pPr>
            <a:r>
              <a:rPr lang="en-US" altLang="en-US" sz="1800" b="1" i="1" dirty="0" smtClean="0"/>
              <a:t>Prerequisite:</a:t>
            </a:r>
            <a:r>
              <a:rPr lang="en-US" altLang="en-US" sz="1800" b="1" dirty="0" smtClean="0"/>
              <a:t> </a:t>
            </a:r>
          </a:p>
          <a:p>
            <a:pPr eaLnBrk="1" hangingPunct="1">
              <a:lnSpc>
                <a:spcPct val="80000"/>
              </a:lnSpc>
              <a:buFontTx/>
              <a:buNone/>
            </a:pPr>
            <a:r>
              <a:rPr lang="en-US" altLang="en-US" sz="1800" b="1" dirty="0" smtClean="0"/>
              <a:t>      </a:t>
            </a:r>
            <a:r>
              <a:rPr lang="en-US" altLang="en-US" sz="1800" i="1" dirty="0" smtClean="0"/>
              <a:t>CS 2270 or ECE1210, and Math 2320</a:t>
            </a:r>
            <a:r>
              <a:rPr lang="en-US" altLang="en-US" sz="1800" dirty="0" smtClean="0"/>
              <a:t> </a:t>
            </a:r>
            <a:endParaRPr lang="en-US" altLang="en-US" sz="1800" i="1" dirty="0" smtClean="0"/>
          </a:p>
          <a:p>
            <a:pPr eaLnBrk="1" hangingPunct="1">
              <a:lnSpc>
                <a:spcPct val="80000"/>
              </a:lnSpc>
              <a:buFontTx/>
              <a:buNone/>
            </a:pPr>
            <a:r>
              <a:rPr lang="en-US" altLang="en-US" sz="1800" b="1" i="1" dirty="0" smtClean="0"/>
              <a:t> </a:t>
            </a:r>
          </a:p>
          <a:p>
            <a:pPr eaLnBrk="1" hangingPunct="1">
              <a:lnSpc>
                <a:spcPct val="80000"/>
              </a:lnSpc>
            </a:pPr>
            <a:r>
              <a:rPr lang="en-US" altLang="en-US" sz="1800" b="1" i="1" dirty="0" smtClean="0"/>
              <a:t>Textbook:</a:t>
            </a:r>
            <a:r>
              <a:rPr lang="en-US" altLang="en-US" sz="1800" b="1" dirty="0" smtClean="0"/>
              <a:t> </a:t>
            </a:r>
          </a:p>
          <a:p>
            <a:pPr eaLnBrk="1" hangingPunct="1">
              <a:lnSpc>
                <a:spcPct val="80000"/>
              </a:lnSpc>
              <a:buFontTx/>
              <a:buNone/>
            </a:pPr>
            <a:r>
              <a:rPr lang="en-US" altLang="en-US" sz="1800" b="1" dirty="0" smtClean="0"/>
              <a:t>      </a:t>
            </a:r>
            <a:r>
              <a:rPr lang="en-US" altLang="en-US" sz="1800" i="1" dirty="0" smtClean="0"/>
              <a:t>Computer Networks: A Systems Approach, Larry L. Paterson and Bruce S. Davis, Morgan Kaufmann, 5th Edition, 2012</a:t>
            </a:r>
            <a:r>
              <a:rPr lang="en-US" altLang="en-US" sz="1800" dirty="0" smtClean="0"/>
              <a:t> </a:t>
            </a:r>
          </a:p>
          <a:p>
            <a:pPr eaLnBrk="1" hangingPunct="1">
              <a:lnSpc>
                <a:spcPct val="80000"/>
              </a:lnSpc>
              <a:buFontTx/>
              <a:buNone/>
            </a:pPr>
            <a:r>
              <a:rPr lang="en-US" altLang="en-US" sz="1600" dirty="0" smtClean="0"/>
              <a:t> </a:t>
            </a:r>
          </a:p>
        </p:txBody>
      </p:sp>
    </p:spTree>
    <p:extLst>
      <p:ext uri="{BB962C8B-B14F-4D97-AF65-F5344CB8AC3E}">
        <p14:creationId xmlns:p14="http://schemas.microsoft.com/office/powerpoint/2010/main" val="987860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for Next Class</a:t>
            </a:r>
            <a:endParaRPr lang="en-US" dirty="0"/>
          </a:p>
        </p:txBody>
      </p:sp>
      <p:sp>
        <p:nvSpPr>
          <p:cNvPr id="3" name="Content Placeholder 2"/>
          <p:cNvSpPr>
            <a:spLocks noGrp="1"/>
          </p:cNvSpPr>
          <p:nvPr>
            <p:ph idx="1"/>
          </p:nvPr>
        </p:nvSpPr>
        <p:spPr/>
        <p:txBody>
          <a:bodyPr/>
          <a:lstStyle/>
          <a:p>
            <a:r>
              <a:rPr lang="en-US" dirty="0" smtClean="0"/>
              <a:t>Switching</a:t>
            </a:r>
          </a:p>
          <a:p>
            <a:r>
              <a:rPr lang="en-US" dirty="0" smtClean="0"/>
              <a:t>Routing</a:t>
            </a:r>
          </a:p>
          <a:p>
            <a:r>
              <a:rPr lang="en-US" dirty="0" smtClean="0"/>
              <a:t>Multiplexing</a:t>
            </a:r>
            <a:endParaRPr lang="en-US" dirty="0"/>
          </a:p>
        </p:txBody>
      </p:sp>
    </p:spTree>
    <p:extLst>
      <p:ext uri="{BB962C8B-B14F-4D97-AF65-F5344CB8AC3E}">
        <p14:creationId xmlns:p14="http://schemas.microsoft.com/office/powerpoint/2010/main" val="2627825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A Great Day</a:t>
            </a:r>
            <a:endParaRPr lang="en-US" dirty="0"/>
          </a:p>
        </p:txBody>
      </p:sp>
      <p:pic>
        <p:nvPicPr>
          <p:cNvPr id="6146" name="Picture 2" descr="Image result for have a great d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828800"/>
            <a:ext cx="55245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49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57200" y="227013"/>
            <a:ext cx="8686800" cy="6630987"/>
          </a:xfrm>
          <a:noFill/>
        </p:spPr>
        <p:txBody>
          <a:bodyPr/>
          <a:lstStyle/>
          <a:p>
            <a:pPr marL="533400" indent="-533400" eaLnBrk="1" hangingPunct="1">
              <a:lnSpc>
                <a:spcPct val="80000"/>
              </a:lnSpc>
            </a:pPr>
            <a:r>
              <a:rPr lang="en-US" altLang="en-US" sz="1800" b="1" i="1" smtClean="0"/>
              <a:t>Course Topics: </a:t>
            </a:r>
            <a:endParaRPr lang="en-US" altLang="en-US" sz="1800" b="1" smtClean="0"/>
          </a:p>
          <a:p>
            <a:pPr marL="533400" indent="-533400" eaLnBrk="1" hangingPunct="1">
              <a:lnSpc>
                <a:spcPct val="80000"/>
              </a:lnSpc>
              <a:buFontTx/>
              <a:buAutoNum type="arabicPeriod"/>
            </a:pPr>
            <a:r>
              <a:rPr lang="en-US" altLang="en-US" sz="2000" smtClean="0"/>
              <a:t>Introduction</a:t>
            </a:r>
          </a:p>
          <a:p>
            <a:pPr marL="876300" lvl="1" indent="-476250" eaLnBrk="1" hangingPunct="1">
              <a:lnSpc>
                <a:spcPct val="80000"/>
              </a:lnSpc>
            </a:pPr>
            <a:r>
              <a:rPr lang="en-US" altLang="en-US" sz="1900" smtClean="0"/>
              <a:t>Requirements,</a:t>
            </a:r>
            <a:r>
              <a:rPr lang="en-US" altLang="en-US" sz="1900" b="1" smtClean="0"/>
              <a:t> </a:t>
            </a:r>
            <a:r>
              <a:rPr lang="en-US" altLang="en-US" sz="1900" smtClean="0"/>
              <a:t>network architecture</a:t>
            </a:r>
            <a:r>
              <a:rPr lang="en-US" altLang="en-US" sz="1900" b="1" smtClean="0"/>
              <a:t>, </a:t>
            </a:r>
            <a:r>
              <a:rPr lang="en-US" altLang="en-US" sz="1900" smtClean="0"/>
              <a:t>performance metric</a:t>
            </a:r>
          </a:p>
          <a:p>
            <a:pPr marL="876300" lvl="1" indent="-476250" eaLnBrk="1" hangingPunct="1">
              <a:lnSpc>
                <a:spcPct val="80000"/>
              </a:lnSpc>
            </a:pPr>
            <a:r>
              <a:rPr lang="en-US" altLang="en-US" sz="1900" smtClean="0"/>
              <a:t>Socket</a:t>
            </a:r>
          </a:p>
          <a:p>
            <a:pPr marL="533400" indent="-533400" eaLnBrk="1" hangingPunct="1">
              <a:lnSpc>
                <a:spcPct val="80000"/>
              </a:lnSpc>
              <a:buFontTx/>
              <a:buAutoNum type="arabicPeriod"/>
            </a:pPr>
            <a:r>
              <a:rPr lang="en-US" altLang="en-US" sz="2000" smtClean="0"/>
              <a:t>Direct Link Network</a:t>
            </a:r>
          </a:p>
          <a:p>
            <a:pPr marL="876300" lvl="1" indent="-476250" eaLnBrk="1" hangingPunct="1">
              <a:lnSpc>
                <a:spcPct val="80000"/>
              </a:lnSpc>
            </a:pPr>
            <a:r>
              <a:rPr lang="en-US" altLang="en-US" sz="1900" smtClean="0"/>
              <a:t>Encoding, framing, error detection, reliable transmission</a:t>
            </a:r>
          </a:p>
          <a:p>
            <a:pPr marL="876300" lvl="1" indent="-476250" eaLnBrk="1" hangingPunct="1">
              <a:lnSpc>
                <a:spcPct val="80000"/>
              </a:lnSpc>
            </a:pPr>
            <a:r>
              <a:rPr lang="en-US" altLang="en-US" sz="1900" smtClean="0"/>
              <a:t>Ethernet, wireless</a:t>
            </a:r>
          </a:p>
          <a:p>
            <a:pPr marL="533400" indent="-533400" eaLnBrk="1" hangingPunct="1">
              <a:lnSpc>
                <a:spcPct val="80000"/>
              </a:lnSpc>
              <a:buFontTx/>
              <a:buAutoNum type="arabicPeriod"/>
            </a:pPr>
            <a:r>
              <a:rPr lang="en-US" altLang="en-US" sz="2000" smtClean="0"/>
              <a:t>Packet Switching</a:t>
            </a:r>
          </a:p>
          <a:p>
            <a:pPr marL="876300" lvl="1" indent="-476250" eaLnBrk="1" hangingPunct="1">
              <a:lnSpc>
                <a:spcPct val="80000"/>
              </a:lnSpc>
            </a:pPr>
            <a:r>
              <a:rPr lang="en-US" altLang="en-US" sz="1900" smtClean="0"/>
              <a:t>Switching</a:t>
            </a:r>
            <a:r>
              <a:rPr lang="en-US" altLang="en-US" sz="1900" b="1" smtClean="0"/>
              <a:t>, </a:t>
            </a:r>
            <a:r>
              <a:rPr lang="en-US" altLang="en-US" sz="1900" smtClean="0"/>
              <a:t>LAN switches</a:t>
            </a:r>
            <a:r>
              <a:rPr lang="en-US" altLang="en-US" sz="1900" b="1" smtClean="0"/>
              <a:t>, </a:t>
            </a:r>
            <a:r>
              <a:rPr lang="en-US" altLang="en-US" sz="1900" smtClean="0"/>
              <a:t>cell switching (ATM)</a:t>
            </a:r>
            <a:r>
              <a:rPr lang="en-US" altLang="en-US" sz="1900" i="1" smtClean="0"/>
              <a:t> </a:t>
            </a:r>
            <a:endParaRPr lang="en-US" altLang="en-US" sz="1900" smtClean="0"/>
          </a:p>
          <a:p>
            <a:pPr marL="533400" indent="-533400" eaLnBrk="1" hangingPunct="1">
              <a:lnSpc>
                <a:spcPct val="80000"/>
              </a:lnSpc>
              <a:buFontTx/>
              <a:buAutoNum type="arabicPeriod"/>
            </a:pPr>
            <a:r>
              <a:rPr lang="en-US" altLang="en-US" sz="2000" smtClean="0"/>
              <a:t>Internetworking</a:t>
            </a:r>
          </a:p>
          <a:p>
            <a:pPr marL="876300" lvl="1" indent="-476250" eaLnBrk="1" hangingPunct="1">
              <a:lnSpc>
                <a:spcPct val="80000"/>
              </a:lnSpc>
            </a:pPr>
            <a:r>
              <a:rPr lang="en-US" altLang="en-US" sz="1900" smtClean="0"/>
              <a:t>IPv4</a:t>
            </a:r>
            <a:r>
              <a:rPr lang="en-US" altLang="en-US" sz="1900" i="1" smtClean="0"/>
              <a:t>, </a:t>
            </a:r>
            <a:r>
              <a:rPr lang="en-US" altLang="en-US" sz="1900" smtClean="0"/>
              <a:t>IP address and packet forwarding</a:t>
            </a:r>
            <a:r>
              <a:rPr lang="en-US" altLang="en-US" sz="1900" i="1" smtClean="0"/>
              <a:t>, </a:t>
            </a:r>
            <a:r>
              <a:rPr lang="en-US" altLang="en-US" sz="1900" smtClean="0"/>
              <a:t>ARP, DHCP, VPN, tunneling</a:t>
            </a:r>
          </a:p>
          <a:p>
            <a:pPr marL="876300" lvl="1" indent="-476250" eaLnBrk="1" hangingPunct="1">
              <a:lnSpc>
                <a:spcPct val="80000"/>
              </a:lnSpc>
            </a:pPr>
            <a:r>
              <a:rPr lang="en-US" altLang="en-US" sz="1900" smtClean="0"/>
              <a:t>Distance vector routing, link state routing</a:t>
            </a:r>
            <a:r>
              <a:rPr lang="en-US" altLang="en-US" sz="1900" i="1" smtClean="0"/>
              <a:t> </a:t>
            </a:r>
            <a:endParaRPr lang="en-US" altLang="en-US" sz="1900" smtClean="0"/>
          </a:p>
          <a:p>
            <a:pPr marL="876300" lvl="1" indent="-476250" eaLnBrk="1" hangingPunct="1">
              <a:lnSpc>
                <a:spcPct val="80000"/>
              </a:lnSpc>
            </a:pPr>
            <a:r>
              <a:rPr lang="en-US" altLang="en-US" sz="1900" smtClean="0"/>
              <a:t>CIDR, subnetting, BGP</a:t>
            </a:r>
          </a:p>
          <a:p>
            <a:pPr marL="876300" lvl="1" indent="-476250" eaLnBrk="1" hangingPunct="1">
              <a:lnSpc>
                <a:spcPct val="80000"/>
              </a:lnSpc>
            </a:pPr>
            <a:r>
              <a:rPr lang="en-US" altLang="en-US" sz="1900" smtClean="0"/>
              <a:t>IPv6, NAT, multicast</a:t>
            </a:r>
            <a:r>
              <a:rPr lang="en-US" altLang="en-US" sz="1900" b="1" smtClean="0"/>
              <a:t> </a:t>
            </a:r>
            <a:endParaRPr lang="en-US" altLang="en-US" sz="1900" smtClean="0"/>
          </a:p>
          <a:p>
            <a:pPr marL="533400" indent="-533400" eaLnBrk="1" hangingPunct="1">
              <a:lnSpc>
                <a:spcPct val="80000"/>
              </a:lnSpc>
              <a:buFontTx/>
              <a:buAutoNum type="arabicPeriod"/>
            </a:pPr>
            <a:r>
              <a:rPr lang="en-US" altLang="en-US" sz="2000" smtClean="0"/>
              <a:t>End-to-End Protocols</a:t>
            </a:r>
          </a:p>
          <a:p>
            <a:pPr marL="876300" lvl="1" indent="-476250" eaLnBrk="1" hangingPunct="1">
              <a:lnSpc>
                <a:spcPct val="80000"/>
              </a:lnSpc>
            </a:pPr>
            <a:r>
              <a:rPr lang="en-US" altLang="en-US" sz="1900" smtClean="0"/>
              <a:t>UDP</a:t>
            </a:r>
          </a:p>
          <a:p>
            <a:pPr marL="876300" lvl="1" indent="-476250" eaLnBrk="1" hangingPunct="1">
              <a:lnSpc>
                <a:spcPct val="80000"/>
              </a:lnSpc>
            </a:pPr>
            <a:r>
              <a:rPr lang="en-US" altLang="en-US" sz="1900" smtClean="0"/>
              <a:t>TCP connection establishment/termination,  flow control</a:t>
            </a:r>
          </a:p>
          <a:p>
            <a:pPr marL="876300" lvl="1" indent="-476250" eaLnBrk="1" hangingPunct="1">
              <a:lnSpc>
                <a:spcPct val="80000"/>
              </a:lnSpc>
            </a:pPr>
            <a:r>
              <a:rPr lang="en-US" altLang="en-US" sz="1900" smtClean="0"/>
              <a:t>Congestion control, congestion avoidance </a:t>
            </a:r>
          </a:p>
          <a:p>
            <a:pPr marL="533400" indent="-533400" eaLnBrk="1" hangingPunct="1">
              <a:lnSpc>
                <a:spcPct val="80000"/>
              </a:lnSpc>
              <a:buFontTx/>
              <a:buAutoNum type="arabicPeriod"/>
            </a:pPr>
            <a:r>
              <a:rPr lang="en-US" altLang="en-US" sz="2000" smtClean="0"/>
              <a:t>Applications</a:t>
            </a:r>
          </a:p>
          <a:p>
            <a:pPr marL="876300" lvl="1" indent="-476250" eaLnBrk="1" hangingPunct="1">
              <a:lnSpc>
                <a:spcPct val="80000"/>
              </a:lnSpc>
            </a:pPr>
            <a:r>
              <a:rPr lang="en-US" altLang="en-US" sz="1900" smtClean="0"/>
              <a:t>HTTP</a:t>
            </a:r>
            <a:r>
              <a:rPr lang="en-US" altLang="en-US" sz="1900" i="1" smtClean="0"/>
              <a:t>, </a:t>
            </a:r>
            <a:r>
              <a:rPr lang="en-US" altLang="en-US" sz="1900" smtClean="0"/>
              <a:t>email, DNS</a:t>
            </a:r>
          </a:p>
          <a:p>
            <a:pPr marL="876300" lvl="1" indent="-476250" eaLnBrk="1" hangingPunct="1">
              <a:lnSpc>
                <a:spcPct val="80000"/>
              </a:lnSpc>
            </a:pPr>
            <a:r>
              <a:rPr lang="en-US" altLang="en-US" sz="1900" smtClean="0"/>
              <a:t>Overlay networks, CDN, P2P</a:t>
            </a:r>
          </a:p>
          <a:p>
            <a:pPr marL="533400" indent="-533400" eaLnBrk="1" hangingPunct="1">
              <a:lnSpc>
                <a:spcPct val="80000"/>
              </a:lnSpc>
              <a:buFontTx/>
              <a:buAutoNum type="arabicPeriod"/>
            </a:pPr>
            <a:r>
              <a:rPr lang="en-US" altLang="en-US" sz="2000" smtClean="0"/>
              <a:t>Network security </a:t>
            </a:r>
          </a:p>
        </p:txBody>
      </p:sp>
    </p:spTree>
    <p:extLst>
      <p:ext uri="{BB962C8B-B14F-4D97-AF65-F5344CB8AC3E}">
        <p14:creationId xmlns:p14="http://schemas.microsoft.com/office/powerpoint/2010/main" val="3474052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457200" y="227013"/>
            <a:ext cx="8229600" cy="6480175"/>
          </a:xfrm>
          <a:noFill/>
        </p:spPr>
        <p:txBody>
          <a:bodyPr/>
          <a:lstStyle/>
          <a:p>
            <a:pPr eaLnBrk="1" hangingPunct="1">
              <a:lnSpc>
                <a:spcPct val="80000"/>
              </a:lnSpc>
              <a:buFontTx/>
              <a:buNone/>
            </a:pPr>
            <a:r>
              <a:rPr lang="en-US" altLang="en-US" sz="1400" b="1" dirty="0" smtClean="0"/>
              <a:t> </a:t>
            </a:r>
            <a:endParaRPr lang="en-US" altLang="en-US" sz="1400" b="1" i="1" dirty="0" smtClean="0"/>
          </a:p>
          <a:p>
            <a:pPr eaLnBrk="1" hangingPunct="1">
              <a:lnSpc>
                <a:spcPct val="80000"/>
              </a:lnSpc>
            </a:pPr>
            <a:r>
              <a:rPr lang="en-US" altLang="en-US" sz="1800" b="1" i="1" dirty="0" smtClean="0"/>
              <a:t>Homework and Laboratory Policies: </a:t>
            </a:r>
            <a:r>
              <a:rPr lang="en-US" altLang="en-US" sz="1800" b="1" dirty="0" smtClean="0"/>
              <a:t/>
            </a:r>
            <a:br>
              <a:rPr lang="en-US" altLang="en-US" sz="1800" b="1" dirty="0" smtClean="0"/>
            </a:br>
            <a:r>
              <a:rPr lang="en-US" altLang="en-US" sz="1800" dirty="0" smtClean="0"/>
              <a:t>Written homework will be assigned throughout the semester. There will also be three labs (using Riverbed/OPNET network simulator) and one socket programming project. The socket programming project has two parts. Part one is required for all students. Part two is required for graduate students but optional for undergraduate student.</a:t>
            </a:r>
          </a:p>
          <a:p>
            <a:pPr eaLnBrk="1" hangingPunct="1">
              <a:lnSpc>
                <a:spcPct val="80000"/>
              </a:lnSpc>
              <a:buFontTx/>
              <a:buNone/>
            </a:pPr>
            <a:r>
              <a:rPr lang="en-US" altLang="en-US" sz="1800" dirty="0" smtClean="0"/>
              <a:t> </a:t>
            </a:r>
          </a:p>
          <a:p>
            <a:pPr eaLnBrk="1" hangingPunct="1">
              <a:lnSpc>
                <a:spcPct val="80000"/>
              </a:lnSpc>
              <a:buFontTx/>
              <a:buNone/>
            </a:pPr>
            <a:r>
              <a:rPr lang="en-US" altLang="en-US" sz="1800" dirty="0" smtClean="0"/>
              <a:t>     Assignments (homework and lab) will be due at the beginning of the lecture on the dates announced. It is your responsibility to keep track of assignments and their due dates. </a:t>
            </a:r>
            <a:r>
              <a:rPr lang="en-US" altLang="en-US" sz="1800" dirty="0" smtClean="0"/>
              <a:t>Late assignments will be accepted up to (3) three days but will be penalized a letter grade (10%) for each day late</a:t>
            </a:r>
            <a:endParaRPr lang="en-US" altLang="en-US" sz="1800" dirty="0" smtClean="0"/>
          </a:p>
          <a:p>
            <a:pPr eaLnBrk="1" hangingPunct="1">
              <a:lnSpc>
                <a:spcPct val="80000"/>
              </a:lnSpc>
              <a:buFontTx/>
              <a:buNone/>
            </a:pPr>
            <a:endParaRPr lang="en-US" altLang="en-US" sz="1800" dirty="0" smtClean="0"/>
          </a:p>
          <a:p>
            <a:pPr eaLnBrk="1" hangingPunct="1">
              <a:lnSpc>
                <a:spcPct val="80000"/>
              </a:lnSpc>
            </a:pPr>
            <a:r>
              <a:rPr lang="en-US" altLang="en-US" sz="1800" b="1" i="1" dirty="0" smtClean="0"/>
              <a:t>Lectures: </a:t>
            </a:r>
            <a:r>
              <a:rPr lang="en-US" altLang="en-US" sz="1800" dirty="0" smtClean="0"/>
              <a:t/>
            </a:r>
            <a:br>
              <a:rPr lang="en-US" altLang="en-US" sz="1800" dirty="0" smtClean="0"/>
            </a:br>
            <a:r>
              <a:rPr lang="en-US" altLang="en-US" sz="1800" dirty="0" smtClean="0"/>
              <a:t>The lectures in this course are an important way to impart to students the concepts and skills to be gained in this course.  It is assumed that all students attend all lectures unless a grievous emergency occurs. </a:t>
            </a:r>
            <a:br>
              <a:rPr lang="en-US" altLang="en-US" sz="1800" dirty="0" smtClean="0"/>
            </a:br>
            <a:endParaRPr lang="en-US" altLang="en-US" sz="1800" dirty="0" smtClean="0"/>
          </a:p>
          <a:p>
            <a:pPr eaLnBrk="1" hangingPunct="1">
              <a:lnSpc>
                <a:spcPct val="80000"/>
              </a:lnSpc>
            </a:pPr>
            <a:r>
              <a:rPr lang="en-US" altLang="en-US" sz="1800" b="1" i="1" dirty="0" smtClean="0"/>
              <a:t>Exams: </a:t>
            </a:r>
            <a:r>
              <a:rPr lang="en-US" altLang="en-US" sz="1800" dirty="0" smtClean="0"/>
              <a:t/>
            </a:r>
            <a:br>
              <a:rPr lang="en-US" altLang="en-US" sz="1800" dirty="0" smtClean="0"/>
            </a:br>
            <a:r>
              <a:rPr lang="en-US" altLang="en-US" sz="1800" dirty="0" smtClean="0"/>
              <a:t>There will be one midterm exam and a final exam. </a:t>
            </a:r>
            <a:r>
              <a:rPr lang="en-US" altLang="en-US" sz="1800" dirty="0" smtClean="0"/>
              <a:t>Both </a:t>
            </a:r>
            <a:r>
              <a:rPr lang="en-US" altLang="en-US" sz="1800" dirty="0" smtClean="0"/>
              <a:t>exams will be held in EBW116. All exams are closed-note/closed-book. </a:t>
            </a:r>
            <a:br>
              <a:rPr lang="en-US" altLang="en-US" sz="1800" dirty="0" smtClean="0"/>
            </a:b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 </a:t>
            </a:r>
          </a:p>
        </p:txBody>
      </p:sp>
    </p:spTree>
    <p:extLst>
      <p:ext uri="{BB962C8B-B14F-4D97-AF65-F5344CB8AC3E}">
        <p14:creationId xmlns:p14="http://schemas.microsoft.com/office/powerpoint/2010/main" val="3319329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457200" y="227013"/>
            <a:ext cx="8305800" cy="6480175"/>
          </a:xfrm>
          <a:noFill/>
        </p:spPr>
        <p:txBody>
          <a:bodyPr/>
          <a:lstStyle/>
          <a:p>
            <a:pPr eaLnBrk="1" hangingPunct="1">
              <a:lnSpc>
                <a:spcPct val="90000"/>
              </a:lnSpc>
              <a:buFontTx/>
              <a:buNone/>
            </a:pPr>
            <a:r>
              <a:rPr lang="en-US" altLang="en-US" sz="2100" b="1" smtClean="0"/>
              <a:t> </a:t>
            </a:r>
            <a:endParaRPr lang="en-US" altLang="en-US" sz="2100" b="1" i="1" smtClean="0"/>
          </a:p>
          <a:p>
            <a:pPr eaLnBrk="1" hangingPunct="1">
              <a:lnSpc>
                <a:spcPct val="90000"/>
              </a:lnSpc>
            </a:pPr>
            <a:r>
              <a:rPr lang="en-US" altLang="en-US" sz="2100" b="1" i="1" smtClean="0"/>
              <a:t>Grading: </a:t>
            </a:r>
            <a:r>
              <a:rPr lang="en-US" altLang="en-US" sz="2100" smtClean="0"/>
              <a:t/>
            </a:r>
            <a:br>
              <a:rPr lang="en-US" altLang="en-US" sz="2100" smtClean="0"/>
            </a:br>
            <a:r>
              <a:rPr lang="en-US" altLang="en-US" sz="2100" smtClean="0"/>
              <a:t>Homework ----------------------&gt; 20% </a:t>
            </a:r>
            <a:br>
              <a:rPr lang="en-US" altLang="en-US" sz="2100" smtClean="0"/>
            </a:br>
            <a:r>
              <a:rPr lang="en-US" altLang="en-US" sz="2100" smtClean="0"/>
              <a:t>Laboratory Assignments ----&gt; 20% </a:t>
            </a:r>
            <a:br>
              <a:rPr lang="en-US" altLang="en-US" sz="2100" smtClean="0"/>
            </a:br>
            <a:r>
              <a:rPr lang="en-US" altLang="en-US" sz="2100" smtClean="0"/>
              <a:t>Midterm --------------------------&gt; 30% </a:t>
            </a:r>
            <a:br>
              <a:rPr lang="en-US" altLang="en-US" sz="2100" smtClean="0"/>
            </a:br>
            <a:r>
              <a:rPr lang="en-US" altLang="en-US" sz="2100" smtClean="0"/>
              <a:t>Final ------------------------------&gt; 30% </a:t>
            </a:r>
            <a:br>
              <a:rPr lang="en-US" altLang="en-US" sz="2100" smtClean="0"/>
            </a:br>
            <a:r>
              <a:rPr lang="en-US" altLang="en-US" sz="2100" smtClean="0"/>
              <a:t/>
            </a:r>
            <a:br>
              <a:rPr lang="en-US" altLang="en-US" sz="2100" smtClean="0"/>
            </a:br>
            <a:r>
              <a:rPr lang="en-US" altLang="en-US" sz="2000" smtClean="0"/>
              <a:t>Quizzes for extra credit might be given throughout the semester.</a:t>
            </a:r>
          </a:p>
          <a:p>
            <a:pPr eaLnBrk="1" hangingPunct="1">
              <a:lnSpc>
                <a:spcPct val="90000"/>
              </a:lnSpc>
              <a:buFontTx/>
              <a:buNone/>
            </a:pPr>
            <a:r>
              <a:rPr lang="en-US" altLang="en-US" sz="2000" smtClean="0"/>
              <a:t>    Your final score for the course will be curved to derive your letter grade. </a:t>
            </a:r>
            <a:br>
              <a:rPr lang="en-US" altLang="en-US" sz="2000" smtClean="0"/>
            </a:br>
            <a:endParaRPr lang="en-US" altLang="en-US" sz="2000" smtClean="0"/>
          </a:p>
          <a:p>
            <a:pPr eaLnBrk="1" hangingPunct="1">
              <a:lnSpc>
                <a:spcPct val="90000"/>
              </a:lnSpc>
            </a:pPr>
            <a:r>
              <a:rPr lang="en-US" altLang="en-US" sz="2000" b="1" i="1" smtClean="0"/>
              <a:t>Makeup Exams:</a:t>
            </a:r>
            <a:r>
              <a:rPr lang="en-US" altLang="en-US" sz="2000" smtClean="0"/>
              <a:t/>
            </a:r>
            <a:br>
              <a:rPr lang="en-US" altLang="en-US" sz="2000" smtClean="0"/>
            </a:br>
            <a:r>
              <a:rPr lang="en-US" altLang="en-US" sz="2000" smtClean="0"/>
              <a:t>For those having </a:t>
            </a:r>
            <a:r>
              <a:rPr lang="en-US" altLang="en-US" sz="2000" u="sng" smtClean="0"/>
              <a:t>verified reasons</a:t>
            </a:r>
            <a:r>
              <a:rPr lang="en-US" altLang="en-US" sz="2000" smtClean="0"/>
              <a:t> to be absent during an exam, makeup exams will be arranged on an individual basis. Please contact the instructor </a:t>
            </a:r>
            <a:r>
              <a:rPr lang="en-US" altLang="en-US" sz="2000" u="sng" smtClean="0"/>
              <a:t>at least 1 week</a:t>
            </a:r>
            <a:r>
              <a:rPr lang="en-US" altLang="en-US" sz="2000" smtClean="0"/>
              <a:t> prior to the scheduled test date, as it will not be possible to schedule a makeup "after the fact". </a:t>
            </a:r>
            <a:br>
              <a:rPr lang="en-US" altLang="en-US" sz="2000" smtClean="0"/>
            </a:br>
            <a:endParaRPr lang="en-US" altLang="en-US" sz="2000" b="1" i="1" smtClean="0"/>
          </a:p>
          <a:p>
            <a:pPr eaLnBrk="1" hangingPunct="1">
              <a:lnSpc>
                <a:spcPct val="90000"/>
              </a:lnSpc>
            </a:pPr>
            <a:r>
              <a:rPr lang="en-US" altLang="en-US" sz="2000" b="1" i="1" smtClean="0"/>
              <a:t>Incompletes:</a:t>
            </a:r>
            <a:r>
              <a:rPr lang="en-US" altLang="en-US" sz="2000" smtClean="0"/>
              <a:t/>
            </a:r>
            <a:br>
              <a:rPr lang="en-US" altLang="en-US" sz="2000" smtClean="0"/>
            </a:br>
            <a:r>
              <a:rPr lang="en-US" altLang="en-US" sz="2000" smtClean="0"/>
              <a:t>A grade of 'I' will be given only for cases in which there are </a:t>
            </a:r>
            <a:r>
              <a:rPr lang="en-US" altLang="en-US" sz="2000" u="sng" smtClean="0"/>
              <a:t>documented</a:t>
            </a:r>
            <a:r>
              <a:rPr lang="en-US" altLang="en-US" sz="2000" smtClean="0"/>
              <a:t> medical problems or family emergencies. </a:t>
            </a:r>
            <a:br>
              <a:rPr lang="en-US" altLang="en-US" sz="2000" smtClean="0"/>
            </a:br>
            <a:r>
              <a:rPr lang="en-US" altLang="en-US" sz="2000" smtClean="0"/>
              <a:t/>
            </a:r>
            <a:br>
              <a:rPr lang="en-US" altLang="en-US" sz="2000" smtClean="0"/>
            </a:br>
            <a:endParaRPr lang="en-US" altLang="en-US" sz="2000" smtClean="0"/>
          </a:p>
        </p:txBody>
      </p:sp>
    </p:spTree>
    <p:extLst>
      <p:ext uri="{BB962C8B-B14F-4D97-AF65-F5344CB8AC3E}">
        <p14:creationId xmlns:p14="http://schemas.microsoft.com/office/powerpoint/2010/main" val="333682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304800" y="227013"/>
            <a:ext cx="8382000" cy="6554787"/>
          </a:xfrm>
          <a:noFill/>
        </p:spPr>
        <p:txBody>
          <a:bodyPr/>
          <a:lstStyle/>
          <a:p>
            <a:pPr eaLnBrk="1" hangingPunct="1">
              <a:lnSpc>
                <a:spcPct val="80000"/>
              </a:lnSpc>
              <a:buFontTx/>
              <a:buNone/>
            </a:pPr>
            <a:r>
              <a:rPr lang="en-US" altLang="en-US" sz="600" b="1" smtClean="0"/>
              <a:t> </a:t>
            </a:r>
            <a:endParaRPr lang="en-US" altLang="en-US" sz="600" b="1" i="1" smtClean="0"/>
          </a:p>
          <a:p>
            <a:pPr eaLnBrk="1" hangingPunct="1">
              <a:lnSpc>
                <a:spcPct val="80000"/>
              </a:lnSpc>
            </a:pPr>
            <a:r>
              <a:rPr lang="en-US" altLang="en-US" sz="1700" b="1" smtClean="0"/>
              <a:t>Abuses of Trust:</a:t>
            </a:r>
            <a:r>
              <a:rPr lang="en-US" altLang="en-US" sz="1700" smtClean="0"/>
              <a:t> </a:t>
            </a:r>
          </a:p>
          <a:p>
            <a:pPr eaLnBrk="1" hangingPunct="1">
              <a:lnSpc>
                <a:spcPct val="80000"/>
              </a:lnSpc>
              <a:buFontTx/>
              <a:buNone/>
            </a:pPr>
            <a:r>
              <a:rPr lang="en-US" altLang="en-US" sz="1700" smtClean="0"/>
              <a:t>	Academic honesty is fundamental to the activities and principles of a university. All members of the academic community must be confident that each person's work has been responsibly and honorably acquired, developed, and presented. Any effort to gain an advantage not given to all students is dishonest whether or not the effort is successful. The academic community regards academic dishonesty as an extremely serious matter, with serious consequences that range from probation to expulsion. See the information online at http://osrr.missouri.edu/academicintegrity/index.html and</a:t>
            </a:r>
          </a:p>
          <a:p>
            <a:pPr eaLnBrk="1" hangingPunct="1">
              <a:lnSpc>
                <a:spcPct val="80000"/>
              </a:lnSpc>
              <a:buFontTx/>
              <a:buNone/>
            </a:pPr>
            <a:r>
              <a:rPr lang="en-US" altLang="en-US" sz="1700" smtClean="0"/>
              <a:t>	http://engineering.missouri.edu/cs/degree-programs/academic-honesty/.</a:t>
            </a:r>
          </a:p>
          <a:p>
            <a:pPr eaLnBrk="1" hangingPunct="1">
              <a:lnSpc>
                <a:spcPct val="80000"/>
              </a:lnSpc>
              <a:buFontTx/>
              <a:buNone/>
            </a:pPr>
            <a:endParaRPr lang="en-US" altLang="en-US" sz="1700" smtClean="0"/>
          </a:p>
          <a:p>
            <a:pPr eaLnBrk="1" hangingPunct="1">
              <a:lnSpc>
                <a:spcPct val="80000"/>
              </a:lnSpc>
              <a:buFontTx/>
              <a:buNone/>
            </a:pPr>
            <a:r>
              <a:rPr lang="en-US" altLang="en-US" sz="1700" smtClean="0"/>
              <a:t>	Duplicate homework/lab written in collaboration with others is </a:t>
            </a:r>
            <a:r>
              <a:rPr lang="en-US" altLang="en-US" sz="1700" b="1" smtClean="0"/>
              <a:t>NOT</a:t>
            </a:r>
            <a:r>
              <a:rPr lang="en-US" altLang="en-US" sz="1700" smtClean="0"/>
              <a:t> acceptable. Although it is permissible to discuss the homework/lab with others, these discussions should be of a general nature. All work at a detailed level must be done on your own. Students submitting the same or similar solutions to the homework or lab or a student who submits a lab downloaded off the Internet (or obtained from other sources) will be considered as having cheated. Any evidence of cheating, copying or collusion, plagiarism, etc., will be graded as zero for all students involved and will be referred to both the department Chairman and the Provost for other disciplinary action.</a:t>
            </a:r>
          </a:p>
          <a:p>
            <a:pPr eaLnBrk="1" hangingPunct="1">
              <a:lnSpc>
                <a:spcPct val="80000"/>
              </a:lnSpc>
              <a:buFontTx/>
              <a:buNone/>
            </a:pPr>
            <a:endParaRPr lang="en-US" altLang="en-US" sz="1700" smtClean="0"/>
          </a:p>
          <a:p>
            <a:pPr eaLnBrk="1" hangingPunct="1">
              <a:lnSpc>
                <a:spcPct val="80000"/>
              </a:lnSpc>
            </a:pPr>
            <a:r>
              <a:rPr lang="en-US" altLang="en-US" sz="1700" b="1" i="1" smtClean="0"/>
              <a:t>ADA Statement: </a:t>
            </a:r>
            <a:r>
              <a:rPr lang="en-US" altLang="en-US" sz="1700" smtClean="0"/>
              <a:t/>
            </a:r>
            <a:br>
              <a:rPr lang="en-US" altLang="en-US" sz="1700" smtClean="0"/>
            </a:br>
            <a:r>
              <a:rPr lang="en-US" altLang="en-US" sz="1700" smtClean="0"/>
              <a:t>If disability related accommodations are necessary (for example, a note taker, extended time on exams, captioning), please register with the Office of Disability Services (http://disabilityservices.missouri.edu), S5 Memorial Union, 882-4696, and then notify me of your eligibility for reasonable accommodations.  For other MU resources for students with disabilities, click on "Disability Resources" on the MU homepage.</a:t>
            </a:r>
          </a:p>
        </p:txBody>
      </p:sp>
    </p:spTree>
    <p:extLst>
      <p:ext uri="{BB962C8B-B14F-4D97-AF65-F5344CB8AC3E}">
        <p14:creationId xmlns:p14="http://schemas.microsoft.com/office/powerpoint/2010/main" val="3210015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Instructor</a:t>
            </a:r>
            <a:endParaRPr lang="en-US" dirty="0"/>
          </a:p>
        </p:txBody>
      </p:sp>
      <p:sp>
        <p:nvSpPr>
          <p:cNvPr id="3" name="Content Placeholder 2"/>
          <p:cNvSpPr>
            <a:spLocks noGrp="1"/>
          </p:cNvSpPr>
          <p:nvPr>
            <p:ph idx="1"/>
          </p:nvPr>
        </p:nvSpPr>
        <p:spPr/>
        <p:txBody>
          <a:bodyPr/>
          <a:lstStyle/>
          <a:p>
            <a:r>
              <a:rPr lang="en-US" dirty="0" smtClean="0"/>
              <a:t>5</a:t>
            </a:r>
            <a:r>
              <a:rPr lang="en-US" baseline="30000" dirty="0" smtClean="0"/>
              <a:t>th</a:t>
            </a:r>
            <a:r>
              <a:rPr lang="en-US" dirty="0" smtClean="0"/>
              <a:t> year PhD in Computer Science</a:t>
            </a:r>
          </a:p>
          <a:p>
            <a:r>
              <a:rPr lang="en-US" dirty="0" smtClean="0"/>
              <a:t>Have taught and </a:t>
            </a:r>
            <a:r>
              <a:rPr lang="en-US" dirty="0" err="1" smtClean="0"/>
              <a:t>TA’d</a:t>
            </a:r>
            <a:r>
              <a:rPr lang="en-US" dirty="0" smtClean="0"/>
              <a:t> this class before</a:t>
            </a:r>
          </a:p>
          <a:p>
            <a:r>
              <a:rPr lang="en-US" dirty="0" smtClean="0"/>
              <a:t>Went to undergrad at Central Methodist University (CMU) </a:t>
            </a:r>
          </a:p>
          <a:p>
            <a:endParaRPr lang="en-US" dirty="0"/>
          </a:p>
          <a:p>
            <a:r>
              <a:rPr lang="en-US" dirty="0" smtClean="0"/>
              <a:t>Ran Track &amp; Field and Cross Country</a:t>
            </a:r>
            <a:endParaRPr lang="en-US" dirty="0"/>
          </a:p>
        </p:txBody>
      </p:sp>
      <p:sp>
        <p:nvSpPr>
          <p:cNvPr id="4" name="AutoShape 2" descr="Image result for central methodist university"/>
          <p:cNvSpPr>
            <a:spLocks noChangeAspect="1" noChangeArrowheads="1"/>
          </p:cNvSpPr>
          <p:nvPr/>
        </p:nvSpPr>
        <p:spPr bwMode="auto">
          <a:xfrm>
            <a:off x="155575" y="-1609527"/>
            <a:ext cx="7616825" cy="42844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Image result for central methodist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291681"/>
            <a:ext cx="2286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track and fiel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5794" y="4648200"/>
            <a:ext cx="1597025" cy="116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94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Bahamas</a:t>
            </a:r>
            <a:endParaRPr lang="en-US" dirty="0"/>
          </a:p>
        </p:txBody>
      </p:sp>
      <p:pic>
        <p:nvPicPr>
          <p:cNvPr id="5122" name="Picture 2" descr="Image result for bahamas fl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2106836"/>
            <a:ext cx="3589090" cy="179454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bahamas national symb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191000"/>
            <a:ext cx="1905000" cy="23431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bahamas islan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81" y="1600200"/>
            <a:ext cx="3733800" cy="2807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r>
              <a:rPr lang="en-US" altLang="zh-CN" smtClean="0"/>
              <a:t>Spring 2014</a:t>
            </a:r>
            <a:endParaRPr lang="en-US" altLang="en-US" smtClean="0"/>
          </a:p>
        </p:txBody>
      </p:sp>
      <p:sp>
        <p:nvSpPr>
          <p:cNvPr id="6147" name="Footer Placeholder 4"/>
          <p:cNvSpPr>
            <a:spLocks noGrp="1"/>
          </p:cNvSpPr>
          <p:nvPr>
            <p:ph type="ftr" sz="quarter" idx="11"/>
          </p:nvPr>
        </p:nvSpPr>
        <p:spPr>
          <a:noFill/>
        </p:spPr>
        <p:txBody>
          <a:bodyPr/>
          <a:lstStyle/>
          <a:p>
            <a:r>
              <a:rPr lang="en-US" altLang="en-US" smtClean="0"/>
              <a:t>MU CS 4850/7850</a:t>
            </a:r>
          </a:p>
        </p:txBody>
      </p:sp>
      <p:sp>
        <p:nvSpPr>
          <p:cNvPr id="6148" name="Slide Number Placeholder 5"/>
          <p:cNvSpPr>
            <a:spLocks noGrp="1"/>
          </p:cNvSpPr>
          <p:nvPr>
            <p:ph type="sldNum" sz="quarter" idx="12"/>
          </p:nvPr>
        </p:nvSpPr>
        <p:spPr>
          <a:noFill/>
        </p:spPr>
        <p:txBody>
          <a:bodyPr/>
          <a:lstStyle/>
          <a:p>
            <a:fld id="{F330C991-6C7A-447D-80AD-977D8D89D341}" type="slidenum">
              <a:rPr lang="en-US" altLang="en-US" smtClean="0"/>
              <a:pPr/>
              <a:t>9</a:t>
            </a:fld>
            <a:endParaRPr lang="en-US" altLang="en-US" smtClean="0"/>
          </a:p>
        </p:txBody>
      </p:sp>
      <p:sp>
        <p:nvSpPr>
          <p:cNvPr id="6149" name="Rectangle 2"/>
          <p:cNvSpPr>
            <a:spLocks noGrp="1" noChangeArrowheads="1"/>
          </p:cNvSpPr>
          <p:nvPr>
            <p:ph type="ctrTitle"/>
          </p:nvPr>
        </p:nvSpPr>
        <p:spPr>
          <a:xfrm>
            <a:off x="685800" y="1676400"/>
            <a:ext cx="7772400" cy="1143000"/>
          </a:xfrm>
        </p:spPr>
        <p:txBody>
          <a:bodyPr>
            <a:normAutofit fontScale="90000"/>
          </a:bodyPr>
          <a:lstStyle/>
          <a:p>
            <a:r>
              <a:rPr lang="en-US" altLang="en-US" sz="4800" smtClean="0"/>
              <a:t>Introduction</a:t>
            </a:r>
            <a:r>
              <a:rPr lang="en-US" altLang="en-US" smtClean="0"/>
              <a:t/>
            </a:r>
            <a:br>
              <a:rPr lang="en-US" altLang="en-US" smtClean="0"/>
            </a:br>
            <a:r>
              <a:rPr lang="en-US" altLang="en-US" smtClean="0"/>
              <a:t/>
            </a:r>
            <a:br>
              <a:rPr lang="en-US" altLang="en-US" smtClean="0"/>
            </a:br>
            <a:r>
              <a:rPr lang="en-US" altLang="en-US" sz="2000" smtClean="0"/>
              <a:t>Slides adapted from Larry Peterson</a:t>
            </a:r>
          </a:p>
        </p:txBody>
      </p:sp>
      <p:sp>
        <p:nvSpPr>
          <p:cNvPr id="6150" name="Rectangle 3"/>
          <p:cNvSpPr>
            <a:spLocks noGrp="1" noChangeArrowheads="1"/>
          </p:cNvSpPr>
          <p:nvPr>
            <p:ph type="subTitle" idx="1"/>
          </p:nvPr>
        </p:nvSpPr>
        <p:spPr>
          <a:xfrm>
            <a:off x="1295400" y="3190875"/>
            <a:ext cx="6400800" cy="2514600"/>
          </a:xfrm>
        </p:spPr>
        <p:txBody>
          <a:bodyPr>
            <a:normAutofit fontScale="92500" lnSpcReduction="20000"/>
          </a:bodyPr>
          <a:lstStyle/>
          <a:p>
            <a:pPr algn="l"/>
            <a:r>
              <a:rPr lang="en-US" altLang="en-US" smtClean="0"/>
              <a:t>Outline</a:t>
            </a:r>
          </a:p>
          <a:p>
            <a:pPr lvl="1" algn="l">
              <a:lnSpc>
                <a:spcPct val="80000"/>
              </a:lnSpc>
            </a:pPr>
            <a:r>
              <a:rPr lang="en-US" altLang="en-US" smtClean="0"/>
              <a:t>Applications and Features</a:t>
            </a:r>
          </a:p>
          <a:p>
            <a:pPr lvl="1" algn="l">
              <a:lnSpc>
                <a:spcPct val="80000"/>
              </a:lnSpc>
            </a:pPr>
            <a:r>
              <a:rPr lang="en-US" altLang="en-US" smtClean="0"/>
              <a:t>Statistical Multiplexing</a:t>
            </a:r>
          </a:p>
          <a:p>
            <a:pPr lvl="1" algn="l">
              <a:lnSpc>
                <a:spcPct val="80000"/>
              </a:lnSpc>
            </a:pPr>
            <a:r>
              <a:rPr lang="en-US" altLang="en-US" smtClean="0"/>
              <a:t>Inter-Process Communication</a:t>
            </a:r>
          </a:p>
          <a:p>
            <a:pPr lvl="1" algn="l">
              <a:lnSpc>
                <a:spcPct val="80000"/>
              </a:lnSpc>
            </a:pPr>
            <a:r>
              <a:rPr lang="en-US" altLang="en-US" smtClean="0"/>
              <a:t>Network Architecture</a:t>
            </a:r>
          </a:p>
          <a:p>
            <a:pPr lvl="1" algn="l">
              <a:lnSpc>
                <a:spcPct val="80000"/>
              </a:lnSpc>
            </a:pPr>
            <a:r>
              <a:rPr lang="en-US" altLang="en-US" smtClean="0"/>
              <a:t>Performance Metrics</a:t>
            </a:r>
          </a:p>
          <a:p>
            <a:pPr lvl="1" algn="l">
              <a:lnSpc>
                <a:spcPct val="80000"/>
              </a:lnSpc>
            </a:pPr>
            <a:r>
              <a:rPr lang="en-US" altLang="en-US" smtClean="0"/>
              <a:t>Implementation Issues</a:t>
            </a:r>
          </a:p>
          <a:p>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731</Words>
  <Application>Microsoft Office PowerPoint</Application>
  <PresentationFormat>On-screen Show (4:3)</PresentationFormat>
  <Paragraphs>205</Paragraphs>
  <Slides>21</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宋体</vt:lpstr>
      <vt:lpstr>Arial</vt:lpstr>
      <vt:lpstr>Calibri</vt:lpstr>
      <vt:lpstr>Comic Sans MS</vt:lpstr>
      <vt:lpstr>Myriad Roman</vt:lpstr>
      <vt:lpstr>Times New Roman</vt:lpstr>
      <vt:lpstr>Office Theme</vt:lpstr>
      <vt:lpstr>Clip</vt:lpstr>
      <vt:lpstr>PowerPoint Presentation</vt:lpstr>
      <vt:lpstr>PowerPoint Presentation</vt:lpstr>
      <vt:lpstr>PowerPoint Presentation</vt:lpstr>
      <vt:lpstr>PowerPoint Presentation</vt:lpstr>
      <vt:lpstr>PowerPoint Presentation</vt:lpstr>
      <vt:lpstr>PowerPoint Presentation</vt:lpstr>
      <vt:lpstr>About the Instructor</vt:lpstr>
      <vt:lpstr>From the Bahamas</vt:lpstr>
      <vt:lpstr>Introduction  Slides adapted from Larry Peterson</vt:lpstr>
      <vt:lpstr>PowerPoint Presentation</vt:lpstr>
      <vt:lpstr> ConferenceXP Project  In collaboration with Microsoft Research  Internet2-based P2P video conferencing system   </vt:lpstr>
      <vt:lpstr>Goal</vt:lpstr>
      <vt:lpstr>What is a network? What purpose do they serve?</vt:lpstr>
      <vt:lpstr>What’s a Network: Key Features</vt:lpstr>
      <vt:lpstr>What’s a Network: “Nuts and Bolts” View</vt:lpstr>
      <vt:lpstr>Building Blocks</vt:lpstr>
      <vt:lpstr>Switched Networks</vt:lpstr>
      <vt:lpstr>Where did the internet come from?</vt:lpstr>
      <vt:lpstr>Brief History of the Internet</vt:lpstr>
      <vt:lpstr>Topic for Next Class</vt:lpstr>
      <vt:lpstr>Have A Great Day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Slides adapted from Larry Peterson</dc:title>
  <dc:creator>kristofferson</dc:creator>
  <cp:lastModifiedBy>zenglab1</cp:lastModifiedBy>
  <cp:revision>17</cp:revision>
  <dcterms:created xsi:type="dcterms:W3CDTF">2017-01-17T22:51:45Z</dcterms:created>
  <dcterms:modified xsi:type="dcterms:W3CDTF">2017-01-18T17:50:30Z</dcterms:modified>
</cp:coreProperties>
</file>