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8" r:id="rId2"/>
    <p:sldId id="280" r:id="rId3"/>
    <p:sldId id="279" r:id="rId4"/>
    <p:sldId id="257" r:id="rId5"/>
    <p:sldId id="258" r:id="rId6"/>
    <p:sldId id="259" r:id="rId7"/>
    <p:sldId id="274" r:id="rId8"/>
    <p:sldId id="260" r:id="rId9"/>
    <p:sldId id="273" r:id="rId10"/>
    <p:sldId id="261" r:id="rId11"/>
    <p:sldId id="276" r:id="rId12"/>
    <p:sldId id="262" r:id="rId13"/>
    <p:sldId id="263" r:id="rId14"/>
    <p:sldId id="264" r:id="rId15"/>
    <p:sldId id="277" r:id="rId16"/>
    <p:sldId id="265" r:id="rId17"/>
    <p:sldId id="266" r:id="rId18"/>
    <p:sldId id="267" r:id="rId19"/>
    <p:sldId id="268" r:id="rId20"/>
    <p:sldId id="269" r:id="rId21"/>
    <p:sldId id="270"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942" autoAdjust="0"/>
  </p:normalViewPr>
  <p:slideViewPr>
    <p:cSldViewPr snapToGrid="0">
      <p:cViewPr varScale="1">
        <p:scale>
          <a:sx n="80" d="100"/>
          <a:sy n="80" d="100"/>
        </p:scale>
        <p:origin x="1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C5FF7-833F-4153-9D82-A21BCBC6C71E}" type="datetimeFigureOut">
              <a:rPr lang="en-US" smtClean="0"/>
              <a:t>8/24/2017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DEC04-1C01-4EA6-9C04-27FD99B9C304}" type="slidenum">
              <a:rPr lang="en-US" smtClean="0"/>
              <a:t>‹#›</a:t>
            </a:fld>
            <a:endParaRPr lang="en-US"/>
          </a:p>
        </p:txBody>
      </p:sp>
    </p:spTree>
    <p:extLst>
      <p:ext uri="{BB962C8B-B14F-4D97-AF65-F5344CB8AC3E}">
        <p14:creationId xmlns:p14="http://schemas.microsoft.com/office/powerpoint/2010/main" val="1551756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2E1C8A8E-D598-4BEE-BF6E-7EC15C2120EC}" type="slidenum">
              <a:rPr lang="en-US" altLang="en-US" sz="1200"/>
              <a:pPr/>
              <a:t>4</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1236663" y="3317875"/>
            <a:ext cx="6797675" cy="3143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DS3? </a:t>
            </a:r>
            <a:r>
              <a:rPr lang="en-US" altLang="en-US" i="1"/>
              <a:t>Digital Signal 3</a:t>
            </a:r>
            <a:r>
              <a:rPr lang="en-US" altLang="en-US"/>
              <a:t> (</a:t>
            </a:r>
            <a:r>
              <a:rPr lang="en-US" altLang="en-US" i="1"/>
              <a:t>DS3</a:t>
            </a:r>
            <a:r>
              <a:rPr lang="en-US" altLang="en-US"/>
              <a:t>) (T-3 line), 45 Mbps</a:t>
            </a:r>
          </a:p>
          <a:p>
            <a:r>
              <a:rPr lang="en-US" altLang="en-US"/>
              <a:t>OC3? 155 Mbps</a:t>
            </a:r>
          </a:p>
        </p:txBody>
      </p:sp>
    </p:spTree>
    <p:extLst>
      <p:ext uri="{BB962C8B-B14F-4D97-AF65-F5344CB8AC3E}">
        <p14:creationId xmlns:p14="http://schemas.microsoft.com/office/powerpoint/2010/main" val="2415762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35160E6F-9126-403F-B9FC-FD67ED0489B4}" type="slidenum">
              <a:rPr lang="en-US" altLang="en-US" sz="1200"/>
              <a:pPr/>
              <a:t>22</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3734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network connected by switches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Multiple networks connected by routers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can reasonably be argued that this idea of interconnecting widely differing networks was the fundamental innovation of the Internet and that the successful growth of the Internet to global size and billions of nodes was the result of some very good design decisions by the early Internet architects, which we will discuss later.</a:t>
            </a:r>
          </a:p>
        </p:txBody>
      </p:sp>
      <p:sp>
        <p:nvSpPr>
          <p:cNvPr id="4" name="Slide Number Placeholder 3"/>
          <p:cNvSpPr>
            <a:spLocks noGrp="1"/>
          </p:cNvSpPr>
          <p:nvPr>
            <p:ph type="sldNum" sz="quarter" idx="10"/>
          </p:nvPr>
        </p:nvSpPr>
        <p:spPr/>
        <p:txBody>
          <a:bodyPr/>
          <a:lstStyle/>
          <a:p>
            <a:fld id="{446DEC04-1C01-4EA6-9C04-27FD99B9C304}" type="slidenum">
              <a:rPr lang="en-US" smtClean="0"/>
              <a:t>5</a:t>
            </a:fld>
            <a:endParaRPr lang="en-US"/>
          </a:p>
        </p:txBody>
      </p:sp>
    </p:spTree>
    <p:extLst>
      <p:ext uri="{BB962C8B-B14F-4D97-AF65-F5344CB8AC3E}">
        <p14:creationId xmlns:p14="http://schemas.microsoft.com/office/powerpoint/2010/main" val="63514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8B5A59B2-5A3A-42BF-9A35-8937CA6DEA86}" type="slidenum">
              <a:rPr lang="en-US" altLang="en-US" sz="1200"/>
              <a:pPr/>
              <a:t>6</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Hierarchy!</a:t>
            </a:r>
          </a:p>
          <a:p>
            <a:endParaRPr lang="en-US" altLang="en-US" dirty="0"/>
          </a:p>
          <a:p>
            <a:r>
              <a:rPr lang="en-US" sz="1200" kern="1200" dirty="0">
                <a:solidFill>
                  <a:schemeClr val="tx1"/>
                </a:solidFill>
                <a:effectLst/>
                <a:latin typeface="+mn-lt"/>
                <a:ea typeface="+mn-ea"/>
                <a:cs typeface="+mn-cs"/>
              </a:rPr>
              <a:t>An address is a byte string that identifies a node; that is, the network can use a node’s address to distinguish it from the other nodes connected to the network</a:t>
            </a:r>
          </a:p>
          <a:p>
            <a:endParaRPr lang="en-US" alt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process of determining systematically how to forward messages toward the destination node based on its address is called </a:t>
            </a:r>
            <a:r>
              <a:rPr lang="en-US" sz="1200" i="1" kern="1200" dirty="0">
                <a:solidFill>
                  <a:schemeClr val="tx1"/>
                </a:solidFill>
                <a:effectLst/>
                <a:latin typeface="+mn-lt"/>
                <a:ea typeface="+mn-ea"/>
                <a:cs typeface="+mn-cs"/>
              </a:rPr>
              <a:t>routing</a:t>
            </a:r>
            <a:r>
              <a:rPr lang="en-US" sz="1200" kern="1200" dirty="0">
                <a:solidFill>
                  <a:schemeClr val="tx1"/>
                </a:solidFill>
                <a:effectLst/>
                <a:latin typeface="+mn-lt"/>
                <a:ea typeface="+mn-ea"/>
                <a:cs typeface="+mn-cs"/>
              </a:rPr>
              <a:t>.</a:t>
            </a:r>
          </a:p>
          <a:p>
            <a:endParaRPr lang="en-US" altLang="en-US" dirty="0"/>
          </a:p>
        </p:txBody>
      </p:sp>
    </p:spTree>
    <p:extLst>
      <p:ext uri="{BB962C8B-B14F-4D97-AF65-F5344CB8AC3E}">
        <p14:creationId xmlns:p14="http://schemas.microsoft.com/office/powerpoint/2010/main" val="43713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What might be the issues with these approaches?</a:t>
            </a:r>
          </a:p>
          <a:p>
            <a:r>
              <a:rPr lang="en-US" altLang="en-US" dirty="0"/>
              <a:t>Time slot of frequency may be idle</a:t>
            </a:r>
          </a:p>
          <a:p>
            <a:r>
              <a:rPr lang="en-US" altLang="en-US" dirty="0"/>
              <a:t>Number of flows are fixed</a:t>
            </a:r>
          </a:p>
          <a:p>
            <a:r>
              <a:rPr lang="en-US" altLang="en-US" dirty="0"/>
              <a:t>-</a:t>
            </a:r>
            <a:r>
              <a:rPr lang="en-US" sz="1200" kern="1200" dirty="0">
                <a:solidFill>
                  <a:schemeClr val="tx1"/>
                </a:solidFill>
                <a:effectLst/>
                <a:latin typeface="+mn-lt"/>
                <a:ea typeface="+mn-ea"/>
                <a:cs typeface="+mn-cs"/>
              </a:rPr>
              <a:t>At an intuitive level,  multiplexing can be explained by analogy to a timesharing computer system, where a single physical processor is shared (multiplexed) among multiple jobs, each of which believes it has its own private processor. Similarly,  data being sent by multiple users can be multiplexed over the physical links that make up a network.</a:t>
            </a:r>
          </a:p>
          <a:p>
            <a:r>
              <a:rPr lang="en-US" altLang="en-US" sz="1200" kern="1200" dirty="0">
                <a:solidFill>
                  <a:schemeClr val="tx1"/>
                </a:solidFill>
                <a:effectLst/>
                <a:latin typeface="+mn-lt"/>
                <a:ea typeface="+mn-ea"/>
                <a:cs typeface="+mn-cs"/>
              </a:rPr>
              <a:t>-</a:t>
            </a:r>
            <a:endParaRPr lang="en-US" alt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79DB794B-7D19-4C8B-A400-2AC35EE84A9B}" type="slidenum">
              <a:rPr lang="en-US" altLang="en-US" sz="1200"/>
              <a:pPr/>
              <a:t>8</a:t>
            </a:fld>
            <a:endParaRPr lang="en-US" altLang="en-US" sz="1200"/>
          </a:p>
        </p:txBody>
      </p:sp>
    </p:spTree>
    <p:extLst>
      <p:ext uri="{BB962C8B-B14F-4D97-AF65-F5344CB8AC3E}">
        <p14:creationId xmlns:p14="http://schemas.microsoft.com/office/powerpoint/2010/main" val="293004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On demand  </a:t>
            </a:r>
          </a:p>
          <a:p>
            <a:r>
              <a:rPr lang="en-US" altLang="en-US" dirty="0"/>
              <a:t>How does it ensure that each flow gets its time</a:t>
            </a:r>
            <a:r>
              <a:rPr lang="en-US" altLang="en-US" baseline="0" dirty="0"/>
              <a:t> on the network? </a:t>
            </a:r>
          </a:p>
          <a:p>
            <a:r>
              <a:rPr lang="en-US" altLang="en-US" baseline="0" dirty="0"/>
              <a:t>What happens if one flow has more data to send than the other – Grocery Store analogy. Waiting in line</a:t>
            </a:r>
          </a:p>
          <a:p>
            <a:r>
              <a:rPr lang="en-US" altLang="en-US" baseline="0" dirty="0"/>
              <a:t> - </a:t>
            </a:r>
            <a:r>
              <a:rPr lang="en-US" sz="1200" kern="1200" dirty="0">
                <a:solidFill>
                  <a:schemeClr val="tx1"/>
                </a:solidFill>
                <a:effectLst/>
                <a:latin typeface="+mn-lt"/>
                <a:ea typeface="+mn-ea"/>
                <a:cs typeface="+mn-cs"/>
              </a:rPr>
              <a:t>defines an upper bound on the size of the block of data that each flow is permitted to transmit at a given time</a:t>
            </a:r>
          </a:p>
          <a:p>
            <a:endParaRPr lang="en-US" altLang="en-US" sz="1200" kern="1200" baseline="0" dirty="0">
              <a:solidFill>
                <a:schemeClr val="tx1"/>
              </a:solidFill>
              <a:effectLst/>
              <a:latin typeface="+mn-lt"/>
              <a:ea typeface="+mn-ea"/>
              <a:cs typeface="+mn-cs"/>
            </a:endParaRPr>
          </a:p>
          <a:p>
            <a:r>
              <a:rPr lang="en-US" altLang="en-US" sz="1200" kern="1200" baseline="0" dirty="0">
                <a:solidFill>
                  <a:schemeClr val="tx1"/>
                </a:solidFill>
                <a:effectLst/>
                <a:latin typeface="+mn-lt"/>
                <a:ea typeface="+mn-ea"/>
                <a:cs typeface="+mn-cs"/>
              </a:rPr>
              <a:t>What implications do packet switched networks place on the messages?</a:t>
            </a:r>
          </a:p>
          <a:p>
            <a:r>
              <a:rPr lang="en-US" alt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limits the maximum size of packets, a host may not be able to send a complete message in one packet. source may need to fragment the message into several packets, with the receiver reassembling the packets back into the original message.</a:t>
            </a:r>
          </a:p>
          <a:p>
            <a:r>
              <a:rPr lang="en-US" sz="1200" kern="1200" dirty="0">
                <a:solidFill>
                  <a:schemeClr val="tx1"/>
                </a:solidFill>
                <a:effectLst/>
                <a:latin typeface="+mn-lt"/>
                <a:ea typeface="+mn-ea"/>
                <a:cs typeface="+mn-cs"/>
              </a:rPr>
              <a:t> </a:t>
            </a:r>
          </a:p>
          <a:p>
            <a:endParaRPr lang="en-US" altLang="en-US" baseline="0" dirty="0"/>
          </a:p>
          <a:p>
            <a:endParaRPr lang="en-US" altLang="en-US" dirty="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E0EE0C6A-EF79-42FD-B071-5A8BFD36B5C2}" type="slidenum">
              <a:rPr lang="en-US" altLang="en-US" sz="1200"/>
              <a:pPr/>
              <a:t>10</a:t>
            </a:fld>
            <a:endParaRPr lang="en-US" altLang="en-US" sz="1200"/>
          </a:p>
        </p:txBody>
      </p:sp>
    </p:spTree>
    <p:extLst>
      <p:ext uri="{BB962C8B-B14F-4D97-AF65-F5344CB8AC3E}">
        <p14:creationId xmlns:p14="http://schemas.microsoft.com/office/powerpoint/2010/main" val="2223843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46DEC04-1C01-4EA6-9C04-27FD99B9C304}" type="slidenum">
              <a:rPr lang="en-US" smtClean="0"/>
              <a:t>11</a:t>
            </a:fld>
            <a:endParaRPr lang="en-US"/>
          </a:p>
        </p:txBody>
      </p:sp>
    </p:spTree>
    <p:extLst>
      <p:ext uri="{BB962C8B-B14F-4D97-AF65-F5344CB8AC3E}">
        <p14:creationId xmlns:p14="http://schemas.microsoft.com/office/powerpoint/2010/main" val="394066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is more accurate to think of a network as providing the means for a set of application processes that are distributed over those computers to communicate. </a:t>
            </a:r>
          </a:p>
          <a:p>
            <a:r>
              <a:rPr lang="en-US" sz="1200" kern="1200" dirty="0">
                <a:solidFill>
                  <a:schemeClr val="tx1"/>
                </a:solidFill>
                <a:effectLst/>
                <a:latin typeface="+mn-lt"/>
                <a:ea typeface="+mn-ea"/>
                <a:cs typeface="+mn-cs"/>
              </a:rPr>
              <a:t>-How to allow processes to communicate</a:t>
            </a:r>
          </a:p>
          <a:p>
            <a:pPr marL="171450" indent="-171450">
              <a:buFontTx/>
              <a:buChar char="-"/>
            </a:pPr>
            <a:r>
              <a:rPr lang="en-US" sz="1200" kern="1200" dirty="0">
                <a:solidFill>
                  <a:schemeClr val="tx1"/>
                </a:solidFill>
                <a:effectLst/>
                <a:latin typeface="+mn-lt"/>
                <a:ea typeface="+mn-ea"/>
                <a:cs typeface="+mn-cs"/>
              </a:rPr>
              <a:t>developer’s perspective, the network needs to make his or her life easier.</a:t>
            </a:r>
          </a:p>
          <a:p>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446DEC04-1C01-4EA6-9C04-27FD99B9C304}" type="slidenum">
              <a:rPr lang="en-US" smtClean="0"/>
              <a:t>12</a:t>
            </a:fld>
            <a:endParaRPr lang="en-US"/>
          </a:p>
        </p:txBody>
      </p:sp>
    </p:spTree>
    <p:extLst>
      <p:ext uri="{BB962C8B-B14F-4D97-AF65-F5344CB8AC3E}">
        <p14:creationId xmlns:p14="http://schemas.microsoft.com/office/powerpoint/2010/main" val="1593517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What needs do the programs have</a:t>
            </a:r>
          </a:p>
          <a:p>
            <a:endParaRPr lang="en-US" altLang="en-US" dirty="0"/>
          </a:p>
          <a:p>
            <a:r>
              <a:rPr lang="en-US" sz="1200" kern="1200" dirty="0">
                <a:solidFill>
                  <a:schemeClr val="tx1"/>
                </a:solidFill>
                <a:effectLst/>
                <a:latin typeface="+mn-lt"/>
                <a:ea typeface="+mn-ea"/>
                <a:cs typeface="+mn-cs"/>
              </a:rPr>
              <a:t>Intuitively, we view the network as providing logical </a:t>
            </a:r>
            <a:r>
              <a:rPr lang="en-US" sz="1200" i="1" kern="1200" dirty="0">
                <a:solidFill>
                  <a:schemeClr val="tx1"/>
                </a:solidFill>
                <a:effectLst/>
                <a:latin typeface="+mn-lt"/>
                <a:ea typeface="+mn-ea"/>
                <a:cs typeface="+mn-cs"/>
              </a:rPr>
              <a:t>channels </a:t>
            </a:r>
            <a:r>
              <a:rPr lang="en-US" sz="1200" kern="1200" dirty="0">
                <a:solidFill>
                  <a:schemeClr val="tx1"/>
                </a:solidFill>
                <a:effectLst/>
                <a:latin typeface="+mn-lt"/>
                <a:ea typeface="+mn-ea"/>
                <a:cs typeface="+mn-cs"/>
              </a:rPr>
              <a:t>over which application-level processes can communicate with each other; each channel provides the set of services required by that application. In</a:t>
            </a:r>
          </a:p>
          <a:p>
            <a:r>
              <a:rPr lang="en-US" sz="1200" kern="1200" dirty="0">
                <a:solidFill>
                  <a:schemeClr val="tx1"/>
                </a:solidFill>
                <a:effectLst/>
                <a:latin typeface="+mn-lt"/>
                <a:ea typeface="+mn-ea"/>
                <a:cs typeface="+mn-cs"/>
              </a:rPr>
              <a:t>other words, just as we use a cloud to abstractly represent connectivity among a set of computers, we now think of a channel as connecting one process to another.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Should application programs have to implement all functions of the network?</a:t>
            </a:r>
          </a:p>
          <a:p>
            <a:pPr marL="171450" indent="-171450">
              <a:buFontTx/>
              <a:buChar char="-"/>
            </a:pPr>
            <a:r>
              <a:rPr lang="en-US" dirty="0"/>
              <a:t>What functionality do the channels need to have?</a:t>
            </a:r>
          </a:p>
          <a:p>
            <a:pPr marL="171450" indent="-171450">
              <a:buFontTx/>
              <a:buChar char="-"/>
            </a:pPr>
            <a:r>
              <a:rPr lang="en-US" dirty="0"/>
              <a:t>No delay?</a:t>
            </a:r>
          </a:p>
          <a:p>
            <a:pPr marL="171450" indent="-171450">
              <a:buFontTx/>
              <a:buChar char="-"/>
            </a:pPr>
            <a:r>
              <a:rPr lang="en-US" dirty="0"/>
              <a:t>In order</a:t>
            </a:r>
          </a:p>
          <a:p>
            <a:pPr marL="171450" indent="-171450">
              <a:buFontTx/>
              <a:buChar char="-"/>
            </a:pPr>
            <a:r>
              <a:rPr lang="en-US" dirty="0"/>
              <a:t>Eaves dropping?</a:t>
            </a:r>
            <a:endParaRPr lang="en-US" alt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9B291822-C6E9-4731-B443-73D72D88BC01}" type="slidenum">
              <a:rPr lang="en-US" altLang="en-US" sz="1200"/>
              <a:pPr/>
              <a:t>13</a:t>
            </a:fld>
            <a:endParaRPr lang="en-US" altLang="en-US" sz="1200"/>
          </a:p>
        </p:txBody>
      </p:sp>
    </p:spTree>
    <p:extLst>
      <p:ext uri="{BB962C8B-B14F-4D97-AF65-F5344CB8AC3E}">
        <p14:creationId xmlns:p14="http://schemas.microsoft.com/office/powerpoint/2010/main" val="3179289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AC40714C-3101-401E-A65C-166AD244EFAE}" type="slidenum">
              <a:rPr lang="en-US" altLang="en-US" sz="1200"/>
              <a:pPr/>
              <a:t>19</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04744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2FF229-D2BE-48DC-B5A6-CD4C8659A757}"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256436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2FF229-D2BE-48DC-B5A6-CD4C8659A757}"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132770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2FF229-D2BE-48DC-B5A6-CD4C8659A757}"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161242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2FF229-D2BE-48DC-B5A6-CD4C8659A757}"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51173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FF229-D2BE-48DC-B5A6-CD4C8659A757}"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302202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2FF229-D2BE-48DC-B5A6-CD4C8659A757}"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119620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2FF229-D2BE-48DC-B5A6-CD4C8659A757}" type="datetimeFigureOut">
              <a:rPr lang="en-US" smtClean="0"/>
              <a:t>8/24/2017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170217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2FF229-D2BE-48DC-B5A6-CD4C8659A757}" type="datetimeFigureOut">
              <a:rPr lang="en-US" smtClean="0"/>
              <a:t>8/24/2017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320734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FF229-D2BE-48DC-B5A6-CD4C8659A757}" type="datetimeFigureOut">
              <a:rPr lang="en-US" smtClean="0"/>
              <a:t>8/24/2017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306333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2FF229-D2BE-48DC-B5A6-CD4C8659A757}"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37085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2FF229-D2BE-48DC-B5A6-CD4C8659A757}"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62C6D-874A-4878-9DB8-D6ADDF0ADB5D}" type="slidenum">
              <a:rPr lang="en-US" smtClean="0"/>
              <a:t>‹#›</a:t>
            </a:fld>
            <a:endParaRPr lang="en-US"/>
          </a:p>
        </p:txBody>
      </p:sp>
    </p:spTree>
    <p:extLst>
      <p:ext uri="{BB962C8B-B14F-4D97-AF65-F5344CB8AC3E}">
        <p14:creationId xmlns:p14="http://schemas.microsoft.com/office/powerpoint/2010/main" val="4589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FF229-D2BE-48DC-B5A6-CD4C8659A757}" type="datetimeFigureOut">
              <a:rPr lang="en-US" smtClean="0"/>
              <a:t>8/24/2017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62C6D-874A-4878-9DB8-D6ADDF0ADB5D}" type="slidenum">
              <a:rPr lang="en-US" smtClean="0"/>
              <a:t>‹#›</a:t>
            </a:fld>
            <a:endParaRPr lang="en-US"/>
          </a:p>
        </p:txBody>
      </p:sp>
    </p:spTree>
    <p:extLst>
      <p:ext uri="{BB962C8B-B14F-4D97-AF65-F5344CB8AC3E}">
        <p14:creationId xmlns:p14="http://schemas.microsoft.com/office/powerpoint/2010/main" val="417739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2.jpeg"/><Relationship Id="rId7" Type="http://schemas.openxmlformats.org/officeDocument/2006/relationships/slide" Target="slide1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slide" Target="slide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Architecture</a:t>
            </a:r>
          </a:p>
        </p:txBody>
      </p:sp>
      <p:sp>
        <p:nvSpPr>
          <p:cNvPr id="3" name="Subtitle 2"/>
          <p:cNvSpPr>
            <a:spLocks noGrp="1"/>
          </p:cNvSpPr>
          <p:nvPr>
            <p:ph type="subTitle" idx="1"/>
          </p:nvPr>
        </p:nvSpPr>
        <p:spPr/>
        <p:txBody>
          <a:bodyPr/>
          <a:lstStyle/>
          <a:p>
            <a:r>
              <a:rPr lang="en-US" dirty="0"/>
              <a:t>CS 4850 Lecture #2</a:t>
            </a:r>
          </a:p>
        </p:txBody>
      </p:sp>
    </p:spTree>
    <p:extLst>
      <p:ext uri="{BB962C8B-B14F-4D97-AF65-F5344CB8AC3E}">
        <p14:creationId xmlns:p14="http://schemas.microsoft.com/office/powerpoint/2010/main" val="374014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1843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87CE60-50F2-4224-9A5D-8E874D88F9B7}" type="slidenum">
              <a:rPr lang="en-US" altLang="en-US" sz="1400"/>
              <a:pPr/>
              <a:t>10</a:t>
            </a:fld>
            <a:endParaRPr lang="en-US" altLang="en-US" sz="1400"/>
          </a:p>
        </p:txBody>
      </p:sp>
      <p:sp>
        <p:nvSpPr>
          <p:cNvPr id="18437" name="Rectangle 2"/>
          <p:cNvSpPr>
            <a:spLocks noGrp="1" noChangeArrowheads="1"/>
          </p:cNvSpPr>
          <p:nvPr>
            <p:ph type="title"/>
          </p:nvPr>
        </p:nvSpPr>
        <p:spPr/>
        <p:txBody>
          <a:bodyPr/>
          <a:lstStyle/>
          <a:p>
            <a:r>
              <a:rPr lang="en-US" altLang="en-US">
                <a:solidFill>
                  <a:srgbClr val="FF0000"/>
                </a:solidFill>
              </a:rPr>
              <a:t>Statistical</a:t>
            </a:r>
            <a:r>
              <a:rPr lang="en-US" altLang="en-US"/>
              <a:t> Multiplexing</a:t>
            </a:r>
          </a:p>
        </p:txBody>
      </p:sp>
      <p:sp>
        <p:nvSpPr>
          <p:cNvPr id="14339" name="Rectangle 3"/>
          <p:cNvSpPr>
            <a:spLocks noGrp="1" noChangeArrowheads="1"/>
          </p:cNvSpPr>
          <p:nvPr>
            <p:ph type="body" idx="1"/>
          </p:nvPr>
        </p:nvSpPr>
        <p:spPr>
          <a:xfrm>
            <a:off x="2149475" y="1604964"/>
            <a:ext cx="7079366" cy="2662563"/>
          </a:xfrm>
        </p:spPr>
        <p:txBody>
          <a:bodyPr>
            <a:normAutofit fontScale="92500" lnSpcReduction="20000"/>
          </a:bodyPr>
          <a:lstStyle/>
          <a:p>
            <a:pPr>
              <a:lnSpc>
                <a:spcPct val="80000"/>
              </a:lnSpc>
            </a:pPr>
            <a:r>
              <a:rPr lang="en-US" altLang="en-US" sz="2400" dirty="0"/>
              <a:t>Used in Internet</a:t>
            </a:r>
          </a:p>
          <a:p>
            <a:pPr>
              <a:lnSpc>
                <a:spcPct val="80000"/>
              </a:lnSpc>
            </a:pPr>
            <a:r>
              <a:rPr lang="en-US" altLang="en-US" sz="2400" dirty="0">
                <a:solidFill>
                  <a:srgbClr val="FF0000"/>
                </a:solidFill>
              </a:rPr>
              <a:t>On-demand</a:t>
            </a:r>
            <a:r>
              <a:rPr lang="en-US" altLang="en-US" sz="2400" dirty="0"/>
              <a:t> time-division</a:t>
            </a:r>
          </a:p>
          <a:p>
            <a:pPr>
              <a:lnSpc>
                <a:spcPct val="80000"/>
              </a:lnSpc>
            </a:pPr>
            <a:r>
              <a:rPr lang="en-US" altLang="en-US" sz="2400" dirty="0"/>
              <a:t>Schedule link on a </a:t>
            </a:r>
            <a:r>
              <a:rPr lang="en-US" altLang="en-US" sz="2400" dirty="0">
                <a:solidFill>
                  <a:srgbClr val="FF0000"/>
                </a:solidFill>
              </a:rPr>
              <a:t>per-</a:t>
            </a:r>
            <a:r>
              <a:rPr lang="en-US" altLang="en-US" sz="2400" i="1" dirty="0">
                <a:solidFill>
                  <a:srgbClr val="FF0000"/>
                </a:solidFill>
              </a:rPr>
              <a:t>packet</a:t>
            </a:r>
            <a:r>
              <a:rPr lang="en-US" altLang="en-US" sz="2400" dirty="0"/>
              <a:t> basis</a:t>
            </a:r>
          </a:p>
          <a:p>
            <a:pPr lvl="1">
              <a:lnSpc>
                <a:spcPct val="80000"/>
              </a:lnSpc>
            </a:pPr>
            <a:r>
              <a:rPr lang="en-US" altLang="en-US" sz="2000" dirty="0"/>
              <a:t>What’s a packet?</a:t>
            </a:r>
          </a:p>
          <a:p>
            <a:pPr lvl="1">
              <a:lnSpc>
                <a:spcPct val="80000"/>
              </a:lnSpc>
            </a:pPr>
            <a:r>
              <a:rPr lang="en-US" altLang="en-US" sz="2000" dirty="0"/>
              <a:t>Why is it necessary?</a:t>
            </a:r>
          </a:p>
          <a:p>
            <a:pPr>
              <a:lnSpc>
                <a:spcPct val="80000"/>
              </a:lnSpc>
            </a:pPr>
            <a:r>
              <a:rPr lang="en-US" altLang="en-US" sz="2400" dirty="0"/>
              <a:t>Packets from different sources </a:t>
            </a:r>
            <a:r>
              <a:rPr lang="en-US" altLang="en-US" sz="2400" dirty="0">
                <a:solidFill>
                  <a:srgbClr val="FF0000"/>
                </a:solidFill>
              </a:rPr>
              <a:t>interleaved</a:t>
            </a:r>
            <a:r>
              <a:rPr lang="en-US" altLang="en-US" sz="2400" dirty="0"/>
              <a:t> on link</a:t>
            </a:r>
          </a:p>
          <a:p>
            <a:pPr>
              <a:lnSpc>
                <a:spcPct val="80000"/>
              </a:lnSpc>
            </a:pPr>
            <a:r>
              <a:rPr lang="en-US" altLang="en-US" sz="2400" dirty="0"/>
              <a:t>Buffer packets that are </a:t>
            </a:r>
            <a:r>
              <a:rPr lang="en-US" altLang="en-US" sz="2400" i="1" dirty="0"/>
              <a:t>contending</a:t>
            </a:r>
            <a:r>
              <a:rPr lang="en-US" altLang="en-US" sz="2400" dirty="0"/>
              <a:t> for the link</a:t>
            </a:r>
          </a:p>
          <a:p>
            <a:pPr>
              <a:lnSpc>
                <a:spcPct val="80000"/>
              </a:lnSpc>
            </a:pPr>
            <a:r>
              <a:rPr lang="en-US" altLang="en-US" sz="2400" dirty="0"/>
              <a:t>Buffer (queue) overflow is called </a:t>
            </a:r>
            <a:r>
              <a:rPr lang="en-US" altLang="en-US" sz="2400" i="1" dirty="0"/>
              <a:t>congestion</a:t>
            </a:r>
            <a:endParaRPr lang="en-US" altLang="en-US" dirty="0"/>
          </a:p>
        </p:txBody>
      </p:sp>
      <p:sp>
        <p:nvSpPr>
          <p:cNvPr id="18439" name="Rectangle 68"/>
          <p:cNvSpPr>
            <a:spLocks noChangeArrowheads="1"/>
          </p:cNvSpPr>
          <p:nvPr/>
        </p:nvSpPr>
        <p:spPr bwMode="auto">
          <a:xfrm>
            <a:off x="7535832" y="4840288"/>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GB" altLang="en-US"/>
          </a:p>
        </p:txBody>
      </p:sp>
      <p:grpSp>
        <p:nvGrpSpPr>
          <p:cNvPr id="18440" name="Group 157"/>
          <p:cNvGrpSpPr>
            <a:grpSpLocks/>
          </p:cNvGrpSpPr>
          <p:nvPr/>
        </p:nvGrpSpPr>
        <p:grpSpPr bwMode="auto">
          <a:xfrm>
            <a:off x="3665539" y="4297689"/>
            <a:ext cx="3665537" cy="2152650"/>
            <a:chOff x="1349" y="2465"/>
            <a:chExt cx="2309" cy="1356"/>
          </a:xfrm>
        </p:grpSpPr>
        <p:sp>
          <p:nvSpPr>
            <p:cNvPr id="18441" name="Rectangle 71"/>
            <p:cNvSpPr>
              <a:spLocks noChangeArrowheads="1"/>
            </p:cNvSpPr>
            <p:nvPr/>
          </p:nvSpPr>
          <p:spPr bwMode="auto">
            <a:xfrm>
              <a:off x="2102" y="3041"/>
              <a:ext cx="375" cy="31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2" name="Freeform 72"/>
            <p:cNvSpPr>
              <a:spLocks/>
            </p:cNvSpPr>
            <p:nvPr/>
          </p:nvSpPr>
          <p:spPr bwMode="auto">
            <a:xfrm>
              <a:off x="2102" y="3023"/>
              <a:ext cx="393" cy="18"/>
            </a:xfrm>
            <a:custGeom>
              <a:avLst/>
              <a:gdLst>
                <a:gd name="T0" fmla="*/ 0 w 393"/>
                <a:gd name="T1" fmla="*/ 18 h 18"/>
                <a:gd name="T2" fmla="*/ 375 w 393"/>
                <a:gd name="T3" fmla="*/ 18 h 18"/>
                <a:gd name="T4" fmla="*/ 393 w 393"/>
                <a:gd name="T5" fmla="*/ 0 h 18"/>
                <a:gd name="T6" fmla="*/ 18 w 393"/>
                <a:gd name="T7" fmla="*/ 0 h 18"/>
                <a:gd name="T8" fmla="*/ 0 w 393"/>
                <a:gd name="T9" fmla="*/ 18 h 18"/>
                <a:gd name="T10" fmla="*/ 0 60000 65536"/>
                <a:gd name="T11" fmla="*/ 0 60000 65536"/>
                <a:gd name="T12" fmla="*/ 0 60000 65536"/>
                <a:gd name="T13" fmla="*/ 0 60000 65536"/>
                <a:gd name="T14" fmla="*/ 0 60000 65536"/>
                <a:gd name="T15" fmla="*/ 0 w 393"/>
                <a:gd name="T16" fmla="*/ 0 h 18"/>
                <a:gd name="T17" fmla="*/ 393 w 393"/>
                <a:gd name="T18" fmla="*/ 18 h 18"/>
              </a:gdLst>
              <a:ahLst/>
              <a:cxnLst>
                <a:cxn ang="T10">
                  <a:pos x="T0" y="T1"/>
                </a:cxn>
                <a:cxn ang="T11">
                  <a:pos x="T2" y="T3"/>
                </a:cxn>
                <a:cxn ang="T12">
                  <a:pos x="T4" y="T5"/>
                </a:cxn>
                <a:cxn ang="T13">
                  <a:pos x="T6" y="T7"/>
                </a:cxn>
                <a:cxn ang="T14">
                  <a:pos x="T8" y="T9"/>
                </a:cxn>
              </a:cxnLst>
              <a:rect l="T15" t="T16" r="T17" b="T18"/>
              <a:pathLst>
                <a:path w="393" h="18">
                  <a:moveTo>
                    <a:pt x="0" y="18"/>
                  </a:moveTo>
                  <a:lnTo>
                    <a:pt x="375" y="18"/>
                  </a:lnTo>
                  <a:lnTo>
                    <a:pt x="393" y="0"/>
                  </a:lnTo>
                  <a:lnTo>
                    <a:pt x="18" y="0"/>
                  </a:lnTo>
                  <a:lnTo>
                    <a:pt x="0" y="18"/>
                  </a:lnTo>
                  <a:close/>
                </a:path>
              </a:pathLst>
            </a:custGeom>
            <a:solidFill>
              <a:srgbClr val="80CFE2"/>
            </a:solidFill>
            <a:ln w="6350">
              <a:solidFill>
                <a:srgbClr val="000000"/>
              </a:solidFill>
              <a:round/>
              <a:headEnd/>
              <a:tailEnd/>
            </a:ln>
          </p:spPr>
          <p:txBody>
            <a:bodyPr/>
            <a:lstStyle/>
            <a:p>
              <a:endParaRPr lang="en-US"/>
            </a:p>
          </p:txBody>
        </p:sp>
        <p:sp>
          <p:nvSpPr>
            <p:cNvPr id="18443" name="Freeform 73"/>
            <p:cNvSpPr>
              <a:spLocks/>
            </p:cNvSpPr>
            <p:nvPr/>
          </p:nvSpPr>
          <p:spPr bwMode="auto">
            <a:xfrm>
              <a:off x="2477" y="3023"/>
              <a:ext cx="18" cy="336"/>
            </a:xfrm>
            <a:custGeom>
              <a:avLst/>
              <a:gdLst>
                <a:gd name="T0" fmla="*/ 18 w 18"/>
                <a:gd name="T1" fmla="*/ 0 h 336"/>
                <a:gd name="T2" fmla="*/ 0 w 18"/>
                <a:gd name="T3" fmla="*/ 18 h 336"/>
                <a:gd name="T4" fmla="*/ 0 w 18"/>
                <a:gd name="T5" fmla="*/ 336 h 336"/>
                <a:gd name="T6" fmla="*/ 18 w 18"/>
                <a:gd name="T7" fmla="*/ 316 h 336"/>
                <a:gd name="T8" fmla="*/ 18 w 18"/>
                <a:gd name="T9" fmla="*/ 0 h 336"/>
                <a:gd name="T10" fmla="*/ 0 60000 65536"/>
                <a:gd name="T11" fmla="*/ 0 60000 65536"/>
                <a:gd name="T12" fmla="*/ 0 60000 65536"/>
                <a:gd name="T13" fmla="*/ 0 60000 65536"/>
                <a:gd name="T14" fmla="*/ 0 60000 65536"/>
                <a:gd name="T15" fmla="*/ 0 w 18"/>
                <a:gd name="T16" fmla="*/ 0 h 336"/>
                <a:gd name="T17" fmla="*/ 18 w 18"/>
                <a:gd name="T18" fmla="*/ 336 h 336"/>
              </a:gdLst>
              <a:ahLst/>
              <a:cxnLst>
                <a:cxn ang="T10">
                  <a:pos x="T0" y="T1"/>
                </a:cxn>
                <a:cxn ang="T11">
                  <a:pos x="T2" y="T3"/>
                </a:cxn>
                <a:cxn ang="T12">
                  <a:pos x="T4" y="T5"/>
                </a:cxn>
                <a:cxn ang="T13">
                  <a:pos x="T6" y="T7"/>
                </a:cxn>
                <a:cxn ang="T14">
                  <a:pos x="T8" y="T9"/>
                </a:cxn>
              </a:cxnLst>
              <a:rect l="T15" t="T16" r="T17" b="T18"/>
              <a:pathLst>
                <a:path w="18" h="336">
                  <a:moveTo>
                    <a:pt x="18" y="0"/>
                  </a:moveTo>
                  <a:lnTo>
                    <a:pt x="0" y="18"/>
                  </a:lnTo>
                  <a:lnTo>
                    <a:pt x="0" y="336"/>
                  </a:lnTo>
                  <a:lnTo>
                    <a:pt x="18" y="316"/>
                  </a:lnTo>
                  <a:lnTo>
                    <a:pt x="18" y="0"/>
                  </a:lnTo>
                  <a:close/>
                </a:path>
              </a:pathLst>
            </a:custGeom>
            <a:solidFill>
              <a:srgbClr val="BFE7F1"/>
            </a:solidFill>
            <a:ln w="6350">
              <a:solidFill>
                <a:srgbClr val="000000"/>
              </a:solidFill>
              <a:round/>
              <a:headEnd/>
              <a:tailEnd/>
            </a:ln>
          </p:spPr>
          <p:txBody>
            <a:bodyPr/>
            <a:lstStyle/>
            <a:p>
              <a:endParaRPr lang="en-US"/>
            </a:p>
          </p:txBody>
        </p:sp>
        <p:sp>
          <p:nvSpPr>
            <p:cNvPr id="18444" name="Freeform 74"/>
            <p:cNvSpPr>
              <a:spLocks/>
            </p:cNvSpPr>
            <p:nvPr/>
          </p:nvSpPr>
          <p:spPr bwMode="auto">
            <a:xfrm>
              <a:off x="2055" y="3187"/>
              <a:ext cx="49" cy="27"/>
            </a:xfrm>
            <a:custGeom>
              <a:avLst/>
              <a:gdLst>
                <a:gd name="T0" fmla="*/ 0 w 49"/>
                <a:gd name="T1" fmla="*/ 27 h 27"/>
                <a:gd name="T2" fmla="*/ 49 w 49"/>
                <a:gd name="T3" fmla="*/ 13 h 27"/>
                <a:gd name="T4" fmla="*/ 0 w 49"/>
                <a:gd name="T5" fmla="*/ 0 h 27"/>
                <a:gd name="T6" fmla="*/ 0 w 49"/>
                <a:gd name="T7" fmla="*/ 27 h 27"/>
                <a:gd name="T8" fmla="*/ 0 60000 65536"/>
                <a:gd name="T9" fmla="*/ 0 60000 65536"/>
                <a:gd name="T10" fmla="*/ 0 60000 65536"/>
                <a:gd name="T11" fmla="*/ 0 60000 65536"/>
                <a:gd name="T12" fmla="*/ 0 w 49"/>
                <a:gd name="T13" fmla="*/ 0 h 27"/>
                <a:gd name="T14" fmla="*/ 49 w 49"/>
                <a:gd name="T15" fmla="*/ 27 h 27"/>
              </a:gdLst>
              <a:ahLst/>
              <a:cxnLst>
                <a:cxn ang="T8">
                  <a:pos x="T0" y="T1"/>
                </a:cxn>
                <a:cxn ang="T9">
                  <a:pos x="T2" y="T3"/>
                </a:cxn>
                <a:cxn ang="T10">
                  <a:pos x="T4" y="T5"/>
                </a:cxn>
                <a:cxn ang="T11">
                  <a:pos x="T6" y="T7"/>
                </a:cxn>
              </a:cxnLst>
              <a:rect l="T12" t="T13" r="T14" b="T15"/>
              <a:pathLst>
                <a:path w="49" h="27">
                  <a:moveTo>
                    <a:pt x="0" y="27"/>
                  </a:moveTo>
                  <a:lnTo>
                    <a:pt x="49" y="13"/>
                  </a:lnTo>
                  <a:lnTo>
                    <a:pt x="0"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5" name="Line 75"/>
            <p:cNvSpPr>
              <a:spLocks noChangeShapeType="1"/>
            </p:cNvSpPr>
            <p:nvPr/>
          </p:nvSpPr>
          <p:spPr bwMode="auto">
            <a:xfrm>
              <a:off x="1618" y="3200"/>
              <a:ext cx="46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Freeform 76"/>
            <p:cNvSpPr>
              <a:spLocks/>
            </p:cNvSpPr>
            <p:nvPr/>
          </p:nvSpPr>
          <p:spPr bwMode="auto">
            <a:xfrm>
              <a:off x="2057" y="3061"/>
              <a:ext cx="45" cy="43"/>
            </a:xfrm>
            <a:custGeom>
              <a:avLst/>
              <a:gdLst>
                <a:gd name="T0" fmla="*/ 0 w 45"/>
                <a:gd name="T1" fmla="*/ 18 h 43"/>
                <a:gd name="T2" fmla="*/ 45 w 45"/>
                <a:gd name="T3" fmla="*/ 43 h 43"/>
                <a:gd name="T4" fmla="*/ 18 w 45"/>
                <a:gd name="T5" fmla="*/ 0 h 43"/>
                <a:gd name="T6" fmla="*/ 0 w 45"/>
                <a:gd name="T7" fmla="*/ 18 h 43"/>
                <a:gd name="T8" fmla="*/ 0 60000 65536"/>
                <a:gd name="T9" fmla="*/ 0 60000 65536"/>
                <a:gd name="T10" fmla="*/ 0 60000 65536"/>
                <a:gd name="T11" fmla="*/ 0 60000 65536"/>
                <a:gd name="T12" fmla="*/ 0 w 45"/>
                <a:gd name="T13" fmla="*/ 0 h 43"/>
                <a:gd name="T14" fmla="*/ 45 w 45"/>
                <a:gd name="T15" fmla="*/ 43 h 43"/>
              </a:gdLst>
              <a:ahLst/>
              <a:cxnLst>
                <a:cxn ang="T8">
                  <a:pos x="T0" y="T1"/>
                </a:cxn>
                <a:cxn ang="T9">
                  <a:pos x="T2" y="T3"/>
                </a:cxn>
                <a:cxn ang="T10">
                  <a:pos x="T4" y="T5"/>
                </a:cxn>
                <a:cxn ang="T11">
                  <a:pos x="T6" y="T7"/>
                </a:cxn>
              </a:cxnLst>
              <a:rect l="T12" t="T13" r="T14" b="T15"/>
              <a:pathLst>
                <a:path w="45" h="43">
                  <a:moveTo>
                    <a:pt x="0" y="18"/>
                  </a:moveTo>
                  <a:lnTo>
                    <a:pt x="45" y="43"/>
                  </a:lnTo>
                  <a:lnTo>
                    <a:pt x="18"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7" name="Line 77"/>
            <p:cNvSpPr>
              <a:spLocks noChangeShapeType="1"/>
            </p:cNvSpPr>
            <p:nvPr/>
          </p:nvSpPr>
          <p:spPr bwMode="auto">
            <a:xfrm>
              <a:off x="1616" y="2637"/>
              <a:ext cx="468" cy="44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Freeform 78"/>
            <p:cNvSpPr>
              <a:spLocks/>
            </p:cNvSpPr>
            <p:nvPr/>
          </p:nvSpPr>
          <p:spPr bwMode="auto">
            <a:xfrm>
              <a:off x="2057" y="3297"/>
              <a:ext cx="45" cy="44"/>
            </a:xfrm>
            <a:custGeom>
              <a:avLst/>
              <a:gdLst>
                <a:gd name="T0" fmla="*/ 18 w 45"/>
                <a:gd name="T1" fmla="*/ 44 h 44"/>
                <a:gd name="T2" fmla="*/ 45 w 45"/>
                <a:gd name="T3" fmla="*/ 0 h 44"/>
                <a:gd name="T4" fmla="*/ 0 w 45"/>
                <a:gd name="T5" fmla="*/ 24 h 44"/>
                <a:gd name="T6" fmla="*/ 18 w 45"/>
                <a:gd name="T7" fmla="*/ 44 h 44"/>
                <a:gd name="T8" fmla="*/ 0 60000 65536"/>
                <a:gd name="T9" fmla="*/ 0 60000 65536"/>
                <a:gd name="T10" fmla="*/ 0 60000 65536"/>
                <a:gd name="T11" fmla="*/ 0 60000 65536"/>
                <a:gd name="T12" fmla="*/ 0 w 45"/>
                <a:gd name="T13" fmla="*/ 0 h 44"/>
                <a:gd name="T14" fmla="*/ 45 w 45"/>
                <a:gd name="T15" fmla="*/ 44 h 44"/>
              </a:gdLst>
              <a:ahLst/>
              <a:cxnLst>
                <a:cxn ang="T8">
                  <a:pos x="T0" y="T1"/>
                </a:cxn>
                <a:cxn ang="T9">
                  <a:pos x="T2" y="T3"/>
                </a:cxn>
                <a:cxn ang="T10">
                  <a:pos x="T4" y="T5"/>
                </a:cxn>
                <a:cxn ang="T11">
                  <a:pos x="T6" y="T7"/>
                </a:cxn>
              </a:cxnLst>
              <a:rect l="T12" t="T13" r="T14" b="T15"/>
              <a:pathLst>
                <a:path w="45" h="44">
                  <a:moveTo>
                    <a:pt x="18" y="44"/>
                  </a:moveTo>
                  <a:lnTo>
                    <a:pt x="45" y="0"/>
                  </a:lnTo>
                  <a:lnTo>
                    <a:pt x="0" y="24"/>
                  </a:lnTo>
                  <a:lnTo>
                    <a:pt x="18"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9" name="Line 79"/>
            <p:cNvSpPr>
              <a:spLocks noChangeShapeType="1"/>
            </p:cNvSpPr>
            <p:nvPr/>
          </p:nvSpPr>
          <p:spPr bwMode="auto">
            <a:xfrm flipV="1">
              <a:off x="1618" y="3315"/>
              <a:ext cx="466" cy="4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Freeform 80"/>
            <p:cNvSpPr>
              <a:spLocks/>
            </p:cNvSpPr>
            <p:nvPr/>
          </p:nvSpPr>
          <p:spPr bwMode="auto">
            <a:xfrm>
              <a:off x="3340" y="3187"/>
              <a:ext cx="49" cy="27"/>
            </a:xfrm>
            <a:custGeom>
              <a:avLst/>
              <a:gdLst>
                <a:gd name="T0" fmla="*/ 0 w 49"/>
                <a:gd name="T1" fmla="*/ 27 h 27"/>
                <a:gd name="T2" fmla="*/ 49 w 49"/>
                <a:gd name="T3" fmla="*/ 13 h 27"/>
                <a:gd name="T4" fmla="*/ 0 w 49"/>
                <a:gd name="T5" fmla="*/ 0 h 27"/>
                <a:gd name="T6" fmla="*/ 0 w 49"/>
                <a:gd name="T7" fmla="*/ 27 h 27"/>
                <a:gd name="T8" fmla="*/ 0 60000 65536"/>
                <a:gd name="T9" fmla="*/ 0 60000 65536"/>
                <a:gd name="T10" fmla="*/ 0 60000 65536"/>
                <a:gd name="T11" fmla="*/ 0 60000 65536"/>
                <a:gd name="T12" fmla="*/ 0 w 49"/>
                <a:gd name="T13" fmla="*/ 0 h 27"/>
                <a:gd name="T14" fmla="*/ 49 w 49"/>
                <a:gd name="T15" fmla="*/ 27 h 27"/>
              </a:gdLst>
              <a:ahLst/>
              <a:cxnLst>
                <a:cxn ang="T8">
                  <a:pos x="T0" y="T1"/>
                </a:cxn>
                <a:cxn ang="T9">
                  <a:pos x="T2" y="T3"/>
                </a:cxn>
                <a:cxn ang="T10">
                  <a:pos x="T4" y="T5"/>
                </a:cxn>
                <a:cxn ang="T11">
                  <a:pos x="T6" y="T7"/>
                </a:cxn>
              </a:cxnLst>
              <a:rect l="T12" t="T13" r="T14" b="T15"/>
              <a:pathLst>
                <a:path w="49" h="27">
                  <a:moveTo>
                    <a:pt x="0" y="27"/>
                  </a:moveTo>
                  <a:lnTo>
                    <a:pt x="49" y="13"/>
                  </a:lnTo>
                  <a:lnTo>
                    <a:pt x="0"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1" name="Line 81"/>
            <p:cNvSpPr>
              <a:spLocks noChangeShapeType="1"/>
            </p:cNvSpPr>
            <p:nvPr/>
          </p:nvSpPr>
          <p:spPr bwMode="auto">
            <a:xfrm>
              <a:off x="2495" y="3200"/>
              <a:ext cx="86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2" name="Rectangle 82"/>
            <p:cNvSpPr>
              <a:spLocks noChangeArrowheads="1"/>
            </p:cNvSpPr>
            <p:nvPr/>
          </p:nvSpPr>
          <p:spPr bwMode="auto">
            <a:xfrm>
              <a:off x="2122" y="3097"/>
              <a:ext cx="65" cy="1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53" name="Rectangle 83"/>
            <p:cNvSpPr>
              <a:spLocks noChangeArrowheads="1"/>
            </p:cNvSpPr>
            <p:nvPr/>
          </p:nvSpPr>
          <p:spPr bwMode="auto">
            <a:xfrm>
              <a:off x="3143" y="3059"/>
              <a:ext cx="1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600">
                  <a:solidFill>
                    <a:srgbClr val="000000"/>
                  </a:solidFill>
                  <a:latin typeface="Myriad Roman" charset="0"/>
                  <a:cs typeface="Times New Roman" panose="02020603050405020304" pitchFamily="18" charset="0"/>
                </a:rPr>
                <a:t>■ ■ ■</a:t>
              </a:r>
              <a:r>
                <a:rPr lang="en-GB" altLang="en-US" sz="1400">
                  <a:solidFill>
                    <a:srgbClr val="000000"/>
                  </a:solidFill>
                  <a:latin typeface="Myriad Roman" charset="0"/>
                </a:rPr>
                <a:t> </a:t>
              </a:r>
            </a:p>
          </p:txBody>
        </p:sp>
        <p:sp>
          <p:nvSpPr>
            <p:cNvPr id="18454" name="Rectangle 84"/>
            <p:cNvSpPr>
              <a:spLocks noChangeArrowheads="1"/>
            </p:cNvSpPr>
            <p:nvPr/>
          </p:nvSpPr>
          <p:spPr bwMode="auto">
            <a:xfrm>
              <a:off x="1656" y="3113"/>
              <a:ext cx="166" cy="6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55" name="Freeform 85"/>
            <p:cNvSpPr>
              <a:spLocks/>
            </p:cNvSpPr>
            <p:nvPr/>
          </p:nvSpPr>
          <p:spPr bwMode="auto">
            <a:xfrm>
              <a:off x="1822" y="3102"/>
              <a:ext cx="9" cy="80"/>
            </a:xfrm>
            <a:custGeom>
              <a:avLst/>
              <a:gdLst>
                <a:gd name="T0" fmla="*/ 0 w 9"/>
                <a:gd name="T1" fmla="*/ 80 h 80"/>
                <a:gd name="T2" fmla="*/ 9 w 9"/>
                <a:gd name="T3" fmla="*/ 69 h 80"/>
                <a:gd name="T4" fmla="*/ 9 w 9"/>
                <a:gd name="T5" fmla="*/ 0 h 80"/>
                <a:gd name="T6" fmla="*/ 0 w 9"/>
                <a:gd name="T7" fmla="*/ 11 h 80"/>
                <a:gd name="T8" fmla="*/ 0 w 9"/>
                <a:gd name="T9" fmla="*/ 80 h 80"/>
                <a:gd name="T10" fmla="*/ 0 60000 65536"/>
                <a:gd name="T11" fmla="*/ 0 60000 65536"/>
                <a:gd name="T12" fmla="*/ 0 60000 65536"/>
                <a:gd name="T13" fmla="*/ 0 60000 65536"/>
                <a:gd name="T14" fmla="*/ 0 60000 65536"/>
                <a:gd name="T15" fmla="*/ 0 w 9"/>
                <a:gd name="T16" fmla="*/ 0 h 80"/>
                <a:gd name="T17" fmla="*/ 9 w 9"/>
                <a:gd name="T18" fmla="*/ 80 h 80"/>
              </a:gdLst>
              <a:ahLst/>
              <a:cxnLst>
                <a:cxn ang="T10">
                  <a:pos x="T0" y="T1"/>
                </a:cxn>
                <a:cxn ang="T11">
                  <a:pos x="T2" y="T3"/>
                </a:cxn>
                <a:cxn ang="T12">
                  <a:pos x="T4" y="T5"/>
                </a:cxn>
                <a:cxn ang="T13">
                  <a:pos x="T6" y="T7"/>
                </a:cxn>
                <a:cxn ang="T14">
                  <a:pos x="T8" y="T9"/>
                </a:cxn>
              </a:cxnLst>
              <a:rect l="T15" t="T16" r="T17" b="T18"/>
              <a:pathLst>
                <a:path w="9" h="80">
                  <a:moveTo>
                    <a:pt x="0" y="80"/>
                  </a:moveTo>
                  <a:lnTo>
                    <a:pt x="9" y="69"/>
                  </a:lnTo>
                  <a:lnTo>
                    <a:pt x="9" y="0"/>
                  </a:lnTo>
                  <a:lnTo>
                    <a:pt x="0" y="11"/>
                  </a:lnTo>
                  <a:lnTo>
                    <a:pt x="0" y="8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6" name="Freeform 86"/>
            <p:cNvSpPr>
              <a:spLocks/>
            </p:cNvSpPr>
            <p:nvPr/>
          </p:nvSpPr>
          <p:spPr bwMode="auto">
            <a:xfrm>
              <a:off x="1656" y="3102"/>
              <a:ext cx="175" cy="11"/>
            </a:xfrm>
            <a:custGeom>
              <a:avLst/>
              <a:gdLst>
                <a:gd name="T0" fmla="*/ 175 w 175"/>
                <a:gd name="T1" fmla="*/ 0 h 11"/>
                <a:gd name="T2" fmla="*/ 9 w 175"/>
                <a:gd name="T3" fmla="*/ 0 h 11"/>
                <a:gd name="T4" fmla="*/ 0 w 175"/>
                <a:gd name="T5" fmla="*/ 11 h 11"/>
                <a:gd name="T6" fmla="*/ 166 w 175"/>
                <a:gd name="T7" fmla="*/ 11 h 11"/>
                <a:gd name="T8" fmla="*/ 175 w 175"/>
                <a:gd name="T9" fmla="*/ 0 h 11"/>
                <a:gd name="T10" fmla="*/ 0 60000 65536"/>
                <a:gd name="T11" fmla="*/ 0 60000 65536"/>
                <a:gd name="T12" fmla="*/ 0 60000 65536"/>
                <a:gd name="T13" fmla="*/ 0 60000 65536"/>
                <a:gd name="T14" fmla="*/ 0 60000 65536"/>
                <a:gd name="T15" fmla="*/ 0 w 175"/>
                <a:gd name="T16" fmla="*/ 0 h 11"/>
                <a:gd name="T17" fmla="*/ 175 w 175"/>
                <a:gd name="T18" fmla="*/ 11 h 11"/>
              </a:gdLst>
              <a:ahLst/>
              <a:cxnLst>
                <a:cxn ang="T10">
                  <a:pos x="T0" y="T1"/>
                </a:cxn>
                <a:cxn ang="T11">
                  <a:pos x="T2" y="T3"/>
                </a:cxn>
                <a:cxn ang="T12">
                  <a:pos x="T4" y="T5"/>
                </a:cxn>
                <a:cxn ang="T13">
                  <a:pos x="T6" y="T7"/>
                </a:cxn>
                <a:cxn ang="T14">
                  <a:pos x="T8" y="T9"/>
                </a:cxn>
              </a:cxnLst>
              <a:rect l="T15" t="T16" r="T17" b="T18"/>
              <a:pathLst>
                <a:path w="175" h="11">
                  <a:moveTo>
                    <a:pt x="175" y="0"/>
                  </a:moveTo>
                  <a:lnTo>
                    <a:pt x="9" y="0"/>
                  </a:lnTo>
                  <a:lnTo>
                    <a:pt x="0" y="11"/>
                  </a:lnTo>
                  <a:lnTo>
                    <a:pt x="166" y="11"/>
                  </a:lnTo>
                  <a:lnTo>
                    <a:pt x="175" y="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7" name="Rectangle 87"/>
            <p:cNvSpPr>
              <a:spLocks noChangeArrowheads="1"/>
            </p:cNvSpPr>
            <p:nvPr/>
          </p:nvSpPr>
          <p:spPr bwMode="auto">
            <a:xfrm>
              <a:off x="1851" y="3113"/>
              <a:ext cx="166" cy="6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58" name="Freeform 88"/>
            <p:cNvSpPr>
              <a:spLocks/>
            </p:cNvSpPr>
            <p:nvPr/>
          </p:nvSpPr>
          <p:spPr bwMode="auto">
            <a:xfrm>
              <a:off x="2017" y="3102"/>
              <a:ext cx="9" cy="80"/>
            </a:xfrm>
            <a:custGeom>
              <a:avLst/>
              <a:gdLst>
                <a:gd name="T0" fmla="*/ 0 w 9"/>
                <a:gd name="T1" fmla="*/ 80 h 80"/>
                <a:gd name="T2" fmla="*/ 9 w 9"/>
                <a:gd name="T3" fmla="*/ 69 h 80"/>
                <a:gd name="T4" fmla="*/ 9 w 9"/>
                <a:gd name="T5" fmla="*/ 0 h 80"/>
                <a:gd name="T6" fmla="*/ 0 w 9"/>
                <a:gd name="T7" fmla="*/ 11 h 80"/>
                <a:gd name="T8" fmla="*/ 0 w 9"/>
                <a:gd name="T9" fmla="*/ 80 h 80"/>
                <a:gd name="T10" fmla="*/ 0 60000 65536"/>
                <a:gd name="T11" fmla="*/ 0 60000 65536"/>
                <a:gd name="T12" fmla="*/ 0 60000 65536"/>
                <a:gd name="T13" fmla="*/ 0 60000 65536"/>
                <a:gd name="T14" fmla="*/ 0 60000 65536"/>
                <a:gd name="T15" fmla="*/ 0 w 9"/>
                <a:gd name="T16" fmla="*/ 0 h 80"/>
                <a:gd name="T17" fmla="*/ 9 w 9"/>
                <a:gd name="T18" fmla="*/ 80 h 80"/>
              </a:gdLst>
              <a:ahLst/>
              <a:cxnLst>
                <a:cxn ang="T10">
                  <a:pos x="T0" y="T1"/>
                </a:cxn>
                <a:cxn ang="T11">
                  <a:pos x="T2" y="T3"/>
                </a:cxn>
                <a:cxn ang="T12">
                  <a:pos x="T4" y="T5"/>
                </a:cxn>
                <a:cxn ang="T13">
                  <a:pos x="T6" y="T7"/>
                </a:cxn>
                <a:cxn ang="T14">
                  <a:pos x="T8" y="T9"/>
                </a:cxn>
              </a:cxnLst>
              <a:rect l="T15" t="T16" r="T17" b="T18"/>
              <a:pathLst>
                <a:path w="9" h="80">
                  <a:moveTo>
                    <a:pt x="0" y="80"/>
                  </a:moveTo>
                  <a:lnTo>
                    <a:pt x="9" y="69"/>
                  </a:lnTo>
                  <a:lnTo>
                    <a:pt x="9" y="0"/>
                  </a:lnTo>
                  <a:lnTo>
                    <a:pt x="0" y="11"/>
                  </a:lnTo>
                  <a:lnTo>
                    <a:pt x="0" y="8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9" name="Freeform 89"/>
            <p:cNvSpPr>
              <a:spLocks/>
            </p:cNvSpPr>
            <p:nvPr/>
          </p:nvSpPr>
          <p:spPr bwMode="auto">
            <a:xfrm>
              <a:off x="1851" y="3102"/>
              <a:ext cx="175" cy="11"/>
            </a:xfrm>
            <a:custGeom>
              <a:avLst/>
              <a:gdLst>
                <a:gd name="T0" fmla="*/ 175 w 175"/>
                <a:gd name="T1" fmla="*/ 0 h 11"/>
                <a:gd name="T2" fmla="*/ 9 w 175"/>
                <a:gd name="T3" fmla="*/ 0 h 11"/>
                <a:gd name="T4" fmla="*/ 0 w 175"/>
                <a:gd name="T5" fmla="*/ 11 h 11"/>
                <a:gd name="T6" fmla="*/ 166 w 175"/>
                <a:gd name="T7" fmla="*/ 11 h 11"/>
                <a:gd name="T8" fmla="*/ 175 w 175"/>
                <a:gd name="T9" fmla="*/ 0 h 11"/>
                <a:gd name="T10" fmla="*/ 0 60000 65536"/>
                <a:gd name="T11" fmla="*/ 0 60000 65536"/>
                <a:gd name="T12" fmla="*/ 0 60000 65536"/>
                <a:gd name="T13" fmla="*/ 0 60000 65536"/>
                <a:gd name="T14" fmla="*/ 0 60000 65536"/>
                <a:gd name="T15" fmla="*/ 0 w 175"/>
                <a:gd name="T16" fmla="*/ 0 h 11"/>
                <a:gd name="T17" fmla="*/ 175 w 175"/>
                <a:gd name="T18" fmla="*/ 11 h 11"/>
              </a:gdLst>
              <a:ahLst/>
              <a:cxnLst>
                <a:cxn ang="T10">
                  <a:pos x="T0" y="T1"/>
                </a:cxn>
                <a:cxn ang="T11">
                  <a:pos x="T2" y="T3"/>
                </a:cxn>
                <a:cxn ang="T12">
                  <a:pos x="T4" y="T5"/>
                </a:cxn>
                <a:cxn ang="T13">
                  <a:pos x="T6" y="T7"/>
                </a:cxn>
                <a:cxn ang="T14">
                  <a:pos x="T8" y="T9"/>
                </a:cxn>
              </a:cxnLst>
              <a:rect l="T15" t="T16" r="T17" b="T18"/>
              <a:pathLst>
                <a:path w="175" h="11">
                  <a:moveTo>
                    <a:pt x="175" y="0"/>
                  </a:moveTo>
                  <a:lnTo>
                    <a:pt x="9" y="0"/>
                  </a:lnTo>
                  <a:lnTo>
                    <a:pt x="0" y="11"/>
                  </a:lnTo>
                  <a:lnTo>
                    <a:pt x="166" y="11"/>
                  </a:lnTo>
                  <a:lnTo>
                    <a:pt x="175" y="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0" name="Rectangle 90"/>
            <p:cNvSpPr>
              <a:spLocks noChangeArrowheads="1"/>
            </p:cNvSpPr>
            <p:nvPr/>
          </p:nvSpPr>
          <p:spPr bwMode="auto">
            <a:xfrm>
              <a:off x="2519" y="3113"/>
              <a:ext cx="166" cy="69"/>
            </a:xfrm>
            <a:prstGeom prst="rect">
              <a:avLst/>
            </a:prstGeom>
            <a:solidFill>
              <a:srgbClr val="CCECF4"/>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61" name="Freeform 91"/>
            <p:cNvSpPr>
              <a:spLocks/>
            </p:cNvSpPr>
            <p:nvPr/>
          </p:nvSpPr>
          <p:spPr bwMode="auto">
            <a:xfrm>
              <a:off x="2685" y="3102"/>
              <a:ext cx="9" cy="80"/>
            </a:xfrm>
            <a:custGeom>
              <a:avLst/>
              <a:gdLst>
                <a:gd name="T0" fmla="*/ 0 w 9"/>
                <a:gd name="T1" fmla="*/ 80 h 80"/>
                <a:gd name="T2" fmla="*/ 9 w 9"/>
                <a:gd name="T3" fmla="*/ 69 h 80"/>
                <a:gd name="T4" fmla="*/ 9 w 9"/>
                <a:gd name="T5" fmla="*/ 0 h 80"/>
                <a:gd name="T6" fmla="*/ 0 w 9"/>
                <a:gd name="T7" fmla="*/ 11 h 80"/>
                <a:gd name="T8" fmla="*/ 0 w 9"/>
                <a:gd name="T9" fmla="*/ 80 h 80"/>
                <a:gd name="T10" fmla="*/ 0 60000 65536"/>
                <a:gd name="T11" fmla="*/ 0 60000 65536"/>
                <a:gd name="T12" fmla="*/ 0 60000 65536"/>
                <a:gd name="T13" fmla="*/ 0 60000 65536"/>
                <a:gd name="T14" fmla="*/ 0 60000 65536"/>
                <a:gd name="T15" fmla="*/ 0 w 9"/>
                <a:gd name="T16" fmla="*/ 0 h 80"/>
                <a:gd name="T17" fmla="*/ 9 w 9"/>
                <a:gd name="T18" fmla="*/ 80 h 80"/>
              </a:gdLst>
              <a:ahLst/>
              <a:cxnLst>
                <a:cxn ang="T10">
                  <a:pos x="T0" y="T1"/>
                </a:cxn>
                <a:cxn ang="T11">
                  <a:pos x="T2" y="T3"/>
                </a:cxn>
                <a:cxn ang="T12">
                  <a:pos x="T4" y="T5"/>
                </a:cxn>
                <a:cxn ang="T13">
                  <a:pos x="T6" y="T7"/>
                </a:cxn>
                <a:cxn ang="T14">
                  <a:pos x="T8" y="T9"/>
                </a:cxn>
              </a:cxnLst>
              <a:rect l="T15" t="T16" r="T17" b="T18"/>
              <a:pathLst>
                <a:path w="9" h="80">
                  <a:moveTo>
                    <a:pt x="0" y="80"/>
                  </a:moveTo>
                  <a:lnTo>
                    <a:pt x="9" y="69"/>
                  </a:lnTo>
                  <a:lnTo>
                    <a:pt x="9" y="0"/>
                  </a:lnTo>
                  <a:lnTo>
                    <a:pt x="0" y="11"/>
                  </a:lnTo>
                  <a:lnTo>
                    <a:pt x="0" y="80"/>
                  </a:lnTo>
                  <a:close/>
                </a:path>
              </a:pathLst>
            </a:custGeom>
            <a:solidFill>
              <a:srgbClr val="80CFE2"/>
            </a:solidFill>
            <a:ln w="6350">
              <a:solidFill>
                <a:srgbClr val="000000"/>
              </a:solidFill>
              <a:round/>
              <a:headEnd/>
              <a:tailEnd/>
            </a:ln>
          </p:spPr>
          <p:txBody>
            <a:bodyPr/>
            <a:lstStyle/>
            <a:p>
              <a:endParaRPr lang="en-US"/>
            </a:p>
          </p:txBody>
        </p:sp>
        <p:sp>
          <p:nvSpPr>
            <p:cNvPr id="18462" name="Freeform 92"/>
            <p:cNvSpPr>
              <a:spLocks/>
            </p:cNvSpPr>
            <p:nvPr/>
          </p:nvSpPr>
          <p:spPr bwMode="auto">
            <a:xfrm>
              <a:off x="2519" y="3102"/>
              <a:ext cx="175" cy="11"/>
            </a:xfrm>
            <a:custGeom>
              <a:avLst/>
              <a:gdLst>
                <a:gd name="T0" fmla="*/ 175 w 175"/>
                <a:gd name="T1" fmla="*/ 0 h 11"/>
                <a:gd name="T2" fmla="*/ 9 w 175"/>
                <a:gd name="T3" fmla="*/ 0 h 11"/>
                <a:gd name="T4" fmla="*/ 0 w 175"/>
                <a:gd name="T5" fmla="*/ 11 h 11"/>
                <a:gd name="T6" fmla="*/ 166 w 175"/>
                <a:gd name="T7" fmla="*/ 11 h 11"/>
                <a:gd name="T8" fmla="*/ 175 w 175"/>
                <a:gd name="T9" fmla="*/ 0 h 11"/>
                <a:gd name="T10" fmla="*/ 0 60000 65536"/>
                <a:gd name="T11" fmla="*/ 0 60000 65536"/>
                <a:gd name="T12" fmla="*/ 0 60000 65536"/>
                <a:gd name="T13" fmla="*/ 0 60000 65536"/>
                <a:gd name="T14" fmla="*/ 0 60000 65536"/>
                <a:gd name="T15" fmla="*/ 0 w 175"/>
                <a:gd name="T16" fmla="*/ 0 h 11"/>
                <a:gd name="T17" fmla="*/ 175 w 175"/>
                <a:gd name="T18" fmla="*/ 11 h 11"/>
              </a:gdLst>
              <a:ahLst/>
              <a:cxnLst>
                <a:cxn ang="T10">
                  <a:pos x="T0" y="T1"/>
                </a:cxn>
                <a:cxn ang="T11">
                  <a:pos x="T2" y="T3"/>
                </a:cxn>
                <a:cxn ang="T12">
                  <a:pos x="T4" y="T5"/>
                </a:cxn>
                <a:cxn ang="T13">
                  <a:pos x="T6" y="T7"/>
                </a:cxn>
                <a:cxn ang="T14">
                  <a:pos x="T8" y="T9"/>
                </a:cxn>
              </a:cxnLst>
              <a:rect l="T15" t="T16" r="T17" b="T18"/>
              <a:pathLst>
                <a:path w="175" h="11">
                  <a:moveTo>
                    <a:pt x="175" y="0"/>
                  </a:moveTo>
                  <a:lnTo>
                    <a:pt x="9" y="0"/>
                  </a:lnTo>
                  <a:lnTo>
                    <a:pt x="0" y="11"/>
                  </a:lnTo>
                  <a:lnTo>
                    <a:pt x="166" y="11"/>
                  </a:lnTo>
                  <a:lnTo>
                    <a:pt x="175" y="0"/>
                  </a:lnTo>
                  <a:close/>
                </a:path>
              </a:pathLst>
            </a:custGeom>
            <a:solidFill>
              <a:srgbClr val="00A0C6"/>
            </a:solidFill>
            <a:ln w="6350">
              <a:solidFill>
                <a:srgbClr val="000000"/>
              </a:solidFill>
              <a:round/>
              <a:headEnd/>
              <a:tailEnd/>
            </a:ln>
          </p:spPr>
          <p:txBody>
            <a:bodyPr/>
            <a:lstStyle/>
            <a:p>
              <a:endParaRPr lang="en-US"/>
            </a:p>
          </p:txBody>
        </p:sp>
        <p:sp>
          <p:nvSpPr>
            <p:cNvPr id="18463" name="Rectangle 93"/>
            <p:cNvSpPr>
              <a:spLocks noChangeArrowheads="1"/>
            </p:cNvSpPr>
            <p:nvPr/>
          </p:nvSpPr>
          <p:spPr bwMode="auto">
            <a:xfrm>
              <a:off x="2714" y="3113"/>
              <a:ext cx="166" cy="6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64" name="Freeform 94"/>
            <p:cNvSpPr>
              <a:spLocks/>
            </p:cNvSpPr>
            <p:nvPr/>
          </p:nvSpPr>
          <p:spPr bwMode="auto">
            <a:xfrm>
              <a:off x="2880" y="3102"/>
              <a:ext cx="9" cy="80"/>
            </a:xfrm>
            <a:custGeom>
              <a:avLst/>
              <a:gdLst>
                <a:gd name="T0" fmla="*/ 0 w 9"/>
                <a:gd name="T1" fmla="*/ 80 h 80"/>
                <a:gd name="T2" fmla="*/ 9 w 9"/>
                <a:gd name="T3" fmla="*/ 69 h 80"/>
                <a:gd name="T4" fmla="*/ 9 w 9"/>
                <a:gd name="T5" fmla="*/ 0 h 80"/>
                <a:gd name="T6" fmla="*/ 0 w 9"/>
                <a:gd name="T7" fmla="*/ 11 h 80"/>
                <a:gd name="T8" fmla="*/ 0 w 9"/>
                <a:gd name="T9" fmla="*/ 80 h 80"/>
                <a:gd name="T10" fmla="*/ 0 60000 65536"/>
                <a:gd name="T11" fmla="*/ 0 60000 65536"/>
                <a:gd name="T12" fmla="*/ 0 60000 65536"/>
                <a:gd name="T13" fmla="*/ 0 60000 65536"/>
                <a:gd name="T14" fmla="*/ 0 60000 65536"/>
                <a:gd name="T15" fmla="*/ 0 w 9"/>
                <a:gd name="T16" fmla="*/ 0 h 80"/>
                <a:gd name="T17" fmla="*/ 9 w 9"/>
                <a:gd name="T18" fmla="*/ 80 h 80"/>
              </a:gdLst>
              <a:ahLst/>
              <a:cxnLst>
                <a:cxn ang="T10">
                  <a:pos x="T0" y="T1"/>
                </a:cxn>
                <a:cxn ang="T11">
                  <a:pos x="T2" y="T3"/>
                </a:cxn>
                <a:cxn ang="T12">
                  <a:pos x="T4" y="T5"/>
                </a:cxn>
                <a:cxn ang="T13">
                  <a:pos x="T6" y="T7"/>
                </a:cxn>
                <a:cxn ang="T14">
                  <a:pos x="T8" y="T9"/>
                </a:cxn>
              </a:cxnLst>
              <a:rect l="T15" t="T16" r="T17" b="T18"/>
              <a:pathLst>
                <a:path w="9" h="80">
                  <a:moveTo>
                    <a:pt x="0" y="80"/>
                  </a:moveTo>
                  <a:lnTo>
                    <a:pt x="9" y="69"/>
                  </a:lnTo>
                  <a:lnTo>
                    <a:pt x="9" y="0"/>
                  </a:lnTo>
                  <a:lnTo>
                    <a:pt x="0" y="11"/>
                  </a:lnTo>
                  <a:lnTo>
                    <a:pt x="0" y="8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5" name="Freeform 95"/>
            <p:cNvSpPr>
              <a:spLocks/>
            </p:cNvSpPr>
            <p:nvPr/>
          </p:nvSpPr>
          <p:spPr bwMode="auto">
            <a:xfrm>
              <a:off x="2714" y="3102"/>
              <a:ext cx="175" cy="11"/>
            </a:xfrm>
            <a:custGeom>
              <a:avLst/>
              <a:gdLst>
                <a:gd name="T0" fmla="*/ 175 w 175"/>
                <a:gd name="T1" fmla="*/ 0 h 11"/>
                <a:gd name="T2" fmla="*/ 9 w 175"/>
                <a:gd name="T3" fmla="*/ 0 h 11"/>
                <a:gd name="T4" fmla="*/ 0 w 175"/>
                <a:gd name="T5" fmla="*/ 11 h 11"/>
                <a:gd name="T6" fmla="*/ 166 w 175"/>
                <a:gd name="T7" fmla="*/ 11 h 11"/>
                <a:gd name="T8" fmla="*/ 175 w 175"/>
                <a:gd name="T9" fmla="*/ 0 h 11"/>
                <a:gd name="T10" fmla="*/ 0 60000 65536"/>
                <a:gd name="T11" fmla="*/ 0 60000 65536"/>
                <a:gd name="T12" fmla="*/ 0 60000 65536"/>
                <a:gd name="T13" fmla="*/ 0 60000 65536"/>
                <a:gd name="T14" fmla="*/ 0 60000 65536"/>
                <a:gd name="T15" fmla="*/ 0 w 175"/>
                <a:gd name="T16" fmla="*/ 0 h 11"/>
                <a:gd name="T17" fmla="*/ 175 w 175"/>
                <a:gd name="T18" fmla="*/ 11 h 11"/>
              </a:gdLst>
              <a:ahLst/>
              <a:cxnLst>
                <a:cxn ang="T10">
                  <a:pos x="T0" y="T1"/>
                </a:cxn>
                <a:cxn ang="T11">
                  <a:pos x="T2" y="T3"/>
                </a:cxn>
                <a:cxn ang="T12">
                  <a:pos x="T4" y="T5"/>
                </a:cxn>
                <a:cxn ang="T13">
                  <a:pos x="T6" y="T7"/>
                </a:cxn>
                <a:cxn ang="T14">
                  <a:pos x="T8" y="T9"/>
                </a:cxn>
              </a:cxnLst>
              <a:rect l="T15" t="T16" r="T17" b="T18"/>
              <a:pathLst>
                <a:path w="175" h="11">
                  <a:moveTo>
                    <a:pt x="175" y="0"/>
                  </a:moveTo>
                  <a:lnTo>
                    <a:pt x="9" y="0"/>
                  </a:lnTo>
                  <a:lnTo>
                    <a:pt x="0" y="11"/>
                  </a:lnTo>
                  <a:lnTo>
                    <a:pt x="166" y="11"/>
                  </a:lnTo>
                  <a:lnTo>
                    <a:pt x="175" y="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6" name="Rectangle 96"/>
            <p:cNvSpPr>
              <a:spLocks noChangeArrowheads="1"/>
            </p:cNvSpPr>
            <p:nvPr/>
          </p:nvSpPr>
          <p:spPr bwMode="auto">
            <a:xfrm>
              <a:off x="2905" y="3113"/>
              <a:ext cx="166" cy="69"/>
            </a:xfrm>
            <a:prstGeom prst="rect">
              <a:avLst/>
            </a:prstGeom>
            <a:solidFill>
              <a:srgbClr val="00A0C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67" name="Freeform 97"/>
            <p:cNvSpPr>
              <a:spLocks/>
            </p:cNvSpPr>
            <p:nvPr/>
          </p:nvSpPr>
          <p:spPr bwMode="auto">
            <a:xfrm>
              <a:off x="3071" y="3102"/>
              <a:ext cx="9" cy="80"/>
            </a:xfrm>
            <a:custGeom>
              <a:avLst/>
              <a:gdLst>
                <a:gd name="T0" fmla="*/ 0 w 9"/>
                <a:gd name="T1" fmla="*/ 80 h 80"/>
                <a:gd name="T2" fmla="*/ 9 w 9"/>
                <a:gd name="T3" fmla="*/ 69 h 80"/>
                <a:gd name="T4" fmla="*/ 9 w 9"/>
                <a:gd name="T5" fmla="*/ 0 h 80"/>
                <a:gd name="T6" fmla="*/ 0 w 9"/>
                <a:gd name="T7" fmla="*/ 11 h 80"/>
                <a:gd name="T8" fmla="*/ 0 w 9"/>
                <a:gd name="T9" fmla="*/ 80 h 80"/>
                <a:gd name="T10" fmla="*/ 0 60000 65536"/>
                <a:gd name="T11" fmla="*/ 0 60000 65536"/>
                <a:gd name="T12" fmla="*/ 0 60000 65536"/>
                <a:gd name="T13" fmla="*/ 0 60000 65536"/>
                <a:gd name="T14" fmla="*/ 0 60000 65536"/>
                <a:gd name="T15" fmla="*/ 0 w 9"/>
                <a:gd name="T16" fmla="*/ 0 h 80"/>
                <a:gd name="T17" fmla="*/ 9 w 9"/>
                <a:gd name="T18" fmla="*/ 80 h 80"/>
              </a:gdLst>
              <a:ahLst/>
              <a:cxnLst>
                <a:cxn ang="T10">
                  <a:pos x="T0" y="T1"/>
                </a:cxn>
                <a:cxn ang="T11">
                  <a:pos x="T2" y="T3"/>
                </a:cxn>
                <a:cxn ang="T12">
                  <a:pos x="T4" y="T5"/>
                </a:cxn>
                <a:cxn ang="T13">
                  <a:pos x="T6" y="T7"/>
                </a:cxn>
                <a:cxn ang="T14">
                  <a:pos x="T8" y="T9"/>
                </a:cxn>
              </a:cxnLst>
              <a:rect l="T15" t="T16" r="T17" b="T18"/>
              <a:pathLst>
                <a:path w="9" h="80">
                  <a:moveTo>
                    <a:pt x="0" y="80"/>
                  </a:moveTo>
                  <a:lnTo>
                    <a:pt x="9" y="69"/>
                  </a:lnTo>
                  <a:lnTo>
                    <a:pt x="9" y="0"/>
                  </a:lnTo>
                  <a:lnTo>
                    <a:pt x="0" y="11"/>
                  </a:lnTo>
                  <a:lnTo>
                    <a:pt x="0" y="80"/>
                  </a:lnTo>
                  <a:close/>
                </a:path>
              </a:pathLst>
            </a:custGeom>
            <a:solidFill>
              <a:srgbClr val="CCECF4"/>
            </a:solidFill>
            <a:ln w="6350">
              <a:solidFill>
                <a:srgbClr val="000000"/>
              </a:solidFill>
              <a:round/>
              <a:headEnd/>
              <a:tailEnd/>
            </a:ln>
          </p:spPr>
          <p:txBody>
            <a:bodyPr/>
            <a:lstStyle/>
            <a:p>
              <a:endParaRPr lang="en-US"/>
            </a:p>
          </p:txBody>
        </p:sp>
        <p:sp>
          <p:nvSpPr>
            <p:cNvPr id="18468" name="Freeform 98"/>
            <p:cNvSpPr>
              <a:spLocks/>
            </p:cNvSpPr>
            <p:nvPr/>
          </p:nvSpPr>
          <p:spPr bwMode="auto">
            <a:xfrm>
              <a:off x="2905" y="3102"/>
              <a:ext cx="175" cy="11"/>
            </a:xfrm>
            <a:custGeom>
              <a:avLst/>
              <a:gdLst>
                <a:gd name="T0" fmla="*/ 175 w 175"/>
                <a:gd name="T1" fmla="*/ 0 h 11"/>
                <a:gd name="T2" fmla="*/ 9 w 175"/>
                <a:gd name="T3" fmla="*/ 0 h 11"/>
                <a:gd name="T4" fmla="*/ 0 w 175"/>
                <a:gd name="T5" fmla="*/ 11 h 11"/>
                <a:gd name="T6" fmla="*/ 166 w 175"/>
                <a:gd name="T7" fmla="*/ 11 h 11"/>
                <a:gd name="T8" fmla="*/ 175 w 175"/>
                <a:gd name="T9" fmla="*/ 0 h 11"/>
                <a:gd name="T10" fmla="*/ 0 60000 65536"/>
                <a:gd name="T11" fmla="*/ 0 60000 65536"/>
                <a:gd name="T12" fmla="*/ 0 60000 65536"/>
                <a:gd name="T13" fmla="*/ 0 60000 65536"/>
                <a:gd name="T14" fmla="*/ 0 60000 65536"/>
                <a:gd name="T15" fmla="*/ 0 w 175"/>
                <a:gd name="T16" fmla="*/ 0 h 11"/>
                <a:gd name="T17" fmla="*/ 175 w 175"/>
                <a:gd name="T18" fmla="*/ 11 h 11"/>
              </a:gdLst>
              <a:ahLst/>
              <a:cxnLst>
                <a:cxn ang="T10">
                  <a:pos x="T0" y="T1"/>
                </a:cxn>
                <a:cxn ang="T11">
                  <a:pos x="T2" y="T3"/>
                </a:cxn>
                <a:cxn ang="T12">
                  <a:pos x="T4" y="T5"/>
                </a:cxn>
                <a:cxn ang="T13">
                  <a:pos x="T6" y="T7"/>
                </a:cxn>
                <a:cxn ang="T14">
                  <a:pos x="T8" y="T9"/>
                </a:cxn>
              </a:cxnLst>
              <a:rect l="T15" t="T16" r="T17" b="T18"/>
              <a:pathLst>
                <a:path w="175" h="11">
                  <a:moveTo>
                    <a:pt x="175" y="0"/>
                  </a:moveTo>
                  <a:lnTo>
                    <a:pt x="9" y="0"/>
                  </a:lnTo>
                  <a:lnTo>
                    <a:pt x="0" y="11"/>
                  </a:lnTo>
                  <a:lnTo>
                    <a:pt x="166" y="11"/>
                  </a:lnTo>
                  <a:lnTo>
                    <a:pt x="175" y="0"/>
                  </a:lnTo>
                  <a:close/>
                </a:path>
              </a:pathLst>
            </a:custGeom>
            <a:solidFill>
              <a:srgbClr val="80CFE2"/>
            </a:solidFill>
            <a:ln w="6350">
              <a:solidFill>
                <a:srgbClr val="000000"/>
              </a:solidFill>
              <a:round/>
              <a:headEnd/>
              <a:tailEnd/>
            </a:ln>
          </p:spPr>
          <p:txBody>
            <a:bodyPr/>
            <a:lstStyle/>
            <a:p>
              <a:endParaRPr lang="en-US"/>
            </a:p>
          </p:txBody>
        </p:sp>
        <p:sp>
          <p:nvSpPr>
            <p:cNvPr id="18469" name="Freeform 99"/>
            <p:cNvSpPr>
              <a:spLocks/>
            </p:cNvSpPr>
            <p:nvPr/>
          </p:nvSpPr>
          <p:spPr bwMode="auto">
            <a:xfrm>
              <a:off x="1651" y="2581"/>
              <a:ext cx="166" cy="164"/>
            </a:xfrm>
            <a:custGeom>
              <a:avLst/>
              <a:gdLst>
                <a:gd name="T0" fmla="*/ 119 w 166"/>
                <a:gd name="T1" fmla="*/ 164 h 164"/>
                <a:gd name="T2" fmla="*/ 0 w 166"/>
                <a:gd name="T3" fmla="*/ 50 h 164"/>
                <a:gd name="T4" fmla="*/ 48 w 166"/>
                <a:gd name="T5" fmla="*/ 0 h 164"/>
                <a:gd name="T6" fmla="*/ 166 w 166"/>
                <a:gd name="T7" fmla="*/ 115 h 164"/>
                <a:gd name="T8" fmla="*/ 119 w 166"/>
                <a:gd name="T9" fmla="*/ 164 h 164"/>
                <a:gd name="T10" fmla="*/ 0 60000 65536"/>
                <a:gd name="T11" fmla="*/ 0 60000 65536"/>
                <a:gd name="T12" fmla="*/ 0 60000 65536"/>
                <a:gd name="T13" fmla="*/ 0 60000 65536"/>
                <a:gd name="T14" fmla="*/ 0 60000 65536"/>
                <a:gd name="T15" fmla="*/ 0 w 166"/>
                <a:gd name="T16" fmla="*/ 0 h 164"/>
                <a:gd name="T17" fmla="*/ 166 w 166"/>
                <a:gd name="T18" fmla="*/ 164 h 164"/>
              </a:gdLst>
              <a:ahLst/>
              <a:cxnLst>
                <a:cxn ang="T10">
                  <a:pos x="T0" y="T1"/>
                </a:cxn>
                <a:cxn ang="T11">
                  <a:pos x="T2" y="T3"/>
                </a:cxn>
                <a:cxn ang="T12">
                  <a:pos x="T4" y="T5"/>
                </a:cxn>
                <a:cxn ang="T13">
                  <a:pos x="T6" y="T7"/>
                </a:cxn>
                <a:cxn ang="T14">
                  <a:pos x="T8" y="T9"/>
                </a:cxn>
              </a:cxnLst>
              <a:rect l="T15" t="T16" r="T17" b="T18"/>
              <a:pathLst>
                <a:path w="166" h="164">
                  <a:moveTo>
                    <a:pt x="119" y="164"/>
                  </a:moveTo>
                  <a:lnTo>
                    <a:pt x="0" y="50"/>
                  </a:lnTo>
                  <a:lnTo>
                    <a:pt x="48" y="0"/>
                  </a:lnTo>
                  <a:lnTo>
                    <a:pt x="166" y="115"/>
                  </a:lnTo>
                  <a:lnTo>
                    <a:pt x="119" y="164"/>
                  </a:lnTo>
                  <a:close/>
                </a:path>
              </a:pathLst>
            </a:custGeom>
            <a:solidFill>
              <a:srgbClr val="CCECF4"/>
            </a:solidFill>
            <a:ln w="6350">
              <a:solidFill>
                <a:srgbClr val="000000"/>
              </a:solidFill>
              <a:round/>
              <a:headEnd/>
              <a:tailEnd/>
            </a:ln>
          </p:spPr>
          <p:txBody>
            <a:bodyPr/>
            <a:lstStyle/>
            <a:p>
              <a:endParaRPr lang="en-US"/>
            </a:p>
          </p:txBody>
        </p:sp>
        <p:sp>
          <p:nvSpPr>
            <p:cNvPr id="18470" name="Freeform 100"/>
            <p:cNvSpPr>
              <a:spLocks/>
            </p:cNvSpPr>
            <p:nvPr/>
          </p:nvSpPr>
          <p:spPr bwMode="auto">
            <a:xfrm>
              <a:off x="1770" y="2693"/>
              <a:ext cx="63" cy="52"/>
            </a:xfrm>
            <a:custGeom>
              <a:avLst/>
              <a:gdLst>
                <a:gd name="T0" fmla="*/ 0 w 63"/>
                <a:gd name="T1" fmla="*/ 52 h 52"/>
                <a:gd name="T2" fmla="*/ 14 w 63"/>
                <a:gd name="T3" fmla="*/ 50 h 52"/>
                <a:gd name="T4" fmla="*/ 63 w 63"/>
                <a:gd name="T5" fmla="*/ 0 h 52"/>
                <a:gd name="T6" fmla="*/ 47 w 63"/>
                <a:gd name="T7" fmla="*/ 3 h 52"/>
                <a:gd name="T8" fmla="*/ 0 w 63"/>
                <a:gd name="T9" fmla="*/ 52 h 52"/>
                <a:gd name="T10" fmla="*/ 0 60000 65536"/>
                <a:gd name="T11" fmla="*/ 0 60000 65536"/>
                <a:gd name="T12" fmla="*/ 0 60000 65536"/>
                <a:gd name="T13" fmla="*/ 0 60000 65536"/>
                <a:gd name="T14" fmla="*/ 0 60000 65536"/>
                <a:gd name="T15" fmla="*/ 0 w 63"/>
                <a:gd name="T16" fmla="*/ 0 h 52"/>
                <a:gd name="T17" fmla="*/ 63 w 63"/>
                <a:gd name="T18" fmla="*/ 52 h 52"/>
              </a:gdLst>
              <a:ahLst/>
              <a:cxnLst>
                <a:cxn ang="T10">
                  <a:pos x="T0" y="T1"/>
                </a:cxn>
                <a:cxn ang="T11">
                  <a:pos x="T2" y="T3"/>
                </a:cxn>
                <a:cxn ang="T12">
                  <a:pos x="T4" y="T5"/>
                </a:cxn>
                <a:cxn ang="T13">
                  <a:pos x="T6" y="T7"/>
                </a:cxn>
                <a:cxn ang="T14">
                  <a:pos x="T8" y="T9"/>
                </a:cxn>
              </a:cxnLst>
              <a:rect l="T15" t="T16" r="T17" b="T18"/>
              <a:pathLst>
                <a:path w="63" h="52">
                  <a:moveTo>
                    <a:pt x="0" y="52"/>
                  </a:moveTo>
                  <a:lnTo>
                    <a:pt x="14" y="50"/>
                  </a:lnTo>
                  <a:lnTo>
                    <a:pt x="63" y="0"/>
                  </a:lnTo>
                  <a:lnTo>
                    <a:pt x="47" y="3"/>
                  </a:lnTo>
                  <a:lnTo>
                    <a:pt x="0" y="52"/>
                  </a:lnTo>
                  <a:close/>
                </a:path>
              </a:pathLst>
            </a:custGeom>
            <a:solidFill>
              <a:srgbClr val="80CFE2"/>
            </a:solidFill>
            <a:ln w="6350">
              <a:solidFill>
                <a:srgbClr val="000000"/>
              </a:solidFill>
              <a:round/>
              <a:headEnd/>
              <a:tailEnd/>
            </a:ln>
          </p:spPr>
          <p:txBody>
            <a:bodyPr/>
            <a:lstStyle/>
            <a:p>
              <a:endParaRPr lang="en-US"/>
            </a:p>
          </p:txBody>
        </p:sp>
        <p:sp>
          <p:nvSpPr>
            <p:cNvPr id="18471" name="Freeform 101"/>
            <p:cNvSpPr>
              <a:spLocks/>
            </p:cNvSpPr>
            <p:nvPr/>
          </p:nvSpPr>
          <p:spPr bwMode="auto">
            <a:xfrm>
              <a:off x="1699" y="2579"/>
              <a:ext cx="134" cy="117"/>
            </a:xfrm>
            <a:custGeom>
              <a:avLst/>
              <a:gdLst>
                <a:gd name="T0" fmla="*/ 134 w 134"/>
                <a:gd name="T1" fmla="*/ 114 h 117"/>
                <a:gd name="T2" fmla="*/ 15 w 134"/>
                <a:gd name="T3" fmla="*/ 0 h 117"/>
                <a:gd name="T4" fmla="*/ 0 w 134"/>
                <a:gd name="T5" fmla="*/ 2 h 117"/>
                <a:gd name="T6" fmla="*/ 118 w 134"/>
                <a:gd name="T7" fmla="*/ 117 h 117"/>
                <a:gd name="T8" fmla="*/ 134 w 134"/>
                <a:gd name="T9" fmla="*/ 114 h 117"/>
                <a:gd name="T10" fmla="*/ 0 60000 65536"/>
                <a:gd name="T11" fmla="*/ 0 60000 65536"/>
                <a:gd name="T12" fmla="*/ 0 60000 65536"/>
                <a:gd name="T13" fmla="*/ 0 60000 65536"/>
                <a:gd name="T14" fmla="*/ 0 60000 65536"/>
                <a:gd name="T15" fmla="*/ 0 w 134"/>
                <a:gd name="T16" fmla="*/ 0 h 117"/>
                <a:gd name="T17" fmla="*/ 134 w 134"/>
                <a:gd name="T18" fmla="*/ 117 h 117"/>
              </a:gdLst>
              <a:ahLst/>
              <a:cxnLst>
                <a:cxn ang="T10">
                  <a:pos x="T0" y="T1"/>
                </a:cxn>
                <a:cxn ang="T11">
                  <a:pos x="T2" y="T3"/>
                </a:cxn>
                <a:cxn ang="T12">
                  <a:pos x="T4" y="T5"/>
                </a:cxn>
                <a:cxn ang="T13">
                  <a:pos x="T6" y="T7"/>
                </a:cxn>
                <a:cxn ang="T14">
                  <a:pos x="T8" y="T9"/>
                </a:cxn>
              </a:cxnLst>
              <a:rect l="T15" t="T16" r="T17" b="T18"/>
              <a:pathLst>
                <a:path w="134" h="117">
                  <a:moveTo>
                    <a:pt x="134" y="114"/>
                  </a:moveTo>
                  <a:lnTo>
                    <a:pt x="15" y="0"/>
                  </a:lnTo>
                  <a:lnTo>
                    <a:pt x="0" y="2"/>
                  </a:lnTo>
                  <a:lnTo>
                    <a:pt x="118" y="117"/>
                  </a:lnTo>
                  <a:lnTo>
                    <a:pt x="134" y="114"/>
                  </a:lnTo>
                  <a:close/>
                </a:path>
              </a:pathLst>
            </a:custGeom>
            <a:solidFill>
              <a:srgbClr val="00A0C6"/>
            </a:solidFill>
            <a:ln w="6350">
              <a:solidFill>
                <a:srgbClr val="000000"/>
              </a:solidFill>
              <a:round/>
              <a:headEnd/>
              <a:tailEnd/>
            </a:ln>
          </p:spPr>
          <p:txBody>
            <a:bodyPr/>
            <a:lstStyle/>
            <a:p>
              <a:endParaRPr lang="en-US"/>
            </a:p>
          </p:txBody>
        </p:sp>
        <p:sp>
          <p:nvSpPr>
            <p:cNvPr id="18472" name="Freeform 102"/>
            <p:cNvSpPr>
              <a:spLocks/>
            </p:cNvSpPr>
            <p:nvPr/>
          </p:nvSpPr>
          <p:spPr bwMode="auto">
            <a:xfrm>
              <a:off x="1788" y="2714"/>
              <a:ext cx="166" cy="163"/>
            </a:xfrm>
            <a:custGeom>
              <a:avLst/>
              <a:gdLst>
                <a:gd name="T0" fmla="*/ 119 w 166"/>
                <a:gd name="T1" fmla="*/ 163 h 163"/>
                <a:gd name="T2" fmla="*/ 0 w 166"/>
                <a:gd name="T3" fmla="*/ 49 h 163"/>
                <a:gd name="T4" fmla="*/ 47 w 166"/>
                <a:gd name="T5" fmla="*/ 0 h 163"/>
                <a:gd name="T6" fmla="*/ 166 w 166"/>
                <a:gd name="T7" fmla="*/ 114 h 163"/>
                <a:gd name="T8" fmla="*/ 119 w 166"/>
                <a:gd name="T9" fmla="*/ 163 h 163"/>
                <a:gd name="T10" fmla="*/ 0 60000 65536"/>
                <a:gd name="T11" fmla="*/ 0 60000 65536"/>
                <a:gd name="T12" fmla="*/ 0 60000 65536"/>
                <a:gd name="T13" fmla="*/ 0 60000 65536"/>
                <a:gd name="T14" fmla="*/ 0 60000 65536"/>
                <a:gd name="T15" fmla="*/ 0 w 166"/>
                <a:gd name="T16" fmla="*/ 0 h 163"/>
                <a:gd name="T17" fmla="*/ 166 w 166"/>
                <a:gd name="T18" fmla="*/ 163 h 163"/>
              </a:gdLst>
              <a:ahLst/>
              <a:cxnLst>
                <a:cxn ang="T10">
                  <a:pos x="T0" y="T1"/>
                </a:cxn>
                <a:cxn ang="T11">
                  <a:pos x="T2" y="T3"/>
                </a:cxn>
                <a:cxn ang="T12">
                  <a:pos x="T4" y="T5"/>
                </a:cxn>
                <a:cxn ang="T13">
                  <a:pos x="T6" y="T7"/>
                </a:cxn>
                <a:cxn ang="T14">
                  <a:pos x="T8" y="T9"/>
                </a:cxn>
              </a:cxnLst>
              <a:rect l="T15" t="T16" r="T17" b="T18"/>
              <a:pathLst>
                <a:path w="166" h="163">
                  <a:moveTo>
                    <a:pt x="119" y="163"/>
                  </a:moveTo>
                  <a:lnTo>
                    <a:pt x="0" y="49"/>
                  </a:lnTo>
                  <a:lnTo>
                    <a:pt x="47" y="0"/>
                  </a:lnTo>
                  <a:lnTo>
                    <a:pt x="166" y="114"/>
                  </a:lnTo>
                  <a:lnTo>
                    <a:pt x="119" y="163"/>
                  </a:lnTo>
                  <a:close/>
                </a:path>
              </a:pathLst>
            </a:custGeom>
            <a:solidFill>
              <a:srgbClr val="CCECF4"/>
            </a:solidFill>
            <a:ln w="6350">
              <a:solidFill>
                <a:srgbClr val="000000"/>
              </a:solidFill>
              <a:round/>
              <a:headEnd/>
              <a:tailEnd/>
            </a:ln>
          </p:spPr>
          <p:txBody>
            <a:bodyPr/>
            <a:lstStyle/>
            <a:p>
              <a:endParaRPr lang="en-US"/>
            </a:p>
          </p:txBody>
        </p:sp>
        <p:sp>
          <p:nvSpPr>
            <p:cNvPr id="18473" name="Freeform 103"/>
            <p:cNvSpPr>
              <a:spLocks/>
            </p:cNvSpPr>
            <p:nvPr/>
          </p:nvSpPr>
          <p:spPr bwMode="auto">
            <a:xfrm>
              <a:off x="1907" y="2828"/>
              <a:ext cx="63" cy="49"/>
            </a:xfrm>
            <a:custGeom>
              <a:avLst/>
              <a:gdLst>
                <a:gd name="T0" fmla="*/ 0 w 63"/>
                <a:gd name="T1" fmla="*/ 49 h 49"/>
                <a:gd name="T2" fmla="*/ 14 w 63"/>
                <a:gd name="T3" fmla="*/ 49 h 49"/>
                <a:gd name="T4" fmla="*/ 63 w 63"/>
                <a:gd name="T5" fmla="*/ 0 h 49"/>
                <a:gd name="T6" fmla="*/ 47 w 63"/>
                <a:gd name="T7" fmla="*/ 0 h 49"/>
                <a:gd name="T8" fmla="*/ 0 w 63"/>
                <a:gd name="T9" fmla="*/ 49 h 49"/>
                <a:gd name="T10" fmla="*/ 0 60000 65536"/>
                <a:gd name="T11" fmla="*/ 0 60000 65536"/>
                <a:gd name="T12" fmla="*/ 0 60000 65536"/>
                <a:gd name="T13" fmla="*/ 0 60000 65536"/>
                <a:gd name="T14" fmla="*/ 0 60000 65536"/>
                <a:gd name="T15" fmla="*/ 0 w 63"/>
                <a:gd name="T16" fmla="*/ 0 h 49"/>
                <a:gd name="T17" fmla="*/ 63 w 63"/>
                <a:gd name="T18" fmla="*/ 49 h 49"/>
              </a:gdLst>
              <a:ahLst/>
              <a:cxnLst>
                <a:cxn ang="T10">
                  <a:pos x="T0" y="T1"/>
                </a:cxn>
                <a:cxn ang="T11">
                  <a:pos x="T2" y="T3"/>
                </a:cxn>
                <a:cxn ang="T12">
                  <a:pos x="T4" y="T5"/>
                </a:cxn>
                <a:cxn ang="T13">
                  <a:pos x="T6" y="T7"/>
                </a:cxn>
                <a:cxn ang="T14">
                  <a:pos x="T8" y="T9"/>
                </a:cxn>
              </a:cxnLst>
              <a:rect l="T15" t="T16" r="T17" b="T18"/>
              <a:pathLst>
                <a:path w="63" h="49">
                  <a:moveTo>
                    <a:pt x="0" y="49"/>
                  </a:moveTo>
                  <a:lnTo>
                    <a:pt x="14" y="49"/>
                  </a:lnTo>
                  <a:lnTo>
                    <a:pt x="63" y="0"/>
                  </a:lnTo>
                  <a:lnTo>
                    <a:pt x="47" y="0"/>
                  </a:lnTo>
                  <a:lnTo>
                    <a:pt x="0" y="49"/>
                  </a:lnTo>
                  <a:close/>
                </a:path>
              </a:pathLst>
            </a:custGeom>
            <a:solidFill>
              <a:srgbClr val="80CFE2"/>
            </a:solidFill>
            <a:ln w="6350">
              <a:solidFill>
                <a:srgbClr val="000000"/>
              </a:solidFill>
              <a:round/>
              <a:headEnd/>
              <a:tailEnd/>
            </a:ln>
          </p:spPr>
          <p:txBody>
            <a:bodyPr/>
            <a:lstStyle/>
            <a:p>
              <a:endParaRPr lang="en-US"/>
            </a:p>
          </p:txBody>
        </p:sp>
        <p:sp>
          <p:nvSpPr>
            <p:cNvPr id="18474" name="Freeform 104"/>
            <p:cNvSpPr>
              <a:spLocks/>
            </p:cNvSpPr>
            <p:nvPr/>
          </p:nvSpPr>
          <p:spPr bwMode="auto">
            <a:xfrm>
              <a:off x="1835" y="2711"/>
              <a:ext cx="133" cy="117"/>
            </a:xfrm>
            <a:custGeom>
              <a:avLst/>
              <a:gdLst>
                <a:gd name="T0" fmla="*/ 133 w 133"/>
                <a:gd name="T1" fmla="*/ 117 h 117"/>
                <a:gd name="T2" fmla="*/ 16 w 133"/>
                <a:gd name="T3" fmla="*/ 0 h 117"/>
                <a:gd name="T4" fmla="*/ 0 w 133"/>
                <a:gd name="T5" fmla="*/ 3 h 117"/>
                <a:gd name="T6" fmla="*/ 119 w 133"/>
                <a:gd name="T7" fmla="*/ 117 h 117"/>
                <a:gd name="T8" fmla="*/ 133 w 133"/>
                <a:gd name="T9" fmla="*/ 117 h 117"/>
                <a:gd name="T10" fmla="*/ 0 60000 65536"/>
                <a:gd name="T11" fmla="*/ 0 60000 65536"/>
                <a:gd name="T12" fmla="*/ 0 60000 65536"/>
                <a:gd name="T13" fmla="*/ 0 60000 65536"/>
                <a:gd name="T14" fmla="*/ 0 60000 65536"/>
                <a:gd name="T15" fmla="*/ 0 w 133"/>
                <a:gd name="T16" fmla="*/ 0 h 117"/>
                <a:gd name="T17" fmla="*/ 133 w 133"/>
                <a:gd name="T18" fmla="*/ 117 h 117"/>
              </a:gdLst>
              <a:ahLst/>
              <a:cxnLst>
                <a:cxn ang="T10">
                  <a:pos x="T0" y="T1"/>
                </a:cxn>
                <a:cxn ang="T11">
                  <a:pos x="T2" y="T3"/>
                </a:cxn>
                <a:cxn ang="T12">
                  <a:pos x="T4" y="T5"/>
                </a:cxn>
                <a:cxn ang="T13">
                  <a:pos x="T6" y="T7"/>
                </a:cxn>
                <a:cxn ang="T14">
                  <a:pos x="T8" y="T9"/>
                </a:cxn>
              </a:cxnLst>
              <a:rect l="T15" t="T16" r="T17" b="T18"/>
              <a:pathLst>
                <a:path w="133" h="117">
                  <a:moveTo>
                    <a:pt x="133" y="117"/>
                  </a:moveTo>
                  <a:lnTo>
                    <a:pt x="16" y="0"/>
                  </a:lnTo>
                  <a:lnTo>
                    <a:pt x="0" y="3"/>
                  </a:lnTo>
                  <a:lnTo>
                    <a:pt x="119" y="117"/>
                  </a:lnTo>
                  <a:lnTo>
                    <a:pt x="133" y="117"/>
                  </a:lnTo>
                  <a:close/>
                </a:path>
              </a:pathLst>
            </a:custGeom>
            <a:solidFill>
              <a:srgbClr val="00A0C6"/>
            </a:solidFill>
            <a:ln w="6350">
              <a:solidFill>
                <a:srgbClr val="000000"/>
              </a:solidFill>
              <a:round/>
              <a:headEnd/>
              <a:tailEnd/>
            </a:ln>
          </p:spPr>
          <p:txBody>
            <a:bodyPr/>
            <a:lstStyle/>
            <a:p>
              <a:endParaRPr lang="en-US"/>
            </a:p>
          </p:txBody>
        </p:sp>
        <p:sp>
          <p:nvSpPr>
            <p:cNvPr id="18475" name="Freeform 105"/>
            <p:cNvSpPr>
              <a:spLocks/>
            </p:cNvSpPr>
            <p:nvPr/>
          </p:nvSpPr>
          <p:spPr bwMode="auto">
            <a:xfrm>
              <a:off x="1925" y="2846"/>
              <a:ext cx="166" cy="164"/>
            </a:xfrm>
            <a:custGeom>
              <a:avLst/>
              <a:gdLst>
                <a:gd name="T0" fmla="*/ 117 w 166"/>
                <a:gd name="T1" fmla="*/ 164 h 164"/>
                <a:gd name="T2" fmla="*/ 0 w 166"/>
                <a:gd name="T3" fmla="*/ 49 h 164"/>
                <a:gd name="T4" fmla="*/ 47 w 166"/>
                <a:gd name="T5" fmla="*/ 0 h 164"/>
                <a:gd name="T6" fmla="*/ 166 w 166"/>
                <a:gd name="T7" fmla="*/ 114 h 164"/>
                <a:gd name="T8" fmla="*/ 117 w 166"/>
                <a:gd name="T9" fmla="*/ 164 h 164"/>
                <a:gd name="T10" fmla="*/ 0 60000 65536"/>
                <a:gd name="T11" fmla="*/ 0 60000 65536"/>
                <a:gd name="T12" fmla="*/ 0 60000 65536"/>
                <a:gd name="T13" fmla="*/ 0 60000 65536"/>
                <a:gd name="T14" fmla="*/ 0 60000 65536"/>
                <a:gd name="T15" fmla="*/ 0 w 166"/>
                <a:gd name="T16" fmla="*/ 0 h 164"/>
                <a:gd name="T17" fmla="*/ 166 w 166"/>
                <a:gd name="T18" fmla="*/ 164 h 164"/>
              </a:gdLst>
              <a:ahLst/>
              <a:cxnLst>
                <a:cxn ang="T10">
                  <a:pos x="T0" y="T1"/>
                </a:cxn>
                <a:cxn ang="T11">
                  <a:pos x="T2" y="T3"/>
                </a:cxn>
                <a:cxn ang="T12">
                  <a:pos x="T4" y="T5"/>
                </a:cxn>
                <a:cxn ang="T13">
                  <a:pos x="T6" y="T7"/>
                </a:cxn>
                <a:cxn ang="T14">
                  <a:pos x="T8" y="T9"/>
                </a:cxn>
              </a:cxnLst>
              <a:rect l="T15" t="T16" r="T17" b="T18"/>
              <a:pathLst>
                <a:path w="166" h="164">
                  <a:moveTo>
                    <a:pt x="117" y="164"/>
                  </a:moveTo>
                  <a:lnTo>
                    <a:pt x="0" y="49"/>
                  </a:lnTo>
                  <a:lnTo>
                    <a:pt x="47" y="0"/>
                  </a:lnTo>
                  <a:lnTo>
                    <a:pt x="166" y="114"/>
                  </a:lnTo>
                  <a:lnTo>
                    <a:pt x="117" y="164"/>
                  </a:lnTo>
                  <a:close/>
                </a:path>
              </a:pathLst>
            </a:custGeom>
            <a:solidFill>
              <a:srgbClr val="CCECF4"/>
            </a:solidFill>
            <a:ln w="6350">
              <a:solidFill>
                <a:srgbClr val="000000"/>
              </a:solidFill>
              <a:round/>
              <a:headEnd/>
              <a:tailEnd/>
            </a:ln>
          </p:spPr>
          <p:txBody>
            <a:bodyPr/>
            <a:lstStyle/>
            <a:p>
              <a:endParaRPr lang="en-US"/>
            </a:p>
          </p:txBody>
        </p:sp>
        <p:sp>
          <p:nvSpPr>
            <p:cNvPr id="18476" name="Freeform 106"/>
            <p:cNvSpPr>
              <a:spLocks/>
            </p:cNvSpPr>
            <p:nvPr/>
          </p:nvSpPr>
          <p:spPr bwMode="auto">
            <a:xfrm>
              <a:off x="2042" y="2960"/>
              <a:ext cx="62" cy="50"/>
            </a:xfrm>
            <a:custGeom>
              <a:avLst/>
              <a:gdLst>
                <a:gd name="T0" fmla="*/ 0 w 62"/>
                <a:gd name="T1" fmla="*/ 50 h 50"/>
                <a:gd name="T2" fmla="*/ 15 w 62"/>
                <a:gd name="T3" fmla="*/ 50 h 50"/>
                <a:gd name="T4" fmla="*/ 62 w 62"/>
                <a:gd name="T5" fmla="*/ 0 h 50"/>
                <a:gd name="T6" fmla="*/ 49 w 62"/>
                <a:gd name="T7" fmla="*/ 0 h 50"/>
                <a:gd name="T8" fmla="*/ 0 w 62"/>
                <a:gd name="T9" fmla="*/ 50 h 50"/>
                <a:gd name="T10" fmla="*/ 0 60000 65536"/>
                <a:gd name="T11" fmla="*/ 0 60000 65536"/>
                <a:gd name="T12" fmla="*/ 0 60000 65536"/>
                <a:gd name="T13" fmla="*/ 0 60000 65536"/>
                <a:gd name="T14" fmla="*/ 0 60000 65536"/>
                <a:gd name="T15" fmla="*/ 0 w 62"/>
                <a:gd name="T16" fmla="*/ 0 h 50"/>
                <a:gd name="T17" fmla="*/ 62 w 62"/>
                <a:gd name="T18" fmla="*/ 50 h 50"/>
              </a:gdLst>
              <a:ahLst/>
              <a:cxnLst>
                <a:cxn ang="T10">
                  <a:pos x="T0" y="T1"/>
                </a:cxn>
                <a:cxn ang="T11">
                  <a:pos x="T2" y="T3"/>
                </a:cxn>
                <a:cxn ang="T12">
                  <a:pos x="T4" y="T5"/>
                </a:cxn>
                <a:cxn ang="T13">
                  <a:pos x="T6" y="T7"/>
                </a:cxn>
                <a:cxn ang="T14">
                  <a:pos x="T8" y="T9"/>
                </a:cxn>
              </a:cxnLst>
              <a:rect l="T15" t="T16" r="T17" b="T18"/>
              <a:pathLst>
                <a:path w="62" h="50">
                  <a:moveTo>
                    <a:pt x="0" y="50"/>
                  </a:moveTo>
                  <a:lnTo>
                    <a:pt x="15" y="50"/>
                  </a:lnTo>
                  <a:lnTo>
                    <a:pt x="62" y="0"/>
                  </a:lnTo>
                  <a:lnTo>
                    <a:pt x="49" y="0"/>
                  </a:lnTo>
                  <a:lnTo>
                    <a:pt x="0" y="50"/>
                  </a:lnTo>
                  <a:close/>
                </a:path>
              </a:pathLst>
            </a:custGeom>
            <a:solidFill>
              <a:srgbClr val="80CFE2"/>
            </a:solidFill>
            <a:ln w="6350">
              <a:solidFill>
                <a:srgbClr val="000000"/>
              </a:solidFill>
              <a:round/>
              <a:headEnd/>
              <a:tailEnd/>
            </a:ln>
          </p:spPr>
          <p:txBody>
            <a:bodyPr/>
            <a:lstStyle/>
            <a:p>
              <a:endParaRPr lang="en-US"/>
            </a:p>
          </p:txBody>
        </p:sp>
        <p:sp>
          <p:nvSpPr>
            <p:cNvPr id="18477" name="Freeform 107"/>
            <p:cNvSpPr>
              <a:spLocks/>
            </p:cNvSpPr>
            <p:nvPr/>
          </p:nvSpPr>
          <p:spPr bwMode="auto">
            <a:xfrm>
              <a:off x="1972" y="2844"/>
              <a:ext cx="132" cy="116"/>
            </a:xfrm>
            <a:custGeom>
              <a:avLst/>
              <a:gdLst>
                <a:gd name="T0" fmla="*/ 132 w 132"/>
                <a:gd name="T1" fmla="*/ 116 h 116"/>
                <a:gd name="T2" fmla="*/ 14 w 132"/>
                <a:gd name="T3" fmla="*/ 0 h 116"/>
                <a:gd name="T4" fmla="*/ 0 w 132"/>
                <a:gd name="T5" fmla="*/ 2 h 116"/>
                <a:gd name="T6" fmla="*/ 119 w 132"/>
                <a:gd name="T7" fmla="*/ 116 h 116"/>
                <a:gd name="T8" fmla="*/ 132 w 132"/>
                <a:gd name="T9" fmla="*/ 116 h 116"/>
                <a:gd name="T10" fmla="*/ 0 60000 65536"/>
                <a:gd name="T11" fmla="*/ 0 60000 65536"/>
                <a:gd name="T12" fmla="*/ 0 60000 65536"/>
                <a:gd name="T13" fmla="*/ 0 60000 65536"/>
                <a:gd name="T14" fmla="*/ 0 60000 65536"/>
                <a:gd name="T15" fmla="*/ 0 w 132"/>
                <a:gd name="T16" fmla="*/ 0 h 116"/>
                <a:gd name="T17" fmla="*/ 132 w 132"/>
                <a:gd name="T18" fmla="*/ 116 h 116"/>
              </a:gdLst>
              <a:ahLst/>
              <a:cxnLst>
                <a:cxn ang="T10">
                  <a:pos x="T0" y="T1"/>
                </a:cxn>
                <a:cxn ang="T11">
                  <a:pos x="T2" y="T3"/>
                </a:cxn>
                <a:cxn ang="T12">
                  <a:pos x="T4" y="T5"/>
                </a:cxn>
                <a:cxn ang="T13">
                  <a:pos x="T6" y="T7"/>
                </a:cxn>
                <a:cxn ang="T14">
                  <a:pos x="T8" y="T9"/>
                </a:cxn>
              </a:cxnLst>
              <a:rect l="T15" t="T16" r="T17" b="T18"/>
              <a:pathLst>
                <a:path w="132" h="116">
                  <a:moveTo>
                    <a:pt x="132" y="116"/>
                  </a:moveTo>
                  <a:lnTo>
                    <a:pt x="14" y="0"/>
                  </a:lnTo>
                  <a:lnTo>
                    <a:pt x="0" y="2"/>
                  </a:lnTo>
                  <a:lnTo>
                    <a:pt x="119" y="116"/>
                  </a:lnTo>
                  <a:lnTo>
                    <a:pt x="132" y="116"/>
                  </a:lnTo>
                  <a:close/>
                </a:path>
              </a:pathLst>
            </a:custGeom>
            <a:solidFill>
              <a:srgbClr val="00A0C6"/>
            </a:solidFill>
            <a:ln w="6350">
              <a:solidFill>
                <a:srgbClr val="000000"/>
              </a:solidFill>
              <a:round/>
              <a:headEnd/>
              <a:tailEnd/>
            </a:ln>
          </p:spPr>
          <p:txBody>
            <a:bodyPr/>
            <a:lstStyle/>
            <a:p>
              <a:endParaRPr lang="en-US"/>
            </a:p>
          </p:txBody>
        </p:sp>
        <p:sp>
          <p:nvSpPr>
            <p:cNvPr id="18478" name="Freeform 108"/>
            <p:cNvSpPr>
              <a:spLocks/>
            </p:cNvSpPr>
            <p:nvPr/>
          </p:nvSpPr>
          <p:spPr bwMode="auto">
            <a:xfrm>
              <a:off x="1663" y="3651"/>
              <a:ext cx="166" cy="164"/>
            </a:xfrm>
            <a:custGeom>
              <a:avLst/>
              <a:gdLst>
                <a:gd name="T0" fmla="*/ 166 w 166"/>
                <a:gd name="T1" fmla="*/ 49 h 164"/>
                <a:gd name="T2" fmla="*/ 47 w 166"/>
                <a:gd name="T3" fmla="*/ 164 h 164"/>
                <a:gd name="T4" fmla="*/ 0 w 166"/>
                <a:gd name="T5" fmla="*/ 114 h 164"/>
                <a:gd name="T6" fmla="*/ 118 w 166"/>
                <a:gd name="T7" fmla="*/ 0 h 164"/>
                <a:gd name="T8" fmla="*/ 166 w 166"/>
                <a:gd name="T9" fmla="*/ 49 h 164"/>
                <a:gd name="T10" fmla="*/ 0 60000 65536"/>
                <a:gd name="T11" fmla="*/ 0 60000 65536"/>
                <a:gd name="T12" fmla="*/ 0 60000 65536"/>
                <a:gd name="T13" fmla="*/ 0 60000 65536"/>
                <a:gd name="T14" fmla="*/ 0 60000 65536"/>
                <a:gd name="T15" fmla="*/ 0 w 166"/>
                <a:gd name="T16" fmla="*/ 0 h 164"/>
                <a:gd name="T17" fmla="*/ 166 w 166"/>
                <a:gd name="T18" fmla="*/ 164 h 164"/>
              </a:gdLst>
              <a:ahLst/>
              <a:cxnLst>
                <a:cxn ang="T10">
                  <a:pos x="T0" y="T1"/>
                </a:cxn>
                <a:cxn ang="T11">
                  <a:pos x="T2" y="T3"/>
                </a:cxn>
                <a:cxn ang="T12">
                  <a:pos x="T4" y="T5"/>
                </a:cxn>
                <a:cxn ang="T13">
                  <a:pos x="T6" y="T7"/>
                </a:cxn>
                <a:cxn ang="T14">
                  <a:pos x="T8" y="T9"/>
                </a:cxn>
              </a:cxnLst>
              <a:rect l="T15" t="T16" r="T17" b="T18"/>
              <a:pathLst>
                <a:path w="166" h="164">
                  <a:moveTo>
                    <a:pt x="166" y="49"/>
                  </a:moveTo>
                  <a:lnTo>
                    <a:pt x="47" y="164"/>
                  </a:lnTo>
                  <a:lnTo>
                    <a:pt x="0" y="114"/>
                  </a:lnTo>
                  <a:lnTo>
                    <a:pt x="118" y="0"/>
                  </a:lnTo>
                  <a:lnTo>
                    <a:pt x="166" y="49"/>
                  </a:lnTo>
                  <a:close/>
                </a:path>
              </a:pathLst>
            </a:custGeom>
            <a:solidFill>
              <a:srgbClr val="80CFE2"/>
            </a:solidFill>
            <a:ln w="6350">
              <a:solidFill>
                <a:srgbClr val="000000"/>
              </a:solidFill>
              <a:round/>
              <a:headEnd/>
              <a:tailEnd/>
            </a:ln>
          </p:spPr>
          <p:txBody>
            <a:bodyPr/>
            <a:lstStyle/>
            <a:p>
              <a:endParaRPr lang="en-US"/>
            </a:p>
          </p:txBody>
        </p:sp>
        <p:sp>
          <p:nvSpPr>
            <p:cNvPr id="18479" name="Freeform 109"/>
            <p:cNvSpPr>
              <a:spLocks/>
            </p:cNvSpPr>
            <p:nvPr/>
          </p:nvSpPr>
          <p:spPr bwMode="auto">
            <a:xfrm>
              <a:off x="1779" y="3635"/>
              <a:ext cx="50" cy="65"/>
            </a:xfrm>
            <a:custGeom>
              <a:avLst/>
              <a:gdLst>
                <a:gd name="T0" fmla="*/ 50 w 50"/>
                <a:gd name="T1" fmla="*/ 65 h 65"/>
                <a:gd name="T2" fmla="*/ 50 w 50"/>
                <a:gd name="T3" fmla="*/ 49 h 65"/>
                <a:gd name="T4" fmla="*/ 0 w 50"/>
                <a:gd name="T5" fmla="*/ 0 h 65"/>
                <a:gd name="T6" fmla="*/ 2 w 50"/>
                <a:gd name="T7" fmla="*/ 16 h 65"/>
                <a:gd name="T8" fmla="*/ 50 w 50"/>
                <a:gd name="T9" fmla="*/ 65 h 65"/>
                <a:gd name="T10" fmla="*/ 0 60000 65536"/>
                <a:gd name="T11" fmla="*/ 0 60000 65536"/>
                <a:gd name="T12" fmla="*/ 0 60000 65536"/>
                <a:gd name="T13" fmla="*/ 0 60000 65536"/>
                <a:gd name="T14" fmla="*/ 0 60000 65536"/>
                <a:gd name="T15" fmla="*/ 0 w 50"/>
                <a:gd name="T16" fmla="*/ 0 h 65"/>
                <a:gd name="T17" fmla="*/ 50 w 50"/>
                <a:gd name="T18" fmla="*/ 65 h 65"/>
              </a:gdLst>
              <a:ahLst/>
              <a:cxnLst>
                <a:cxn ang="T10">
                  <a:pos x="T0" y="T1"/>
                </a:cxn>
                <a:cxn ang="T11">
                  <a:pos x="T2" y="T3"/>
                </a:cxn>
                <a:cxn ang="T12">
                  <a:pos x="T4" y="T5"/>
                </a:cxn>
                <a:cxn ang="T13">
                  <a:pos x="T6" y="T7"/>
                </a:cxn>
                <a:cxn ang="T14">
                  <a:pos x="T8" y="T9"/>
                </a:cxn>
              </a:cxnLst>
              <a:rect l="T15" t="T16" r="T17" b="T18"/>
              <a:pathLst>
                <a:path w="50" h="65">
                  <a:moveTo>
                    <a:pt x="50" y="65"/>
                  </a:moveTo>
                  <a:lnTo>
                    <a:pt x="50" y="49"/>
                  </a:lnTo>
                  <a:lnTo>
                    <a:pt x="0" y="0"/>
                  </a:lnTo>
                  <a:lnTo>
                    <a:pt x="2" y="16"/>
                  </a:lnTo>
                  <a:lnTo>
                    <a:pt x="50" y="65"/>
                  </a:lnTo>
                  <a:close/>
                </a:path>
              </a:pathLst>
            </a:custGeom>
            <a:solidFill>
              <a:srgbClr val="CCECF4"/>
            </a:solidFill>
            <a:ln w="6350">
              <a:solidFill>
                <a:srgbClr val="000000"/>
              </a:solidFill>
              <a:round/>
              <a:headEnd/>
              <a:tailEnd/>
            </a:ln>
          </p:spPr>
          <p:txBody>
            <a:bodyPr/>
            <a:lstStyle/>
            <a:p>
              <a:endParaRPr lang="en-US"/>
            </a:p>
          </p:txBody>
        </p:sp>
        <p:sp>
          <p:nvSpPr>
            <p:cNvPr id="18480" name="Freeform 110"/>
            <p:cNvSpPr>
              <a:spLocks/>
            </p:cNvSpPr>
            <p:nvPr/>
          </p:nvSpPr>
          <p:spPr bwMode="auto">
            <a:xfrm>
              <a:off x="1660" y="3635"/>
              <a:ext cx="121" cy="130"/>
            </a:xfrm>
            <a:custGeom>
              <a:avLst/>
              <a:gdLst>
                <a:gd name="T0" fmla="*/ 119 w 121"/>
                <a:gd name="T1" fmla="*/ 0 h 130"/>
                <a:gd name="T2" fmla="*/ 0 w 121"/>
                <a:gd name="T3" fmla="*/ 115 h 130"/>
                <a:gd name="T4" fmla="*/ 3 w 121"/>
                <a:gd name="T5" fmla="*/ 130 h 130"/>
                <a:gd name="T6" fmla="*/ 121 w 121"/>
                <a:gd name="T7" fmla="*/ 16 h 130"/>
                <a:gd name="T8" fmla="*/ 119 w 121"/>
                <a:gd name="T9" fmla="*/ 0 h 130"/>
                <a:gd name="T10" fmla="*/ 0 60000 65536"/>
                <a:gd name="T11" fmla="*/ 0 60000 65536"/>
                <a:gd name="T12" fmla="*/ 0 60000 65536"/>
                <a:gd name="T13" fmla="*/ 0 60000 65536"/>
                <a:gd name="T14" fmla="*/ 0 60000 65536"/>
                <a:gd name="T15" fmla="*/ 0 w 121"/>
                <a:gd name="T16" fmla="*/ 0 h 130"/>
                <a:gd name="T17" fmla="*/ 121 w 121"/>
                <a:gd name="T18" fmla="*/ 130 h 130"/>
              </a:gdLst>
              <a:ahLst/>
              <a:cxnLst>
                <a:cxn ang="T10">
                  <a:pos x="T0" y="T1"/>
                </a:cxn>
                <a:cxn ang="T11">
                  <a:pos x="T2" y="T3"/>
                </a:cxn>
                <a:cxn ang="T12">
                  <a:pos x="T4" y="T5"/>
                </a:cxn>
                <a:cxn ang="T13">
                  <a:pos x="T6" y="T7"/>
                </a:cxn>
                <a:cxn ang="T14">
                  <a:pos x="T8" y="T9"/>
                </a:cxn>
              </a:cxnLst>
              <a:rect l="T15" t="T16" r="T17" b="T18"/>
              <a:pathLst>
                <a:path w="121" h="130">
                  <a:moveTo>
                    <a:pt x="119" y="0"/>
                  </a:moveTo>
                  <a:lnTo>
                    <a:pt x="0" y="115"/>
                  </a:lnTo>
                  <a:lnTo>
                    <a:pt x="3" y="130"/>
                  </a:lnTo>
                  <a:lnTo>
                    <a:pt x="121" y="16"/>
                  </a:lnTo>
                  <a:lnTo>
                    <a:pt x="119" y="0"/>
                  </a:lnTo>
                  <a:close/>
                </a:path>
              </a:pathLst>
            </a:custGeom>
            <a:solidFill>
              <a:srgbClr val="00A0C6"/>
            </a:solidFill>
            <a:ln w="6350">
              <a:solidFill>
                <a:srgbClr val="000000"/>
              </a:solidFill>
              <a:round/>
              <a:headEnd/>
              <a:tailEnd/>
            </a:ln>
          </p:spPr>
          <p:txBody>
            <a:bodyPr/>
            <a:lstStyle/>
            <a:p>
              <a:endParaRPr lang="en-US"/>
            </a:p>
          </p:txBody>
        </p:sp>
        <p:sp>
          <p:nvSpPr>
            <p:cNvPr id="18481" name="Freeform 111"/>
            <p:cNvSpPr>
              <a:spLocks/>
            </p:cNvSpPr>
            <p:nvPr/>
          </p:nvSpPr>
          <p:spPr bwMode="auto">
            <a:xfrm>
              <a:off x="1799" y="3519"/>
              <a:ext cx="166" cy="163"/>
            </a:xfrm>
            <a:custGeom>
              <a:avLst/>
              <a:gdLst>
                <a:gd name="T0" fmla="*/ 166 w 166"/>
                <a:gd name="T1" fmla="*/ 49 h 163"/>
                <a:gd name="T2" fmla="*/ 48 w 166"/>
                <a:gd name="T3" fmla="*/ 163 h 163"/>
                <a:gd name="T4" fmla="*/ 0 w 166"/>
                <a:gd name="T5" fmla="*/ 114 h 163"/>
                <a:gd name="T6" fmla="*/ 119 w 166"/>
                <a:gd name="T7" fmla="*/ 0 h 163"/>
                <a:gd name="T8" fmla="*/ 166 w 166"/>
                <a:gd name="T9" fmla="*/ 49 h 163"/>
                <a:gd name="T10" fmla="*/ 0 60000 65536"/>
                <a:gd name="T11" fmla="*/ 0 60000 65536"/>
                <a:gd name="T12" fmla="*/ 0 60000 65536"/>
                <a:gd name="T13" fmla="*/ 0 60000 65536"/>
                <a:gd name="T14" fmla="*/ 0 60000 65536"/>
                <a:gd name="T15" fmla="*/ 0 w 166"/>
                <a:gd name="T16" fmla="*/ 0 h 163"/>
                <a:gd name="T17" fmla="*/ 166 w 166"/>
                <a:gd name="T18" fmla="*/ 163 h 163"/>
              </a:gdLst>
              <a:ahLst/>
              <a:cxnLst>
                <a:cxn ang="T10">
                  <a:pos x="T0" y="T1"/>
                </a:cxn>
                <a:cxn ang="T11">
                  <a:pos x="T2" y="T3"/>
                </a:cxn>
                <a:cxn ang="T12">
                  <a:pos x="T4" y="T5"/>
                </a:cxn>
                <a:cxn ang="T13">
                  <a:pos x="T6" y="T7"/>
                </a:cxn>
                <a:cxn ang="T14">
                  <a:pos x="T8" y="T9"/>
                </a:cxn>
              </a:cxnLst>
              <a:rect l="T15" t="T16" r="T17" b="T18"/>
              <a:pathLst>
                <a:path w="166" h="163">
                  <a:moveTo>
                    <a:pt x="166" y="49"/>
                  </a:moveTo>
                  <a:lnTo>
                    <a:pt x="48" y="163"/>
                  </a:lnTo>
                  <a:lnTo>
                    <a:pt x="0" y="114"/>
                  </a:lnTo>
                  <a:lnTo>
                    <a:pt x="119" y="0"/>
                  </a:lnTo>
                  <a:lnTo>
                    <a:pt x="166" y="49"/>
                  </a:lnTo>
                  <a:close/>
                </a:path>
              </a:pathLst>
            </a:custGeom>
            <a:solidFill>
              <a:srgbClr val="80CFE2"/>
            </a:solidFill>
            <a:ln w="6350">
              <a:solidFill>
                <a:srgbClr val="000000"/>
              </a:solidFill>
              <a:round/>
              <a:headEnd/>
              <a:tailEnd/>
            </a:ln>
          </p:spPr>
          <p:txBody>
            <a:bodyPr/>
            <a:lstStyle/>
            <a:p>
              <a:endParaRPr lang="en-US"/>
            </a:p>
          </p:txBody>
        </p:sp>
        <p:sp>
          <p:nvSpPr>
            <p:cNvPr id="18482" name="Freeform 112"/>
            <p:cNvSpPr>
              <a:spLocks/>
            </p:cNvSpPr>
            <p:nvPr/>
          </p:nvSpPr>
          <p:spPr bwMode="auto">
            <a:xfrm>
              <a:off x="1918" y="3503"/>
              <a:ext cx="47" cy="65"/>
            </a:xfrm>
            <a:custGeom>
              <a:avLst/>
              <a:gdLst>
                <a:gd name="T0" fmla="*/ 47 w 47"/>
                <a:gd name="T1" fmla="*/ 65 h 65"/>
                <a:gd name="T2" fmla="*/ 47 w 47"/>
                <a:gd name="T3" fmla="*/ 49 h 65"/>
                <a:gd name="T4" fmla="*/ 0 w 47"/>
                <a:gd name="T5" fmla="*/ 0 h 65"/>
                <a:gd name="T6" fmla="*/ 0 w 47"/>
                <a:gd name="T7" fmla="*/ 16 h 65"/>
                <a:gd name="T8" fmla="*/ 47 w 47"/>
                <a:gd name="T9" fmla="*/ 65 h 65"/>
                <a:gd name="T10" fmla="*/ 0 60000 65536"/>
                <a:gd name="T11" fmla="*/ 0 60000 65536"/>
                <a:gd name="T12" fmla="*/ 0 60000 65536"/>
                <a:gd name="T13" fmla="*/ 0 60000 65536"/>
                <a:gd name="T14" fmla="*/ 0 60000 65536"/>
                <a:gd name="T15" fmla="*/ 0 w 47"/>
                <a:gd name="T16" fmla="*/ 0 h 65"/>
                <a:gd name="T17" fmla="*/ 47 w 47"/>
                <a:gd name="T18" fmla="*/ 65 h 65"/>
              </a:gdLst>
              <a:ahLst/>
              <a:cxnLst>
                <a:cxn ang="T10">
                  <a:pos x="T0" y="T1"/>
                </a:cxn>
                <a:cxn ang="T11">
                  <a:pos x="T2" y="T3"/>
                </a:cxn>
                <a:cxn ang="T12">
                  <a:pos x="T4" y="T5"/>
                </a:cxn>
                <a:cxn ang="T13">
                  <a:pos x="T6" y="T7"/>
                </a:cxn>
                <a:cxn ang="T14">
                  <a:pos x="T8" y="T9"/>
                </a:cxn>
              </a:cxnLst>
              <a:rect l="T15" t="T16" r="T17" b="T18"/>
              <a:pathLst>
                <a:path w="47" h="65">
                  <a:moveTo>
                    <a:pt x="47" y="65"/>
                  </a:moveTo>
                  <a:lnTo>
                    <a:pt x="47" y="49"/>
                  </a:lnTo>
                  <a:lnTo>
                    <a:pt x="0" y="0"/>
                  </a:lnTo>
                  <a:lnTo>
                    <a:pt x="0" y="16"/>
                  </a:lnTo>
                  <a:lnTo>
                    <a:pt x="47" y="65"/>
                  </a:lnTo>
                  <a:close/>
                </a:path>
              </a:pathLst>
            </a:custGeom>
            <a:solidFill>
              <a:srgbClr val="CCECF4"/>
            </a:solidFill>
            <a:ln w="6350">
              <a:solidFill>
                <a:srgbClr val="000000"/>
              </a:solidFill>
              <a:round/>
              <a:headEnd/>
              <a:tailEnd/>
            </a:ln>
          </p:spPr>
          <p:txBody>
            <a:bodyPr/>
            <a:lstStyle/>
            <a:p>
              <a:endParaRPr lang="en-US"/>
            </a:p>
          </p:txBody>
        </p:sp>
        <p:sp>
          <p:nvSpPr>
            <p:cNvPr id="18483" name="Freeform 113"/>
            <p:cNvSpPr>
              <a:spLocks/>
            </p:cNvSpPr>
            <p:nvPr/>
          </p:nvSpPr>
          <p:spPr bwMode="auto">
            <a:xfrm>
              <a:off x="1797" y="3503"/>
              <a:ext cx="121" cy="130"/>
            </a:xfrm>
            <a:custGeom>
              <a:avLst/>
              <a:gdLst>
                <a:gd name="T0" fmla="*/ 119 w 121"/>
                <a:gd name="T1" fmla="*/ 0 h 130"/>
                <a:gd name="T2" fmla="*/ 0 w 121"/>
                <a:gd name="T3" fmla="*/ 116 h 130"/>
                <a:gd name="T4" fmla="*/ 2 w 121"/>
                <a:gd name="T5" fmla="*/ 130 h 130"/>
                <a:gd name="T6" fmla="*/ 121 w 121"/>
                <a:gd name="T7" fmla="*/ 16 h 130"/>
                <a:gd name="T8" fmla="*/ 119 w 121"/>
                <a:gd name="T9" fmla="*/ 0 h 130"/>
                <a:gd name="T10" fmla="*/ 0 60000 65536"/>
                <a:gd name="T11" fmla="*/ 0 60000 65536"/>
                <a:gd name="T12" fmla="*/ 0 60000 65536"/>
                <a:gd name="T13" fmla="*/ 0 60000 65536"/>
                <a:gd name="T14" fmla="*/ 0 60000 65536"/>
                <a:gd name="T15" fmla="*/ 0 w 121"/>
                <a:gd name="T16" fmla="*/ 0 h 130"/>
                <a:gd name="T17" fmla="*/ 121 w 121"/>
                <a:gd name="T18" fmla="*/ 130 h 130"/>
              </a:gdLst>
              <a:ahLst/>
              <a:cxnLst>
                <a:cxn ang="T10">
                  <a:pos x="T0" y="T1"/>
                </a:cxn>
                <a:cxn ang="T11">
                  <a:pos x="T2" y="T3"/>
                </a:cxn>
                <a:cxn ang="T12">
                  <a:pos x="T4" y="T5"/>
                </a:cxn>
                <a:cxn ang="T13">
                  <a:pos x="T6" y="T7"/>
                </a:cxn>
                <a:cxn ang="T14">
                  <a:pos x="T8" y="T9"/>
                </a:cxn>
              </a:cxnLst>
              <a:rect l="T15" t="T16" r="T17" b="T18"/>
              <a:pathLst>
                <a:path w="121" h="130">
                  <a:moveTo>
                    <a:pt x="119" y="0"/>
                  </a:moveTo>
                  <a:lnTo>
                    <a:pt x="0" y="116"/>
                  </a:lnTo>
                  <a:lnTo>
                    <a:pt x="2" y="130"/>
                  </a:lnTo>
                  <a:lnTo>
                    <a:pt x="121" y="16"/>
                  </a:lnTo>
                  <a:lnTo>
                    <a:pt x="119" y="0"/>
                  </a:lnTo>
                  <a:close/>
                </a:path>
              </a:pathLst>
            </a:custGeom>
            <a:solidFill>
              <a:srgbClr val="00A0C6"/>
            </a:solidFill>
            <a:ln w="6350">
              <a:solidFill>
                <a:srgbClr val="000000"/>
              </a:solidFill>
              <a:round/>
              <a:headEnd/>
              <a:tailEnd/>
            </a:ln>
          </p:spPr>
          <p:txBody>
            <a:bodyPr/>
            <a:lstStyle/>
            <a:p>
              <a:endParaRPr lang="en-US"/>
            </a:p>
          </p:txBody>
        </p:sp>
        <p:sp>
          <p:nvSpPr>
            <p:cNvPr id="18484" name="Freeform 114"/>
            <p:cNvSpPr>
              <a:spLocks/>
            </p:cNvSpPr>
            <p:nvPr/>
          </p:nvSpPr>
          <p:spPr bwMode="auto">
            <a:xfrm>
              <a:off x="1936" y="3386"/>
              <a:ext cx="166" cy="164"/>
            </a:xfrm>
            <a:custGeom>
              <a:avLst/>
              <a:gdLst>
                <a:gd name="T0" fmla="*/ 166 w 166"/>
                <a:gd name="T1" fmla="*/ 50 h 164"/>
                <a:gd name="T2" fmla="*/ 47 w 166"/>
                <a:gd name="T3" fmla="*/ 164 h 164"/>
                <a:gd name="T4" fmla="*/ 0 w 166"/>
                <a:gd name="T5" fmla="*/ 115 h 164"/>
                <a:gd name="T6" fmla="*/ 119 w 166"/>
                <a:gd name="T7" fmla="*/ 0 h 164"/>
                <a:gd name="T8" fmla="*/ 166 w 166"/>
                <a:gd name="T9" fmla="*/ 50 h 164"/>
                <a:gd name="T10" fmla="*/ 0 60000 65536"/>
                <a:gd name="T11" fmla="*/ 0 60000 65536"/>
                <a:gd name="T12" fmla="*/ 0 60000 65536"/>
                <a:gd name="T13" fmla="*/ 0 60000 65536"/>
                <a:gd name="T14" fmla="*/ 0 60000 65536"/>
                <a:gd name="T15" fmla="*/ 0 w 166"/>
                <a:gd name="T16" fmla="*/ 0 h 164"/>
                <a:gd name="T17" fmla="*/ 166 w 166"/>
                <a:gd name="T18" fmla="*/ 164 h 164"/>
              </a:gdLst>
              <a:ahLst/>
              <a:cxnLst>
                <a:cxn ang="T10">
                  <a:pos x="T0" y="T1"/>
                </a:cxn>
                <a:cxn ang="T11">
                  <a:pos x="T2" y="T3"/>
                </a:cxn>
                <a:cxn ang="T12">
                  <a:pos x="T4" y="T5"/>
                </a:cxn>
                <a:cxn ang="T13">
                  <a:pos x="T6" y="T7"/>
                </a:cxn>
                <a:cxn ang="T14">
                  <a:pos x="T8" y="T9"/>
                </a:cxn>
              </a:cxnLst>
              <a:rect l="T15" t="T16" r="T17" b="T18"/>
              <a:pathLst>
                <a:path w="166" h="164">
                  <a:moveTo>
                    <a:pt x="166" y="50"/>
                  </a:moveTo>
                  <a:lnTo>
                    <a:pt x="47" y="164"/>
                  </a:lnTo>
                  <a:lnTo>
                    <a:pt x="0" y="115"/>
                  </a:lnTo>
                  <a:lnTo>
                    <a:pt x="119" y="0"/>
                  </a:lnTo>
                  <a:lnTo>
                    <a:pt x="166" y="50"/>
                  </a:lnTo>
                  <a:close/>
                </a:path>
              </a:pathLst>
            </a:custGeom>
            <a:solidFill>
              <a:srgbClr val="80CFE2"/>
            </a:solidFill>
            <a:ln w="6350">
              <a:solidFill>
                <a:srgbClr val="000000"/>
              </a:solidFill>
              <a:round/>
              <a:headEnd/>
              <a:tailEnd/>
            </a:ln>
          </p:spPr>
          <p:txBody>
            <a:bodyPr/>
            <a:lstStyle/>
            <a:p>
              <a:endParaRPr lang="en-US"/>
            </a:p>
          </p:txBody>
        </p:sp>
        <p:sp>
          <p:nvSpPr>
            <p:cNvPr id="18485" name="Freeform 115"/>
            <p:cNvSpPr>
              <a:spLocks/>
            </p:cNvSpPr>
            <p:nvPr/>
          </p:nvSpPr>
          <p:spPr bwMode="auto">
            <a:xfrm>
              <a:off x="2055" y="3371"/>
              <a:ext cx="47" cy="65"/>
            </a:xfrm>
            <a:custGeom>
              <a:avLst/>
              <a:gdLst>
                <a:gd name="T0" fmla="*/ 47 w 47"/>
                <a:gd name="T1" fmla="*/ 65 h 65"/>
                <a:gd name="T2" fmla="*/ 47 w 47"/>
                <a:gd name="T3" fmla="*/ 51 h 65"/>
                <a:gd name="T4" fmla="*/ 0 w 47"/>
                <a:gd name="T5" fmla="*/ 0 h 65"/>
                <a:gd name="T6" fmla="*/ 0 w 47"/>
                <a:gd name="T7" fmla="*/ 15 h 65"/>
                <a:gd name="T8" fmla="*/ 47 w 47"/>
                <a:gd name="T9" fmla="*/ 65 h 65"/>
                <a:gd name="T10" fmla="*/ 0 60000 65536"/>
                <a:gd name="T11" fmla="*/ 0 60000 65536"/>
                <a:gd name="T12" fmla="*/ 0 60000 65536"/>
                <a:gd name="T13" fmla="*/ 0 60000 65536"/>
                <a:gd name="T14" fmla="*/ 0 60000 65536"/>
                <a:gd name="T15" fmla="*/ 0 w 47"/>
                <a:gd name="T16" fmla="*/ 0 h 65"/>
                <a:gd name="T17" fmla="*/ 47 w 47"/>
                <a:gd name="T18" fmla="*/ 65 h 65"/>
              </a:gdLst>
              <a:ahLst/>
              <a:cxnLst>
                <a:cxn ang="T10">
                  <a:pos x="T0" y="T1"/>
                </a:cxn>
                <a:cxn ang="T11">
                  <a:pos x="T2" y="T3"/>
                </a:cxn>
                <a:cxn ang="T12">
                  <a:pos x="T4" y="T5"/>
                </a:cxn>
                <a:cxn ang="T13">
                  <a:pos x="T6" y="T7"/>
                </a:cxn>
                <a:cxn ang="T14">
                  <a:pos x="T8" y="T9"/>
                </a:cxn>
              </a:cxnLst>
              <a:rect l="T15" t="T16" r="T17" b="T18"/>
              <a:pathLst>
                <a:path w="47" h="65">
                  <a:moveTo>
                    <a:pt x="47" y="65"/>
                  </a:moveTo>
                  <a:lnTo>
                    <a:pt x="47" y="51"/>
                  </a:lnTo>
                  <a:lnTo>
                    <a:pt x="0" y="0"/>
                  </a:lnTo>
                  <a:lnTo>
                    <a:pt x="0" y="15"/>
                  </a:lnTo>
                  <a:lnTo>
                    <a:pt x="47" y="65"/>
                  </a:lnTo>
                  <a:close/>
                </a:path>
              </a:pathLst>
            </a:custGeom>
            <a:solidFill>
              <a:srgbClr val="CCECF4"/>
            </a:solidFill>
            <a:ln w="6350">
              <a:solidFill>
                <a:srgbClr val="000000"/>
              </a:solidFill>
              <a:round/>
              <a:headEnd/>
              <a:tailEnd/>
            </a:ln>
          </p:spPr>
          <p:txBody>
            <a:bodyPr/>
            <a:lstStyle/>
            <a:p>
              <a:endParaRPr lang="en-US"/>
            </a:p>
          </p:txBody>
        </p:sp>
        <p:sp>
          <p:nvSpPr>
            <p:cNvPr id="18486" name="Freeform 116"/>
            <p:cNvSpPr>
              <a:spLocks/>
            </p:cNvSpPr>
            <p:nvPr/>
          </p:nvSpPr>
          <p:spPr bwMode="auto">
            <a:xfrm>
              <a:off x="1936" y="3371"/>
              <a:ext cx="119" cy="130"/>
            </a:xfrm>
            <a:custGeom>
              <a:avLst/>
              <a:gdLst>
                <a:gd name="T0" fmla="*/ 119 w 119"/>
                <a:gd name="T1" fmla="*/ 0 h 130"/>
                <a:gd name="T2" fmla="*/ 0 w 119"/>
                <a:gd name="T3" fmla="*/ 116 h 130"/>
                <a:gd name="T4" fmla="*/ 0 w 119"/>
                <a:gd name="T5" fmla="*/ 130 h 130"/>
                <a:gd name="T6" fmla="*/ 119 w 119"/>
                <a:gd name="T7" fmla="*/ 15 h 130"/>
                <a:gd name="T8" fmla="*/ 119 w 119"/>
                <a:gd name="T9" fmla="*/ 0 h 130"/>
                <a:gd name="T10" fmla="*/ 0 60000 65536"/>
                <a:gd name="T11" fmla="*/ 0 60000 65536"/>
                <a:gd name="T12" fmla="*/ 0 60000 65536"/>
                <a:gd name="T13" fmla="*/ 0 60000 65536"/>
                <a:gd name="T14" fmla="*/ 0 60000 65536"/>
                <a:gd name="T15" fmla="*/ 0 w 119"/>
                <a:gd name="T16" fmla="*/ 0 h 130"/>
                <a:gd name="T17" fmla="*/ 119 w 119"/>
                <a:gd name="T18" fmla="*/ 130 h 130"/>
              </a:gdLst>
              <a:ahLst/>
              <a:cxnLst>
                <a:cxn ang="T10">
                  <a:pos x="T0" y="T1"/>
                </a:cxn>
                <a:cxn ang="T11">
                  <a:pos x="T2" y="T3"/>
                </a:cxn>
                <a:cxn ang="T12">
                  <a:pos x="T4" y="T5"/>
                </a:cxn>
                <a:cxn ang="T13">
                  <a:pos x="T6" y="T7"/>
                </a:cxn>
                <a:cxn ang="T14">
                  <a:pos x="T8" y="T9"/>
                </a:cxn>
              </a:cxnLst>
              <a:rect l="T15" t="T16" r="T17" b="T18"/>
              <a:pathLst>
                <a:path w="119" h="130">
                  <a:moveTo>
                    <a:pt x="119" y="0"/>
                  </a:moveTo>
                  <a:lnTo>
                    <a:pt x="0" y="116"/>
                  </a:lnTo>
                  <a:lnTo>
                    <a:pt x="0" y="130"/>
                  </a:lnTo>
                  <a:lnTo>
                    <a:pt x="119" y="15"/>
                  </a:lnTo>
                  <a:lnTo>
                    <a:pt x="119" y="0"/>
                  </a:lnTo>
                  <a:close/>
                </a:path>
              </a:pathLst>
            </a:custGeom>
            <a:solidFill>
              <a:srgbClr val="00A0C6"/>
            </a:solidFill>
            <a:ln w="6350">
              <a:solidFill>
                <a:srgbClr val="000000"/>
              </a:solidFill>
              <a:round/>
              <a:headEnd/>
              <a:tailEnd/>
            </a:ln>
          </p:spPr>
          <p:txBody>
            <a:bodyPr/>
            <a:lstStyle/>
            <a:p>
              <a:endParaRPr lang="en-US"/>
            </a:p>
          </p:txBody>
        </p:sp>
        <p:sp>
          <p:nvSpPr>
            <p:cNvPr id="18487" name="Rectangle 117"/>
            <p:cNvSpPr>
              <a:spLocks noChangeArrowheads="1"/>
            </p:cNvSpPr>
            <p:nvPr/>
          </p:nvSpPr>
          <p:spPr bwMode="auto">
            <a:xfrm>
              <a:off x="2187" y="3095"/>
              <a:ext cx="61" cy="166"/>
            </a:xfrm>
            <a:prstGeom prst="rect">
              <a:avLst/>
            </a:prstGeom>
            <a:solidFill>
              <a:srgbClr val="00A0C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88" name="Freeform 118"/>
            <p:cNvSpPr>
              <a:spLocks/>
            </p:cNvSpPr>
            <p:nvPr/>
          </p:nvSpPr>
          <p:spPr bwMode="auto">
            <a:xfrm>
              <a:off x="2248" y="3095"/>
              <a:ext cx="9" cy="177"/>
            </a:xfrm>
            <a:custGeom>
              <a:avLst/>
              <a:gdLst>
                <a:gd name="T0" fmla="*/ 0 w 9"/>
                <a:gd name="T1" fmla="*/ 0 h 177"/>
                <a:gd name="T2" fmla="*/ 0 w 9"/>
                <a:gd name="T3" fmla="*/ 166 h 177"/>
                <a:gd name="T4" fmla="*/ 9 w 9"/>
                <a:gd name="T5" fmla="*/ 177 h 177"/>
                <a:gd name="T6" fmla="*/ 9 w 9"/>
                <a:gd name="T7" fmla="*/ 11 h 177"/>
                <a:gd name="T8" fmla="*/ 0 w 9"/>
                <a:gd name="T9" fmla="*/ 0 h 177"/>
                <a:gd name="T10" fmla="*/ 0 60000 65536"/>
                <a:gd name="T11" fmla="*/ 0 60000 65536"/>
                <a:gd name="T12" fmla="*/ 0 60000 65536"/>
                <a:gd name="T13" fmla="*/ 0 60000 65536"/>
                <a:gd name="T14" fmla="*/ 0 60000 65536"/>
                <a:gd name="T15" fmla="*/ 0 w 9"/>
                <a:gd name="T16" fmla="*/ 0 h 177"/>
                <a:gd name="T17" fmla="*/ 9 w 9"/>
                <a:gd name="T18" fmla="*/ 177 h 177"/>
              </a:gdLst>
              <a:ahLst/>
              <a:cxnLst>
                <a:cxn ang="T10">
                  <a:pos x="T0" y="T1"/>
                </a:cxn>
                <a:cxn ang="T11">
                  <a:pos x="T2" y="T3"/>
                </a:cxn>
                <a:cxn ang="T12">
                  <a:pos x="T4" y="T5"/>
                </a:cxn>
                <a:cxn ang="T13">
                  <a:pos x="T6" y="T7"/>
                </a:cxn>
                <a:cxn ang="T14">
                  <a:pos x="T8" y="T9"/>
                </a:cxn>
              </a:cxnLst>
              <a:rect l="T15" t="T16" r="T17" b="T18"/>
              <a:pathLst>
                <a:path w="9" h="177">
                  <a:moveTo>
                    <a:pt x="0" y="0"/>
                  </a:moveTo>
                  <a:lnTo>
                    <a:pt x="0" y="166"/>
                  </a:lnTo>
                  <a:lnTo>
                    <a:pt x="9" y="177"/>
                  </a:lnTo>
                  <a:lnTo>
                    <a:pt x="9" y="11"/>
                  </a:lnTo>
                  <a:lnTo>
                    <a:pt x="0" y="0"/>
                  </a:lnTo>
                  <a:close/>
                </a:path>
              </a:pathLst>
            </a:custGeom>
            <a:solidFill>
              <a:srgbClr val="80CFE2"/>
            </a:solidFill>
            <a:ln w="6350">
              <a:solidFill>
                <a:srgbClr val="000000"/>
              </a:solidFill>
              <a:round/>
              <a:headEnd/>
              <a:tailEnd/>
            </a:ln>
          </p:spPr>
          <p:txBody>
            <a:bodyPr/>
            <a:lstStyle/>
            <a:p>
              <a:endParaRPr lang="en-US"/>
            </a:p>
          </p:txBody>
        </p:sp>
        <p:sp>
          <p:nvSpPr>
            <p:cNvPr id="18489" name="Freeform 119"/>
            <p:cNvSpPr>
              <a:spLocks/>
            </p:cNvSpPr>
            <p:nvPr/>
          </p:nvSpPr>
          <p:spPr bwMode="auto">
            <a:xfrm>
              <a:off x="2187" y="3261"/>
              <a:ext cx="70" cy="11"/>
            </a:xfrm>
            <a:custGeom>
              <a:avLst/>
              <a:gdLst>
                <a:gd name="T0" fmla="*/ 70 w 70"/>
                <a:gd name="T1" fmla="*/ 11 h 11"/>
                <a:gd name="T2" fmla="*/ 61 w 70"/>
                <a:gd name="T3" fmla="*/ 0 h 11"/>
                <a:gd name="T4" fmla="*/ 0 w 70"/>
                <a:gd name="T5" fmla="*/ 0 h 11"/>
                <a:gd name="T6" fmla="*/ 9 w 70"/>
                <a:gd name="T7" fmla="*/ 11 h 11"/>
                <a:gd name="T8" fmla="*/ 70 w 70"/>
                <a:gd name="T9" fmla="*/ 11 h 11"/>
                <a:gd name="T10" fmla="*/ 0 60000 65536"/>
                <a:gd name="T11" fmla="*/ 0 60000 65536"/>
                <a:gd name="T12" fmla="*/ 0 60000 65536"/>
                <a:gd name="T13" fmla="*/ 0 60000 65536"/>
                <a:gd name="T14" fmla="*/ 0 60000 65536"/>
                <a:gd name="T15" fmla="*/ 0 w 70"/>
                <a:gd name="T16" fmla="*/ 0 h 11"/>
                <a:gd name="T17" fmla="*/ 70 w 70"/>
                <a:gd name="T18" fmla="*/ 11 h 11"/>
              </a:gdLst>
              <a:ahLst/>
              <a:cxnLst>
                <a:cxn ang="T10">
                  <a:pos x="T0" y="T1"/>
                </a:cxn>
                <a:cxn ang="T11">
                  <a:pos x="T2" y="T3"/>
                </a:cxn>
                <a:cxn ang="T12">
                  <a:pos x="T4" y="T5"/>
                </a:cxn>
                <a:cxn ang="T13">
                  <a:pos x="T6" y="T7"/>
                </a:cxn>
                <a:cxn ang="T14">
                  <a:pos x="T8" y="T9"/>
                </a:cxn>
              </a:cxnLst>
              <a:rect l="T15" t="T16" r="T17" b="T18"/>
              <a:pathLst>
                <a:path w="70" h="11">
                  <a:moveTo>
                    <a:pt x="70" y="11"/>
                  </a:moveTo>
                  <a:lnTo>
                    <a:pt x="61" y="0"/>
                  </a:lnTo>
                  <a:lnTo>
                    <a:pt x="0" y="0"/>
                  </a:lnTo>
                  <a:lnTo>
                    <a:pt x="9" y="11"/>
                  </a:lnTo>
                  <a:lnTo>
                    <a:pt x="70" y="11"/>
                  </a:lnTo>
                  <a:close/>
                </a:path>
              </a:pathLst>
            </a:custGeom>
            <a:solidFill>
              <a:srgbClr val="CCECF4"/>
            </a:solidFill>
            <a:ln w="6350">
              <a:solidFill>
                <a:srgbClr val="000000"/>
              </a:solidFill>
              <a:round/>
              <a:headEnd/>
              <a:tailEnd/>
            </a:ln>
          </p:spPr>
          <p:txBody>
            <a:bodyPr/>
            <a:lstStyle/>
            <a:p>
              <a:endParaRPr lang="en-US"/>
            </a:p>
          </p:txBody>
        </p:sp>
        <p:sp>
          <p:nvSpPr>
            <p:cNvPr id="18490" name="Rectangle 120"/>
            <p:cNvSpPr>
              <a:spLocks noChangeArrowheads="1"/>
            </p:cNvSpPr>
            <p:nvPr/>
          </p:nvSpPr>
          <p:spPr bwMode="auto">
            <a:xfrm>
              <a:off x="2257" y="3095"/>
              <a:ext cx="60" cy="166"/>
            </a:xfrm>
            <a:prstGeom prst="rect">
              <a:avLst/>
            </a:prstGeom>
            <a:solidFill>
              <a:srgbClr val="CCECF4"/>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91" name="Freeform 121"/>
            <p:cNvSpPr>
              <a:spLocks/>
            </p:cNvSpPr>
            <p:nvPr/>
          </p:nvSpPr>
          <p:spPr bwMode="auto">
            <a:xfrm>
              <a:off x="2317" y="3095"/>
              <a:ext cx="9" cy="177"/>
            </a:xfrm>
            <a:custGeom>
              <a:avLst/>
              <a:gdLst>
                <a:gd name="T0" fmla="*/ 0 w 9"/>
                <a:gd name="T1" fmla="*/ 0 h 177"/>
                <a:gd name="T2" fmla="*/ 0 w 9"/>
                <a:gd name="T3" fmla="*/ 166 h 177"/>
                <a:gd name="T4" fmla="*/ 9 w 9"/>
                <a:gd name="T5" fmla="*/ 177 h 177"/>
                <a:gd name="T6" fmla="*/ 9 w 9"/>
                <a:gd name="T7" fmla="*/ 11 h 177"/>
                <a:gd name="T8" fmla="*/ 0 w 9"/>
                <a:gd name="T9" fmla="*/ 0 h 177"/>
                <a:gd name="T10" fmla="*/ 0 60000 65536"/>
                <a:gd name="T11" fmla="*/ 0 60000 65536"/>
                <a:gd name="T12" fmla="*/ 0 60000 65536"/>
                <a:gd name="T13" fmla="*/ 0 60000 65536"/>
                <a:gd name="T14" fmla="*/ 0 60000 65536"/>
                <a:gd name="T15" fmla="*/ 0 w 9"/>
                <a:gd name="T16" fmla="*/ 0 h 177"/>
                <a:gd name="T17" fmla="*/ 9 w 9"/>
                <a:gd name="T18" fmla="*/ 177 h 177"/>
              </a:gdLst>
              <a:ahLst/>
              <a:cxnLst>
                <a:cxn ang="T10">
                  <a:pos x="T0" y="T1"/>
                </a:cxn>
                <a:cxn ang="T11">
                  <a:pos x="T2" y="T3"/>
                </a:cxn>
                <a:cxn ang="T12">
                  <a:pos x="T4" y="T5"/>
                </a:cxn>
                <a:cxn ang="T13">
                  <a:pos x="T6" y="T7"/>
                </a:cxn>
                <a:cxn ang="T14">
                  <a:pos x="T8" y="T9"/>
                </a:cxn>
              </a:cxnLst>
              <a:rect l="T15" t="T16" r="T17" b="T18"/>
              <a:pathLst>
                <a:path w="9" h="177">
                  <a:moveTo>
                    <a:pt x="0" y="0"/>
                  </a:moveTo>
                  <a:lnTo>
                    <a:pt x="0" y="166"/>
                  </a:lnTo>
                  <a:lnTo>
                    <a:pt x="9" y="177"/>
                  </a:lnTo>
                  <a:lnTo>
                    <a:pt x="9" y="11"/>
                  </a:lnTo>
                  <a:lnTo>
                    <a:pt x="0" y="0"/>
                  </a:lnTo>
                  <a:close/>
                </a:path>
              </a:pathLst>
            </a:custGeom>
            <a:solidFill>
              <a:srgbClr val="00A0C6"/>
            </a:solidFill>
            <a:ln w="6350">
              <a:solidFill>
                <a:srgbClr val="000000"/>
              </a:solidFill>
              <a:round/>
              <a:headEnd/>
              <a:tailEnd/>
            </a:ln>
          </p:spPr>
          <p:txBody>
            <a:bodyPr/>
            <a:lstStyle/>
            <a:p>
              <a:endParaRPr lang="en-US"/>
            </a:p>
          </p:txBody>
        </p:sp>
        <p:sp>
          <p:nvSpPr>
            <p:cNvPr id="18492" name="Freeform 122"/>
            <p:cNvSpPr>
              <a:spLocks/>
            </p:cNvSpPr>
            <p:nvPr/>
          </p:nvSpPr>
          <p:spPr bwMode="auto">
            <a:xfrm>
              <a:off x="2257" y="3261"/>
              <a:ext cx="69" cy="11"/>
            </a:xfrm>
            <a:custGeom>
              <a:avLst/>
              <a:gdLst>
                <a:gd name="T0" fmla="*/ 69 w 69"/>
                <a:gd name="T1" fmla="*/ 11 h 11"/>
                <a:gd name="T2" fmla="*/ 60 w 69"/>
                <a:gd name="T3" fmla="*/ 0 h 11"/>
                <a:gd name="T4" fmla="*/ 0 w 69"/>
                <a:gd name="T5" fmla="*/ 0 h 11"/>
                <a:gd name="T6" fmla="*/ 9 w 69"/>
                <a:gd name="T7" fmla="*/ 11 h 11"/>
                <a:gd name="T8" fmla="*/ 69 w 69"/>
                <a:gd name="T9" fmla="*/ 11 h 11"/>
                <a:gd name="T10" fmla="*/ 0 60000 65536"/>
                <a:gd name="T11" fmla="*/ 0 60000 65536"/>
                <a:gd name="T12" fmla="*/ 0 60000 65536"/>
                <a:gd name="T13" fmla="*/ 0 60000 65536"/>
                <a:gd name="T14" fmla="*/ 0 60000 65536"/>
                <a:gd name="T15" fmla="*/ 0 w 69"/>
                <a:gd name="T16" fmla="*/ 0 h 11"/>
                <a:gd name="T17" fmla="*/ 69 w 69"/>
                <a:gd name="T18" fmla="*/ 11 h 11"/>
              </a:gdLst>
              <a:ahLst/>
              <a:cxnLst>
                <a:cxn ang="T10">
                  <a:pos x="T0" y="T1"/>
                </a:cxn>
                <a:cxn ang="T11">
                  <a:pos x="T2" y="T3"/>
                </a:cxn>
                <a:cxn ang="T12">
                  <a:pos x="T4" y="T5"/>
                </a:cxn>
                <a:cxn ang="T13">
                  <a:pos x="T6" y="T7"/>
                </a:cxn>
                <a:cxn ang="T14">
                  <a:pos x="T8" y="T9"/>
                </a:cxn>
              </a:cxnLst>
              <a:rect l="T15" t="T16" r="T17" b="T18"/>
              <a:pathLst>
                <a:path w="69" h="11">
                  <a:moveTo>
                    <a:pt x="69" y="11"/>
                  </a:moveTo>
                  <a:lnTo>
                    <a:pt x="60" y="0"/>
                  </a:lnTo>
                  <a:lnTo>
                    <a:pt x="0" y="0"/>
                  </a:lnTo>
                  <a:lnTo>
                    <a:pt x="9" y="11"/>
                  </a:lnTo>
                  <a:lnTo>
                    <a:pt x="69" y="11"/>
                  </a:lnTo>
                  <a:close/>
                </a:path>
              </a:pathLst>
            </a:custGeom>
            <a:solidFill>
              <a:srgbClr val="80CFE2"/>
            </a:solidFill>
            <a:ln w="6350">
              <a:solidFill>
                <a:srgbClr val="000000"/>
              </a:solidFill>
              <a:round/>
              <a:headEnd/>
              <a:tailEnd/>
            </a:ln>
          </p:spPr>
          <p:txBody>
            <a:bodyPr/>
            <a:lstStyle/>
            <a:p>
              <a:endParaRPr lang="en-US"/>
            </a:p>
          </p:txBody>
        </p:sp>
        <p:sp>
          <p:nvSpPr>
            <p:cNvPr id="18493" name="Rectangle 123"/>
            <p:cNvSpPr>
              <a:spLocks noChangeArrowheads="1"/>
            </p:cNvSpPr>
            <p:nvPr/>
          </p:nvSpPr>
          <p:spPr bwMode="auto">
            <a:xfrm>
              <a:off x="2326" y="3095"/>
              <a:ext cx="61" cy="16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94" name="Freeform 124"/>
            <p:cNvSpPr>
              <a:spLocks/>
            </p:cNvSpPr>
            <p:nvPr/>
          </p:nvSpPr>
          <p:spPr bwMode="auto">
            <a:xfrm>
              <a:off x="2387" y="3095"/>
              <a:ext cx="11" cy="177"/>
            </a:xfrm>
            <a:custGeom>
              <a:avLst/>
              <a:gdLst>
                <a:gd name="T0" fmla="*/ 0 w 11"/>
                <a:gd name="T1" fmla="*/ 0 h 177"/>
                <a:gd name="T2" fmla="*/ 0 w 11"/>
                <a:gd name="T3" fmla="*/ 166 h 177"/>
                <a:gd name="T4" fmla="*/ 9 w 11"/>
                <a:gd name="T5" fmla="*/ 177 h 177"/>
                <a:gd name="T6" fmla="*/ 11 w 11"/>
                <a:gd name="T7" fmla="*/ 11 h 177"/>
                <a:gd name="T8" fmla="*/ 0 w 11"/>
                <a:gd name="T9" fmla="*/ 0 h 177"/>
                <a:gd name="T10" fmla="*/ 0 60000 65536"/>
                <a:gd name="T11" fmla="*/ 0 60000 65536"/>
                <a:gd name="T12" fmla="*/ 0 60000 65536"/>
                <a:gd name="T13" fmla="*/ 0 60000 65536"/>
                <a:gd name="T14" fmla="*/ 0 60000 65536"/>
                <a:gd name="T15" fmla="*/ 0 w 11"/>
                <a:gd name="T16" fmla="*/ 0 h 177"/>
                <a:gd name="T17" fmla="*/ 11 w 11"/>
                <a:gd name="T18" fmla="*/ 177 h 177"/>
              </a:gdLst>
              <a:ahLst/>
              <a:cxnLst>
                <a:cxn ang="T10">
                  <a:pos x="T0" y="T1"/>
                </a:cxn>
                <a:cxn ang="T11">
                  <a:pos x="T2" y="T3"/>
                </a:cxn>
                <a:cxn ang="T12">
                  <a:pos x="T4" y="T5"/>
                </a:cxn>
                <a:cxn ang="T13">
                  <a:pos x="T6" y="T7"/>
                </a:cxn>
                <a:cxn ang="T14">
                  <a:pos x="T8" y="T9"/>
                </a:cxn>
              </a:cxnLst>
              <a:rect l="T15" t="T16" r="T17" b="T18"/>
              <a:pathLst>
                <a:path w="11" h="177">
                  <a:moveTo>
                    <a:pt x="0" y="0"/>
                  </a:moveTo>
                  <a:lnTo>
                    <a:pt x="0" y="166"/>
                  </a:lnTo>
                  <a:lnTo>
                    <a:pt x="9" y="177"/>
                  </a:lnTo>
                  <a:lnTo>
                    <a:pt x="11" y="11"/>
                  </a:lnTo>
                  <a:lnTo>
                    <a:pt x="0" y="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5" name="Freeform 125"/>
            <p:cNvSpPr>
              <a:spLocks/>
            </p:cNvSpPr>
            <p:nvPr/>
          </p:nvSpPr>
          <p:spPr bwMode="auto">
            <a:xfrm>
              <a:off x="2326" y="3261"/>
              <a:ext cx="70" cy="11"/>
            </a:xfrm>
            <a:custGeom>
              <a:avLst/>
              <a:gdLst>
                <a:gd name="T0" fmla="*/ 70 w 70"/>
                <a:gd name="T1" fmla="*/ 11 h 11"/>
                <a:gd name="T2" fmla="*/ 61 w 70"/>
                <a:gd name="T3" fmla="*/ 0 h 11"/>
                <a:gd name="T4" fmla="*/ 0 w 70"/>
                <a:gd name="T5" fmla="*/ 0 h 11"/>
                <a:gd name="T6" fmla="*/ 9 w 70"/>
                <a:gd name="T7" fmla="*/ 11 h 11"/>
                <a:gd name="T8" fmla="*/ 70 w 70"/>
                <a:gd name="T9" fmla="*/ 11 h 11"/>
                <a:gd name="T10" fmla="*/ 0 60000 65536"/>
                <a:gd name="T11" fmla="*/ 0 60000 65536"/>
                <a:gd name="T12" fmla="*/ 0 60000 65536"/>
                <a:gd name="T13" fmla="*/ 0 60000 65536"/>
                <a:gd name="T14" fmla="*/ 0 60000 65536"/>
                <a:gd name="T15" fmla="*/ 0 w 70"/>
                <a:gd name="T16" fmla="*/ 0 h 11"/>
                <a:gd name="T17" fmla="*/ 70 w 70"/>
                <a:gd name="T18" fmla="*/ 11 h 11"/>
              </a:gdLst>
              <a:ahLst/>
              <a:cxnLst>
                <a:cxn ang="T10">
                  <a:pos x="T0" y="T1"/>
                </a:cxn>
                <a:cxn ang="T11">
                  <a:pos x="T2" y="T3"/>
                </a:cxn>
                <a:cxn ang="T12">
                  <a:pos x="T4" y="T5"/>
                </a:cxn>
                <a:cxn ang="T13">
                  <a:pos x="T6" y="T7"/>
                </a:cxn>
                <a:cxn ang="T14">
                  <a:pos x="T8" y="T9"/>
                </a:cxn>
              </a:cxnLst>
              <a:rect l="T15" t="T16" r="T17" b="T18"/>
              <a:pathLst>
                <a:path w="70" h="11">
                  <a:moveTo>
                    <a:pt x="70" y="11"/>
                  </a:moveTo>
                  <a:lnTo>
                    <a:pt x="61" y="0"/>
                  </a:lnTo>
                  <a:lnTo>
                    <a:pt x="0" y="0"/>
                  </a:lnTo>
                  <a:lnTo>
                    <a:pt x="9" y="11"/>
                  </a:lnTo>
                  <a:lnTo>
                    <a:pt x="70" y="11"/>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6" name="Rectangle 126"/>
            <p:cNvSpPr>
              <a:spLocks noChangeArrowheads="1"/>
            </p:cNvSpPr>
            <p:nvPr/>
          </p:nvSpPr>
          <p:spPr bwMode="auto">
            <a:xfrm>
              <a:off x="2387" y="3095"/>
              <a:ext cx="60" cy="166"/>
            </a:xfrm>
            <a:prstGeom prst="rect">
              <a:avLst/>
            </a:prstGeom>
            <a:solidFill>
              <a:srgbClr val="00A0C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97" name="Freeform 127"/>
            <p:cNvSpPr>
              <a:spLocks/>
            </p:cNvSpPr>
            <p:nvPr/>
          </p:nvSpPr>
          <p:spPr bwMode="auto">
            <a:xfrm>
              <a:off x="2447" y="3095"/>
              <a:ext cx="12" cy="177"/>
            </a:xfrm>
            <a:custGeom>
              <a:avLst/>
              <a:gdLst>
                <a:gd name="T0" fmla="*/ 0 w 12"/>
                <a:gd name="T1" fmla="*/ 0 h 177"/>
                <a:gd name="T2" fmla="*/ 0 w 12"/>
                <a:gd name="T3" fmla="*/ 166 h 177"/>
                <a:gd name="T4" fmla="*/ 9 w 12"/>
                <a:gd name="T5" fmla="*/ 177 h 177"/>
                <a:gd name="T6" fmla="*/ 12 w 12"/>
                <a:gd name="T7" fmla="*/ 11 h 177"/>
                <a:gd name="T8" fmla="*/ 0 w 12"/>
                <a:gd name="T9" fmla="*/ 0 h 177"/>
                <a:gd name="T10" fmla="*/ 0 60000 65536"/>
                <a:gd name="T11" fmla="*/ 0 60000 65536"/>
                <a:gd name="T12" fmla="*/ 0 60000 65536"/>
                <a:gd name="T13" fmla="*/ 0 60000 65536"/>
                <a:gd name="T14" fmla="*/ 0 60000 65536"/>
                <a:gd name="T15" fmla="*/ 0 w 12"/>
                <a:gd name="T16" fmla="*/ 0 h 177"/>
                <a:gd name="T17" fmla="*/ 12 w 12"/>
                <a:gd name="T18" fmla="*/ 177 h 177"/>
              </a:gdLst>
              <a:ahLst/>
              <a:cxnLst>
                <a:cxn ang="T10">
                  <a:pos x="T0" y="T1"/>
                </a:cxn>
                <a:cxn ang="T11">
                  <a:pos x="T2" y="T3"/>
                </a:cxn>
                <a:cxn ang="T12">
                  <a:pos x="T4" y="T5"/>
                </a:cxn>
                <a:cxn ang="T13">
                  <a:pos x="T6" y="T7"/>
                </a:cxn>
                <a:cxn ang="T14">
                  <a:pos x="T8" y="T9"/>
                </a:cxn>
              </a:cxnLst>
              <a:rect l="T15" t="T16" r="T17" b="T18"/>
              <a:pathLst>
                <a:path w="12" h="177">
                  <a:moveTo>
                    <a:pt x="0" y="0"/>
                  </a:moveTo>
                  <a:lnTo>
                    <a:pt x="0" y="166"/>
                  </a:lnTo>
                  <a:lnTo>
                    <a:pt x="9" y="177"/>
                  </a:lnTo>
                  <a:lnTo>
                    <a:pt x="12" y="11"/>
                  </a:lnTo>
                  <a:lnTo>
                    <a:pt x="0" y="0"/>
                  </a:lnTo>
                  <a:close/>
                </a:path>
              </a:pathLst>
            </a:custGeom>
            <a:solidFill>
              <a:srgbClr val="80CFE2"/>
            </a:solidFill>
            <a:ln w="6350">
              <a:solidFill>
                <a:srgbClr val="000000"/>
              </a:solidFill>
              <a:round/>
              <a:headEnd/>
              <a:tailEnd/>
            </a:ln>
          </p:spPr>
          <p:txBody>
            <a:bodyPr/>
            <a:lstStyle/>
            <a:p>
              <a:endParaRPr lang="en-US"/>
            </a:p>
          </p:txBody>
        </p:sp>
        <p:sp>
          <p:nvSpPr>
            <p:cNvPr id="18498" name="Freeform 128"/>
            <p:cNvSpPr>
              <a:spLocks/>
            </p:cNvSpPr>
            <p:nvPr/>
          </p:nvSpPr>
          <p:spPr bwMode="auto">
            <a:xfrm>
              <a:off x="2387" y="3261"/>
              <a:ext cx="69" cy="11"/>
            </a:xfrm>
            <a:custGeom>
              <a:avLst/>
              <a:gdLst>
                <a:gd name="T0" fmla="*/ 69 w 69"/>
                <a:gd name="T1" fmla="*/ 11 h 11"/>
                <a:gd name="T2" fmla="*/ 60 w 69"/>
                <a:gd name="T3" fmla="*/ 0 h 11"/>
                <a:gd name="T4" fmla="*/ 0 w 69"/>
                <a:gd name="T5" fmla="*/ 0 h 11"/>
                <a:gd name="T6" fmla="*/ 9 w 69"/>
                <a:gd name="T7" fmla="*/ 11 h 11"/>
                <a:gd name="T8" fmla="*/ 69 w 69"/>
                <a:gd name="T9" fmla="*/ 11 h 11"/>
                <a:gd name="T10" fmla="*/ 0 60000 65536"/>
                <a:gd name="T11" fmla="*/ 0 60000 65536"/>
                <a:gd name="T12" fmla="*/ 0 60000 65536"/>
                <a:gd name="T13" fmla="*/ 0 60000 65536"/>
                <a:gd name="T14" fmla="*/ 0 60000 65536"/>
                <a:gd name="T15" fmla="*/ 0 w 69"/>
                <a:gd name="T16" fmla="*/ 0 h 11"/>
                <a:gd name="T17" fmla="*/ 69 w 69"/>
                <a:gd name="T18" fmla="*/ 11 h 11"/>
              </a:gdLst>
              <a:ahLst/>
              <a:cxnLst>
                <a:cxn ang="T10">
                  <a:pos x="T0" y="T1"/>
                </a:cxn>
                <a:cxn ang="T11">
                  <a:pos x="T2" y="T3"/>
                </a:cxn>
                <a:cxn ang="T12">
                  <a:pos x="T4" y="T5"/>
                </a:cxn>
                <a:cxn ang="T13">
                  <a:pos x="T6" y="T7"/>
                </a:cxn>
                <a:cxn ang="T14">
                  <a:pos x="T8" y="T9"/>
                </a:cxn>
              </a:cxnLst>
              <a:rect l="T15" t="T16" r="T17" b="T18"/>
              <a:pathLst>
                <a:path w="69" h="11">
                  <a:moveTo>
                    <a:pt x="69" y="11"/>
                  </a:moveTo>
                  <a:lnTo>
                    <a:pt x="60" y="0"/>
                  </a:lnTo>
                  <a:lnTo>
                    <a:pt x="0" y="0"/>
                  </a:lnTo>
                  <a:lnTo>
                    <a:pt x="9" y="11"/>
                  </a:lnTo>
                  <a:lnTo>
                    <a:pt x="69" y="11"/>
                  </a:lnTo>
                  <a:close/>
                </a:path>
              </a:pathLst>
            </a:custGeom>
            <a:solidFill>
              <a:srgbClr val="CCECF4"/>
            </a:solidFill>
            <a:ln w="6350">
              <a:solidFill>
                <a:srgbClr val="000000"/>
              </a:solidFill>
              <a:round/>
              <a:headEnd/>
              <a:tailEnd/>
            </a:ln>
          </p:spPr>
          <p:txBody>
            <a:bodyPr/>
            <a:lstStyle/>
            <a:p>
              <a:endParaRPr lang="en-US"/>
            </a:p>
          </p:txBody>
        </p:sp>
        <p:sp>
          <p:nvSpPr>
            <p:cNvPr id="18499" name="Freeform 129"/>
            <p:cNvSpPr>
              <a:spLocks/>
            </p:cNvSpPr>
            <p:nvPr/>
          </p:nvSpPr>
          <p:spPr bwMode="auto">
            <a:xfrm>
              <a:off x="1358" y="2590"/>
              <a:ext cx="260" cy="25"/>
            </a:xfrm>
            <a:custGeom>
              <a:avLst/>
              <a:gdLst>
                <a:gd name="T0" fmla="*/ 0 w 260"/>
                <a:gd name="T1" fmla="*/ 25 h 25"/>
                <a:gd name="T2" fmla="*/ 27 w 260"/>
                <a:gd name="T3" fmla="*/ 0 h 25"/>
                <a:gd name="T4" fmla="*/ 233 w 260"/>
                <a:gd name="T5" fmla="*/ 0 h 25"/>
                <a:gd name="T6" fmla="*/ 260 w 260"/>
                <a:gd name="T7" fmla="*/ 25 h 25"/>
                <a:gd name="T8" fmla="*/ 0 w 260"/>
                <a:gd name="T9" fmla="*/ 25 h 25"/>
                <a:gd name="T10" fmla="*/ 0 w 260"/>
                <a:gd name="T11" fmla="*/ 25 h 25"/>
                <a:gd name="T12" fmla="*/ 0 60000 65536"/>
                <a:gd name="T13" fmla="*/ 0 60000 65536"/>
                <a:gd name="T14" fmla="*/ 0 60000 65536"/>
                <a:gd name="T15" fmla="*/ 0 60000 65536"/>
                <a:gd name="T16" fmla="*/ 0 60000 65536"/>
                <a:gd name="T17" fmla="*/ 0 60000 65536"/>
                <a:gd name="T18" fmla="*/ 0 w 260"/>
                <a:gd name="T19" fmla="*/ 0 h 25"/>
                <a:gd name="T20" fmla="*/ 260 w 260"/>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60" h="25">
                  <a:moveTo>
                    <a:pt x="0" y="25"/>
                  </a:moveTo>
                  <a:lnTo>
                    <a:pt x="27" y="0"/>
                  </a:lnTo>
                  <a:lnTo>
                    <a:pt x="233" y="0"/>
                  </a:lnTo>
                  <a:lnTo>
                    <a:pt x="260" y="25"/>
                  </a:lnTo>
                  <a:lnTo>
                    <a:pt x="0" y="25"/>
                  </a:lnTo>
                  <a:close/>
                </a:path>
              </a:pathLst>
            </a:custGeom>
            <a:solidFill>
              <a:srgbClr val="CCCCCC"/>
            </a:solidFill>
            <a:ln w="6350">
              <a:solidFill>
                <a:srgbClr val="000000"/>
              </a:solidFill>
              <a:round/>
              <a:headEnd/>
              <a:tailEnd/>
            </a:ln>
          </p:spPr>
          <p:txBody>
            <a:bodyPr/>
            <a:lstStyle/>
            <a:p>
              <a:endParaRPr lang="en-US"/>
            </a:p>
          </p:txBody>
        </p:sp>
        <p:sp>
          <p:nvSpPr>
            <p:cNvPr id="18500" name="Rectangle 130"/>
            <p:cNvSpPr>
              <a:spLocks noChangeArrowheads="1"/>
            </p:cNvSpPr>
            <p:nvPr/>
          </p:nvSpPr>
          <p:spPr bwMode="auto">
            <a:xfrm>
              <a:off x="1358" y="2615"/>
              <a:ext cx="260" cy="54"/>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01" name="Rectangle 131"/>
            <p:cNvSpPr>
              <a:spLocks noChangeArrowheads="1"/>
            </p:cNvSpPr>
            <p:nvPr/>
          </p:nvSpPr>
          <p:spPr bwMode="auto">
            <a:xfrm>
              <a:off x="1349" y="2693"/>
              <a:ext cx="278" cy="12"/>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02" name="Freeform 132"/>
            <p:cNvSpPr>
              <a:spLocks/>
            </p:cNvSpPr>
            <p:nvPr/>
          </p:nvSpPr>
          <p:spPr bwMode="auto">
            <a:xfrm>
              <a:off x="1349" y="2669"/>
              <a:ext cx="278" cy="24"/>
            </a:xfrm>
            <a:custGeom>
              <a:avLst/>
              <a:gdLst>
                <a:gd name="T0" fmla="*/ 0 w 278"/>
                <a:gd name="T1" fmla="*/ 24 h 24"/>
                <a:gd name="T2" fmla="*/ 29 w 278"/>
                <a:gd name="T3" fmla="*/ 0 h 24"/>
                <a:gd name="T4" fmla="*/ 249 w 278"/>
                <a:gd name="T5" fmla="*/ 0 h 24"/>
                <a:gd name="T6" fmla="*/ 278 w 278"/>
                <a:gd name="T7" fmla="*/ 24 h 24"/>
                <a:gd name="T8" fmla="*/ 0 w 278"/>
                <a:gd name="T9" fmla="*/ 24 h 24"/>
                <a:gd name="T10" fmla="*/ 0 w 278"/>
                <a:gd name="T11" fmla="*/ 24 h 24"/>
                <a:gd name="T12" fmla="*/ 0 60000 65536"/>
                <a:gd name="T13" fmla="*/ 0 60000 65536"/>
                <a:gd name="T14" fmla="*/ 0 60000 65536"/>
                <a:gd name="T15" fmla="*/ 0 60000 65536"/>
                <a:gd name="T16" fmla="*/ 0 60000 65536"/>
                <a:gd name="T17" fmla="*/ 0 60000 65536"/>
                <a:gd name="T18" fmla="*/ 0 w 278"/>
                <a:gd name="T19" fmla="*/ 0 h 24"/>
                <a:gd name="T20" fmla="*/ 278 w 278"/>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8" h="24">
                  <a:moveTo>
                    <a:pt x="0" y="24"/>
                  </a:moveTo>
                  <a:lnTo>
                    <a:pt x="29" y="0"/>
                  </a:lnTo>
                  <a:lnTo>
                    <a:pt x="249" y="0"/>
                  </a:lnTo>
                  <a:lnTo>
                    <a:pt x="278" y="24"/>
                  </a:lnTo>
                  <a:lnTo>
                    <a:pt x="0" y="24"/>
                  </a:lnTo>
                  <a:close/>
                </a:path>
              </a:pathLst>
            </a:custGeom>
            <a:solidFill>
              <a:srgbClr val="CCCCCC"/>
            </a:solidFill>
            <a:ln w="6350">
              <a:solidFill>
                <a:srgbClr val="000000"/>
              </a:solidFill>
              <a:round/>
              <a:headEnd/>
              <a:tailEnd/>
            </a:ln>
          </p:spPr>
          <p:txBody>
            <a:bodyPr/>
            <a:lstStyle/>
            <a:p>
              <a:endParaRPr lang="en-US"/>
            </a:p>
          </p:txBody>
        </p:sp>
        <p:sp>
          <p:nvSpPr>
            <p:cNvPr id="18503" name="Freeform 133"/>
            <p:cNvSpPr>
              <a:spLocks/>
            </p:cNvSpPr>
            <p:nvPr/>
          </p:nvSpPr>
          <p:spPr bwMode="auto">
            <a:xfrm>
              <a:off x="1396" y="2465"/>
              <a:ext cx="184" cy="18"/>
            </a:xfrm>
            <a:custGeom>
              <a:avLst/>
              <a:gdLst>
                <a:gd name="T0" fmla="*/ 0 w 184"/>
                <a:gd name="T1" fmla="*/ 18 h 18"/>
                <a:gd name="T2" fmla="*/ 20 w 184"/>
                <a:gd name="T3" fmla="*/ 0 h 18"/>
                <a:gd name="T4" fmla="*/ 164 w 184"/>
                <a:gd name="T5" fmla="*/ 0 h 18"/>
                <a:gd name="T6" fmla="*/ 184 w 184"/>
                <a:gd name="T7" fmla="*/ 18 h 18"/>
                <a:gd name="T8" fmla="*/ 0 w 184"/>
                <a:gd name="T9" fmla="*/ 18 h 18"/>
                <a:gd name="T10" fmla="*/ 0 w 184"/>
                <a:gd name="T11" fmla="*/ 18 h 18"/>
                <a:gd name="T12" fmla="*/ 0 60000 65536"/>
                <a:gd name="T13" fmla="*/ 0 60000 65536"/>
                <a:gd name="T14" fmla="*/ 0 60000 65536"/>
                <a:gd name="T15" fmla="*/ 0 60000 65536"/>
                <a:gd name="T16" fmla="*/ 0 60000 65536"/>
                <a:gd name="T17" fmla="*/ 0 60000 65536"/>
                <a:gd name="T18" fmla="*/ 0 w 184"/>
                <a:gd name="T19" fmla="*/ 0 h 18"/>
                <a:gd name="T20" fmla="*/ 184 w 184"/>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84" h="18">
                  <a:moveTo>
                    <a:pt x="0" y="18"/>
                  </a:moveTo>
                  <a:lnTo>
                    <a:pt x="20" y="0"/>
                  </a:lnTo>
                  <a:lnTo>
                    <a:pt x="164" y="0"/>
                  </a:lnTo>
                  <a:lnTo>
                    <a:pt x="184" y="18"/>
                  </a:lnTo>
                  <a:lnTo>
                    <a:pt x="0" y="18"/>
                  </a:lnTo>
                  <a:close/>
                </a:path>
              </a:pathLst>
            </a:custGeom>
            <a:solidFill>
              <a:srgbClr val="CCCCCC"/>
            </a:solidFill>
            <a:ln w="6350">
              <a:solidFill>
                <a:srgbClr val="000000"/>
              </a:solidFill>
              <a:round/>
              <a:headEnd/>
              <a:tailEnd/>
            </a:ln>
          </p:spPr>
          <p:txBody>
            <a:bodyPr/>
            <a:lstStyle/>
            <a:p>
              <a:endParaRPr lang="en-US"/>
            </a:p>
          </p:txBody>
        </p:sp>
        <p:sp>
          <p:nvSpPr>
            <p:cNvPr id="18504" name="Rectangle 134"/>
            <p:cNvSpPr>
              <a:spLocks noChangeArrowheads="1"/>
            </p:cNvSpPr>
            <p:nvPr/>
          </p:nvSpPr>
          <p:spPr bwMode="auto">
            <a:xfrm>
              <a:off x="1396" y="2483"/>
              <a:ext cx="184" cy="123"/>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05" name="Rectangle 135"/>
            <p:cNvSpPr>
              <a:spLocks noChangeArrowheads="1"/>
            </p:cNvSpPr>
            <p:nvPr/>
          </p:nvSpPr>
          <p:spPr bwMode="auto">
            <a:xfrm>
              <a:off x="1412" y="2496"/>
              <a:ext cx="152" cy="97"/>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06" name="Freeform 136"/>
            <p:cNvSpPr>
              <a:spLocks/>
            </p:cNvSpPr>
            <p:nvPr/>
          </p:nvSpPr>
          <p:spPr bwMode="auto">
            <a:xfrm>
              <a:off x="1358" y="3149"/>
              <a:ext cx="260" cy="24"/>
            </a:xfrm>
            <a:custGeom>
              <a:avLst/>
              <a:gdLst>
                <a:gd name="T0" fmla="*/ 0 w 260"/>
                <a:gd name="T1" fmla="*/ 24 h 24"/>
                <a:gd name="T2" fmla="*/ 27 w 260"/>
                <a:gd name="T3" fmla="*/ 0 h 24"/>
                <a:gd name="T4" fmla="*/ 233 w 260"/>
                <a:gd name="T5" fmla="*/ 0 h 24"/>
                <a:gd name="T6" fmla="*/ 260 w 260"/>
                <a:gd name="T7" fmla="*/ 24 h 24"/>
                <a:gd name="T8" fmla="*/ 0 w 260"/>
                <a:gd name="T9" fmla="*/ 24 h 24"/>
                <a:gd name="T10" fmla="*/ 0 w 260"/>
                <a:gd name="T11" fmla="*/ 24 h 24"/>
                <a:gd name="T12" fmla="*/ 0 60000 65536"/>
                <a:gd name="T13" fmla="*/ 0 60000 65536"/>
                <a:gd name="T14" fmla="*/ 0 60000 65536"/>
                <a:gd name="T15" fmla="*/ 0 60000 65536"/>
                <a:gd name="T16" fmla="*/ 0 60000 65536"/>
                <a:gd name="T17" fmla="*/ 0 60000 65536"/>
                <a:gd name="T18" fmla="*/ 0 w 260"/>
                <a:gd name="T19" fmla="*/ 0 h 24"/>
                <a:gd name="T20" fmla="*/ 260 w 260"/>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60" h="24">
                  <a:moveTo>
                    <a:pt x="0" y="24"/>
                  </a:moveTo>
                  <a:lnTo>
                    <a:pt x="27" y="0"/>
                  </a:lnTo>
                  <a:lnTo>
                    <a:pt x="233" y="0"/>
                  </a:lnTo>
                  <a:lnTo>
                    <a:pt x="260" y="24"/>
                  </a:lnTo>
                  <a:lnTo>
                    <a:pt x="0" y="24"/>
                  </a:lnTo>
                  <a:close/>
                </a:path>
              </a:pathLst>
            </a:custGeom>
            <a:solidFill>
              <a:srgbClr val="CCCCCC"/>
            </a:solidFill>
            <a:ln w="6350">
              <a:solidFill>
                <a:srgbClr val="000000"/>
              </a:solidFill>
              <a:round/>
              <a:headEnd/>
              <a:tailEnd/>
            </a:ln>
          </p:spPr>
          <p:txBody>
            <a:bodyPr/>
            <a:lstStyle/>
            <a:p>
              <a:endParaRPr lang="en-US"/>
            </a:p>
          </p:txBody>
        </p:sp>
        <p:sp>
          <p:nvSpPr>
            <p:cNvPr id="18507" name="Rectangle 137"/>
            <p:cNvSpPr>
              <a:spLocks noChangeArrowheads="1"/>
            </p:cNvSpPr>
            <p:nvPr/>
          </p:nvSpPr>
          <p:spPr bwMode="auto">
            <a:xfrm>
              <a:off x="1358" y="3173"/>
              <a:ext cx="260" cy="54"/>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08" name="Rectangle 138"/>
            <p:cNvSpPr>
              <a:spLocks noChangeArrowheads="1"/>
            </p:cNvSpPr>
            <p:nvPr/>
          </p:nvSpPr>
          <p:spPr bwMode="auto">
            <a:xfrm>
              <a:off x="1349" y="3252"/>
              <a:ext cx="278" cy="11"/>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09" name="Freeform 139"/>
            <p:cNvSpPr>
              <a:spLocks/>
            </p:cNvSpPr>
            <p:nvPr/>
          </p:nvSpPr>
          <p:spPr bwMode="auto">
            <a:xfrm>
              <a:off x="1349" y="3227"/>
              <a:ext cx="278" cy="25"/>
            </a:xfrm>
            <a:custGeom>
              <a:avLst/>
              <a:gdLst>
                <a:gd name="T0" fmla="*/ 0 w 278"/>
                <a:gd name="T1" fmla="*/ 25 h 25"/>
                <a:gd name="T2" fmla="*/ 29 w 278"/>
                <a:gd name="T3" fmla="*/ 0 h 25"/>
                <a:gd name="T4" fmla="*/ 249 w 278"/>
                <a:gd name="T5" fmla="*/ 0 h 25"/>
                <a:gd name="T6" fmla="*/ 278 w 278"/>
                <a:gd name="T7" fmla="*/ 25 h 25"/>
                <a:gd name="T8" fmla="*/ 0 w 278"/>
                <a:gd name="T9" fmla="*/ 25 h 25"/>
                <a:gd name="T10" fmla="*/ 0 w 278"/>
                <a:gd name="T11" fmla="*/ 25 h 25"/>
                <a:gd name="T12" fmla="*/ 0 60000 65536"/>
                <a:gd name="T13" fmla="*/ 0 60000 65536"/>
                <a:gd name="T14" fmla="*/ 0 60000 65536"/>
                <a:gd name="T15" fmla="*/ 0 60000 65536"/>
                <a:gd name="T16" fmla="*/ 0 60000 65536"/>
                <a:gd name="T17" fmla="*/ 0 60000 65536"/>
                <a:gd name="T18" fmla="*/ 0 w 278"/>
                <a:gd name="T19" fmla="*/ 0 h 25"/>
                <a:gd name="T20" fmla="*/ 278 w 278"/>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78" h="25">
                  <a:moveTo>
                    <a:pt x="0" y="25"/>
                  </a:moveTo>
                  <a:lnTo>
                    <a:pt x="29" y="0"/>
                  </a:lnTo>
                  <a:lnTo>
                    <a:pt x="249" y="0"/>
                  </a:lnTo>
                  <a:lnTo>
                    <a:pt x="278" y="25"/>
                  </a:lnTo>
                  <a:lnTo>
                    <a:pt x="0" y="25"/>
                  </a:lnTo>
                  <a:close/>
                </a:path>
              </a:pathLst>
            </a:custGeom>
            <a:solidFill>
              <a:srgbClr val="CCCCCC"/>
            </a:solidFill>
            <a:ln w="6350">
              <a:solidFill>
                <a:srgbClr val="000000"/>
              </a:solidFill>
              <a:round/>
              <a:headEnd/>
              <a:tailEnd/>
            </a:ln>
          </p:spPr>
          <p:txBody>
            <a:bodyPr/>
            <a:lstStyle/>
            <a:p>
              <a:endParaRPr lang="en-US"/>
            </a:p>
          </p:txBody>
        </p:sp>
        <p:sp>
          <p:nvSpPr>
            <p:cNvPr id="18510" name="Freeform 140"/>
            <p:cNvSpPr>
              <a:spLocks/>
            </p:cNvSpPr>
            <p:nvPr/>
          </p:nvSpPr>
          <p:spPr bwMode="auto">
            <a:xfrm>
              <a:off x="1396" y="3023"/>
              <a:ext cx="184" cy="18"/>
            </a:xfrm>
            <a:custGeom>
              <a:avLst/>
              <a:gdLst>
                <a:gd name="T0" fmla="*/ 0 w 184"/>
                <a:gd name="T1" fmla="*/ 18 h 18"/>
                <a:gd name="T2" fmla="*/ 20 w 184"/>
                <a:gd name="T3" fmla="*/ 0 h 18"/>
                <a:gd name="T4" fmla="*/ 164 w 184"/>
                <a:gd name="T5" fmla="*/ 0 h 18"/>
                <a:gd name="T6" fmla="*/ 184 w 184"/>
                <a:gd name="T7" fmla="*/ 18 h 18"/>
                <a:gd name="T8" fmla="*/ 0 w 184"/>
                <a:gd name="T9" fmla="*/ 18 h 18"/>
                <a:gd name="T10" fmla="*/ 0 w 184"/>
                <a:gd name="T11" fmla="*/ 18 h 18"/>
                <a:gd name="T12" fmla="*/ 0 60000 65536"/>
                <a:gd name="T13" fmla="*/ 0 60000 65536"/>
                <a:gd name="T14" fmla="*/ 0 60000 65536"/>
                <a:gd name="T15" fmla="*/ 0 60000 65536"/>
                <a:gd name="T16" fmla="*/ 0 60000 65536"/>
                <a:gd name="T17" fmla="*/ 0 60000 65536"/>
                <a:gd name="T18" fmla="*/ 0 w 184"/>
                <a:gd name="T19" fmla="*/ 0 h 18"/>
                <a:gd name="T20" fmla="*/ 184 w 184"/>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84" h="18">
                  <a:moveTo>
                    <a:pt x="0" y="18"/>
                  </a:moveTo>
                  <a:lnTo>
                    <a:pt x="20" y="0"/>
                  </a:lnTo>
                  <a:lnTo>
                    <a:pt x="164" y="0"/>
                  </a:lnTo>
                  <a:lnTo>
                    <a:pt x="184" y="18"/>
                  </a:lnTo>
                  <a:lnTo>
                    <a:pt x="0" y="18"/>
                  </a:lnTo>
                  <a:close/>
                </a:path>
              </a:pathLst>
            </a:custGeom>
            <a:solidFill>
              <a:srgbClr val="CCCCCC"/>
            </a:solidFill>
            <a:ln w="6350">
              <a:solidFill>
                <a:srgbClr val="000000"/>
              </a:solidFill>
              <a:round/>
              <a:headEnd/>
              <a:tailEnd/>
            </a:ln>
          </p:spPr>
          <p:txBody>
            <a:bodyPr/>
            <a:lstStyle/>
            <a:p>
              <a:endParaRPr lang="en-US"/>
            </a:p>
          </p:txBody>
        </p:sp>
        <p:sp>
          <p:nvSpPr>
            <p:cNvPr id="18511" name="Rectangle 141"/>
            <p:cNvSpPr>
              <a:spLocks noChangeArrowheads="1"/>
            </p:cNvSpPr>
            <p:nvPr/>
          </p:nvSpPr>
          <p:spPr bwMode="auto">
            <a:xfrm>
              <a:off x="1396" y="3041"/>
              <a:ext cx="184" cy="123"/>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12" name="Rectangle 142"/>
            <p:cNvSpPr>
              <a:spLocks noChangeArrowheads="1"/>
            </p:cNvSpPr>
            <p:nvPr/>
          </p:nvSpPr>
          <p:spPr bwMode="auto">
            <a:xfrm>
              <a:off x="1412" y="3054"/>
              <a:ext cx="152" cy="97"/>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13" name="Freeform 143"/>
            <p:cNvSpPr>
              <a:spLocks/>
            </p:cNvSpPr>
            <p:nvPr/>
          </p:nvSpPr>
          <p:spPr bwMode="auto">
            <a:xfrm>
              <a:off x="3387" y="3149"/>
              <a:ext cx="262" cy="24"/>
            </a:xfrm>
            <a:custGeom>
              <a:avLst/>
              <a:gdLst>
                <a:gd name="T0" fmla="*/ 0 w 262"/>
                <a:gd name="T1" fmla="*/ 24 h 24"/>
                <a:gd name="T2" fmla="*/ 27 w 262"/>
                <a:gd name="T3" fmla="*/ 0 h 24"/>
                <a:gd name="T4" fmla="*/ 233 w 262"/>
                <a:gd name="T5" fmla="*/ 0 h 24"/>
                <a:gd name="T6" fmla="*/ 262 w 262"/>
                <a:gd name="T7" fmla="*/ 24 h 24"/>
                <a:gd name="T8" fmla="*/ 0 w 262"/>
                <a:gd name="T9" fmla="*/ 24 h 24"/>
                <a:gd name="T10" fmla="*/ 0 w 262"/>
                <a:gd name="T11" fmla="*/ 24 h 24"/>
                <a:gd name="T12" fmla="*/ 0 60000 65536"/>
                <a:gd name="T13" fmla="*/ 0 60000 65536"/>
                <a:gd name="T14" fmla="*/ 0 60000 65536"/>
                <a:gd name="T15" fmla="*/ 0 60000 65536"/>
                <a:gd name="T16" fmla="*/ 0 60000 65536"/>
                <a:gd name="T17" fmla="*/ 0 60000 65536"/>
                <a:gd name="T18" fmla="*/ 0 w 262"/>
                <a:gd name="T19" fmla="*/ 0 h 24"/>
                <a:gd name="T20" fmla="*/ 262 w 262"/>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62" h="24">
                  <a:moveTo>
                    <a:pt x="0" y="24"/>
                  </a:moveTo>
                  <a:lnTo>
                    <a:pt x="27" y="0"/>
                  </a:lnTo>
                  <a:lnTo>
                    <a:pt x="233" y="0"/>
                  </a:lnTo>
                  <a:lnTo>
                    <a:pt x="262" y="24"/>
                  </a:lnTo>
                  <a:lnTo>
                    <a:pt x="0" y="24"/>
                  </a:lnTo>
                  <a:close/>
                </a:path>
              </a:pathLst>
            </a:custGeom>
            <a:solidFill>
              <a:srgbClr val="CCCCCC"/>
            </a:solidFill>
            <a:ln w="6350">
              <a:solidFill>
                <a:srgbClr val="000000"/>
              </a:solidFill>
              <a:round/>
              <a:headEnd/>
              <a:tailEnd/>
            </a:ln>
          </p:spPr>
          <p:txBody>
            <a:bodyPr/>
            <a:lstStyle/>
            <a:p>
              <a:endParaRPr lang="en-US"/>
            </a:p>
          </p:txBody>
        </p:sp>
        <p:sp>
          <p:nvSpPr>
            <p:cNvPr id="18514" name="Rectangle 144"/>
            <p:cNvSpPr>
              <a:spLocks noChangeArrowheads="1"/>
            </p:cNvSpPr>
            <p:nvPr/>
          </p:nvSpPr>
          <p:spPr bwMode="auto">
            <a:xfrm>
              <a:off x="3387" y="3173"/>
              <a:ext cx="262" cy="54"/>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15" name="Rectangle 145"/>
            <p:cNvSpPr>
              <a:spLocks noChangeArrowheads="1"/>
            </p:cNvSpPr>
            <p:nvPr/>
          </p:nvSpPr>
          <p:spPr bwMode="auto">
            <a:xfrm>
              <a:off x="3378" y="3252"/>
              <a:ext cx="280" cy="11"/>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16" name="Freeform 146"/>
            <p:cNvSpPr>
              <a:spLocks/>
            </p:cNvSpPr>
            <p:nvPr/>
          </p:nvSpPr>
          <p:spPr bwMode="auto">
            <a:xfrm>
              <a:off x="3378" y="3227"/>
              <a:ext cx="280" cy="25"/>
            </a:xfrm>
            <a:custGeom>
              <a:avLst/>
              <a:gdLst>
                <a:gd name="T0" fmla="*/ 0 w 280"/>
                <a:gd name="T1" fmla="*/ 25 h 25"/>
                <a:gd name="T2" fmla="*/ 31 w 280"/>
                <a:gd name="T3" fmla="*/ 0 h 25"/>
                <a:gd name="T4" fmla="*/ 249 w 280"/>
                <a:gd name="T5" fmla="*/ 0 h 25"/>
                <a:gd name="T6" fmla="*/ 280 w 280"/>
                <a:gd name="T7" fmla="*/ 25 h 25"/>
                <a:gd name="T8" fmla="*/ 0 w 280"/>
                <a:gd name="T9" fmla="*/ 25 h 25"/>
                <a:gd name="T10" fmla="*/ 0 w 280"/>
                <a:gd name="T11" fmla="*/ 25 h 25"/>
                <a:gd name="T12" fmla="*/ 0 60000 65536"/>
                <a:gd name="T13" fmla="*/ 0 60000 65536"/>
                <a:gd name="T14" fmla="*/ 0 60000 65536"/>
                <a:gd name="T15" fmla="*/ 0 60000 65536"/>
                <a:gd name="T16" fmla="*/ 0 60000 65536"/>
                <a:gd name="T17" fmla="*/ 0 60000 65536"/>
                <a:gd name="T18" fmla="*/ 0 w 280"/>
                <a:gd name="T19" fmla="*/ 0 h 25"/>
                <a:gd name="T20" fmla="*/ 280 w 280"/>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80" h="25">
                  <a:moveTo>
                    <a:pt x="0" y="25"/>
                  </a:moveTo>
                  <a:lnTo>
                    <a:pt x="31" y="0"/>
                  </a:lnTo>
                  <a:lnTo>
                    <a:pt x="249" y="0"/>
                  </a:lnTo>
                  <a:lnTo>
                    <a:pt x="280" y="25"/>
                  </a:lnTo>
                  <a:lnTo>
                    <a:pt x="0" y="25"/>
                  </a:lnTo>
                  <a:close/>
                </a:path>
              </a:pathLst>
            </a:custGeom>
            <a:solidFill>
              <a:srgbClr val="CCCCCC"/>
            </a:solidFill>
            <a:ln w="6350">
              <a:solidFill>
                <a:srgbClr val="000000"/>
              </a:solidFill>
              <a:round/>
              <a:headEnd/>
              <a:tailEnd/>
            </a:ln>
          </p:spPr>
          <p:txBody>
            <a:bodyPr/>
            <a:lstStyle/>
            <a:p>
              <a:endParaRPr lang="en-US"/>
            </a:p>
          </p:txBody>
        </p:sp>
        <p:sp>
          <p:nvSpPr>
            <p:cNvPr id="18517" name="Freeform 147"/>
            <p:cNvSpPr>
              <a:spLocks/>
            </p:cNvSpPr>
            <p:nvPr/>
          </p:nvSpPr>
          <p:spPr bwMode="auto">
            <a:xfrm>
              <a:off x="3425" y="3023"/>
              <a:ext cx="186" cy="18"/>
            </a:xfrm>
            <a:custGeom>
              <a:avLst/>
              <a:gdLst>
                <a:gd name="T0" fmla="*/ 0 w 186"/>
                <a:gd name="T1" fmla="*/ 18 h 18"/>
                <a:gd name="T2" fmla="*/ 20 w 186"/>
                <a:gd name="T3" fmla="*/ 0 h 18"/>
                <a:gd name="T4" fmla="*/ 164 w 186"/>
                <a:gd name="T5" fmla="*/ 0 h 18"/>
                <a:gd name="T6" fmla="*/ 186 w 186"/>
                <a:gd name="T7" fmla="*/ 18 h 18"/>
                <a:gd name="T8" fmla="*/ 0 w 186"/>
                <a:gd name="T9" fmla="*/ 18 h 18"/>
                <a:gd name="T10" fmla="*/ 0 w 186"/>
                <a:gd name="T11" fmla="*/ 18 h 18"/>
                <a:gd name="T12" fmla="*/ 0 60000 65536"/>
                <a:gd name="T13" fmla="*/ 0 60000 65536"/>
                <a:gd name="T14" fmla="*/ 0 60000 65536"/>
                <a:gd name="T15" fmla="*/ 0 60000 65536"/>
                <a:gd name="T16" fmla="*/ 0 60000 65536"/>
                <a:gd name="T17" fmla="*/ 0 60000 65536"/>
                <a:gd name="T18" fmla="*/ 0 w 186"/>
                <a:gd name="T19" fmla="*/ 0 h 18"/>
                <a:gd name="T20" fmla="*/ 186 w 186"/>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86" h="18">
                  <a:moveTo>
                    <a:pt x="0" y="18"/>
                  </a:moveTo>
                  <a:lnTo>
                    <a:pt x="20" y="0"/>
                  </a:lnTo>
                  <a:lnTo>
                    <a:pt x="164" y="0"/>
                  </a:lnTo>
                  <a:lnTo>
                    <a:pt x="186" y="18"/>
                  </a:lnTo>
                  <a:lnTo>
                    <a:pt x="0" y="18"/>
                  </a:lnTo>
                  <a:close/>
                </a:path>
              </a:pathLst>
            </a:custGeom>
            <a:solidFill>
              <a:srgbClr val="CCCCCC"/>
            </a:solidFill>
            <a:ln w="6350">
              <a:solidFill>
                <a:srgbClr val="000000"/>
              </a:solidFill>
              <a:round/>
              <a:headEnd/>
              <a:tailEnd/>
            </a:ln>
          </p:spPr>
          <p:txBody>
            <a:bodyPr/>
            <a:lstStyle/>
            <a:p>
              <a:endParaRPr lang="en-US"/>
            </a:p>
          </p:txBody>
        </p:sp>
        <p:sp>
          <p:nvSpPr>
            <p:cNvPr id="18518" name="Rectangle 148"/>
            <p:cNvSpPr>
              <a:spLocks noChangeArrowheads="1"/>
            </p:cNvSpPr>
            <p:nvPr/>
          </p:nvSpPr>
          <p:spPr bwMode="auto">
            <a:xfrm>
              <a:off x="3425" y="3041"/>
              <a:ext cx="186" cy="123"/>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19" name="Rectangle 149"/>
            <p:cNvSpPr>
              <a:spLocks noChangeArrowheads="1"/>
            </p:cNvSpPr>
            <p:nvPr/>
          </p:nvSpPr>
          <p:spPr bwMode="auto">
            <a:xfrm>
              <a:off x="3441" y="3054"/>
              <a:ext cx="152" cy="97"/>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20" name="Freeform 150"/>
            <p:cNvSpPr>
              <a:spLocks/>
            </p:cNvSpPr>
            <p:nvPr/>
          </p:nvSpPr>
          <p:spPr bwMode="auto">
            <a:xfrm>
              <a:off x="1358" y="3709"/>
              <a:ext cx="260" cy="23"/>
            </a:xfrm>
            <a:custGeom>
              <a:avLst/>
              <a:gdLst>
                <a:gd name="T0" fmla="*/ 0 w 260"/>
                <a:gd name="T1" fmla="*/ 23 h 23"/>
                <a:gd name="T2" fmla="*/ 27 w 260"/>
                <a:gd name="T3" fmla="*/ 0 h 23"/>
                <a:gd name="T4" fmla="*/ 233 w 260"/>
                <a:gd name="T5" fmla="*/ 0 h 23"/>
                <a:gd name="T6" fmla="*/ 260 w 260"/>
                <a:gd name="T7" fmla="*/ 23 h 23"/>
                <a:gd name="T8" fmla="*/ 0 w 260"/>
                <a:gd name="T9" fmla="*/ 23 h 23"/>
                <a:gd name="T10" fmla="*/ 0 w 260"/>
                <a:gd name="T11" fmla="*/ 23 h 23"/>
                <a:gd name="T12" fmla="*/ 0 60000 65536"/>
                <a:gd name="T13" fmla="*/ 0 60000 65536"/>
                <a:gd name="T14" fmla="*/ 0 60000 65536"/>
                <a:gd name="T15" fmla="*/ 0 60000 65536"/>
                <a:gd name="T16" fmla="*/ 0 60000 65536"/>
                <a:gd name="T17" fmla="*/ 0 60000 65536"/>
                <a:gd name="T18" fmla="*/ 0 w 260"/>
                <a:gd name="T19" fmla="*/ 0 h 23"/>
                <a:gd name="T20" fmla="*/ 260 w 260"/>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260" h="23">
                  <a:moveTo>
                    <a:pt x="0" y="23"/>
                  </a:moveTo>
                  <a:lnTo>
                    <a:pt x="27" y="0"/>
                  </a:lnTo>
                  <a:lnTo>
                    <a:pt x="233" y="0"/>
                  </a:lnTo>
                  <a:lnTo>
                    <a:pt x="260" y="23"/>
                  </a:lnTo>
                  <a:lnTo>
                    <a:pt x="0" y="23"/>
                  </a:lnTo>
                  <a:close/>
                </a:path>
              </a:pathLst>
            </a:custGeom>
            <a:solidFill>
              <a:srgbClr val="CCCCCC"/>
            </a:solidFill>
            <a:ln w="6350">
              <a:solidFill>
                <a:srgbClr val="000000"/>
              </a:solidFill>
              <a:round/>
              <a:headEnd/>
              <a:tailEnd/>
            </a:ln>
          </p:spPr>
          <p:txBody>
            <a:bodyPr/>
            <a:lstStyle/>
            <a:p>
              <a:endParaRPr lang="en-US"/>
            </a:p>
          </p:txBody>
        </p:sp>
        <p:sp>
          <p:nvSpPr>
            <p:cNvPr id="18521" name="Rectangle 151"/>
            <p:cNvSpPr>
              <a:spLocks noChangeArrowheads="1"/>
            </p:cNvSpPr>
            <p:nvPr/>
          </p:nvSpPr>
          <p:spPr bwMode="auto">
            <a:xfrm>
              <a:off x="1358" y="3732"/>
              <a:ext cx="260" cy="53"/>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22" name="Rectangle 152"/>
            <p:cNvSpPr>
              <a:spLocks noChangeArrowheads="1"/>
            </p:cNvSpPr>
            <p:nvPr/>
          </p:nvSpPr>
          <p:spPr bwMode="auto">
            <a:xfrm>
              <a:off x="1349" y="3812"/>
              <a:ext cx="278" cy="9"/>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23" name="Freeform 153"/>
            <p:cNvSpPr>
              <a:spLocks/>
            </p:cNvSpPr>
            <p:nvPr/>
          </p:nvSpPr>
          <p:spPr bwMode="auto">
            <a:xfrm>
              <a:off x="1349" y="3785"/>
              <a:ext cx="278" cy="27"/>
            </a:xfrm>
            <a:custGeom>
              <a:avLst/>
              <a:gdLst>
                <a:gd name="T0" fmla="*/ 0 w 278"/>
                <a:gd name="T1" fmla="*/ 27 h 27"/>
                <a:gd name="T2" fmla="*/ 29 w 278"/>
                <a:gd name="T3" fmla="*/ 0 h 27"/>
                <a:gd name="T4" fmla="*/ 249 w 278"/>
                <a:gd name="T5" fmla="*/ 0 h 27"/>
                <a:gd name="T6" fmla="*/ 278 w 278"/>
                <a:gd name="T7" fmla="*/ 27 h 27"/>
                <a:gd name="T8" fmla="*/ 0 w 278"/>
                <a:gd name="T9" fmla="*/ 27 h 27"/>
                <a:gd name="T10" fmla="*/ 0 w 278"/>
                <a:gd name="T11" fmla="*/ 27 h 27"/>
                <a:gd name="T12" fmla="*/ 0 60000 65536"/>
                <a:gd name="T13" fmla="*/ 0 60000 65536"/>
                <a:gd name="T14" fmla="*/ 0 60000 65536"/>
                <a:gd name="T15" fmla="*/ 0 60000 65536"/>
                <a:gd name="T16" fmla="*/ 0 60000 65536"/>
                <a:gd name="T17" fmla="*/ 0 60000 65536"/>
                <a:gd name="T18" fmla="*/ 0 w 278"/>
                <a:gd name="T19" fmla="*/ 0 h 27"/>
                <a:gd name="T20" fmla="*/ 278 w 27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78" h="27">
                  <a:moveTo>
                    <a:pt x="0" y="27"/>
                  </a:moveTo>
                  <a:lnTo>
                    <a:pt x="29" y="0"/>
                  </a:lnTo>
                  <a:lnTo>
                    <a:pt x="249" y="0"/>
                  </a:lnTo>
                  <a:lnTo>
                    <a:pt x="278" y="27"/>
                  </a:lnTo>
                  <a:lnTo>
                    <a:pt x="0" y="27"/>
                  </a:lnTo>
                  <a:close/>
                </a:path>
              </a:pathLst>
            </a:custGeom>
            <a:solidFill>
              <a:srgbClr val="CCCCCC"/>
            </a:solidFill>
            <a:ln w="6350">
              <a:solidFill>
                <a:srgbClr val="000000"/>
              </a:solidFill>
              <a:round/>
              <a:headEnd/>
              <a:tailEnd/>
            </a:ln>
          </p:spPr>
          <p:txBody>
            <a:bodyPr/>
            <a:lstStyle/>
            <a:p>
              <a:endParaRPr lang="en-US"/>
            </a:p>
          </p:txBody>
        </p:sp>
        <p:sp>
          <p:nvSpPr>
            <p:cNvPr id="18524" name="Freeform 154"/>
            <p:cNvSpPr>
              <a:spLocks/>
            </p:cNvSpPr>
            <p:nvPr/>
          </p:nvSpPr>
          <p:spPr bwMode="auto">
            <a:xfrm>
              <a:off x="1396" y="3584"/>
              <a:ext cx="184" cy="15"/>
            </a:xfrm>
            <a:custGeom>
              <a:avLst/>
              <a:gdLst>
                <a:gd name="T0" fmla="*/ 0 w 184"/>
                <a:gd name="T1" fmla="*/ 15 h 15"/>
                <a:gd name="T2" fmla="*/ 20 w 184"/>
                <a:gd name="T3" fmla="*/ 0 h 15"/>
                <a:gd name="T4" fmla="*/ 164 w 184"/>
                <a:gd name="T5" fmla="*/ 0 h 15"/>
                <a:gd name="T6" fmla="*/ 184 w 184"/>
                <a:gd name="T7" fmla="*/ 15 h 15"/>
                <a:gd name="T8" fmla="*/ 0 w 184"/>
                <a:gd name="T9" fmla="*/ 15 h 15"/>
                <a:gd name="T10" fmla="*/ 0 w 184"/>
                <a:gd name="T11" fmla="*/ 15 h 15"/>
                <a:gd name="T12" fmla="*/ 0 60000 65536"/>
                <a:gd name="T13" fmla="*/ 0 60000 65536"/>
                <a:gd name="T14" fmla="*/ 0 60000 65536"/>
                <a:gd name="T15" fmla="*/ 0 60000 65536"/>
                <a:gd name="T16" fmla="*/ 0 60000 65536"/>
                <a:gd name="T17" fmla="*/ 0 60000 65536"/>
                <a:gd name="T18" fmla="*/ 0 w 184"/>
                <a:gd name="T19" fmla="*/ 0 h 15"/>
                <a:gd name="T20" fmla="*/ 184 w 184"/>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84" h="15">
                  <a:moveTo>
                    <a:pt x="0" y="15"/>
                  </a:moveTo>
                  <a:lnTo>
                    <a:pt x="20" y="0"/>
                  </a:lnTo>
                  <a:lnTo>
                    <a:pt x="164" y="0"/>
                  </a:lnTo>
                  <a:lnTo>
                    <a:pt x="184" y="15"/>
                  </a:lnTo>
                  <a:lnTo>
                    <a:pt x="0" y="15"/>
                  </a:lnTo>
                  <a:close/>
                </a:path>
              </a:pathLst>
            </a:custGeom>
            <a:solidFill>
              <a:srgbClr val="CCCCCC"/>
            </a:solidFill>
            <a:ln w="6350">
              <a:solidFill>
                <a:srgbClr val="000000"/>
              </a:solidFill>
              <a:round/>
              <a:headEnd/>
              <a:tailEnd/>
            </a:ln>
          </p:spPr>
          <p:txBody>
            <a:bodyPr/>
            <a:lstStyle/>
            <a:p>
              <a:endParaRPr lang="en-US"/>
            </a:p>
          </p:txBody>
        </p:sp>
        <p:sp>
          <p:nvSpPr>
            <p:cNvPr id="18525" name="Rectangle 155"/>
            <p:cNvSpPr>
              <a:spLocks noChangeArrowheads="1"/>
            </p:cNvSpPr>
            <p:nvPr/>
          </p:nvSpPr>
          <p:spPr bwMode="auto">
            <a:xfrm>
              <a:off x="1396" y="3599"/>
              <a:ext cx="184" cy="124"/>
            </a:xfrm>
            <a:prstGeom prst="rect">
              <a:avLst/>
            </a:prstGeom>
            <a:solidFill>
              <a:srgbClr val="A6A6A6"/>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526" name="Rectangle 156"/>
            <p:cNvSpPr>
              <a:spLocks noChangeArrowheads="1"/>
            </p:cNvSpPr>
            <p:nvPr/>
          </p:nvSpPr>
          <p:spPr bwMode="auto">
            <a:xfrm>
              <a:off x="1412" y="3615"/>
              <a:ext cx="152" cy="94"/>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4206117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339">
                                            <p:txEl>
                                              <p:pRg st="6" end="6"/>
                                            </p:txEl>
                                          </p:spTgt>
                                        </p:tgtEl>
                                        <p:attrNameLst>
                                          <p:attrName>style.visibility</p:attrName>
                                        </p:attrNameLst>
                                      </p:cBhvr>
                                      <p:to>
                                        <p:strVal val="visible"/>
                                      </p:to>
                                    </p:set>
                                    <p:animEffect transition="in" filter="dissolve">
                                      <p:cBhvr>
                                        <p:cTn id="7" dur="500"/>
                                        <p:tgtEl>
                                          <p:spTgt spid="14339">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339">
                                            <p:txEl>
                                              <p:pRg st="7" end="7"/>
                                            </p:txEl>
                                          </p:spTgt>
                                        </p:tgtEl>
                                        <p:attrNameLst>
                                          <p:attrName>style.visibility</p:attrName>
                                        </p:attrNameLst>
                                      </p:cBhvr>
                                      <p:to>
                                        <p:strVal val="visible"/>
                                      </p:to>
                                    </p:set>
                                    <p:animEffect transition="in" filter="dissolve">
                                      <p:cBhvr>
                                        <p:cTn id="10"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lstStyle/>
          <a:p>
            <a:r>
              <a:rPr lang="en-US" dirty="0"/>
              <a:t>Besides host-to-host what other type of communication needs to occur on a network?</a:t>
            </a:r>
          </a:p>
          <a:p>
            <a:endParaRPr lang="en-US" dirty="0"/>
          </a:p>
        </p:txBody>
      </p:sp>
      <p:pic>
        <p:nvPicPr>
          <p:cNvPr id="24578" name="Picture 2" descr="Image result for ques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01294"/>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28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1945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B91637-2604-41BF-8850-31AE922E26B1}" type="slidenum">
              <a:rPr lang="en-US" altLang="en-US" sz="1400"/>
              <a:pPr/>
              <a:t>12</a:t>
            </a:fld>
            <a:endParaRPr lang="en-US" altLang="en-US" sz="1400"/>
          </a:p>
        </p:txBody>
      </p:sp>
      <p:sp>
        <p:nvSpPr>
          <p:cNvPr id="19461" name="Rectangle 2"/>
          <p:cNvSpPr>
            <a:spLocks noGrp="1" noChangeArrowheads="1"/>
          </p:cNvSpPr>
          <p:nvPr>
            <p:ph type="title"/>
          </p:nvPr>
        </p:nvSpPr>
        <p:spPr/>
        <p:txBody>
          <a:bodyPr/>
          <a:lstStyle/>
          <a:p>
            <a:r>
              <a:rPr lang="en-US" altLang="en-US"/>
              <a:t>Inter-Process Communication</a:t>
            </a:r>
          </a:p>
        </p:txBody>
      </p:sp>
      <p:sp>
        <p:nvSpPr>
          <p:cNvPr id="2" name="Rectangle 3"/>
          <p:cNvSpPr>
            <a:spLocks noGrp="1" noChangeArrowheads="1"/>
          </p:cNvSpPr>
          <p:nvPr>
            <p:ph type="body" idx="1"/>
          </p:nvPr>
        </p:nvSpPr>
        <p:spPr>
          <a:xfrm>
            <a:off x="2209800" y="1752600"/>
            <a:ext cx="7772400" cy="4114800"/>
          </a:xfrm>
        </p:spPr>
        <p:txBody>
          <a:bodyPr/>
          <a:lstStyle/>
          <a:p>
            <a:pPr>
              <a:lnSpc>
                <a:spcPct val="90000"/>
              </a:lnSpc>
            </a:pPr>
            <a:r>
              <a:rPr lang="en-US" altLang="en-US" sz="2400"/>
              <a:t>Turn host-to-host connectivity into process-to-process communication (to support common services).</a:t>
            </a:r>
          </a:p>
          <a:p>
            <a:pPr>
              <a:lnSpc>
                <a:spcPct val="90000"/>
              </a:lnSpc>
            </a:pPr>
            <a:r>
              <a:rPr lang="en-US" altLang="en-US" sz="2400"/>
              <a:t>Fill  gap between what applications expect and what the underlying technology provides.</a:t>
            </a:r>
            <a:r>
              <a:rPr lang="en-US" altLang="en-US"/>
              <a:t> </a:t>
            </a:r>
          </a:p>
        </p:txBody>
      </p:sp>
      <p:pic>
        <p:nvPicPr>
          <p:cNvPr id="19463" name="Picture 34" descr="01x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9401" y="3370263"/>
            <a:ext cx="395922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7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643" y="4574078"/>
            <a:ext cx="1401157" cy="1782272"/>
          </a:xfrm>
          <a:prstGeom prst="rect">
            <a:avLst/>
          </a:prstGeom>
          <a:noFill/>
          <a:extLst>
            <a:ext uri="{909E8E84-426E-40DD-AFC4-6F175D3DCCD1}">
              <a14:hiddenFill xmlns:a14="http://schemas.microsoft.com/office/drawing/2010/main">
                <a:solidFill>
                  <a:srgbClr val="FFFFFF"/>
                </a:solidFill>
              </a14:hiddenFill>
            </a:ext>
          </a:extLst>
        </p:spPr>
      </p:pic>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1B81D3-7D04-43AE-8360-3A02D41A1749}" type="slidenum">
              <a:rPr lang="en-US" altLang="en-US" sz="1400"/>
              <a:pPr/>
              <a:t>13</a:t>
            </a:fld>
            <a:endParaRPr lang="en-US" altLang="en-US" sz="1400"/>
          </a:p>
        </p:txBody>
      </p:sp>
      <p:sp>
        <p:nvSpPr>
          <p:cNvPr id="20485" name="Rectangle 2"/>
          <p:cNvSpPr>
            <a:spLocks noGrp="1" noChangeArrowheads="1"/>
          </p:cNvSpPr>
          <p:nvPr>
            <p:ph type="title"/>
          </p:nvPr>
        </p:nvSpPr>
        <p:spPr/>
        <p:txBody>
          <a:bodyPr/>
          <a:lstStyle/>
          <a:p>
            <a:r>
              <a:rPr lang="en-US" altLang="en-US" dirty="0"/>
              <a:t>IPC Abstractions</a:t>
            </a:r>
          </a:p>
        </p:txBody>
      </p:sp>
      <p:sp>
        <p:nvSpPr>
          <p:cNvPr id="18435" name="Rectangle 3"/>
          <p:cNvSpPr>
            <a:spLocks noGrp="1" noChangeArrowheads="1"/>
          </p:cNvSpPr>
          <p:nvPr>
            <p:ph type="body" idx="1"/>
          </p:nvPr>
        </p:nvSpPr>
        <p:spPr>
          <a:xfrm>
            <a:off x="1905000" y="1828800"/>
            <a:ext cx="3810000" cy="2209800"/>
          </a:xfrm>
        </p:spPr>
        <p:txBody>
          <a:bodyPr/>
          <a:lstStyle/>
          <a:p>
            <a:r>
              <a:rPr lang="en-US" altLang="en-US" dirty="0"/>
              <a:t>Request/Reply</a:t>
            </a:r>
          </a:p>
          <a:p>
            <a:pPr lvl="1"/>
            <a:r>
              <a:rPr lang="en-US" altLang="en-US" dirty="0"/>
              <a:t>distributed file systems</a:t>
            </a:r>
          </a:p>
          <a:p>
            <a:pPr lvl="1"/>
            <a:r>
              <a:rPr lang="en-US" altLang="en-US" dirty="0"/>
              <a:t>digital libraries (web)</a:t>
            </a:r>
          </a:p>
          <a:p>
            <a:endParaRPr lang="en-US" altLang="en-US" dirty="0"/>
          </a:p>
        </p:txBody>
      </p:sp>
      <p:sp>
        <p:nvSpPr>
          <p:cNvPr id="18436" name="Rectangle 4"/>
          <p:cNvSpPr>
            <a:spLocks noChangeArrowheads="1"/>
          </p:cNvSpPr>
          <p:nvPr/>
        </p:nvSpPr>
        <p:spPr bwMode="auto">
          <a:xfrm>
            <a:off x="5715000" y="1752600"/>
            <a:ext cx="457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2800" dirty="0"/>
              <a:t>Stream-Based</a:t>
            </a:r>
          </a:p>
          <a:p>
            <a:pPr lvl="1">
              <a:spcBef>
                <a:spcPct val="20000"/>
              </a:spcBef>
              <a:buFontTx/>
              <a:buChar char="–"/>
            </a:pPr>
            <a:r>
              <a:rPr lang="en-US" altLang="en-US" dirty="0"/>
              <a:t>video: sequence of frames</a:t>
            </a:r>
          </a:p>
          <a:p>
            <a:pPr lvl="2">
              <a:spcBef>
                <a:spcPct val="20000"/>
              </a:spcBef>
              <a:buFontTx/>
              <a:buChar char="•"/>
            </a:pPr>
            <a:r>
              <a:rPr lang="en-US" altLang="en-US" sz="2000" dirty="0"/>
              <a:t>1/4 NTSC = 352</a:t>
            </a:r>
            <a:r>
              <a:rPr lang="en-US" altLang="en-US" sz="2000" dirty="0">
                <a:latin typeface="Helvetica" panose="020B0604020202020204" pitchFamily="34" charset="0"/>
              </a:rPr>
              <a:t>x</a:t>
            </a:r>
            <a:r>
              <a:rPr lang="en-US" altLang="en-US" sz="2000" dirty="0"/>
              <a:t>240 pixels</a:t>
            </a:r>
          </a:p>
          <a:p>
            <a:pPr lvl="2">
              <a:spcBef>
                <a:spcPct val="20000"/>
              </a:spcBef>
              <a:buFontTx/>
              <a:buChar char="•"/>
            </a:pPr>
            <a:r>
              <a:rPr lang="en-US" altLang="en-US" sz="2000" dirty="0"/>
              <a:t>(352 </a:t>
            </a:r>
            <a:r>
              <a:rPr lang="en-US" altLang="en-US" sz="2000" dirty="0">
                <a:latin typeface="Helvetica" panose="020B0604020202020204" pitchFamily="34" charset="0"/>
              </a:rPr>
              <a:t>x</a:t>
            </a:r>
            <a:r>
              <a:rPr lang="en-US" altLang="en-US" sz="2000" dirty="0"/>
              <a:t> 240 </a:t>
            </a:r>
            <a:r>
              <a:rPr lang="en-US" altLang="en-US" sz="2000" dirty="0">
                <a:latin typeface="Helvetica" panose="020B0604020202020204" pitchFamily="34" charset="0"/>
              </a:rPr>
              <a:t>x</a:t>
            </a:r>
            <a:r>
              <a:rPr lang="en-US" altLang="en-US" sz="2000" dirty="0"/>
              <a:t> 24)/8=247.5KB</a:t>
            </a:r>
          </a:p>
          <a:p>
            <a:pPr lvl="2">
              <a:spcBef>
                <a:spcPct val="20000"/>
              </a:spcBef>
              <a:buFontTx/>
              <a:buChar char="•"/>
            </a:pPr>
            <a:r>
              <a:rPr lang="en-US" altLang="en-US" sz="2000" dirty="0"/>
              <a:t>30 fps = 7500KBps = 60Mbps</a:t>
            </a:r>
            <a:endParaRPr lang="en-US" altLang="en-US" dirty="0"/>
          </a:p>
          <a:p>
            <a:pPr lvl="1">
              <a:spcBef>
                <a:spcPct val="20000"/>
              </a:spcBef>
              <a:buFontTx/>
              <a:buChar char="–"/>
            </a:pPr>
            <a:r>
              <a:rPr lang="en-US" altLang="en-US" dirty="0"/>
              <a:t>video applications</a:t>
            </a:r>
          </a:p>
          <a:p>
            <a:pPr lvl="2">
              <a:spcBef>
                <a:spcPct val="20000"/>
              </a:spcBef>
              <a:buFontTx/>
              <a:buChar char="•"/>
            </a:pPr>
            <a:r>
              <a:rPr lang="en-US" altLang="en-US" sz="2000" dirty="0"/>
              <a:t>on-demand video</a:t>
            </a:r>
          </a:p>
          <a:p>
            <a:pPr lvl="2">
              <a:spcBef>
                <a:spcPct val="20000"/>
              </a:spcBef>
              <a:buFontTx/>
              <a:buChar char="•"/>
            </a:pPr>
            <a:r>
              <a:rPr lang="en-US" altLang="en-US" sz="2000" dirty="0"/>
              <a:t>video conferencing</a:t>
            </a:r>
          </a:p>
          <a:p>
            <a:pPr lvl="3">
              <a:spcBef>
                <a:spcPct val="20000"/>
              </a:spcBef>
              <a:buFontTx/>
              <a:buChar char="–"/>
            </a:pPr>
            <a:r>
              <a:rPr lang="en-US" altLang="en-US" sz="1800" dirty="0"/>
              <a:t>More demanding</a:t>
            </a:r>
            <a:endParaRPr lang="en-US" altLang="en-US" sz="2000" dirty="0"/>
          </a:p>
        </p:txBody>
      </p:sp>
      <p:sp>
        <p:nvSpPr>
          <p:cNvPr id="8" name="Rectangle 3"/>
          <p:cNvSpPr txBox="1">
            <a:spLocks noChangeArrowheads="1"/>
          </p:cNvSpPr>
          <p:nvPr/>
        </p:nvSpPr>
        <p:spPr>
          <a:xfrm>
            <a:off x="87199" y="4038600"/>
            <a:ext cx="5040984" cy="2209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solidFill>
                  <a:srgbClr val="00B0F0"/>
                </a:solidFill>
              </a:rPr>
              <a:t>What considerations would we need to make when designing a network for these types of process?</a:t>
            </a:r>
          </a:p>
        </p:txBody>
      </p:sp>
    </p:spTree>
    <p:extLst>
      <p:ext uri="{BB962C8B-B14F-4D97-AF65-F5344CB8AC3E}">
        <p14:creationId xmlns:p14="http://schemas.microsoft.com/office/powerpoint/2010/main" val="1232708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dissolve">
                                      <p:cBhvr>
                                        <p:cTn id="7" dur="500"/>
                                        <p:tgtEl>
                                          <p:spTgt spid="1843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dissolve">
                                      <p:cBhvr>
                                        <p:cTn id="10" dur="500"/>
                                        <p:tgtEl>
                                          <p:spTgt spid="1843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dissolve">
                                      <p:cBhvr>
                                        <p:cTn id="13" dur="500"/>
                                        <p:tgtEl>
                                          <p:spTgt spid="18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8436"/>
                                        </p:tgtEl>
                                        <p:attrNameLst>
                                          <p:attrName>style.visibility</p:attrName>
                                        </p:attrNameLst>
                                      </p:cBhvr>
                                      <p:to>
                                        <p:strVal val="visible"/>
                                      </p:to>
                                    </p:set>
                                    <p:animEffect transition="in" filter="dissolve">
                                      <p:cBhvr>
                                        <p:cTn id="18" dur="500"/>
                                        <p:tgtEl>
                                          <p:spTgt spid="1843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dissolv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F54629-133A-42C5-A1FD-183B09990C3B}" type="slidenum">
              <a:rPr lang="en-US" altLang="en-US" sz="1400"/>
              <a:pPr/>
              <a:t>14</a:t>
            </a:fld>
            <a:endParaRPr lang="en-US" altLang="en-US" sz="1400"/>
          </a:p>
        </p:txBody>
      </p:sp>
      <p:sp>
        <p:nvSpPr>
          <p:cNvPr id="21509" name="Rectangle 2"/>
          <p:cNvSpPr>
            <a:spLocks noGrp="1" noChangeArrowheads="1"/>
          </p:cNvSpPr>
          <p:nvPr>
            <p:ph type="title"/>
          </p:nvPr>
        </p:nvSpPr>
        <p:spPr/>
        <p:txBody>
          <a:bodyPr/>
          <a:lstStyle/>
          <a:p>
            <a:r>
              <a:rPr lang="en-US" altLang="en-US"/>
              <a:t>What Goes Wrong in the Network?</a:t>
            </a:r>
          </a:p>
        </p:txBody>
      </p:sp>
      <p:sp>
        <p:nvSpPr>
          <p:cNvPr id="20483" name="Rectangle 3"/>
          <p:cNvSpPr>
            <a:spLocks noGrp="1" noChangeArrowheads="1"/>
          </p:cNvSpPr>
          <p:nvPr>
            <p:ph type="body" idx="1"/>
          </p:nvPr>
        </p:nvSpPr>
        <p:spPr/>
        <p:txBody>
          <a:bodyPr/>
          <a:lstStyle/>
          <a:p>
            <a:pPr>
              <a:lnSpc>
                <a:spcPct val="90000"/>
              </a:lnSpc>
            </a:pPr>
            <a:r>
              <a:rPr lang="en-US" altLang="en-US" dirty="0"/>
              <a:t>Bit-level errors (electrical interference) </a:t>
            </a:r>
            <a:r>
              <a:rPr lang="en-US" altLang="en-US" dirty="0">
                <a:solidFill>
                  <a:srgbClr val="FF0000"/>
                </a:solidFill>
              </a:rPr>
              <a:t>10000000000 vs 00000000000</a:t>
            </a:r>
          </a:p>
          <a:p>
            <a:pPr>
              <a:lnSpc>
                <a:spcPct val="90000"/>
              </a:lnSpc>
            </a:pPr>
            <a:r>
              <a:rPr lang="en-US" altLang="en-US" dirty="0"/>
              <a:t>Packet-level errors (congestion)</a:t>
            </a:r>
          </a:p>
          <a:p>
            <a:pPr>
              <a:lnSpc>
                <a:spcPct val="90000"/>
              </a:lnSpc>
            </a:pPr>
            <a:r>
              <a:rPr lang="en-US" altLang="en-US" dirty="0"/>
              <a:t>Link and node failures</a:t>
            </a:r>
          </a:p>
          <a:p>
            <a:pPr>
              <a:lnSpc>
                <a:spcPct val="90000"/>
              </a:lnSpc>
            </a:pPr>
            <a:endParaRPr lang="en-US" altLang="en-US" dirty="0"/>
          </a:p>
          <a:p>
            <a:pPr>
              <a:lnSpc>
                <a:spcPct val="90000"/>
              </a:lnSpc>
            </a:pPr>
            <a:r>
              <a:rPr lang="en-US" altLang="en-US" dirty="0"/>
              <a:t>Packets are delayed</a:t>
            </a:r>
          </a:p>
          <a:p>
            <a:pPr>
              <a:lnSpc>
                <a:spcPct val="90000"/>
              </a:lnSpc>
            </a:pPr>
            <a:r>
              <a:rPr lang="en-US" altLang="en-US" dirty="0"/>
              <a:t>Packets are deliver out-of-order</a:t>
            </a:r>
          </a:p>
          <a:p>
            <a:pPr>
              <a:lnSpc>
                <a:spcPct val="90000"/>
              </a:lnSpc>
            </a:pPr>
            <a:r>
              <a:rPr lang="en-US" altLang="en-US" dirty="0"/>
              <a:t>Third parties eavesdrop</a:t>
            </a:r>
          </a:p>
        </p:txBody>
      </p:sp>
    </p:spTree>
    <p:extLst>
      <p:ext uri="{BB962C8B-B14F-4D97-AF65-F5344CB8AC3E}">
        <p14:creationId xmlns:p14="http://schemas.microsoft.com/office/powerpoint/2010/main" val="3158450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Effect transition="in" filter="dissolve">
                                      <p:cBhvr>
                                        <p:cTn id="7" dur="500"/>
                                        <p:tgtEl>
                                          <p:spTgt spid="2048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0483">
                                            <p:txEl>
                                              <p:pRg st="5" end="5"/>
                                            </p:txEl>
                                          </p:spTgt>
                                        </p:tgtEl>
                                        <p:attrNameLst>
                                          <p:attrName>style.visibility</p:attrName>
                                        </p:attrNameLst>
                                      </p:cBhvr>
                                      <p:to>
                                        <p:strVal val="visible"/>
                                      </p:to>
                                    </p:set>
                                    <p:animEffect transition="in" filter="dissolve">
                                      <p:cBhvr>
                                        <p:cTn id="10" dur="500"/>
                                        <p:tgtEl>
                                          <p:spTgt spid="2048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0483">
                                            <p:txEl>
                                              <p:pRg st="6" end="6"/>
                                            </p:txEl>
                                          </p:spTgt>
                                        </p:tgtEl>
                                        <p:attrNameLst>
                                          <p:attrName>style.visibility</p:attrName>
                                        </p:attrNameLst>
                                      </p:cBhvr>
                                      <p:to>
                                        <p:strVal val="visible"/>
                                      </p:to>
                                    </p:set>
                                    <p:animEffect transition="in" filter="dissolve">
                                      <p:cBhvr>
                                        <p:cTn id="13"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Architecture</a:t>
            </a:r>
          </a:p>
        </p:txBody>
      </p:sp>
      <p:sp>
        <p:nvSpPr>
          <p:cNvPr id="3" name="Content Placeholder 2"/>
          <p:cNvSpPr>
            <a:spLocks noGrp="1"/>
          </p:cNvSpPr>
          <p:nvPr>
            <p:ph idx="1"/>
          </p:nvPr>
        </p:nvSpPr>
        <p:spPr/>
        <p:txBody>
          <a:bodyPr/>
          <a:lstStyle/>
          <a:p>
            <a:r>
              <a:rPr lang="en-US" dirty="0"/>
              <a:t>Networks a very complex. What can we do to decrease complexity to enhance ease of development?</a:t>
            </a:r>
          </a:p>
          <a:p>
            <a:endParaRPr lang="en-US" dirty="0"/>
          </a:p>
        </p:txBody>
      </p:sp>
      <p:pic>
        <p:nvPicPr>
          <p:cNvPr id="24578"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959" y="3668315"/>
            <a:ext cx="3508965" cy="23037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37" y="2852614"/>
            <a:ext cx="2932373" cy="3729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1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AE5235-C072-4360-BCD4-591B676847A4}" type="slidenum">
              <a:rPr lang="en-US" altLang="en-US" sz="1400"/>
              <a:pPr/>
              <a:t>16</a:t>
            </a:fld>
            <a:endParaRPr lang="en-US" altLang="en-US" sz="1400"/>
          </a:p>
        </p:txBody>
      </p:sp>
      <p:sp>
        <p:nvSpPr>
          <p:cNvPr id="22533" name="Rectangle 2"/>
          <p:cNvSpPr>
            <a:spLocks noGrp="1" noChangeArrowheads="1"/>
          </p:cNvSpPr>
          <p:nvPr>
            <p:ph type="title"/>
          </p:nvPr>
        </p:nvSpPr>
        <p:spPr>
          <a:xfrm>
            <a:off x="2209800" y="509588"/>
            <a:ext cx="7772400" cy="1143000"/>
          </a:xfrm>
        </p:spPr>
        <p:txBody>
          <a:bodyPr/>
          <a:lstStyle/>
          <a:p>
            <a:r>
              <a:rPr lang="en-US" altLang="en-US"/>
              <a:t>Layering Architecture</a:t>
            </a:r>
          </a:p>
        </p:txBody>
      </p:sp>
      <p:sp>
        <p:nvSpPr>
          <p:cNvPr id="2" name="Rectangle 3"/>
          <p:cNvSpPr>
            <a:spLocks noGrp="1" noChangeArrowheads="1"/>
          </p:cNvSpPr>
          <p:nvPr>
            <p:ph type="body" idx="1"/>
          </p:nvPr>
        </p:nvSpPr>
        <p:spPr>
          <a:xfrm>
            <a:off x="2201863" y="1554163"/>
            <a:ext cx="6019800" cy="1524000"/>
          </a:xfrm>
        </p:spPr>
        <p:txBody>
          <a:bodyPr/>
          <a:lstStyle/>
          <a:p>
            <a:pPr>
              <a:lnSpc>
                <a:spcPct val="90000"/>
              </a:lnSpc>
            </a:pPr>
            <a:r>
              <a:rPr lang="en-US" altLang="en-US"/>
              <a:t>Use abstractions to hide complexity</a:t>
            </a:r>
          </a:p>
          <a:p>
            <a:pPr>
              <a:lnSpc>
                <a:spcPct val="90000"/>
              </a:lnSpc>
            </a:pPr>
            <a:r>
              <a:rPr lang="en-US" altLang="en-US"/>
              <a:t>Abstraction naturally lead to layering</a:t>
            </a:r>
          </a:p>
          <a:p>
            <a:pPr>
              <a:lnSpc>
                <a:spcPct val="90000"/>
              </a:lnSpc>
            </a:pPr>
            <a:r>
              <a:rPr lang="en-US" altLang="en-US"/>
              <a:t>Alternative abstractions at each layer</a:t>
            </a:r>
          </a:p>
        </p:txBody>
      </p:sp>
      <p:pic>
        <p:nvPicPr>
          <p:cNvPr id="22535" name="Picture 28" descr="01x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4" y="3109913"/>
            <a:ext cx="5672137" cy="290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338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dissolv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355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355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EC91AE-8BF8-4BFB-B379-7E2C46E87DD8}" type="slidenum">
              <a:rPr lang="en-US" altLang="en-US" sz="1400"/>
              <a:pPr/>
              <a:t>17</a:t>
            </a:fld>
            <a:endParaRPr lang="en-US" altLang="en-US" sz="1400"/>
          </a:p>
        </p:txBody>
      </p:sp>
      <p:sp>
        <p:nvSpPr>
          <p:cNvPr id="23557" name="Rectangle 2"/>
          <p:cNvSpPr>
            <a:spLocks noGrp="1" noChangeArrowheads="1"/>
          </p:cNvSpPr>
          <p:nvPr>
            <p:ph type="title"/>
          </p:nvPr>
        </p:nvSpPr>
        <p:spPr>
          <a:xfrm>
            <a:off x="2209800" y="152400"/>
            <a:ext cx="7772400" cy="1143000"/>
          </a:xfrm>
        </p:spPr>
        <p:txBody>
          <a:bodyPr/>
          <a:lstStyle/>
          <a:p>
            <a:r>
              <a:rPr lang="en-US" altLang="en-US" sz="3600"/>
              <a:t>What’s a Protocol?</a:t>
            </a:r>
          </a:p>
        </p:txBody>
      </p:sp>
      <p:sp>
        <p:nvSpPr>
          <p:cNvPr id="23558" name="Rectangle 3"/>
          <p:cNvSpPr>
            <a:spLocks noGrp="1" noChangeArrowheads="1"/>
          </p:cNvSpPr>
          <p:nvPr>
            <p:ph type="body" sz="half" idx="1"/>
          </p:nvPr>
        </p:nvSpPr>
        <p:spPr>
          <a:xfrm>
            <a:off x="2057400" y="1371600"/>
            <a:ext cx="3581400" cy="4648200"/>
          </a:xfrm>
        </p:spPr>
        <p:txBody>
          <a:bodyPr/>
          <a:lstStyle/>
          <a:p>
            <a:pPr>
              <a:buFontTx/>
              <a:buNone/>
            </a:pPr>
            <a:r>
              <a:rPr lang="en-US" altLang="en-US" sz="2400" u="sng">
                <a:solidFill>
                  <a:srgbClr val="FF0000"/>
                </a:solidFill>
              </a:rPr>
              <a:t>human protocols:</a:t>
            </a:r>
            <a:endParaRPr lang="en-US" altLang="en-US" sz="2400"/>
          </a:p>
          <a:p>
            <a:r>
              <a:rPr lang="en-US" altLang="en-US" sz="2400"/>
              <a:t>“what’s the time?”</a:t>
            </a:r>
          </a:p>
          <a:p>
            <a:r>
              <a:rPr lang="en-US" altLang="en-US" sz="2400"/>
              <a:t>“I have a question”</a:t>
            </a:r>
          </a:p>
          <a:p>
            <a:r>
              <a:rPr lang="en-US" altLang="en-US" sz="2400"/>
              <a:t>introductions</a:t>
            </a:r>
            <a:endParaRPr lang="en-US" altLang="en-US"/>
          </a:p>
          <a:p>
            <a:pPr lvl="1"/>
            <a:endParaRPr lang="en-US" altLang="en-US" sz="2000"/>
          </a:p>
          <a:p>
            <a:pPr>
              <a:buFontTx/>
              <a:buNone/>
            </a:pPr>
            <a:r>
              <a:rPr lang="en-US" altLang="en-US" sz="2400"/>
              <a:t>… specific msgs sent</a:t>
            </a:r>
          </a:p>
          <a:p>
            <a:pPr>
              <a:buFontTx/>
              <a:buNone/>
            </a:pPr>
            <a:r>
              <a:rPr lang="en-US" altLang="en-US" sz="2400"/>
              <a:t>… specific actions taken when msgs received, or other events</a:t>
            </a:r>
          </a:p>
        </p:txBody>
      </p:sp>
      <p:sp>
        <p:nvSpPr>
          <p:cNvPr id="23559" name="Rectangle 4"/>
          <p:cNvSpPr>
            <a:spLocks noGrp="1" noChangeArrowheads="1"/>
          </p:cNvSpPr>
          <p:nvPr>
            <p:ph type="body" sz="half" idx="2"/>
          </p:nvPr>
        </p:nvSpPr>
        <p:spPr>
          <a:xfrm>
            <a:off x="6096000" y="990600"/>
            <a:ext cx="3810000" cy="2590800"/>
          </a:xfrm>
        </p:spPr>
        <p:txBody>
          <a:bodyPr/>
          <a:lstStyle/>
          <a:p>
            <a:pPr>
              <a:buFontTx/>
              <a:buNone/>
            </a:pPr>
            <a:r>
              <a:rPr lang="en-US" altLang="en-US" sz="2400" u="sng">
                <a:solidFill>
                  <a:srgbClr val="FF0000"/>
                </a:solidFill>
              </a:rPr>
              <a:t>network protocols:</a:t>
            </a:r>
            <a:endParaRPr lang="en-US" altLang="en-US" sz="2400"/>
          </a:p>
          <a:p>
            <a:r>
              <a:rPr lang="en-US" altLang="en-US" sz="2400"/>
              <a:t>machines rather than humans</a:t>
            </a:r>
          </a:p>
          <a:p>
            <a:r>
              <a:rPr lang="en-US" altLang="en-US" sz="2400"/>
              <a:t>all communication activity in Internet governed by protocols</a:t>
            </a:r>
          </a:p>
        </p:txBody>
      </p:sp>
      <p:sp>
        <p:nvSpPr>
          <p:cNvPr id="23560" name="Rectangle 5"/>
          <p:cNvSpPr>
            <a:spLocks noChangeArrowheads="1"/>
          </p:cNvSpPr>
          <p:nvPr/>
        </p:nvSpPr>
        <p:spPr bwMode="auto">
          <a:xfrm>
            <a:off x="6096000" y="3657600"/>
            <a:ext cx="4267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i="1"/>
              <a:t>protocols define format, order of msgs sent and received among network entities, and actions taken on msg transmission, receipt</a:t>
            </a:r>
            <a:r>
              <a:rPr lang="en-US" altLang="en-US" i="1">
                <a:solidFill>
                  <a:srgbClr val="FF0000"/>
                </a:solidFill>
              </a:rPr>
              <a:t> </a:t>
            </a:r>
          </a:p>
        </p:txBody>
      </p:sp>
      <p:sp>
        <p:nvSpPr>
          <p:cNvPr id="23561" name="Rectangle 6"/>
          <p:cNvSpPr>
            <a:spLocks noChangeArrowheads="1"/>
          </p:cNvSpPr>
          <p:nvPr/>
        </p:nvSpPr>
        <p:spPr bwMode="auto">
          <a:xfrm>
            <a:off x="6019800" y="3581400"/>
            <a:ext cx="4343400" cy="23622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194067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anim calcmode="lin" valueType="num">
                                      <p:cBhvr additive="base">
                                        <p:cTn id="7" dur="500" fill="hold"/>
                                        <p:tgtEl>
                                          <p:spTgt spid="23561"/>
                                        </p:tgtEl>
                                        <p:attrNameLst>
                                          <p:attrName>ppt_x</p:attrName>
                                        </p:attrNameLst>
                                      </p:cBhvr>
                                      <p:tavLst>
                                        <p:tav tm="0">
                                          <p:val>
                                            <p:strVal val="#ppt_x"/>
                                          </p:val>
                                        </p:tav>
                                        <p:tav tm="100000">
                                          <p:val>
                                            <p:strVal val="#ppt_x"/>
                                          </p:val>
                                        </p:tav>
                                      </p:tavLst>
                                    </p:anim>
                                    <p:anim calcmode="lin" valueType="num">
                                      <p:cBhvr additive="base">
                                        <p:cTn id="8" dur="500" fill="hold"/>
                                        <p:tgtEl>
                                          <p:spTgt spid="235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60"/>
                                        </p:tgtEl>
                                        <p:attrNameLst>
                                          <p:attrName>style.visibility</p:attrName>
                                        </p:attrNameLst>
                                      </p:cBhvr>
                                      <p:to>
                                        <p:strVal val="visible"/>
                                      </p:to>
                                    </p:set>
                                    <p:anim calcmode="lin" valueType="num">
                                      <p:cBhvr additive="base">
                                        <p:cTn id="11" dur="500" fill="hold"/>
                                        <p:tgtEl>
                                          <p:spTgt spid="23560"/>
                                        </p:tgtEl>
                                        <p:attrNameLst>
                                          <p:attrName>ppt_x</p:attrName>
                                        </p:attrNameLst>
                                      </p:cBhvr>
                                      <p:tavLst>
                                        <p:tav tm="0">
                                          <p:val>
                                            <p:strVal val="#ppt_x"/>
                                          </p:val>
                                        </p:tav>
                                        <p:tav tm="100000">
                                          <p:val>
                                            <p:strVal val="#ppt_x"/>
                                          </p:val>
                                        </p:tav>
                                      </p:tavLst>
                                    </p:anim>
                                    <p:anim calcmode="lin" valueType="num">
                                      <p:cBhvr additive="base">
                                        <p:cTn id="12"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p:bldP spid="2356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05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0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CFA410-0EAC-4610-A7CC-C4DFB379726A}" type="slidenum">
              <a:rPr lang="en-US" altLang="en-US" sz="1400"/>
              <a:pPr/>
              <a:t>18</a:t>
            </a:fld>
            <a:endParaRPr lang="en-US" altLang="en-US" sz="1400"/>
          </a:p>
        </p:txBody>
      </p:sp>
      <p:sp>
        <p:nvSpPr>
          <p:cNvPr id="79874" name="Rectangle 2"/>
          <p:cNvSpPr>
            <a:spLocks noGrp="1" noChangeArrowheads="1"/>
          </p:cNvSpPr>
          <p:nvPr>
            <p:ph type="title"/>
          </p:nvPr>
        </p:nvSpPr>
        <p:spPr>
          <a:xfrm>
            <a:off x="2209800" y="381000"/>
            <a:ext cx="7772400" cy="1143000"/>
          </a:xfrm>
        </p:spPr>
        <p:txBody>
          <a:bodyPr/>
          <a:lstStyle/>
          <a:p>
            <a:r>
              <a:rPr lang="en-US" altLang="en-US"/>
              <a:t>What’s a Protocol?</a:t>
            </a:r>
          </a:p>
        </p:txBody>
      </p:sp>
      <p:sp>
        <p:nvSpPr>
          <p:cNvPr id="79875" name="Rectangle 3"/>
          <p:cNvSpPr>
            <a:spLocks noGrp="1" noChangeArrowheads="1"/>
          </p:cNvSpPr>
          <p:nvPr>
            <p:ph type="body" sz="half" idx="1"/>
          </p:nvPr>
        </p:nvSpPr>
        <p:spPr>
          <a:xfrm>
            <a:off x="2057400" y="1371600"/>
            <a:ext cx="8153400" cy="685800"/>
          </a:xfrm>
        </p:spPr>
        <p:txBody>
          <a:bodyPr/>
          <a:lstStyle/>
          <a:p>
            <a:pPr>
              <a:buFontTx/>
              <a:buNone/>
            </a:pPr>
            <a:r>
              <a:rPr lang="en-US" altLang="en-US" sz="2400"/>
              <a:t>a human protocol and a computer network protocol:</a:t>
            </a:r>
          </a:p>
          <a:p>
            <a:pPr>
              <a:buFontTx/>
              <a:buNone/>
            </a:pPr>
            <a:endParaRPr lang="en-US" altLang="en-US" sz="2400"/>
          </a:p>
        </p:txBody>
      </p:sp>
      <p:grpSp>
        <p:nvGrpSpPr>
          <p:cNvPr id="2056" name="Group 4"/>
          <p:cNvGrpSpPr>
            <a:grpSpLocks/>
          </p:cNvGrpSpPr>
          <p:nvPr/>
        </p:nvGrpSpPr>
        <p:grpSpPr bwMode="auto">
          <a:xfrm>
            <a:off x="8697913" y="2917825"/>
            <a:ext cx="355600" cy="933450"/>
            <a:chOff x="4180" y="783"/>
            <a:chExt cx="150" cy="307"/>
          </a:xfrm>
        </p:grpSpPr>
        <p:sp>
          <p:nvSpPr>
            <p:cNvPr id="2097" name="AutoShape 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98" name="Rectangle 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99"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00"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01" name="Line 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2" name="Line 1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03"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04" name="Rectangle 1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aphicFrame>
        <p:nvGraphicFramePr>
          <p:cNvPr id="2050" name="Object 13"/>
          <p:cNvGraphicFramePr>
            <a:graphicFrameLocks noChangeAspect="1"/>
          </p:cNvGraphicFramePr>
          <p:nvPr/>
        </p:nvGraphicFramePr>
        <p:xfrm>
          <a:off x="6067425" y="2632076"/>
          <a:ext cx="622300" cy="500063"/>
        </p:xfrm>
        <a:graphic>
          <a:graphicData uri="http://schemas.openxmlformats.org/presentationml/2006/ole">
            <mc:AlternateContent xmlns:mc="http://schemas.openxmlformats.org/markup-compatibility/2006">
              <mc:Choice xmlns:v="urn:schemas-microsoft-com:vml" Requires="v">
                <p:oleObj spid="_x0000_s1078"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7425" y="2632076"/>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7" name="Picture 14" descr="Al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3614" y="2376489"/>
            <a:ext cx="5619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5" descr="Bo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2964" y="2771776"/>
            <a:ext cx="6762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9" name="Group 16"/>
          <p:cNvGrpSpPr>
            <a:grpSpLocks/>
          </p:cNvGrpSpPr>
          <p:nvPr/>
        </p:nvGrpSpPr>
        <p:grpSpPr bwMode="auto">
          <a:xfrm>
            <a:off x="2781301" y="2484438"/>
            <a:ext cx="1762125" cy="563562"/>
            <a:chOff x="792" y="1565"/>
            <a:chExt cx="1110" cy="355"/>
          </a:xfrm>
        </p:grpSpPr>
        <p:sp>
          <p:nvSpPr>
            <p:cNvPr id="2095" name="Line 17"/>
            <p:cNvSpPr>
              <a:spLocks noChangeShapeType="1"/>
            </p:cNvSpPr>
            <p:nvPr/>
          </p:nvSpPr>
          <p:spPr bwMode="auto">
            <a:xfrm>
              <a:off x="792" y="1746"/>
              <a:ext cx="1110" cy="17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96" name="Text Box 18"/>
            <p:cNvSpPr txBox="1">
              <a:spLocks noChangeArrowheads="1"/>
            </p:cNvSpPr>
            <p:nvPr/>
          </p:nvSpPr>
          <p:spPr bwMode="auto">
            <a:xfrm>
              <a:off x="1070" y="1565"/>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FF0000"/>
                  </a:solidFill>
                  <a:latin typeface="Comic Sans MS" panose="030F0702030302020204" pitchFamily="66" charset="0"/>
                </a:rPr>
                <a:t>Hi</a:t>
              </a:r>
              <a:endParaRPr lang="en-US" altLang="en-US"/>
            </a:p>
          </p:txBody>
        </p:sp>
      </p:grpSp>
      <p:grpSp>
        <p:nvGrpSpPr>
          <p:cNvPr id="4" name="Group 19"/>
          <p:cNvGrpSpPr>
            <a:grpSpLocks/>
          </p:cNvGrpSpPr>
          <p:nvPr/>
        </p:nvGrpSpPr>
        <p:grpSpPr bwMode="auto">
          <a:xfrm>
            <a:off x="2495551" y="3141664"/>
            <a:ext cx="2085975" cy="573087"/>
            <a:chOff x="612" y="1979"/>
            <a:chExt cx="1314" cy="361"/>
          </a:xfrm>
        </p:grpSpPr>
        <p:sp>
          <p:nvSpPr>
            <p:cNvPr id="2093" name="Line 20"/>
            <p:cNvSpPr>
              <a:spLocks noChangeShapeType="1"/>
            </p:cNvSpPr>
            <p:nvPr/>
          </p:nvSpPr>
          <p:spPr bwMode="auto">
            <a:xfrm flipV="1">
              <a:off x="612" y="2112"/>
              <a:ext cx="1314" cy="228"/>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94" name="Text Box 21"/>
            <p:cNvSpPr txBox="1">
              <a:spLocks noChangeArrowheads="1"/>
            </p:cNvSpPr>
            <p:nvPr/>
          </p:nvSpPr>
          <p:spPr bwMode="auto">
            <a:xfrm>
              <a:off x="1064" y="1979"/>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FF0000"/>
                  </a:solidFill>
                  <a:latin typeface="Comic Sans MS" panose="030F0702030302020204" pitchFamily="66" charset="0"/>
                </a:rPr>
                <a:t>Hi</a:t>
              </a:r>
              <a:endParaRPr lang="en-US" altLang="en-US"/>
            </a:p>
          </p:txBody>
        </p:sp>
      </p:grpSp>
      <p:grpSp>
        <p:nvGrpSpPr>
          <p:cNvPr id="5" name="Group 22"/>
          <p:cNvGrpSpPr>
            <a:grpSpLocks/>
          </p:cNvGrpSpPr>
          <p:nvPr/>
        </p:nvGrpSpPr>
        <p:grpSpPr bwMode="auto">
          <a:xfrm>
            <a:off x="2457451" y="3694114"/>
            <a:ext cx="2162175" cy="701675"/>
            <a:chOff x="588" y="2327"/>
            <a:chExt cx="1362" cy="442"/>
          </a:xfrm>
        </p:grpSpPr>
        <p:sp>
          <p:nvSpPr>
            <p:cNvPr id="2089" name="Line 23"/>
            <p:cNvSpPr>
              <a:spLocks noChangeShapeType="1"/>
            </p:cNvSpPr>
            <p:nvPr/>
          </p:nvSpPr>
          <p:spPr bwMode="auto">
            <a:xfrm>
              <a:off x="588" y="2370"/>
              <a:ext cx="1362" cy="27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090" name="Group 24"/>
            <p:cNvGrpSpPr>
              <a:grpSpLocks/>
            </p:cNvGrpSpPr>
            <p:nvPr/>
          </p:nvGrpSpPr>
          <p:grpSpPr bwMode="auto">
            <a:xfrm>
              <a:off x="833" y="2327"/>
              <a:ext cx="687" cy="442"/>
              <a:chOff x="737" y="2747"/>
              <a:chExt cx="687" cy="442"/>
            </a:xfrm>
          </p:grpSpPr>
          <p:sp>
            <p:nvSpPr>
              <p:cNvPr id="2091" name="Rectangle 25"/>
              <p:cNvSpPr>
                <a:spLocks noChangeArrowheads="1"/>
              </p:cNvSpPr>
              <p:nvPr/>
            </p:nvSpPr>
            <p:spPr bwMode="auto">
              <a:xfrm>
                <a:off x="786" y="2790"/>
                <a:ext cx="58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92" name="Text Box 26"/>
              <p:cNvSpPr txBox="1">
                <a:spLocks noChangeArrowheads="1"/>
              </p:cNvSpPr>
              <p:nvPr/>
            </p:nvSpPr>
            <p:spPr bwMode="auto">
              <a:xfrm>
                <a:off x="737" y="2747"/>
                <a:ext cx="687" cy="4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solidFill>
                      <a:srgbClr val="FF0000"/>
                    </a:solidFill>
                    <a:latin typeface="Comic Sans MS" panose="030F0702030302020204" pitchFamily="66" charset="0"/>
                  </a:rPr>
                  <a:t>Got the</a:t>
                </a:r>
              </a:p>
              <a:p>
                <a:pPr algn="ctr"/>
                <a:r>
                  <a:rPr lang="en-US" altLang="en-US" sz="2000">
                    <a:solidFill>
                      <a:srgbClr val="FF0000"/>
                    </a:solidFill>
                    <a:latin typeface="Comic Sans MS" panose="030F0702030302020204" pitchFamily="66" charset="0"/>
                  </a:rPr>
                  <a:t>time?</a:t>
                </a:r>
                <a:endParaRPr lang="en-US" altLang="en-US" sz="2000"/>
              </a:p>
            </p:txBody>
          </p:sp>
        </p:grpSp>
      </p:grpSp>
      <p:grpSp>
        <p:nvGrpSpPr>
          <p:cNvPr id="7" name="Group 27"/>
          <p:cNvGrpSpPr>
            <a:grpSpLocks/>
          </p:cNvGrpSpPr>
          <p:nvPr/>
        </p:nvGrpSpPr>
        <p:grpSpPr bwMode="auto">
          <a:xfrm>
            <a:off x="2619376" y="4333875"/>
            <a:ext cx="1952625" cy="484188"/>
            <a:chOff x="690" y="2730"/>
            <a:chExt cx="1230" cy="305"/>
          </a:xfrm>
        </p:grpSpPr>
        <p:sp>
          <p:nvSpPr>
            <p:cNvPr id="2085" name="Line 28"/>
            <p:cNvSpPr>
              <a:spLocks noChangeShapeType="1"/>
            </p:cNvSpPr>
            <p:nvPr/>
          </p:nvSpPr>
          <p:spPr bwMode="auto">
            <a:xfrm flipV="1">
              <a:off x="690" y="2730"/>
              <a:ext cx="1230" cy="21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086" name="Group 29"/>
            <p:cNvGrpSpPr>
              <a:grpSpLocks/>
            </p:cNvGrpSpPr>
            <p:nvPr/>
          </p:nvGrpSpPr>
          <p:grpSpPr bwMode="auto">
            <a:xfrm>
              <a:off x="902" y="2747"/>
              <a:ext cx="524" cy="288"/>
              <a:chOff x="1046" y="2771"/>
              <a:chExt cx="524" cy="288"/>
            </a:xfrm>
          </p:grpSpPr>
          <p:sp>
            <p:nvSpPr>
              <p:cNvPr id="2087" name="Rectangle 30"/>
              <p:cNvSpPr>
                <a:spLocks noChangeArrowheads="1"/>
              </p:cNvSpPr>
              <p:nvPr/>
            </p:nvSpPr>
            <p:spPr bwMode="auto">
              <a:xfrm>
                <a:off x="1104" y="2820"/>
                <a:ext cx="444" cy="1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88" name="Text Box 31"/>
              <p:cNvSpPr txBox="1">
                <a:spLocks noChangeArrowheads="1"/>
              </p:cNvSpPr>
              <p:nvPr/>
            </p:nvSpPr>
            <p:spPr bwMode="auto">
              <a:xfrm>
                <a:off x="1046" y="2771"/>
                <a:ext cx="5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FF0000"/>
                    </a:solidFill>
                    <a:latin typeface="Comic Sans MS" panose="030F0702030302020204" pitchFamily="66" charset="0"/>
                  </a:rPr>
                  <a:t>2:00</a:t>
                </a:r>
                <a:endParaRPr lang="en-US" altLang="en-US"/>
              </a:p>
            </p:txBody>
          </p:sp>
        </p:grpSp>
      </p:grpSp>
      <p:grpSp>
        <p:nvGrpSpPr>
          <p:cNvPr id="9" name="Group 32"/>
          <p:cNvGrpSpPr>
            <a:grpSpLocks/>
          </p:cNvGrpSpPr>
          <p:nvPr/>
        </p:nvGrpSpPr>
        <p:grpSpPr bwMode="auto">
          <a:xfrm>
            <a:off x="6699250" y="2655889"/>
            <a:ext cx="1974850" cy="701675"/>
            <a:chOff x="3260" y="1673"/>
            <a:chExt cx="1244" cy="442"/>
          </a:xfrm>
        </p:grpSpPr>
        <p:sp>
          <p:nvSpPr>
            <p:cNvPr id="2083" name="Text Box 33"/>
            <p:cNvSpPr txBox="1">
              <a:spLocks noChangeArrowheads="1"/>
            </p:cNvSpPr>
            <p:nvPr/>
          </p:nvSpPr>
          <p:spPr bwMode="auto">
            <a:xfrm>
              <a:off x="3260" y="1673"/>
              <a:ext cx="124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0000"/>
                  </a:solidFill>
                  <a:latin typeface="Comic Sans MS" panose="030F0702030302020204" pitchFamily="66" charset="0"/>
                </a:rPr>
                <a:t>TCP connection</a:t>
              </a:r>
            </a:p>
            <a:p>
              <a:r>
                <a:rPr lang="en-US" altLang="en-US" sz="2000">
                  <a:solidFill>
                    <a:srgbClr val="FF0000"/>
                  </a:solidFill>
                  <a:latin typeface="Comic Sans MS" panose="030F0702030302020204" pitchFamily="66" charset="0"/>
                </a:rPr>
                <a:t> req.</a:t>
              </a:r>
              <a:endParaRPr lang="en-US" altLang="en-US"/>
            </a:p>
          </p:txBody>
        </p:sp>
        <p:sp>
          <p:nvSpPr>
            <p:cNvPr id="2084" name="Line 34"/>
            <p:cNvSpPr>
              <a:spLocks noChangeShapeType="1"/>
            </p:cNvSpPr>
            <p:nvPr/>
          </p:nvSpPr>
          <p:spPr bwMode="auto">
            <a:xfrm>
              <a:off x="3288" y="1878"/>
              <a:ext cx="1110" cy="17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35"/>
          <p:cNvGrpSpPr>
            <a:grpSpLocks/>
          </p:cNvGrpSpPr>
          <p:nvPr/>
        </p:nvGrpSpPr>
        <p:grpSpPr bwMode="auto">
          <a:xfrm>
            <a:off x="6419850" y="3408364"/>
            <a:ext cx="2235200" cy="701675"/>
            <a:chOff x="3084" y="2147"/>
            <a:chExt cx="1408" cy="442"/>
          </a:xfrm>
        </p:grpSpPr>
        <p:sp>
          <p:nvSpPr>
            <p:cNvPr id="2079" name="Line 36"/>
            <p:cNvSpPr>
              <a:spLocks noChangeShapeType="1"/>
            </p:cNvSpPr>
            <p:nvPr/>
          </p:nvSpPr>
          <p:spPr bwMode="auto">
            <a:xfrm flipV="1">
              <a:off x="3084" y="2190"/>
              <a:ext cx="1314" cy="228"/>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080" name="Group 37"/>
            <p:cNvGrpSpPr>
              <a:grpSpLocks/>
            </p:cNvGrpSpPr>
            <p:nvPr/>
          </p:nvGrpSpPr>
          <p:grpSpPr bwMode="auto">
            <a:xfrm>
              <a:off x="3248" y="2147"/>
              <a:ext cx="1244" cy="442"/>
              <a:chOff x="3248" y="2147"/>
              <a:chExt cx="1244" cy="442"/>
            </a:xfrm>
          </p:grpSpPr>
          <p:sp>
            <p:nvSpPr>
              <p:cNvPr id="2081" name="Rectangle 38"/>
              <p:cNvSpPr>
                <a:spLocks noChangeArrowheads="1"/>
              </p:cNvSpPr>
              <p:nvPr/>
            </p:nvSpPr>
            <p:spPr bwMode="auto">
              <a:xfrm>
                <a:off x="3306" y="2190"/>
                <a:ext cx="906"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82" name="Text Box 39"/>
              <p:cNvSpPr txBox="1">
                <a:spLocks noChangeArrowheads="1"/>
              </p:cNvSpPr>
              <p:nvPr/>
            </p:nvSpPr>
            <p:spPr bwMode="auto">
              <a:xfrm>
                <a:off x="3248" y="2147"/>
                <a:ext cx="124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0000"/>
                    </a:solidFill>
                    <a:latin typeface="Comic Sans MS" panose="030F0702030302020204" pitchFamily="66" charset="0"/>
                  </a:rPr>
                  <a:t>TCP connection</a:t>
                </a:r>
              </a:p>
              <a:p>
                <a:r>
                  <a:rPr lang="en-US" altLang="en-US" sz="2000">
                    <a:solidFill>
                      <a:srgbClr val="FF0000"/>
                    </a:solidFill>
                    <a:latin typeface="Comic Sans MS" panose="030F0702030302020204" pitchFamily="66" charset="0"/>
                  </a:rPr>
                  <a:t>reply.</a:t>
                </a:r>
                <a:endParaRPr lang="en-US" altLang="en-US"/>
              </a:p>
            </p:txBody>
          </p:sp>
        </p:grpSp>
      </p:grpSp>
      <p:grpSp>
        <p:nvGrpSpPr>
          <p:cNvPr id="12" name="Group 40"/>
          <p:cNvGrpSpPr>
            <a:grpSpLocks/>
          </p:cNvGrpSpPr>
          <p:nvPr/>
        </p:nvGrpSpPr>
        <p:grpSpPr bwMode="auto">
          <a:xfrm>
            <a:off x="6467475" y="4086225"/>
            <a:ext cx="4006850" cy="419100"/>
            <a:chOff x="3114" y="2574"/>
            <a:chExt cx="2524" cy="264"/>
          </a:xfrm>
        </p:grpSpPr>
        <p:sp>
          <p:nvSpPr>
            <p:cNvPr id="2075" name="Line 41"/>
            <p:cNvSpPr>
              <a:spLocks noChangeShapeType="1"/>
            </p:cNvSpPr>
            <p:nvPr/>
          </p:nvSpPr>
          <p:spPr bwMode="auto">
            <a:xfrm>
              <a:off x="3114" y="2574"/>
              <a:ext cx="1512" cy="26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076" name="Group 42"/>
            <p:cNvGrpSpPr>
              <a:grpSpLocks/>
            </p:cNvGrpSpPr>
            <p:nvPr/>
          </p:nvGrpSpPr>
          <p:grpSpPr bwMode="auto">
            <a:xfrm>
              <a:off x="3248" y="2615"/>
              <a:ext cx="2390" cy="192"/>
              <a:chOff x="3212" y="2597"/>
              <a:chExt cx="2390" cy="192"/>
            </a:xfrm>
          </p:grpSpPr>
          <p:sp>
            <p:nvSpPr>
              <p:cNvPr id="2077" name="Rectangle 43"/>
              <p:cNvSpPr>
                <a:spLocks noChangeArrowheads="1"/>
              </p:cNvSpPr>
              <p:nvPr/>
            </p:nvSpPr>
            <p:spPr bwMode="auto">
              <a:xfrm>
                <a:off x="3252" y="2628"/>
                <a:ext cx="2100"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78" name="Text Box 44"/>
              <p:cNvSpPr txBox="1">
                <a:spLocks noChangeArrowheads="1"/>
              </p:cNvSpPr>
              <p:nvPr/>
            </p:nvSpPr>
            <p:spPr bwMode="auto">
              <a:xfrm>
                <a:off x="3212" y="2597"/>
                <a:ext cx="2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FF0000"/>
                    </a:solidFill>
                    <a:latin typeface="Comic Sans MS" panose="030F0702030302020204" pitchFamily="66" charset="0"/>
                  </a:rPr>
                  <a:t>Get http://gaia.cs.umass.edu/index.htm</a:t>
                </a:r>
                <a:endParaRPr lang="en-US" altLang="en-US"/>
              </a:p>
            </p:txBody>
          </p:sp>
        </p:grpSp>
      </p:grpSp>
      <p:grpSp>
        <p:nvGrpSpPr>
          <p:cNvPr id="14" name="Group 45"/>
          <p:cNvGrpSpPr>
            <a:grpSpLocks/>
          </p:cNvGrpSpPr>
          <p:nvPr/>
        </p:nvGrpSpPr>
        <p:grpSpPr bwMode="auto">
          <a:xfrm>
            <a:off x="6467475" y="4648200"/>
            <a:ext cx="2343150" cy="465138"/>
            <a:chOff x="3114" y="2928"/>
            <a:chExt cx="1476" cy="293"/>
          </a:xfrm>
        </p:grpSpPr>
        <p:sp>
          <p:nvSpPr>
            <p:cNvPr id="2071" name="Line 46"/>
            <p:cNvSpPr>
              <a:spLocks noChangeShapeType="1"/>
            </p:cNvSpPr>
            <p:nvPr/>
          </p:nvSpPr>
          <p:spPr bwMode="auto">
            <a:xfrm flipV="1">
              <a:off x="3114" y="2928"/>
              <a:ext cx="1476" cy="27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072" name="Group 47"/>
            <p:cNvGrpSpPr>
              <a:grpSpLocks/>
            </p:cNvGrpSpPr>
            <p:nvPr/>
          </p:nvGrpSpPr>
          <p:grpSpPr bwMode="auto">
            <a:xfrm>
              <a:off x="3644" y="2933"/>
              <a:ext cx="572" cy="288"/>
              <a:chOff x="1046" y="2771"/>
              <a:chExt cx="572" cy="288"/>
            </a:xfrm>
          </p:grpSpPr>
          <p:sp>
            <p:nvSpPr>
              <p:cNvPr id="2073" name="Rectangle 48"/>
              <p:cNvSpPr>
                <a:spLocks noChangeArrowheads="1"/>
              </p:cNvSpPr>
              <p:nvPr/>
            </p:nvSpPr>
            <p:spPr bwMode="auto">
              <a:xfrm>
                <a:off x="1104" y="2820"/>
                <a:ext cx="444" cy="1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74" name="Text Box 49"/>
              <p:cNvSpPr txBox="1">
                <a:spLocks noChangeArrowheads="1"/>
              </p:cNvSpPr>
              <p:nvPr/>
            </p:nvSpPr>
            <p:spPr bwMode="auto">
              <a:xfrm>
                <a:off x="1046" y="2771"/>
                <a:ext cx="5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FF0000"/>
                    </a:solidFill>
                    <a:latin typeface="Comic Sans MS" panose="030F0702030302020204" pitchFamily="66" charset="0"/>
                  </a:rPr>
                  <a:t>&lt;file&gt;</a:t>
                </a:r>
                <a:endParaRPr lang="en-US" altLang="en-US"/>
              </a:p>
            </p:txBody>
          </p:sp>
        </p:grpSp>
      </p:grpSp>
      <p:sp>
        <p:nvSpPr>
          <p:cNvPr id="2067" name="Line 50"/>
          <p:cNvSpPr>
            <a:spLocks noChangeShapeType="1"/>
          </p:cNvSpPr>
          <p:nvPr/>
        </p:nvSpPr>
        <p:spPr bwMode="auto">
          <a:xfrm>
            <a:off x="5581650" y="1962151"/>
            <a:ext cx="0" cy="385762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068" name="Group 51"/>
          <p:cNvGrpSpPr>
            <a:grpSpLocks/>
          </p:cNvGrpSpPr>
          <p:nvPr/>
        </p:nvGrpSpPr>
        <p:grpSpPr bwMode="auto">
          <a:xfrm>
            <a:off x="5203826" y="5094288"/>
            <a:ext cx="815975" cy="457200"/>
            <a:chOff x="2198" y="3221"/>
            <a:chExt cx="514" cy="288"/>
          </a:xfrm>
        </p:grpSpPr>
        <p:sp>
          <p:nvSpPr>
            <p:cNvPr id="2069" name="Rectangle 52"/>
            <p:cNvSpPr>
              <a:spLocks noChangeArrowheads="1"/>
            </p:cNvSpPr>
            <p:nvPr/>
          </p:nvSpPr>
          <p:spPr bwMode="auto">
            <a:xfrm>
              <a:off x="2244" y="3282"/>
              <a:ext cx="408"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70" name="Text Box 53"/>
            <p:cNvSpPr txBox="1">
              <a:spLocks noChangeArrowheads="1"/>
            </p:cNvSpPr>
            <p:nvPr/>
          </p:nvSpPr>
          <p:spPr bwMode="auto">
            <a:xfrm>
              <a:off x="2198" y="3221"/>
              <a:ext cx="5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2"/>
                  </a:solidFill>
                  <a:latin typeface="Comic Sans MS" panose="030F0702030302020204" pitchFamily="66" charset="0"/>
                </a:rPr>
                <a:t>time</a:t>
              </a:r>
              <a:endParaRPr lang="en-US" altLang="en-US"/>
            </a:p>
          </p:txBody>
        </p:sp>
      </p:grpSp>
    </p:spTree>
    <p:extLst>
      <p:ext uri="{BB962C8B-B14F-4D97-AF65-F5344CB8AC3E}">
        <p14:creationId xmlns:p14="http://schemas.microsoft.com/office/powerpoint/2010/main" val="433516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fade">
                                      <p:cBhvr>
                                        <p:cTn id="7" dur="20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5">
                                            <p:txEl>
                                              <p:pRg st="0" end="0"/>
                                            </p:txEl>
                                          </p:spTgt>
                                        </p:tgtEl>
                                        <p:attrNameLst>
                                          <p:attrName>style.visibility</p:attrName>
                                        </p:attrNameLst>
                                      </p:cBhvr>
                                      <p:to>
                                        <p:strVal val="visible"/>
                                      </p:to>
                                    </p:set>
                                    <p:animEffect transition="in" filter="wipe(left)">
                                      <p:cBhvr>
                                        <p:cTn id="12" dur="500"/>
                                        <p:tgtEl>
                                          <p:spTgt spid="798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right)">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45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F379F1-51BA-403D-822F-1C980247DB6A}" type="slidenum">
              <a:rPr lang="en-US" altLang="en-US" sz="1400"/>
              <a:pPr/>
              <a:t>19</a:t>
            </a:fld>
            <a:endParaRPr lang="en-US" altLang="en-US" sz="1400"/>
          </a:p>
        </p:txBody>
      </p:sp>
      <p:sp>
        <p:nvSpPr>
          <p:cNvPr id="24581" name="Rectangle 2"/>
          <p:cNvSpPr>
            <a:spLocks noGrp="1" noChangeArrowheads="1"/>
          </p:cNvSpPr>
          <p:nvPr>
            <p:ph type="title"/>
          </p:nvPr>
        </p:nvSpPr>
        <p:spPr/>
        <p:txBody>
          <a:bodyPr/>
          <a:lstStyle/>
          <a:p>
            <a:r>
              <a:rPr lang="en-US" altLang="en-US"/>
              <a:t>Protocols</a:t>
            </a:r>
          </a:p>
        </p:txBody>
      </p:sp>
      <p:sp>
        <p:nvSpPr>
          <p:cNvPr id="2" name="Rectangle 3"/>
          <p:cNvSpPr>
            <a:spLocks noGrp="1" noChangeArrowheads="1"/>
          </p:cNvSpPr>
          <p:nvPr>
            <p:ph type="body" idx="1"/>
          </p:nvPr>
        </p:nvSpPr>
        <p:spPr/>
        <p:txBody>
          <a:bodyPr/>
          <a:lstStyle/>
          <a:p>
            <a:pPr>
              <a:lnSpc>
                <a:spcPct val="90000"/>
              </a:lnSpc>
            </a:pPr>
            <a:r>
              <a:rPr lang="en-US" altLang="en-US"/>
              <a:t>Building blocks of a network architecture</a:t>
            </a:r>
          </a:p>
          <a:p>
            <a:r>
              <a:rPr lang="en-US" altLang="en-US"/>
              <a:t>Each protocol object has two different interfaces</a:t>
            </a:r>
          </a:p>
          <a:p>
            <a:pPr lvl="1"/>
            <a:r>
              <a:rPr lang="en-US" altLang="en-US" i="1"/>
              <a:t>service interface</a:t>
            </a:r>
            <a:r>
              <a:rPr lang="en-US" altLang="en-US"/>
              <a:t>: operations on this protocol</a:t>
            </a:r>
          </a:p>
          <a:p>
            <a:pPr lvl="1"/>
            <a:r>
              <a:rPr lang="en-US" altLang="en-US" i="1"/>
              <a:t>peer-to-peer interface</a:t>
            </a:r>
            <a:r>
              <a:rPr lang="en-US" altLang="en-US"/>
              <a:t>: messages exchanged with peer </a:t>
            </a:r>
          </a:p>
          <a:p>
            <a:r>
              <a:rPr lang="en-US" altLang="en-US"/>
              <a:t>Term “protocol” is overloaded</a:t>
            </a:r>
          </a:p>
          <a:p>
            <a:pPr lvl="1">
              <a:lnSpc>
                <a:spcPct val="90000"/>
              </a:lnSpc>
            </a:pPr>
            <a:r>
              <a:rPr lang="en-US" altLang="en-US"/>
              <a:t>specification of peer-to-peer interface</a:t>
            </a:r>
          </a:p>
          <a:p>
            <a:pPr lvl="1">
              <a:lnSpc>
                <a:spcPct val="90000"/>
              </a:lnSpc>
            </a:pPr>
            <a:r>
              <a:rPr lang="en-US" altLang="en-US"/>
              <a:t>module that implements this interface</a:t>
            </a:r>
          </a:p>
        </p:txBody>
      </p:sp>
    </p:spTree>
    <p:extLst>
      <p:ext uri="{BB962C8B-B14F-4D97-AF65-F5344CB8AC3E}">
        <p14:creationId xmlns:p14="http://schemas.microsoft.com/office/powerpoint/2010/main" val="2861120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dissolve">
                                      <p:cBhvr>
                                        <p:cTn id="7" dur="500"/>
                                        <p:tgtEl>
                                          <p:spTgt spid="2">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dissolve">
                                      <p:cBhvr>
                                        <p:cTn id="10" dur="500"/>
                                        <p:tgtEl>
                                          <p:spTgt spid="2">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dissolve">
                                      <p:cBhvr>
                                        <p:cTn id="1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6F3BD4-3467-4415-B765-20A7110355DC}"/>
              </a:ext>
            </a:extLst>
          </p:cNvPr>
          <p:cNvPicPr>
            <a:picLocks noChangeAspect="1"/>
          </p:cNvPicPr>
          <p:nvPr/>
        </p:nvPicPr>
        <p:blipFill rotWithShape="1">
          <a:blip r:embed="rId2"/>
          <a:srcRect r="-2" b="492"/>
          <a:stretch/>
        </p:blipFill>
        <p:spPr>
          <a:xfrm>
            <a:off x="4639056" y="10"/>
            <a:ext cx="7552944" cy="6857990"/>
          </a:xfrm>
          <a:prstGeom prst="rect">
            <a:avLst/>
          </a:prstGeom>
          <a:effectLst/>
        </p:spPr>
      </p:pic>
      <p:sp>
        <p:nvSpPr>
          <p:cNvPr id="2" name="Title 1">
            <a:extLst>
              <a:ext uri="{FF2B5EF4-FFF2-40B4-BE49-F238E27FC236}">
                <a16:creationId xmlns:a16="http://schemas.microsoft.com/office/drawing/2014/main" id="{700218D0-7EB8-473D-BDA5-0D53D08340B2}"/>
              </a:ext>
            </a:extLst>
          </p:cNvPr>
          <p:cNvSpPr>
            <a:spLocks noGrp="1"/>
          </p:cNvSpPr>
          <p:nvPr>
            <p:ph type="title"/>
          </p:nvPr>
        </p:nvSpPr>
        <p:spPr>
          <a:xfrm>
            <a:off x="648929" y="629266"/>
            <a:ext cx="3651467" cy="1676603"/>
          </a:xfrm>
        </p:spPr>
        <p:txBody>
          <a:bodyPr>
            <a:normAutofit/>
          </a:bodyPr>
          <a:lstStyle/>
          <a:p>
            <a:r>
              <a:rPr lang="en-US"/>
              <a:t>More About Me</a:t>
            </a:r>
            <a:endParaRPr lang="en-US" dirty="0"/>
          </a:p>
        </p:txBody>
      </p:sp>
      <p:sp>
        <p:nvSpPr>
          <p:cNvPr id="6" name="Content Placeholder 5">
            <a:extLst>
              <a:ext uri="{FF2B5EF4-FFF2-40B4-BE49-F238E27FC236}">
                <a16:creationId xmlns:a16="http://schemas.microsoft.com/office/drawing/2014/main" id="{44CCC045-5D4C-4147-B67A-43DB50EC8A69}"/>
              </a:ext>
            </a:extLst>
          </p:cNvPr>
          <p:cNvSpPr>
            <a:spLocks noGrp="1"/>
          </p:cNvSpPr>
          <p:nvPr>
            <p:ph idx="1"/>
          </p:nvPr>
        </p:nvSpPr>
        <p:spPr>
          <a:xfrm>
            <a:off x="648931" y="2107770"/>
            <a:ext cx="3651466" cy="4116050"/>
          </a:xfrm>
        </p:spPr>
        <p:txBody>
          <a:bodyPr>
            <a:normAutofit/>
          </a:bodyPr>
          <a:lstStyle/>
          <a:p>
            <a:r>
              <a:rPr lang="en-US" sz="2000" dirty="0"/>
              <a:t>1 of 8 kids</a:t>
            </a:r>
          </a:p>
          <a:p>
            <a:r>
              <a:rPr lang="en-US" sz="2000" dirty="0"/>
              <a:t>All kids names begin with “K”</a:t>
            </a:r>
          </a:p>
          <a:p>
            <a:r>
              <a:rPr lang="en-US" sz="2000" dirty="0"/>
              <a:t>Graduated from Central Methodist University</a:t>
            </a:r>
          </a:p>
          <a:p>
            <a:r>
              <a:rPr lang="en-US" sz="2000" dirty="0"/>
              <a:t>I Love Latin Dancing</a:t>
            </a:r>
          </a:p>
          <a:p>
            <a:r>
              <a:rPr lang="en-US" sz="2000" dirty="0"/>
              <a:t>Was President &amp; CEO of a national non-profit: National Association of Graduation-Professional Students (NAGPS)</a:t>
            </a:r>
          </a:p>
        </p:txBody>
      </p:sp>
    </p:spTree>
    <p:extLst>
      <p:ext uri="{BB962C8B-B14F-4D97-AF65-F5344CB8AC3E}">
        <p14:creationId xmlns:p14="http://schemas.microsoft.com/office/powerpoint/2010/main" val="65331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560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56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05575F-E594-4406-8515-502E05C69A38}" type="slidenum">
              <a:rPr lang="en-US" altLang="en-US" sz="1400"/>
              <a:pPr/>
              <a:t>20</a:t>
            </a:fld>
            <a:endParaRPr lang="en-US" altLang="en-US" sz="1400"/>
          </a:p>
        </p:txBody>
      </p:sp>
      <p:sp>
        <p:nvSpPr>
          <p:cNvPr id="25605" name="Rectangle 34"/>
          <p:cNvSpPr>
            <a:spLocks noGrp="1" noChangeArrowheads="1"/>
          </p:cNvSpPr>
          <p:nvPr>
            <p:ph type="title" idx="4294967295"/>
          </p:nvPr>
        </p:nvSpPr>
        <p:spPr/>
        <p:txBody>
          <a:bodyPr/>
          <a:lstStyle/>
          <a:p>
            <a:r>
              <a:rPr lang="en-US" altLang="en-US"/>
              <a:t>Interfaces</a:t>
            </a:r>
            <a:br>
              <a:rPr lang="en-US" altLang="en-US" sz="3600"/>
            </a:br>
            <a:endParaRPr lang="en-US" altLang="en-US"/>
          </a:p>
        </p:txBody>
      </p:sp>
      <p:pic>
        <p:nvPicPr>
          <p:cNvPr id="25606" name="Picture 36" descr="01x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925" y="1722438"/>
            <a:ext cx="6154738" cy="3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287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6AE60A-FFFC-4859-911A-D7083B73EA08}" type="slidenum">
              <a:rPr lang="en-US" altLang="en-US" sz="1400"/>
              <a:pPr/>
              <a:t>21</a:t>
            </a:fld>
            <a:endParaRPr lang="en-US" altLang="en-US" sz="1400"/>
          </a:p>
        </p:txBody>
      </p:sp>
      <p:sp>
        <p:nvSpPr>
          <p:cNvPr id="26628" name="Rectangle 2"/>
          <p:cNvSpPr>
            <a:spLocks noGrp="1" noChangeArrowheads="1"/>
          </p:cNvSpPr>
          <p:nvPr>
            <p:ph type="title"/>
          </p:nvPr>
        </p:nvSpPr>
        <p:spPr>
          <a:xfrm>
            <a:off x="2209800" y="282575"/>
            <a:ext cx="7772400" cy="1143000"/>
          </a:xfrm>
        </p:spPr>
        <p:txBody>
          <a:bodyPr/>
          <a:lstStyle/>
          <a:p>
            <a:r>
              <a:rPr lang="en-US" altLang="en-US"/>
              <a:t>Protocol Machinery</a:t>
            </a:r>
          </a:p>
        </p:txBody>
      </p:sp>
      <p:sp>
        <p:nvSpPr>
          <p:cNvPr id="26629" name="Rectangle 3"/>
          <p:cNvSpPr>
            <a:spLocks noGrp="1" noChangeArrowheads="1"/>
          </p:cNvSpPr>
          <p:nvPr>
            <p:ph type="body" idx="1"/>
          </p:nvPr>
        </p:nvSpPr>
        <p:spPr>
          <a:xfrm>
            <a:off x="2209800" y="1349375"/>
            <a:ext cx="7772400" cy="1219200"/>
          </a:xfrm>
        </p:spPr>
        <p:txBody>
          <a:bodyPr/>
          <a:lstStyle/>
          <a:p>
            <a:pPr>
              <a:lnSpc>
                <a:spcPct val="80000"/>
              </a:lnSpc>
            </a:pPr>
            <a:r>
              <a:rPr lang="en-US" altLang="en-US"/>
              <a:t>Protocol Graph</a:t>
            </a:r>
          </a:p>
          <a:p>
            <a:pPr lvl="1">
              <a:lnSpc>
                <a:spcPct val="80000"/>
              </a:lnSpc>
            </a:pPr>
            <a:r>
              <a:rPr lang="en-US" altLang="en-US"/>
              <a:t>most peer-to-peer communication is indirect</a:t>
            </a:r>
          </a:p>
          <a:p>
            <a:pPr lvl="1">
              <a:lnSpc>
                <a:spcPct val="80000"/>
              </a:lnSpc>
            </a:pPr>
            <a:r>
              <a:rPr lang="en-US" altLang="en-US"/>
              <a:t>peer-to-peer is direct only at hardware level</a:t>
            </a:r>
          </a:p>
        </p:txBody>
      </p:sp>
      <p:grpSp>
        <p:nvGrpSpPr>
          <p:cNvPr id="26630" name="Group 137"/>
          <p:cNvGrpSpPr>
            <a:grpSpLocks/>
          </p:cNvGrpSpPr>
          <p:nvPr/>
        </p:nvGrpSpPr>
        <p:grpSpPr bwMode="auto">
          <a:xfrm>
            <a:off x="2886075" y="2495551"/>
            <a:ext cx="6229350" cy="3794125"/>
            <a:chOff x="952" y="1549"/>
            <a:chExt cx="4068" cy="2957"/>
          </a:xfrm>
        </p:grpSpPr>
        <p:sp>
          <p:nvSpPr>
            <p:cNvPr id="26632" name="Freeform 61"/>
            <p:cNvSpPr>
              <a:spLocks/>
            </p:cNvSpPr>
            <p:nvPr/>
          </p:nvSpPr>
          <p:spPr bwMode="auto">
            <a:xfrm>
              <a:off x="2348" y="3584"/>
              <a:ext cx="1212" cy="922"/>
            </a:xfrm>
            <a:custGeom>
              <a:avLst/>
              <a:gdLst>
                <a:gd name="T0" fmla="*/ 491 w 1212"/>
                <a:gd name="T1" fmla="*/ 885 h 922"/>
                <a:gd name="T2" fmla="*/ 396 w 1212"/>
                <a:gd name="T3" fmla="*/ 908 h 922"/>
                <a:gd name="T4" fmla="*/ 321 w 1212"/>
                <a:gd name="T5" fmla="*/ 883 h 922"/>
                <a:gd name="T6" fmla="*/ 254 w 1212"/>
                <a:gd name="T7" fmla="*/ 810 h 922"/>
                <a:gd name="T8" fmla="*/ 243 w 1212"/>
                <a:gd name="T9" fmla="*/ 751 h 922"/>
                <a:gd name="T10" fmla="*/ 201 w 1212"/>
                <a:gd name="T11" fmla="*/ 771 h 922"/>
                <a:gd name="T12" fmla="*/ 137 w 1212"/>
                <a:gd name="T13" fmla="*/ 765 h 922"/>
                <a:gd name="T14" fmla="*/ 100 w 1212"/>
                <a:gd name="T15" fmla="*/ 740 h 922"/>
                <a:gd name="T16" fmla="*/ 78 w 1212"/>
                <a:gd name="T17" fmla="*/ 668 h 922"/>
                <a:gd name="T18" fmla="*/ 86 w 1212"/>
                <a:gd name="T19" fmla="*/ 626 h 922"/>
                <a:gd name="T20" fmla="*/ 28 w 1212"/>
                <a:gd name="T21" fmla="*/ 575 h 922"/>
                <a:gd name="T22" fmla="*/ 3 w 1212"/>
                <a:gd name="T23" fmla="*/ 494 h 922"/>
                <a:gd name="T24" fmla="*/ 0 w 1212"/>
                <a:gd name="T25" fmla="*/ 455 h 922"/>
                <a:gd name="T26" fmla="*/ 11 w 1212"/>
                <a:gd name="T27" fmla="*/ 380 h 922"/>
                <a:gd name="T28" fmla="*/ 70 w 1212"/>
                <a:gd name="T29" fmla="*/ 305 h 922"/>
                <a:gd name="T30" fmla="*/ 72 w 1212"/>
                <a:gd name="T31" fmla="*/ 271 h 922"/>
                <a:gd name="T32" fmla="*/ 86 w 1212"/>
                <a:gd name="T33" fmla="*/ 193 h 922"/>
                <a:gd name="T34" fmla="*/ 117 w 1212"/>
                <a:gd name="T35" fmla="*/ 165 h 922"/>
                <a:gd name="T36" fmla="*/ 173 w 1212"/>
                <a:gd name="T37" fmla="*/ 151 h 922"/>
                <a:gd name="T38" fmla="*/ 234 w 1212"/>
                <a:gd name="T39" fmla="*/ 173 h 922"/>
                <a:gd name="T40" fmla="*/ 240 w 1212"/>
                <a:gd name="T41" fmla="*/ 131 h 922"/>
                <a:gd name="T42" fmla="*/ 315 w 1212"/>
                <a:gd name="T43" fmla="*/ 39 h 922"/>
                <a:gd name="T44" fmla="*/ 371 w 1212"/>
                <a:gd name="T45" fmla="*/ 17 h 922"/>
                <a:gd name="T46" fmla="*/ 458 w 1212"/>
                <a:gd name="T47" fmla="*/ 25 h 922"/>
                <a:gd name="T48" fmla="*/ 525 w 1212"/>
                <a:gd name="T49" fmla="*/ 62 h 922"/>
                <a:gd name="T50" fmla="*/ 544 w 1212"/>
                <a:gd name="T51" fmla="*/ 20 h 922"/>
                <a:gd name="T52" fmla="*/ 603 w 1212"/>
                <a:gd name="T53" fmla="*/ 0 h 922"/>
                <a:gd name="T54" fmla="*/ 673 w 1212"/>
                <a:gd name="T55" fmla="*/ 31 h 922"/>
                <a:gd name="T56" fmla="*/ 684 w 1212"/>
                <a:gd name="T57" fmla="*/ 64 h 922"/>
                <a:gd name="T58" fmla="*/ 751 w 1212"/>
                <a:gd name="T59" fmla="*/ 28 h 922"/>
                <a:gd name="T60" fmla="*/ 838 w 1212"/>
                <a:gd name="T61" fmla="*/ 20 h 922"/>
                <a:gd name="T62" fmla="*/ 894 w 1212"/>
                <a:gd name="T63" fmla="*/ 42 h 922"/>
                <a:gd name="T64" fmla="*/ 969 w 1212"/>
                <a:gd name="T65" fmla="*/ 134 h 922"/>
                <a:gd name="T66" fmla="*/ 975 w 1212"/>
                <a:gd name="T67" fmla="*/ 173 h 922"/>
                <a:gd name="T68" fmla="*/ 1036 w 1212"/>
                <a:gd name="T69" fmla="*/ 151 h 922"/>
                <a:gd name="T70" fmla="*/ 1092 w 1212"/>
                <a:gd name="T71" fmla="*/ 165 h 922"/>
                <a:gd name="T72" fmla="*/ 1123 w 1212"/>
                <a:gd name="T73" fmla="*/ 196 h 922"/>
                <a:gd name="T74" fmla="*/ 1136 w 1212"/>
                <a:gd name="T75" fmla="*/ 274 h 922"/>
                <a:gd name="T76" fmla="*/ 1139 w 1212"/>
                <a:gd name="T77" fmla="*/ 307 h 922"/>
                <a:gd name="T78" fmla="*/ 1198 w 1212"/>
                <a:gd name="T79" fmla="*/ 383 h 922"/>
                <a:gd name="T80" fmla="*/ 1209 w 1212"/>
                <a:gd name="T81" fmla="*/ 458 h 922"/>
                <a:gd name="T82" fmla="*/ 1206 w 1212"/>
                <a:gd name="T83" fmla="*/ 500 h 922"/>
                <a:gd name="T84" fmla="*/ 1159 w 1212"/>
                <a:gd name="T85" fmla="*/ 606 h 922"/>
                <a:gd name="T86" fmla="*/ 1139 w 1212"/>
                <a:gd name="T87" fmla="*/ 640 h 922"/>
                <a:gd name="T88" fmla="*/ 1139 w 1212"/>
                <a:gd name="T89" fmla="*/ 709 h 922"/>
                <a:gd name="T90" fmla="*/ 1109 w 1212"/>
                <a:gd name="T91" fmla="*/ 751 h 922"/>
                <a:gd name="T92" fmla="*/ 1064 w 1212"/>
                <a:gd name="T93" fmla="*/ 774 h 922"/>
                <a:gd name="T94" fmla="*/ 991 w 1212"/>
                <a:gd name="T95" fmla="*/ 760 h 922"/>
                <a:gd name="T96" fmla="*/ 980 w 1212"/>
                <a:gd name="T97" fmla="*/ 776 h 922"/>
                <a:gd name="T98" fmla="*/ 930 w 1212"/>
                <a:gd name="T99" fmla="*/ 860 h 922"/>
                <a:gd name="T100" fmla="*/ 860 w 1212"/>
                <a:gd name="T101" fmla="*/ 902 h 922"/>
                <a:gd name="T102" fmla="*/ 790 w 1212"/>
                <a:gd name="T103" fmla="*/ 905 h 922"/>
                <a:gd name="T104" fmla="*/ 690 w 1212"/>
                <a:gd name="T105" fmla="*/ 863 h 922"/>
                <a:gd name="T106" fmla="*/ 681 w 1212"/>
                <a:gd name="T107" fmla="*/ 891 h 922"/>
                <a:gd name="T108" fmla="*/ 611 w 1212"/>
                <a:gd name="T109" fmla="*/ 922 h 922"/>
                <a:gd name="T110" fmla="*/ 550 w 1212"/>
                <a:gd name="T111" fmla="*/ 902 h 922"/>
                <a:gd name="T112" fmla="*/ 530 w 1212"/>
                <a:gd name="T113" fmla="*/ 863 h 92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12"/>
                <a:gd name="T172" fmla="*/ 0 h 922"/>
                <a:gd name="T173" fmla="*/ 1212 w 1212"/>
                <a:gd name="T174" fmla="*/ 922 h 92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12" h="922">
                  <a:moveTo>
                    <a:pt x="530" y="860"/>
                  </a:moveTo>
                  <a:lnTo>
                    <a:pt x="530" y="860"/>
                  </a:lnTo>
                  <a:lnTo>
                    <a:pt x="511" y="874"/>
                  </a:lnTo>
                  <a:lnTo>
                    <a:pt x="491" y="885"/>
                  </a:lnTo>
                  <a:lnTo>
                    <a:pt x="463" y="896"/>
                  </a:lnTo>
                  <a:lnTo>
                    <a:pt x="433" y="905"/>
                  </a:lnTo>
                  <a:lnTo>
                    <a:pt x="413" y="908"/>
                  </a:lnTo>
                  <a:lnTo>
                    <a:pt x="396" y="908"/>
                  </a:lnTo>
                  <a:lnTo>
                    <a:pt x="380" y="905"/>
                  </a:lnTo>
                  <a:lnTo>
                    <a:pt x="360" y="899"/>
                  </a:lnTo>
                  <a:lnTo>
                    <a:pt x="341" y="894"/>
                  </a:lnTo>
                  <a:lnTo>
                    <a:pt x="321" y="883"/>
                  </a:lnTo>
                  <a:lnTo>
                    <a:pt x="290" y="857"/>
                  </a:lnTo>
                  <a:lnTo>
                    <a:pt x="268" y="832"/>
                  </a:lnTo>
                  <a:lnTo>
                    <a:pt x="254" y="810"/>
                  </a:lnTo>
                  <a:lnTo>
                    <a:pt x="246" y="790"/>
                  </a:lnTo>
                  <a:lnTo>
                    <a:pt x="240" y="774"/>
                  </a:lnTo>
                  <a:lnTo>
                    <a:pt x="240" y="762"/>
                  </a:lnTo>
                  <a:lnTo>
                    <a:pt x="243" y="751"/>
                  </a:lnTo>
                  <a:lnTo>
                    <a:pt x="229" y="757"/>
                  </a:lnTo>
                  <a:lnTo>
                    <a:pt x="218" y="762"/>
                  </a:lnTo>
                  <a:lnTo>
                    <a:pt x="201" y="771"/>
                  </a:lnTo>
                  <a:lnTo>
                    <a:pt x="181" y="774"/>
                  </a:lnTo>
                  <a:lnTo>
                    <a:pt x="159" y="771"/>
                  </a:lnTo>
                  <a:lnTo>
                    <a:pt x="148" y="768"/>
                  </a:lnTo>
                  <a:lnTo>
                    <a:pt x="137" y="765"/>
                  </a:lnTo>
                  <a:lnTo>
                    <a:pt x="123" y="760"/>
                  </a:lnTo>
                  <a:lnTo>
                    <a:pt x="112" y="751"/>
                  </a:lnTo>
                  <a:lnTo>
                    <a:pt x="100" y="740"/>
                  </a:lnTo>
                  <a:lnTo>
                    <a:pt x="92" y="729"/>
                  </a:lnTo>
                  <a:lnTo>
                    <a:pt x="81" y="709"/>
                  </a:lnTo>
                  <a:lnTo>
                    <a:pt x="78" y="687"/>
                  </a:lnTo>
                  <a:lnTo>
                    <a:pt x="78" y="668"/>
                  </a:lnTo>
                  <a:lnTo>
                    <a:pt x="78" y="651"/>
                  </a:lnTo>
                  <a:lnTo>
                    <a:pt x="84" y="637"/>
                  </a:lnTo>
                  <a:lnTo>
                    <a:pt x="86" y="626"/>
                  </a:lnTo>
                  <a:lnTo>
                    <a:pt x="75" y="620"/>
                  </a:lnTo>
                  <a:lnTo>
                    <a:pt x="61" y="609"/>
                  </a:lnTo>
                  <a:lnTo>
                    <a:pt x="45" y="595"/>
                  </a:lnTo>
                  <a:lnTo>
                    <a:pt x="28" y="575"/>
                  </a:lnTo>
                  <a:lnTo>
                    <a:pt x="14" y="547"/>
                  </a:lnTo>
                  <a:lnTo>
                    <a:pt x="8" y="531"/>
                  </a:lnTo>
                  <a:lnTo>
                    <a:pt x="5" y="514"/>
                  </a:lnTo>
                  <a:lnTo>
                    <a:pt x="3" y="494"/>
                  </a:lnTo>
                  <a:lnTo>
                    <a:pt x="0" y="472"/>
                  </a:lnTo>
                  <a:lnTo>
                    <a:pt x="0" y="475"/>
                  </a:lnTo>
                  <a:lnTo>
                    <a:pt x="0" y="455"/>
                  </a:lnTo>
                  <a:lnTo>
                    <a:pt x="0" y="433"/>
                  </a:lnTo>
                  <a:lnTo>
                    <a:pt x="3" y="413"/>
                  </a:lnTo>
                  <a:lnTo>
                    <a:pt x="5" y="397"/>
                  </a:lnTo>
                  <a:lnTo>
                    <a:pt x="11" y="380"/>
                  </a:lnTo>
                  <a:lnTo>
                    <a:pt x="25" y="352"/>
                  </a:lnTo>
                  <a:lnTo>
                    <a:pt x="39" y="332"/>
                  </a:lnTo>
                  <a:lnTo>
                    <a:pt x="56" y="316"/>
                  </a:lnTo>
                  <a:lnTo>
                    <a:pt x="70" y="305"/>
                  </a:lnTo>
                  <a:lnTo>
                    <a:pt x="81" y="296"/>
                  </a:lnTo>
                  <a:lnTo>
                    <a:pt x="78" y="285"/>
                  </a:lnTo>
                  <a:lnTo>
                    <a:pt x="72" y="271"/>
                  </a:lnTo>
                  <a:lnTo>
                    <a:pt x="70" y="254"/>
                  </a:lnTo>
                  <a:lnTo>
                    <a:pt x="72" y="235"/>
                  </a:lnTo>
                  <a:lnTo>
                    <a:pt x="75" y="215"/>
                  </a:lnTo>
                  <a:lnTo>
                    <a:pt x="86" y="193"/>
                  </a:lnTo>
                  <a:lnTo>
                    <a:pt x="95" y="182"/>
                  </a:lnTo>
                  <a:lnTo>
                    <a:pt x="106" y="173"/>
                  </a:lnTo>
                  <a:lnTo>
                    <a:pt x="117" y="165"/>
                  </a:lnTo>
                  <a:lnTo>
                    <a:pt x="128" y="157"/>
                  </a:lnTo>
                  <a:lnTo>
                    <a:pt x="140" y="154"/>
                  </a:lnTo>
                  <a:lnTo>
                    <a:pt x="153" y="151"/>
                  </a:lnTo>
                  <a:lnTo>
                    <a:pt x="173" y="151"/>
                  </a:lnTo>
                  <a:lnTo>
                    <a:pt x="193" y="154"/>
                  </a:lnTo>
                  <a:lnTo>
                    <a:pt x="209" y="159"/>
                  </a:lnTo>
                  <a:lnTo>
                    <a:pt x="223" y="165"/>
                  </a:lnTo>
                  <a:lnTo>
                    <a:pt x="234" y="173"/>
                  </a:lnTo>
                  <a:lnTo>
                    <a:pt x="234" y="162"/>
                  </a:lnTo>
                  <a:lnTo>
                    <a:pt x="234" y="148"/>
                  </a:lnTo>
                  <a:lnTo>
                    <a:pt x="240" y="131"/>
                  </a:lnTo>
                  <a:lnTo>
                    <a:pt x="248" y="112"/>
                  </a:lnTo>
                  <a:lnTo>
                    <a:pt x="262" y="90"/>
                  </a:lnTo>
                  <a:lnTo>
                    <a:pt x="285" y="64"/>
                  </a:lnTo>
                  <a:lnTo>
                    <a:pt x="315" y="39"/>
                  </a:lnTo>
                  <a:lnTo>
                    <a:pt x="335" y="31"/>
                  </a:lnTo>
                  <a:lnTo>
                    <a:pt x="355" y="23"/>
                  </a:lnTo>
                  <a:lnTo>
                    <a:pt x="371" y="17"/>
                  </a:lnTo>
                  <a:lnTo>
                    <a:pt x="391" y="17"/>
                  </a:lnTo>
                  <a:lnTo>
                    <a:pt x="408" y="17"/>
                  </a:lnTo>
                  <a:lnTo>
                    <a:pt x="424" y="17"/>
                  </a:lnTo>
                  <a:lnTo>
                    <a:pt x="458" y="25"/>
                  </a:lnTo>
                  <a:lnTo>
                    <a:pt x="483" y="39"/>
                  </a:lnTo>
                  <a:lnTo>
                    <a:pt x="505" y="50"/>
                  </a:lnTo>
                  <a:lnTo>
                    <a:pt x="525" y="62"/>
                  </a:lnTo>
                  <a:lnTo>
                    <a:pt x="525" y="53"/>
                  </a:lnTo>
                  <a:lnTo>
                    <a:pt x="528" y="42"/>
                  </a:lnTo>
                  <a:lnTo>
                    <a:pt x="536" y="31"/>
                  </a:lnTo>
                  <a:lnTo>
                    <a:pt x="544" y="20"/>
                  </a:lnTo>
                  <a:lnTo>
                    <a:pt x="558" y="11"/>
                  </a:lnTo>
                  <a:lnTo>
                    <a:pt x="578" y="3"/>
                  </a:lnTo>
                  <a:lnTo>
                    <a:pt x="603" y="0"/>
                  </a:lnTo>
                  <a:lnTo>
                    <a:pt x="631" y="3"/>
                  </a:lnTo>
                  <a:lnTo>
                    <a:pt x="651" y="11"/>
                  </a:lnTo>
                  <a:lnTo>
                    <a:pt x="665" y="20"/>
                  </a:lnTo>
                  <a:lnTo>
                    <a:pt x="673" y="31"/>
                  </a:lnTo>
                  <a:lnTo>
                    <a:pt x="681" y="42"/>
                  </a:lnTo>
                  <a:lnTo>
                    <a:pt x="684" y="53"/>
                  </a:lnTo>
                  <a:lnTo>
                    <a:pt x="684" y="62"/>
                  </a:lnTo>
                  <a:lnTo>
                    <a:pt x="684" y="64"/>
                  </a:lnTo>
                  <a:lnTo>
                    <a:pt x="704" y="50"/>
                  </a:lnTo>
                  <a:lnTo>
                    <a:pt x="723" y="39"/>
                  </a:lnTo>
                  <a:lnTo>
                    <a:pt x="751" y="28"/>
                  </a:lnTo>
                  <a:lnTo>
                    <a:pt x="782" y="20"/>
                  </a:lnTo>
                  <a:lnTo>
                    <a:pt x="801" y="17"/>
                  </a:lnTo>
                  <a:lnTo>
                    <a:pt x="818" y="17"/>
                  </a:lnTo>
                  <a:lnTo>
                    <a:pt x="838" y="20"/>
                  </a:lnTo>
                  <a:lnTo>
                    <a:pt x="854" y="23"/>
                  </a:lnTo>
                  <a:lnTo>
                    <a:pt x="874" y="31"/>
                  </a:lnTo>
                  <a:lnTo>
                    <a:pt x="894" y="42"/>
                  </a:lnTo>
                  <a:lnTo>
                    <a:pt x="924" y="67"/>
                  </a:lnTo>
                  <a:lnTo>
                    <a:pt x="947" y="90"/>
                  </a:lnTo>
                  <a:lnTo>
                    <a:pt x="961" y="112"/>
                  </a:lnTo>
                  <a:lnTo>
                    <a:pt x="969" y="134"/>
                  </a:lnTo>
                  <a:lnTo>
                    <a:pt x="975" y="151"/>
                  </a:lnTo>
                  <a:lnTo>
                    <a:pt x="975" y="162"/>
                  </a:lnTo>
                  <a:lnTo>
                    <a:pt x="975" y="173"/>
                  </a:lnTo>
                  <a:lnTo>
                    <a:pt x="986" y="168"/>
                  </a:lnTo>
                  <a:lnTo>
                    <a:pt x="997" y="159"/>
                  </a:lnTo>
                  <a:lnTo>
                    <a:pt x="1014" y="154"/>
                  </a:lnTo>
                  <a:lnTo>
                    <a:pt x="1036" y="151"/>
                  </a:lnTo>
                  <a:lnTo>
                    <a:pt x="1055" y="151"/>
                  </a:lnTo>
                  <a:lnTo>
                    <a:pt x="1067" y="154"/>
                  </a:lnTo>
                  <a:lnTo>
                    <a:pt x="1081" y="159"/>
                  </a:lnTo>
                  <a:lnTo>
                    <a:pt x="1092" y="165"/>
                  </a:lnTo>
                  <a:lnTo>
                    <a:pt x="1103" y="173"/>
                  </a:lnTo>
                  <a:lnTo>
                    <a:pt x="1114" y="184"/>
                  </a:lnTo>
                  <a:lnTo>
                    <a:pt x="1123" y="196"/>
                  </a:lnTo>
                  <a:lnTo>
                    <a:pt x="1134" y="215"/>
                  </a:lnTo>
                  <a:lnTo>
                    <a:pt x="1136" y="238"/>
                  </a:lnTo>
                  <a:lnTo>
                    <a:pt x="1139" y="257"/>
                  </a:lnTo>
                  <a:lnTo>
                    <a:pt x="1136" y="274"/>
                  </a:lnTo>
                  <a:lnTo>
                    <a:pt x="1131" y="288"/>
                  </a:lnTo>
                  <a:lnTo>
                    <a:pt x="1128" y="299"/>
                  </a:lnTo>
                  <a:lnTo>
                    <a:pt x="1139" y="307"/>
                  </a:lnTo>
                  <a:lnTo>
                    <a:pt x="1153" y="318"/>
                  </a:lnTo>
                  <a:lnTo>
                    <a:pt x="1167" y="332"/>
                  </a:lnTo>
                  <a:lnTo>
                    <a:pt x="1184" y="355"/>
                  </a:lnTo>
                  <a:lnTo>
                    <a:pt x="1198" y="383"/>
                  </a:lnTo>
                  <a:lnTo>
                    <a:pt x="1204" y="399"/>
                  </a:lnTo>
                  <a:lnTo>
                    <a:pt x="1206" y="416"/>
                  </a:lnTo>
                  <a:lnTo>
                    <a:pt x="1209" y="436"/>
                  </a:lnTo>
                  <a:lnTo>
                    <a:pt x="1209" y="458"/>
                  </a:lnTo>
                  <a:lnTo>
                    <a:pt x="1212" y="458"/>
                  </a:lnTo>
                  <a:lnTo>
                    <a:pt x="1209" y="480"/>
                  </a:lnTo>
                  <a:lnTo>
                    <a:pt x="1206" y="500"/>
                  </a:lnTo>
                  <a:lnTo>
                    <a:pt x="1198" y="536"/>
                  </a:lnTo>
                  <a:lnTo>
                    <a:pt x="1187" y="564"/>
                  </a:lnTo>
                  <a:lnTo>
                    <a:pt x="1173" y="587"/>
                  </a:lnTo>
                  <a:lnTo>
                    <a:pt x="1159" y="606"/>
                  </a:lnTo>
                  <a:lnTo>
                    <a:pt x="1145" y="617"/>
                  </a:lnTo>
                  <a:lnTo>
                    <a:pt x="1134" y="628"/>
                  </a:lnTo>
                  <a:lnTo>
                    <a:pt x="1139" y="640"/>
                  </a:lnTo>
                  <a:lnTo>
                    <a:pt x="1142" y="654"/>
                  </a:lnTo>
                  <a:lnTo>
                    <a:pt x="1145" y="670"/>
                  </a:lnTo>
                  <a:lnTo>
                    <a:pt x="1145" y="690"/>
                  </a:lnTo>
                  <a:lnTo>
                    <a:pt x="1139" y="709"/>
                  </a:lnTo>
                  <a:lnTo>
                    <a:pt x="1128" y="732"/>
                  </a:lnTo>
                  <a:lnTo>
                    <a:pt x="1120" y="743"/>
                  </a:lnTo>
                  <a:lnTo>
                    <a:pt x="1109" y="751"/>
                  </a:lnTo>
                  <a:lnTo>
                    <a:pt x="1097" y="760"/>
                  </a:lnTo>
                  <a:lnTo>
                    <a:pt x="1086" y="765"/>
                  </a:lnTo>
                  <a:lnTo>
                    <a:pt x="1075" y="771"/>
                  </a:lnTo>
                  <a:lnTo>
                    <a:pt x="1064" y="774"/>
                  </a:lnTo>
                  <a:lnTo>
                    <a:pt x="1042" y="774"/>
                  </a:lnTo>
                  <a:lnTo>
                    <a:pt x="1022" y="771"/>
                  </a:lnTo>
                  <a:lnTo>
                    <a:pt x="1005" y="765"/>
                  </a:lnTo>
                  <a:lnTo>
                    <a:pt x="991" y="760"/>
                  </a:lnTo>
                  <a:lnTo>
                    <a:pt x="980" y="751"/>
                  </a:lnTo>
                  <a:lnTo>
                    <a:pt x="980" y="762"/>
                  </a:lnTo>
                  <a:lnTo>
                    <a:pt x="980" y="776"/>
                  </a:lnTo>
                  <a:lnTo>
                    <a:pt x="977" y="793"/>
                  </a:lnTo>
                  <a:lnTo>
                    <a:pt x="969" y="813"/>
                  </a:lnTo>
                  <a:lnTo>
                    <a:pt x="952" y="835"/>
                  </a:lnTo>
                  <a:lnTo>
                    <a:pt x="930" y="860"/>
                  </a:lnTo>
                  <a:lnTo>
                    <a:pt x="899" y="883"/>
                  </a:lnTo>
                  <a:lnTo>
                    <a:pt x="880" y="894"/>
                  </a:lnTo>
                  <a:lnTo>
                    <a:pt x="860" y="902"/>
                  </a:lnTo>
                  <a:lnTo>
                    <a:pt x="843" y="908"/>
                  </a:lnTo>
                  <a:lnTo>
                    <a:pt x="824" y="908"/>
                  </a:lnTo>
                  <a:lnTo>
                    <a:pt x="807" y="908"/>
                  </a:lnTo>
                  <a:lnTo>
                    <a:pt x="790" y="905"/>
                  </a:lnTo>
                  <a:lnTo>
                    <a:pt x="757" y="896"/>
                  </a:lnTo>
                  <a:lnTo>
                    <a:pt x="732" y="885"/>
                  </a:lnTo>
                  <a:lnTo>
                    <a:pt x="709" y="874"/>
                  </a:lnTo>
                  <a:lnTo>
                    <a:pt x="690" y="863"/>
                  </a:lnTo>
                  <a:lnTo>
                    <a:pt x="690" y="871"/>
                  </a:lnTo>
                  <a:lnTo>
                    <a:pt x="687" y="880"/>
                  </a:lnTo>
                  <a:lnTo>
                    <a:pt x="681" y="891"/>
                  </a:lnTo>
                  <a:lnTo>
                    <a:pt x="670" y="902"/>
                  </a:lnTo>
                  <a:lnTo>
                    <a:pt x="656" y="913"/>
                  </a:lnTo>
                  <a:lnTo>
                    <a:pt x="637" y="919"/>
                  </a:lnTo>
                  <a:lnTo>
                    <a:pt x="611" y="922"/>
                  </a:lnTo>
                  <a:lnTo>
                    <a:pt x="584" y="919"/>
                  </a:lnTo>
                  <a:lnTo>
                    <a:pt x="564" y="913"/>
                  </a:lnTo>
                  <a:lnTo>
                    <a:pt x="550" y="902"/>
                  </a:lnTo>
                  <a:lnTo>
                    <a:pt x="542" y="891"/>
                  </a:lnTo>
                  <a:lnTo>
                    <a:pt x="536" y="880"/>
                  </a:lnTo>
                  <a:lnTo>
                    <a:pt x="530" y="871"/>
                  </a:lnTo>
                  <a:lnTo>
                    <a:pt x="530" y="863"/>
                  </a:lnTo>
                  <a:lnTo>
                    <a:pt x="530" y="86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3" name="Freeform 62"/>
            <p:cNvSpPr>
              <a:spLocks/>
            </p:cNvSpPr>
            <p:nvPr/>
          </p:nvSpPr>
          <p:spPr bwMode="auto">
            <a:xfrm>
              <a:off x="2348" y="3584"/>
              <a:ext cx="1212" cy="922"/>
            </a:xfrm>
            <a:custGeom>
              <a:avLst/>
              <a:gdLst>
                <a:gd name="T0" fmla="*/ 491 w 1212"/>
                <a:gd name="T1" fmla="*/ 885 h 922"/>
                <a:gd name="T2" fmla="*/ 396 w 1212"/>
                <a:gd name="T3" fmla="*/ 908 h 922"/>
                <a:gd name="T4" fmla="*/ 321 w 1212"/>
                <a:gd name="T5" fmla="*/ 883 h 922"/>
                <a:gd name="T6" fmla="*/ 254 w 1212"/>
                <a:gd name="T7" fmla="*/ 810 h 922"/>
                <a:gd name="T8" fmla="*/ 243 w 1212"/>
                <a:gd name="T9" fmla="*/ 751 h 922"/>
                <a:gd name="T10" fmla="*/ 201 w 1212"/>
                <a:gd name="T11" fmla="*/ 771 h 922"/>
                <a:gd name="T12" fmla="*/ 137 w 1212"/>
                <a:gd name="T13" fmla="*/ 765 h 922"/>
                <a:gd name="T14" fmla="*/ 100 w 1212"/>
                <a:gd name="T15" fmla="*/ 740 h 922"/>
                <a:gd name="T16" fmla="*/ 78 w 1212"/>
                <a:gd name="T17" fmla="*/ 668 h 922"/>
                <a:gd name="T18" fmla="*/ 86 w 1212"/>
                <a:gd name="T19" fmla="*/ 626 h 922"/>
                <a:gd name="T20" fmla="*/ 28 w 1212"/>
                <a:gd name="T21" fmla="*/ 575 h 922"/>
                <a:gd name="T22" fmla="*/ 3 w 1212"/>
                <a:gd name="T23" fmla="*/ 494 h 922"/>
                <a:gd name="T24" fmla="*/ 0 w 1212"/>
                <a:gd name="T25" fmla="*/ 455 h 922"/>
                <a:gd name="T26" fmla="*/ 11 w 1212"/>
                <a:gd name="T27" fmla="*/ 380 h 922"/>
                <a:gd name="T28" fmla="*/ 70 w 1212"/>
                <a:gd name="T29" fmla="*/ 305 h 922"/>
                <a:gd name="T30" fmla="*/ 72 w 1212"/>
                <a:gd name="T31" fmla="*/ 271 h 922"/>
                <a:gd name="T32" fmla="*/ 86 w 1212"/>
                <a:gd name="T33" fmla="*/ 193 h 922"/>
                <a:gd name="T34" fmla="*/ 117 w 1212"/>
                <a:gd name="T35" fmla="*/ 165 h 922"/>
                <a:gd name="T36" fmla="*/ 173 w 1212"/>
                <a:gd name="T37" fmla="*/ 151 h 922"/>
                <a:gd name="T38" fmla="*/ 234 w 1212"/>
                <a:gd name="T39" fmla="*/ 173 h 922"/>
                <a:gd name="T40" fmla="*/ 240 w 1212"/>
                <a:gd name="T41" fmla="*/ 131 h 922"/>
                <a:gd name="T42" fmla="*/ 315 w 1212"/>
                <a:gd name="T43" fmla="*/ 39 h 922"/>
                <a:gd name="T44" fmla="*/ 371 w 1212"/>
                <a:gd name="T45" fmla="*/ 17 h 922"/>
                <a:gd name="T46" fmla="*/ 458 w 1212"/>
                <a:gd name="T47" fmla="*/ 25 h 922"/>
                <a:gd name="T48" fmla="*/ 525 w 1212"/>
                <a:gd name="T49" fmla="*/ 62 h 922"/>
                <a:gd name="T50" fmla="*/ 544 w 1212"/>
                <a:gd name="T51" fmla="*/ 20 h 922"/>
                <a:gd name="T52" fmla="*/ 603 w 1212"/>
                <a:gd name="T53" fmla="*/ 0 h 922"/>
                <a:gd name="T54" fmla="*/ 673 w 1212"/>
                <a:gd name="T55" fmla="*/ 31 h 922"/>
                <a:gd name="T56" fmla="*/ 684 w 1212"/>
                <a:gd name="T57" fmla="*/ 64 h 922"/>
                <a:gd name="T58" fmla="*/ 751 w 1212"/>
                <a:gd name="T59" fmla="*/ 28 h 922"/>
                <a:gd name="T60" fmla="*/ 838 w 1212"/>
                <a:gd name="T61" fmla="*/ 20 h 922"/>
                <a:gd name="T62" fmla="*/ 894 w 1212"/>
                <a:gd name="T63" fmla="*/ 42 h 922"/>
                <a:gd name="T64" fmla="*/ 969 w 1212"/>
                <a:gd name="T65" fmla="*/ 134 h 922"/>
                <a:gd name="T66" fmla="*/ 975 w 1212"/>
                <a:gd name="T67" fmla="*/ 173 h 922"/>
                <a:gd name="T68" fmla="*/ 1036 w 1212"/>
                <a:gd name="T69" fmla="*/ 151 h 922"/>
                <a:gd name="T70" fmla="*/ 1092 w 1212"/>
                <a:gd name="T71" fmla="*/ 165 h 922"/>
                <a:gd name="T72" fmla="*/ 1123 w 1212"/>
                <a:gd name="T73" fmla="*/ 196 h 922"/>
                <a:gd name="T74" fmla="*/ 1136 w 1212"/>
                <a:gd name="T75" fmla="*/ 274 h 922"/>
                <a:gd name="T76" fmla="*/ 1139 w 1212"/>
                <a:gd name="T77" fmla="*/ 307 h 922"/>
                <a:gd name="T78" fmla="*/ 1198 w 1212"/>
                <a:gd name="T79" fmla="*/ 383 h 922"/>
                <a:gd name="T80" fmla="*/ 1209 w 1212"/>
                <a:gd name="T81" fmla="*/ 458 h 922"/>
                <a:gd name="T82" fmla="*/ 1206 w 1212"/>
                <a:gd name="T83" fmla="*/ 500 h 922"/>
                <a:gd name="T84" fmla="*/ 1159 w 1212"/>
                <a:gd name="T85" fmla="*/ 606 h 922"/>
                <a:gd name="T86" fmla="*/ 1139 w 1212"/>
                <a:gd name="T87" fmla="*/ 640 h 922"/>
                <a:gd name="T88" fmla="*/ 1139 w 1212"/>
                <a:gd name="T89" fmla="*/ 709 h 922"/>
                <a:gd name="T90" fmla="*/ 1109 w 1212"/>
                <a:gd name="T91" fmla="*/ 751 h 922"/>
                <a:gd name="T92" fmla="*/ 1064 w 1212"/>
                <a:gd name="T93" fmla="*/ 774 h 922"/>
                <a:gd name="T94" fmla="*/ 991 w 1212"/>
                <a:gd name="T95" fmla="*/ 760 h 922"/>
                <a:gd name="T96" fmla="*/ 980 w 1212"/>
                <a:gd name="T97" fmla="*/ 776 h 922"/>
                <a:gd name="T98" fmla="*/ 930 w 1212"/>
                <a:gd name="T99" fmla="*/ 860 h 922"/>
                <a:gd name="T100" fmla="*/ 860 w 1212"/>
                <a:gd name="T101" fmla="*/ 902 h 922"/>
                <a:gd name="T102" fmla="*/ 790 w 1212"/>
                <a:gd name="T103" fmla="*/ 905 h 922"/>
                <a:gd name="T104" fmla="*/ 690 w 1212"/>
                <a:gd name="T105" fmla="*/ 863 h 922"/>
                <a:gd name="T106" fmla="*/ 681 w 1212"/>
                <a:gd name="T107" fmla="*/ 891 h 922"/>
                <a:gd name="T108" fmla="*/ 611 w 1212"/>
                <a:gd name="T109" fmla="*/ 922 h 922"/>
                <a:gd name="T110" fmla="*/ 550 w 1212"/>
                <a:gd name="T111" fmla="*/ 902 h 922"/>
                <a:gd name="T112" fmla="*/ 530 w 1212"/>
                <a:gd name="T113" fmla="*/ 863 h 92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12"/>
                <a:gd name="T172" fmla="*/ 0 h 922"/>
                <a:gd name="T173" fmla="*/ 1212 w 1212"/>
                <a:gd name="T174" fmla="*/ 922 h 92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12" h="922">
                  <a:moveTo>
                    <a:pt x="530" y="860"/>
                  </a:moveTo>
                  <a:lnTo>
                    <a:pt x="530" y="860"/>
                  </a:lnTo>
                  <a:lnTo>
                    <a:pt x="511" y="874"/>
                  </a:lnTo>
                  <a:lnTo>
                    <a:pt x="491" y="885"/>
                  </a:lnTo>
                  <a:lnTo>
                    <a:pt x="463" y="896"/>
                  </a:lnTo>
                  <a:lnTo>
                    <a:pt x="433" y="905"/>
                  </a:lnTo>
                  <a:lnTo>
                    <a:pt x="413" y="908"/>
                  </a:lnTo>
                  <a:lnTo>
                    <a:pt x="396" y="908"/>
                  </a:lnTo>
                  <a:lnTo>
                    <a:pt x="380" y="905"/>
                  </a:lnTo>
                  <a:lnTo>
                    <a:pt x="360" y="899"/>
                  </a:lnTo>
                  <a:lnTo>
                    <a:pt x="341" y="894"/>
                  </a:lnTo>
                  <a:lnTo>
                    <a:pt x="321" y="883"/>
                  </a:lnTo>
                  <a:lnTo>
                    <a:pt x="290" y="857"/>
                  </a:lnTo>
                  <a:lnTo>
                    <a:pt x="268" y="832"/>
                  </a:lnTo>
                  <a:lnTo>
                    <a:pt x="254" y="810"/>
                  </a:lnTo>
                  <a:lnTo>
                    <a:pt x="246" y="790"/>
                  </a:lnTo>
                  <a:lnTo>
                    <a:pt x="240" y="774"/>
                  </a:lnTo>
                  <a:lnTo>
                    <a:pt x="240" y="762"/>
                  </a:lnTo>
                  <a:lnTo>
                    <a:pt x="243" y="751"/>
                  </a:lnTo>
                  <a:lnTo>
                    <a:pt x="229" y="757"/>
                  </a:lnTo>
                  <a:lnTo>
                    <a:pt x="218" y="762"/>
                  </a:lnTo>
                  <a:lnTo>
                    <a:pt x="201" y="771"/>
                  </a:lnTo>
                  <a:lnTo>
                    <a:pt x="181" y="774"/>
                  </a:lnTo>
                  <a:lnTo>
                    <a:pt x="159" y="771"/>
                  </a:lnTo>
                  <a:lnTo>
                    <a:pt x="148" y="768"/>
                  </a:lnTo>
                  <a:lnTo>
                    <a:pt x="137" y="765"/>
                  </a:lnTo>
                  <a:lnTo>
                    <a:pt x="123" y="760"/>
                  </a:lnTo>
                  <a:lnTo>
                    <a:pt x="112" y="751"/>
                  </a:lnTo>
                  <a:lnTo>
                    <a:pt x="100" y="740"/>
                  </a:lnTo>
                  <a:lnTo>
                    <a:pt x="92" y="729"/>
                  </a:lnTo>
                  <a:lnTo>
                    <a:pt x="81" y="709"/>
                  </a:lnTo>
                  <a:lnTo>
                    <a:pt x="78" y="687"/>
                  </a:lnTo>
                  <a:lnTo>
                    <a:pt x="78" y="668"/>
                  </a:lnTo>
                  <a:lnTo>
                    <a:pt x="78" y="651"/>
                  </a:lnTo>
                  <a:lnTo>
                    <a:pt x="84" y="637"/>
                  </a:lnTo>
                  <a:lnTo>
                    <a:pt x="86" y="626"/>
                  </a:lnTo>
                  <a:lnTo>
                    <a:pt x="75" y="620"/>
                  </a:lnTo>
                  <a:lnTo>
                    <a:pt x="61" y="609"/>
                  </a:lnTo>
                  <a:lnTo>
                    <a:pt x="45" y="595"/>
                  </a:lnTo>
                  <a:lnTo>
                    <a:pt x="28" y="575"/>
                  </a:lnTo>
                  <a:lnTo>
                    <a:pt x="14" y="547"/>
                  </a:lnTo>
                  <a:lnTo>
                    <a:pt x="8" y="531"/>
                  </a:lnTo>
                  <a:lnTo>
                    <a:pt x="5" y="514"/>
                  </a:lnTo>
                  <a:lnTo>
                    <a:pt x="3" y="494"/>
                  </a:lnTo>
                  <a:lnTo>
                    <a:pt x="0" y="472"/>
                  </a:lnTo>
                  <a:lnTo>
                    <a:pt x="0" y="475"/>
                  </a:lnTo>
                  <a:lnTo>
                    <a:pt x="0" y="455"/>
                  </a:lnTo>
                  <a:lnTo>
                    <a:pt x="0" y="433"/>
                  </a:lnTo>
                  <a:lnTo>
                    <a:pt x="3" y="413"/>
                  </a:lnTo>
                  <a:lnTo>
                    <a:pt x="5" y="397"/>
                  </a:lnTo>
                  <a:lnTo>
                    <a:pt x="11" y="380"/>
                  </a:lnTo>
                  <a:lnTo>
                    <a:pt x="25" y="352"/>
                  </a:lnTo>
                  <a:lnTo>
                    <a:pt x="39" y="332"/>
                  </a:lnTo>
                  <a:lnTo>
                    <a:pt x="56" y="316"/>
                  </a:lnTo>
                  <a:lnTo>
                    <a:pt x="70" y="305"/>
                  </a:lnTo>
                  <a:lnTo>
                    <a:pt x="81" y="296"/>
                  </a:lnTo>
                  <a:lnTo>
                    <a:pt x="78" y="285"/>
                  </a:lnTo>
                  <a:lnTo>
                    <a:pt x="72" y="271"/>
                  </a:lnTo>
                  <a:lnTo>
                    <a:pt x="70" y="254"/>
                  </a:lnTo>
                  <a:lnTo>
                    <a:pt x="72" y="235"/>
                  </a:lnTo>
                  <a:lnTo>
                    <a:pt x="75" y="215"/>
                  </a:lnTo>
                  <a:lnTo>
                    <a:pt x="86" y="193"/>
                  </a:lnTo>
                  <a:lnTo>
                    <a:pt x="95" y="182"/>
                  </a:lnTo>
                  <a:lnTo>
                    <a:pt x="106" y="173"/>
                  </a:lnTo>
                  <a:lnTo>
                    <a:pt x="117" y="165"/>
                  </a:lnTo>
                  <a:lnTo>
                    <a:pt x="128" y="157"/>
                  </a:lnTo>
                  <a:lnTo>
                    <a:pt x="140" y="154"/>
                  </a:lnTo>
                  <a:lnTo>
                    <a:pt x="153" y="151"/>
                  </a:lnTo>
                  <a:lnTo>
                    <a:pt x="173" y="151"/>
                  </a:lnTo>
                  <a:lnTo>
                    <a:pt x="193" y="154"/>
                  </a:lnTo>
                  <a:lnTo>
                    <a:pt x="209" y="159"/>
                  </a:lnTo>
                  <a:lnTo>
                    <a:pt x="223" y="165"/>
                  </a:lnTo>
                  <a:lnTo>
                    <a:pt x="234" y="173"/>
                  </a:lnTo>
                  <a:lnTo>
                    <a:pt x="234" y="162"/>
                  </a:lnTo>
                  <a:lnTo>
                    <a:pt x="234" y="148"/>
                  </a:lnTo>
                  <a:lnTo>
                    <a:pt x="240" y="131"/>
                  </a:lnTo>
                  <a:lnTo>
                    <a:pt x="248" y="112"/>
                  </a:lnTo>
                  <a:lnTo>
                    <a:pt x="262" y="90"/>
                  </a:lnTo>
                  <a:lnTo>
                    <a:pt x="285" y="64"/>
                  </a:lnTo>
                  <a:lnTo>
                    <a:pt x="315" y="39"/>
                  </a:lnTo>
                  <a:lnTo>
                    <a:pt x="335" y="31"/>
                  </a:lnTo>
                  <a:lnTo>
                    <a:pt x="355" y="23"/>
                  </a:lnTo>
                  <a:lnTo>
                    <a:pt x="371" y="17"/>
                  </a:lnTo>
                  <a:lnTo>
                    <a:pt x="391" y="17"/>
                  </a:lnTo>
                  <a:lnTo>
                    <a:pt x="408" y="17"/>
                  </a:lnTo>
                  <a:lnTo>
                    <a:pt x="424" y="17"/>
                  </a:lnTo>
                  <a:lnTo>
                    <a:pt x="458" y="25"/>
                  </a:lnTo>
                  <a:lnTo>
                    <a:pt x="483" y="39"/>
                  </a:lnTo>
                  <a:lnTo>
                    <a:pt x="505" y="50"/>
                  </a:lnTo>
                  <a:lnTo>
                    <a:pt x="525" y="62"/>
                  </a:lnTo>
                  <a:lnTo>
                    <a:pt x="525" y="53"/>
                  </a:lnTo>
                  <a:lnTo>
                    <a:pt x="528" y="42"/>
                  </a:lnTo>
                  <a:lnTo>
                    <a:pt x="536" y="31"/>
                  </a:lnTo>
                  <a:lnTo>
                    <a:pt x="544" y="20"/>
                  </a:lnTo>
                  <a:lnTo>
                    <a:pt x="558" y="11"/>
                  </a:lnTo>
                  <a:lnTo>
                    <a:pt x="578" y="3"/>
                  </a:lnTo>
                  <a:lnTo>
                    <a:pt x="603" y="0"/>
                  </a:lnTo>
                  <a:lnTo>
                    <a:pt x="631" y="3"/>
                  </a:lnTo>
                  <a:lnTo>
                    <a:pt x="651" y="11"/>
                  </a:lnTo>
                  <a:lnTo>
                    <a:pt x="665" y="20"/>
                  </a:lnTo>
                  <a:lnTo>
                    <a:pt x="673" y="31"/>
                  </a:lnTo>
                  <a:lnTo>
                    <a:pt x="681" y="42"/>
                  </a:lnTo>
                  <a:lnTo>
                    <a:pt x="684" y="53"/>
                  </a:lnTo>
                  <a:lnTo>
                    <a:pt x="684" y="62"/>
                  </a:lnTo>
                  <a:lnTo>
                    <a:pt x="684" y="64"/>
                  </a:lnTo>
                  <a:lnTo>
                    <a:pt x="704" y="50"/>
                  </a:lnTo>
                  <a:lnTo>
                    <a:pt x="723" y="39"/>
                  </a:lnTo>
                  <a:lnTo>
                    <a:pt x="751" y="28"/>
                  </a:lnTo>
                  <a:lnTo>
                    <a:pt x="782" y="20"/>
                  </a:lnTo>
                  <a:lnTo>
                    <a:pt x="801" y="17"/>
                  </a:lnTo>
                  <a:lnTo>
                    <a:pt x="818" y="17"/>
                  </a:lnTo>
                  <a:lnTo>
                    <a:pt x="838" y="20"/>
                  </a:lnTo>
                  <a:lnTo>
                    <a:pt x="854" y="23"/>
                  </a:lnTo>
                  <a:lnTo>
                    <a:pt x="874" y="31"/>
                  </a:lnTo>
                  <a:lnTo>
                    <a:pt x="894" y="42"/>
                  </a:lnTo>
                  <a:lnTo>
                    <a:pt x="924" y="67"/>
                  </a:lnTo>
                  <a:lnTo>
                    <a:pt x="947" y="90"/>
                  </a:lnTo>
                  <a:lnTo>
                    <a:pt x="961" y="112"/>
                  </a:lnTo>
                  <a:lnTo>
                    <a:pt x="969" y="134"/>
                  </a:lnTo>
                  <a:lnTo>
                    <a:pt x="975" y="151"/>
                  </a:lnTo>
                  <a:lnTo>
                    <a:pt x="975" y="162"/>
                  </a:lnTo>
                  <a:lnTo>
                    <a:pt x="975" y="173"/>
                  </a:lnTo>
                  <a:lnTo>
                    <a:pt x="986" y="168"/>
                  </a:lnTo>
                  <a:lnTo>
                    <a:pt x="997" y="159"/>
                  </a:lnTo>
                  <a:lnTo>
                    <a:pt x="1014" y="154"/>
                  </a:lnTo>
                  <a:lnTo>
                    <a:pt x="1036" y="151"/>
                  </a:lnTo>
                  <a:lnTo>
                    <a:pt x="1055" y="151"/>
                  </a:lnTo>
                  <a:lnTo>
                    <a:pt x="1067" y="154"/>
                  </a:lnTo>
                  <a:lnTo>
                    <a:pt x="1081" y="159"/>
                  </a:lnTo>
                  <a:lnTo>
                    <a:pt x="1092" y="165"/>
                  </a:lnTo>
                  <a:lnTo>
                    <a:pt x="1103" y="173"/>
                  </a:lnTo>
                  <a:lnTo>
                    <a:pt x="1114" y="184"/>
                  </a:lnTo>
                  <a:lnTo>
                    <a:pt x="1123" y="196"/>
                  </a:lnTo>
                  <a:lnTo>
                    <a:pt x="1134" y="215"/>
                  </a:lnTo>
                  <a:lnTo>
                    <a:pt x="1136" y="238"/>
                  </a:lnTo>
                  <a:lnTo>
                    <a:pt x="1139" y="257"/>
                  </a:lnTo>
                  <a:lnTo>
                    <a:pt x="1136" y="274"/>
                  </a:lnTo>
                  <a:lnTo>
                    <a:pt x="1131" y="288"/>
                  </a:lnTo>
                  <a:lnTo>
                    <a:pt x="1128" y="299"/>
                  </a:lnTo>
                  <a:lnTo>
                    <a:pt x="1139" y="307"/>
                  </a:lnTo>
                  <a:lnTo>
                    <a:pt x="1153" y="318"/>
                  </a:lnTo>
                  <a:lnTo>
                    <a:pt x="1167" y="332"/>
                  </a:lnTo>
                  <a:lnTo>
                    <a:pt x="1184" y="355"/>
                  </a:lnTo>
                  <a:lnTo>
                    <a:pt x="1198" y="383"/>
                  </a:lnTo>
                  <a:lnTo>
                    <a:pt x="1204" y="399"/>
                  </a:lnTo>
                  <a:lnTo>
                    <a:pt x="1206" y="416"/>
                  </a:lnTo>
                  <a:lnTo>
                    <a:pt x="1209" y="436"/>
                  </a:lnTo>
                  <a:lnTo>
                    <a:pt x="1209" y="458"/>
                  </a:lnTo>
                  <a:lnTo>
                    <a:pt x="1212" y="458"/>
                  </a:lnTo>
                  <a:lnTo>
                    <a:pt x="1209" y="480"/>
                  </a:lnTo>
                  <a:lnTo>
                    <a:pt x="1206" y="500"/>
                  </a:lnTo>
                  <a:lnTo>
                    <a:pt x="1198" y="536"/>
                  </a:lnTo>
                  <a:lnTo>
                    <a:pt x="1187" y="564"/>
                  </a:lnTo>
                  <a:lnTo>
                    <a:pt x="1173" y="587"/>
                  </a:lnTo>
                  <a:lnTo>
                    <a:pt x="1159" y="606"/>
                  </a:lnTo>
                  <a:lnTo>
                    <a:pt x="1145" y="617"/>
                  </a:lnTo>
                  <a:lnTo>
                    <a:pt x="1134" y="628"/>
                  </a:lnTo>
                  <a:lnTo>
                    <a:pt x="1139" y="640"/>
                  </a:lnTo>
                  <a:lnTo>
                    <a:pt x="1142" y="654"/>
                  </a:lnTo>
                  <a:lnTo>
                    <a:pt x="1145" y="670"/>
                  </a:lnTo>
                  <a:lnTo>
                    <a:pt x="1145" y="690"/>
                  </a:lnTo>
                  <a:lnTo>
                    <a:pt x="1139" y="709"/>
                  </a:lnTo>
                  <a:lnTo>
                    <a:pt x="1128" y="732"/>
                  </a:lnTo>
                  <a:lnTo>
                    <a:pt x="1120" y="743"/>
                  </a:lnTo>
                  <a:lnTo>
                    <a:pt x="1109" y="751"/>
                  </a:lnTo>
                  <a:lnTo>
                    <a:pt x="1097" y="760"/>
                  </a:lnTo>
                  <a:lnTo>
                    <a:pt x="1086" y="765"/>
                  </a:lnTo>
                  <a:lnTo>
                    <a:pt x="1075" y="771"/>
                  </a:lnTo>
                  <a:lnTo>
                    <a:pt x="1064" y="774"/>
                  </a:lnTo>
                  <a:lnTo>
                    <a:pt x="1042" y="774"/>
                  </a:lnTo>
                  <a:lnTo>
                    <a:pt x="1022" y="771"/>
                  </a:lnTo>
                  <a:lnTo>
                    <a:pt x="1005" y="765"/>
                  </a:lnTo>
                  <a:lnTo>
                    <a:pt x="991" y="760"/>
                  </a:lnTo>
                  <a:lnTo>
                    <a:pt x="980" y="751"/>
                  </a:lnTo>
                  <a:lnTo>
                    <a:pt x="980" y="762"/>
                  </a:lnTo>
                  <a:lnTo>
                    <a:pt x="980" y="776"/>
                  </a:lnTo>
                  <a:lnTo>
                    <a:pt x="977" y="793"/>
                  </a:lnTo>
                  <a:lnTo>
                    <a:pt x="969" y="813"/>
                  </a:lnTo>
                  <a:lnTo>
                    <a:pt x="952" y="835"/>
                  </a:lnTo>
                  <a:lnTo>
                    <a:pt x="930" y="860"/>
                  </a:lnTo>
                  <a:lnTo>
                    <a:pt x="899" y="883"/>
                  </a:lnTo>
                  <a:lnTo>
                    <a:pt x="880" y="894"/>
                  </a:lnTo>
                  <a:lnTo>
                    <a:pt x="860" y="902"/>
                  </a:lnTo>
                  <a:lnTo>
                    <a:pt x="843" y="908"/>
                  </a:lnTo>
                  <a:lnTo>
                    <a:pt x="824" y="908"/>
                  </a:lnTo>
                  <a:lnTo>
                    <a:pt x="807" y="908"/>
                  </a:lnTo>
                  <a:lnTo>
                    <a:pt x="790" y="905"/>
                  </a:lnTo>
                  <a:lnTo>
                    <a:pt x="757" y="896"/>
                  </a:lnTo>
                  <a:lnTo>
                    <a:pt x="732" y="885"/>
                  </a:lnTo>
                  <a:lnTo>
                    <a:pt x="709" y="874"/>
                  </a:lnTo>
                  <a:lnTo>
                    <a:pt x="690" y="863"/>
                  </a:lnTo>
                  <a:lnTo>
                    <a:pt x="690" y="871"/>
                  </a:lnTo>
                  <a:lnTo>
                    <a:pt x="687" y="880"/>
                  </a:lnTo>
                  <a:lnTo>
                    <a:pt x="681" y="891"/>
                  </a:lnTo>
                  <a:lnTo>
                    <a:pt x="670" y="902"/>
                  </a:lnTo>
                  <a:lnTo>
                    <a:pt x="656" y="913"/>
                  </a:lnTo>
                  <a:lnTo>
                    <a:pt x="637" y="919"/>
                  </a:lnTo>
                  <a:lnTo>
                    <a:pt x="611" y="922"/>
                  </a:lnTo>
                  <a:lnTo>
                    <a:pt x="584" y="919"/>
                  </a:lnTo>
                  <a:lnTo>
                    <a:pt x="564" y="913"/>
                  </a:lnTo>
                  <a:lnTo>
                    <a:pt x="550" y="902"/>
                  </a:lnTo>
                  <a:lnTo>
                    <a:pt x="542" y="891"/>
                  </a:lnTo>
                  <a:lnTo>
                    <a:pt x="536" y="880"/>
                  </a:lnTo>
                  <a:lnTo>
                    <a:pt x="530" y="871"/>
                  </a:lnTo>
                  <a:lnTo>
                    <a:pt x="530" y="863"/>
                  </a:lnTo>
                </a:path>
              </a:pathLst>
            </a:custGeom>
            <a:noFill/>
            <a:ln w="9525">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4" name="Freeform 63"/>
            <p:cNvSpPr>
              <a:spLocks/>
            </p:cNvSpPr>
            <p:nvPr/>
          </p:nvSpPr>
          <p:spPr bwMode="auto">
            <a:xfrm>
              <a:off x="2331" y="3562"/>
              <a:ext cx="1212" cy="921"/>
            </a:xfrm>
            <a:custGeom>
              <a:avLst/>
              <a:gdLst>
                <a:gd name="T0" fmla="*/ 492 w 1212"/>
                <a:gd name="T1" fmla="*/ 885 h 921"/>
                <a:gd name="T2" fmla="*/ 397 w 1212"/>
                <a:gd name="T3" fmla="*/ 907 h 921"/>
                <a:gd name="T4" fmla="*/ 324 w 1212"/>
                <a:gd name="T5" fmla="*/ 882 h 921"/>
                <a:gd name="T6" fmla="*/ 254 w 1212"/>
                <a:gd name="T7" fmla="*/ 810 h 921"/>
                <a:gd name="T8" fmla="*/ 243 w 1212"/>
                <a:gd name="T9" fmla="*/ 751 h 921"/>
                <a:gd name="T10" fmla="*/ 201 w 1212"/>
                <a:gd name="T11" fmla="*/ 768 h 921"/>
                <a:gd name="T12" fmla="*/ 137 w 1212"/>
                <a:gd name="T13" fmla="*/ 765 h 921"/>
                <a:gd name="T14" fmla="*/ 103 w 1212"/>
                <a:gd name="T15" fmla="*/ 740 h 921"/>
                <a:gd name="T16" fmla="*/ 78 w 1212"/>
                <a:gd name="T17" fmla="*/ 667 h 921"/>
                <a:gd name="T18" fmla="*/ 89 w 1212"/>
                <a:gd name="T19" fmla="*/ 625 h 921"/>
                <a:gd name="T20" fmla="*/ 31 w 1212"/>
                <a:gd name="T21" fmla="*/ 575 h 921"/>
                <a:gd name="T22" fmla="*/ 3 w 1212"/>
                <a:gd name="T23" fmla="*/ 494 h 921"/>
                <a:gd name="T24" fmla="*/ 0 w 1212"/>
                <a:gd name="T25" fmla="*/ 455 h 921"/>
                <a:gd name="T26" fmla="*/ 14 w 1212"/>
                <a:gd name="T27" fmla="*/ 380 h 921"/>
                <a:gd name="T28" fmla="*/ 70 w 1212"/>
                <a:gd name="T29" fmla="*/ 304 h 921"/>
                <a:gd name="T30" fmla="*/ 76 w 1212"/>
                <a:gd name="T31" fmla="*/ 271 h 921"/>
                <a:gd name="T32" fmla="*/ 89 w 1212"/>
                <a:gd name="T33" fmla="*/ 192 h 921"/>
                <a:gd name="T34" fmla="*/ 120 w 1212"/>
                <a:gd name="T35" fmla="*/ 165 h 921"/>
                <a:gd name="T36" fmla="*/ 176 w 1212"/>
                <a:gd name="T37" fmla="*/ 151 h 921"/>
                <a:gd name="T38" fmla="*/ 238 w 1212"/>
                <a:gd name="T39" fmla="*/ 173 h 921"/>
                <a:gd name="T40" fmla="*/ 240 w 1212"/>
                <a:gd name="T41" fmla="*/ 131 h 921"/>
                <a:gd name="T42" fmla="*/ 318 w 1212"/>
                <a:gd name="T43" fmla="*/ 39 h 921"/>
                <a:gd name="T44" fmla="*/ 374 w 1212"/>
                <a:gd name="T45" fmla="*/ 17 h 921"/>
                <a:gd name="T46" fmla="*/ 458 w 1212"/>
                <a:gd name="T47" fmla="*/ 25 h 921"/>
                <a:gd name="T48" fmla="*/ 525 w 1212"/>
                <a:gd name="T49" fmla="*/ 61 h 921"/>
                <a:gd name="T50" fmla="*/ 545 w 1212"/>
                <a:gd name="T51" fmla="*/ 19 h 921"/>
                <a:gd name="T52" fmla="*/ 606 w 1212"/>
                <a:gd name="T53" fmla="*/ 0 h 921"/>
                <a:gd name="T54" fmla="*/ 676 w 1212"/>
                <a:gd name="T55" fmla="*/ 31 h 921"/>
                <a:gd name="T56" fmla="*/ 687 w 1212"/>
                <a:gd name="T57" fmla="*/ 64 h 921"/>
                <a:gd name="T58" fmla="*/ 751 w 1212"/>
                <a:gd name="T59" fmla="*/ 28 h 921"/>
                <a:gd name="T60" fmla="*/ 838 w 1212"/>
                <a:gd name="T61" fmla="*/ 19 h 921"/>
                <a:gd name="T62" fmla="*/ 894 w 1212"/>
                <a:gd name="T63" fmla="*/ 42 h 921"/>
                <a:gd name="T64" fmla="*/ 972 w 1212"/>
                <a:gd name="T65" fmla="*/ 131 h 921"/>
                <a:gd name="T66" fmla="*/ 975 w 1212"/>
                <a:gd name="T67" fmla="*/ 173 h 921"/>
                <a:gd name="T68" fmla="*/ 1036 w 1212"/>
                <a:gd name="T69" fmla="*/ 151 h 921"/>
                <a:gd name="T70" fmla="*/ 1092 w 1212"/>
                <a:gd name="T71" fmla="*/ 165 h 921"/>
                <a:gd name="T72" fmla="*/ 1123 w 1212"/>
                <a:gd name="T73" fmla="*/ 192 h 921"/>
                <a:gd name="T74" fmla="*/ 1137 w 1212"/>
                <a:gd name="T75" fmla="*/ 273 h 921"/>
                <a:gd name="T76" fmla="*/ 1142 w 1212"/>
                <a:gd name="T77" fmla="*/ 307 h 921"/>
                <a:gd name="T78" fmla="*/ 1198 w 1212"/>
                <a:gd name="T79" fmla="*/ 382 h 921"/>
                <a:gd name="T80" fmla="*/ 1212 w 1212"/>
                <a:gd name="T81" fmla="*/ 458 h 921"/>
                <a:gd name="T82" fmla="*/ 1209 w 1212"/>
                <a:gd name="T83" fmla="*/ 500 h 921"/>
                <a:gd name="T84" fmla="*/ 1159 w 1212"/>
                <a:gd name="T85" fmla="*/ 606 h 921"/>
                <a:gd name="T86" fmla="*/ 1140 w 1212"/>
                <a:gd name="T87" fmla="*/ 639 h 921"/>
                <a:gd name="T88" fmla="*/ 1140 w 1212"/>
                <a:gd name="T89" fmla="*/ 709 h 921"/>
                <a:gd name="T90" fmla="*/ 1109 w 1212"/>
                <a:gd name="T91" fmla="*/ 751 h 921"/>
                <a:gd name="T92" fmla="*/ 1064 w 1212"/>
                <a:gd name="T93" fmla="*/ 773 h 921"/>
                <a:gd name="T94" fmla="*/ 992 w 1212"/>
                <a:gd name="T95" fmla="*/ 759 h 921"/>
                <a:gd name="T96" fmla="*/ 980 w 1212"/>
                <a:gd name="T97" fmla="*/ 776 h 921"/>
                <a:gd name="T98" fmla="*/ 933 w 1212"/>
                <a:gd name="T99" fmla="*/ 857 h 921"/>
                <a:gd name="T100" fmla="*/ 863 w 1212"/>
                <a:gd name="T101" fmla="*/ 902 h 921"/>
                <a:gd name="T102" fmla="*/ 790 w 1212"/>
                <a:gd name="T103" fmla="*/ 905 h 921"/>
                <a:gd name="T104" fmla="*/ 693 w 1212"/>
                <a:gd name="T105" fmla="*/ 860 h 921"/>
                <a:gd name="T106" fmla="*/ 682 w 1212"/>
                <a:gd name="T107" fmla="*/ 891 h 921"/>
                <a:gd name="T108" fmla="*/ 612 w 1212"/>
                <a:gd name="T109" fmla="*/ 921 h 921"/>
                <a:gd name="T110" fmla="*/ 553 w 1212"/>
                <a:gd name="T111" fmla="*/ 902 h 921"/>
                <a:gd name="T112" fmla="*/ 531 w 1212"/>
                <a:gd name="T113" fmla="*/ 860 h 9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12"/>
                <a:gd name="T172" fmla="*/ 0 h 921"/>
                <a:gd name="T173" fmla="*/ 1212 w 1212"/>
                <a:gd name="T174" fmla="*/ 921 h 9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12" h="921">
                  <a:moveTo>
                    <a:pt x="531" y="860"/>
                  </a:moveTo>
                  <a:lnTo>
                    <a:pt x="531" y="860"/>
                  </a:lnTo>
                  <a:lnTo>
                    <a:pt x="514" y="874"/>
                  </a:lnTo>
                  <a:lnTo>
                    <a:pt x="492" y="885"/>
                  </a:lnTo>
                  <a:lnTo>
                    <a:pt x="464" y="896"/>
                  </a:lnTo>
                  <a:lnTo>
                    <a:pt x="433" y="905"/>
                  </a:lnTo>
                  <a:lnTo>
                    <a:pt x="416" y="907"/>
                  </a:lnTo>
                  <a:lnTo>
                    <a:pt x="397" y="907"/>
                  </a:lnTo>
                  <a:lnTo>
                    <a:pt x="380" y="905"/>
                  </a:lnTo>
                  <a:lnTo>
                    <a:pt x="360" y="899"/>
                  </a:lnTo>
                  <a:lnTo>
                    <a:pt x="344" y="893"/>
                  </a:lnTo>
                  <a:lnTo>
                    <a:pt x="324" y="882"/>
                  </a:lnTo>
                  <a:lnTo>
                    <a:pt x="291" y="857"/>
                  </a:lnTo>
                  <a:lnTo>
                    <a:pt x="268" y="832"/>
                  </a:lnTo>
                  <a:lnTo>
                    <a:pt x="254" y="810"/>
                  </a:lnTo>
                  <a:lnTo>
                    <a:pt x="246" y="790"/>
                  </a:lnTo>
                  <a:lnTo>
                    <a:pt x="243" y="773"/>
                  </a:lnTo>
                  <a:lnTo>
                    <a:pt x="240" y="762"/>
                  </a:lnTo>
                  <a:lnTo>
                    <a:pt x="243" y="751"/>
                  </a:lnTo>
                  <a:lnTo>
                    <a:pt x="232" y="757"/>
                  </a:lnTo>
                  <a:lnTo>
                    <a:pt x="218" y="762"/>
                  </a:lnTo>
                  <a:lnTo>
                    <a:pt x="201" y="768"/>
                  </a:lnTo>
                  <a:lnTo>
                    <a:pt x="182" y="773"/>
                  </a:lnTo>
                  <a:lnTo>
                    <a:pt x="159" y="771"/>
                  </a:lnTo>
                  <a:lnTo>
                    <a:pt x="148" y="768"/>
                  </a:lnTo>
                  <a:lnTo>
                    <a:pt x="137" y="765"/>
                  </a:lnTo>
                  <a:lnTo>
                    <a:pt x="126" y="759"/>
                  </a:lnTo>
                  <a:lnTo>
                    <a:pt x="115" y="751"/>
                  </a:lnTo>
                  <a:lnTo>
                    <a:pt x="103" y="740"/>
                  </a:lnTo>
                  <a:lnTo>
                    <a:pt x="95" y="729"/>
                  </a:lnTo>
                  <a:lnTo>
                    <a:pt x="84" y="709"/>
                  </a:lnTo>
                  <a:lnTo>
                    <a:pt x="78" y="687"/>
                  </a:lnTo>
                  <a:lnTo>
                    <a:pt x="78" y="667"/>
                  </a:lnTo>
                  <a:lnTo>
                    <a:pt x="81" y="650"/>
                  </a:lnTo>
                  <a:lnTo>
                    <a:pt x="84" y="636"/>
                  </a:lnTo>
                  <a:lnTo>
                    <a:pt x="89" y="625"/>
                  </a:lnTo>
                  <a:lnTo>
                    <a:pt x="76" y="617"/>
                  </a:lnTo>
                  <a:lnTo>
                    <a:pt x="62" y="609"/>
                  </a:lnTo>
                  <a:lnTo>
                    <a:pt x="45" y="595"/>
                  </a:lnTo>
                  <a:lnTo>
                    <a:pt x="31" y="575"/>
                  </a:lnTo>
                  <a:lnTo>
                    <a:pt x="17" y="547"/>
                  </a:lnTo>
                  <a:lnTo>
                    <a:pt x="11" y="530"/>
                  </a:lnTo>
                  <a:lnTo>
                    <a:pt x="6" y="514"/>
                  </a:lnTo>
                  <a:lnTo>
                    <a:pt x="3" y="494"/>
                  </a:lnTo>
                  <a:lnTo>
                    <a:pt x="3" y="472"/>
                  </a:lnTo>
                  <a:lnTo>
                    <a:pt x="3" y="475"/>
                  </a:lnTo>
                  <a:lnTo>
                    <a:pt x="0" y="455"/>
                  </a:lnTo>
                  <a:lnTo>
                    <a:pt x="0" y="433"/>
                  </a:lnTo>
                  <a:lnTo>
                    <a:pt x="3" y="413"/>
                  </a:lnTo>
                  <a:lnTo>
                    <a:pt x="9" y="396"/>
                  </a:lnTo>
                  <a:lnTo>
                    <a:pt x="14" y="380"/>
                  </a:lnTo>
                  <a:lnTo>
                    <a:pt x="25" y="352"/>
                  </a:lnTo>
                  <a:lnTo>
                    <a:pt x="42" y="332"/>
                  </a:lnTo>
                  <a:lnTo>
                    <a:pt x="56" y="315"/>
                  </a:lnTo>
                  <a:lnTo>
                    <a:pt x="70" y="304"/>
                  </a:lnTo>
                  <a:lnTo>
                    <a:pt x="84" y="296"/>
                  </a:lnTo>
                  <a:lnTo>
                    <a:pt x="78" y="285"/>
                  </a:lnTo>
                  <a:lnTo>
                    <a:pt x="76" y="271"/>
                  </a:lnTo>
                  <a:lnTo>
                    <a:pt x="73" y="254"/>
                  </a:lnTo>
                  <a:lnTo>
                    <a:pt x="73" y="234"/>
                  </a:lnTo>
                  <a:lnTo>
                    <a:pt x="78" y="212"/>
                  </a:lnTo>
                  <a:lnTo>
                    <a:pt x="89" y="192"/>
                  </a:lnTo>
                  <a:lnTo>
                    <a:pt x="98" y="181"/>
                  </a:lnTo>
                  <a:lnTo>
                    <a:pt x="106" y="173"/>
                  </a:lnTo>
                  <a:lnTo>
                    <a:pt x="120" y="165"/>
                  </a:lnTo>
                  <a:lnTo>
                    <a:pt x="131" y="156"/>
                  </a:lnTo>
                  <a:lnTo>
                    <a:pt x="143" y="153"/>
                  </a:lnTo>
                  <a:lnTo>
                    <a:pt x="154" y="151"/>
                  </a:lnTo>
                  <a:lnTo>
                    <a:pt x="176" y="151"/>
                  </a:lnTo>
                  <a:lnTo>
                    <a:pt x="196" y="153"/>
                  </a:lnTo>
                  <a:lnTo>
                    <a:pt x="212" y="159"/>
                  </a:lnTo>
                  <a:lnTo>
                    <a:pt x="226" y="165"/>
                  </a:lnTo>
                  <a:lnTo>
                    <a:pt x="238" y="173"/>
                  </a:lnTo>
                  <a:lnTo>
                    <a:pt x="235" y="162"/>
                  </a:lnTo>
                  <a:lnTo>
                    <a:pt x="238" y="148"/>
                  </a:lnTo>
                  <a:lnTo>
                    <a:pt x="240" y="131"/>
                  </a:lnTo>
                  <a:lnTo>
                    <a:pt x="249" y="112"/>
                  </a:lnTo>
                  <a:lnTo>
                    <a:pt x="263" y="89"/>
                  </a:lnTo>
                  <a:lnTo>
                    <a:pt x="285" y="64"/>
                  </a:lnTo>
                  <a:lnTo>
                    <a:pt x="318" y="39"/>
                  </a:lnTo>
                  <a:lnTo>
                    <a:pt x="335" y="31"/>
                  </a:lnTo>
                  <a:lnTo>
                    <a:pt x="355" y="22"/>
                  </a:lnTo>
                  <a:lnTo>
                    <a:pt x="374" y="17"/>
                  </a:lnTo>
                  <a:lnTo>
                    <a:pt x="391" y="17"/>
                  </a:lnTo>
                  <a:lnTo>
                    <a:pt x="411" y="17"/>
                  </a:lnTo>
                  <a:lnTo>
                    <a:pt x="427" y="17"/>
                  </a:lnTo>
                  <a:lnTo>
                    <a:pt x="458" y="25"/>
                  </a:lnTo>
                  <a:lnTo>
                    <a:pt x="486" y="36"/>
                  </a:lnTo>
                  <a:lnTo>
                    <a:pt x="506" y="50"/>
                  </a:lnTo>
                  <a:lnTo>
                    <a:pt x="525" y="61"/>
                  </a:lnTo>
                  <a:lnTo>
                    <a:pt x="528" y="53"/>
                  </a:lnTo>
                  <a:lnTo>
                    <a:pt x="531" y="42"/>
                  </a:lnTo>
                  <a:lnTo>
                    <a:pt x="536" y="31"/>
                  </a:lnTo>
                  <a:lnTo>
                    <a:pt x="545" y="19"/>
                  </a:lnTo>
                  <a:lnTo>
                    <a:pt x="561" y="11"/>
                  </a:lnTo>
                  <a:lnTo>
                    <a:pt x="581" y="3"/>
                  </a:lnTo>
                  <a:lnTo>
                    <a:pt x="606" y="0"/>
                  </a:lnTo>
                  <a:lnTo>
                    <a:pt x="631" y="3"/>
                  </a:lnTo>
                  <a:lnTo>
                    <a:pt x="651" y="11"/>
                  </a:lnTo>
                  <a:lnTo>
                    <a:pt x="665" y="19"/>
                  </a:lnTo>
                  <a:lnTo>
                    <a:pt x="676" y="31"/>
                  </a:lnTo>
                  <a:lnTo>
                    <a:pt x="682" y="42"/>
                  </a:lnTo>
                  <a:lnTo>
                    <a:pt x="684" y="53"/>
                  </a:lnTo>
                  <a:lnTo>
                    <a:pt x="687" y="61"/>
                  </a:lnTo>
                  <a:lnTo>
                    <a:pt x="687" y="64"/>
                  </a:lnTo>
                  <a:lnTo>
                    <a:pt x="704" y="50"/>
                  </a:lnTo>
                  <a:lnTo>
                    <a:pt x="726" y="39"/>
                  </a:lnTo>
                  <a:lnTo>
                    <a:pt x="751" y="28"/>
                  </a:lnTo>
                  <a:lnTo>
                    <a:pt x="785" y="19"/>
                  </a:lnTo>
                  <a:lnTo>
                    <a:pt x="802" y="17"/>
                  </a:lnTo>
                  <a:lnTo>
                    <a:pt x="818" y="17"/>
                  </a:lnTo>
                  <a:lnTo>
                    <a:pt x="838" y="19"/>
                  </a:lnTo>
                  <a:lnTo>
                    <a:pt x="857" y="22"/>
                  </a:lnTo>
                  <a:lnTo>
                    <a:pt x="874" y="31"/>
                  </a:lnTo>
                  <a:lnTo>
                    <a:pt x="894" y="42"/>
                  </a:lnTo>
                  <a:lnTo>
                    <a:pt x="924" y="67"/>
                  </a:lnTo>
                  <a:lnTo>
                    <a:pt x="947" y="89"/>
                  </a:lnTo>
                  <a:lnTo>
                    <a:pt x="964" y="112"/>
                  </a:lnTo>
                  <a:lnTo>
                    <a:pt x="972" y="131"/>
                  </a:lnTo>
                  <a:lnTo>
                    <a:pt x="975" y="151"/>
                  </a:lnTo>
                  <a:lnTo>
                    <a:pt x="975" y="162"/>
                  </a:lnTo>
                  <a:lnTo>
                    <a:pt x="975" y="173"/>
                  </a:lnTo>
                  <a:lnTo>
                    <a:pt x="986" y="167"/>
                  </a:lnTo>
                  <a:lnTo>
                    <a:pt x="1000" y="159"/>
                  </a:lnTo>
                  <a:lnTo>
                    <a:pt x="1017" y="153"/>
                  </a:lnTo>
                  <a:lnTo>
                    <a:pt x="1036" y="151"/>
                  </a:lnTo>
                  <a:lnTo>
                    <a:pt x="1059" y="151"/>
                  </a:lnTo>
                  <a:lnTo>
                    <a:pt x="1070" y="153"/>
                  </a:lnTo>
                  <a:lnTo>
                    <a:pt x="1081" y="159"/>
                  </a:lnTo>
                  <a:lnTo>
                    <a:pt x="1092" y="165"/>
                  </a:lnTo>
                  <a:lnTo>
                    <a:pt x="1103" y="173"/>
                  </a:lnTo>
                  <a:lnTo>
                    <a:pt x="1114" y="184"/>
                  </a:lnTo>
                  <a:lnTo>
                    <a:pt x="1123" y="192"/>
                  </a:lnTo>
                  <a:lnTo>
                    <a:pt x="1134" y="215"/>
                  </a:lnTo>
                  <a:lnTo>
                    <a:pt x="1140" y="234"/>
                  </a:lnTo>
                  <a:lnTo>
                    <a:pt x="1140" y="254"/>
                  </a:lnTo>
                  <a:lnTo>
                    <a:pt x="1137" y="273"/>
                  </a:lnTo>
                  <a:lnTo>
                    <a:pt x="1134" y="285"/>
                  </a:lnTo>
                  <a:lnTo>
                    <a:pt x="1128" y="299"/>
                  </a:lnTo>
                  <a:lnTo>
                    <a:pt x="1142" y="307"/>
                  </a:lnTo>
                  <a:lnTo>
                    <a:pt x="1153" y="315"/>
                  </a:lnTo>
                  <a:lnTo>
                    <a:pt x="1170" y="332"/>
                  </a:lnTo>
                  <a:lnTo>
                    <a:pt x="1184" y="354"/>
                  </a:lnTo>
                  <a:lnTo>
                    <a:pt x="1198" y="382"/>
                  </a:lnTo>
                  <a:lnTo>
                    <a:pt x="1204" y="396"/>
                  </a:lnTo>
                  <a:lnTo>
                    <a:pt x="1207" y="416"/>
                  </a:lnTo>
                  <a:lnTo>
                    <a:pt x="1209" y="435"/>
                  </a:lnTo>
                  <a:lnTo>
                    <a:pt x="1212" y="458"/>
                  </a:lnTo>
                  <a:lnTo>
                    <a:pt x="1212" y="480"/>
                  </a:lnTo>
                  <a:lnTo>
                    <a:pt x="1209" y="500"/>
                  </a:lnTo>
                  <a:lnTo>
                    <a:pt x="1201" y="536"/>
                  </a:lnTo>
                  <a:lnTo>
                    <a:pt x="1187" y="564"/>
                  </a:lnTo>
                  <a:lnTo>
                    <a:pt x="1173" y="586"/>
                  </a:lnTo>
                  <a:lnTo>
                    <a:pt x="1159" y="606"/>
                  </a:lnTo>
                  <a:lnTo>
                    <a:pt x="1145" y="617"/>
                  </a:lnTo>
                  <a:lnTo>
                    <a:pt x="1134" y="628"/>
                  </a:lnTo>
                  <a:lnTo>
                    <a:pt x="1140" y="639"/>
                  </a:lnTo>
                  <a:lnTo>
                    <a:pt x="1142" y="653"/>
                  </a:lnTo>
                  <a:lnTo>
                    <a:pt x="1145" y="670"/>
                  </a:lnTo>
                  <a:lnTo>
                    <a:pt x="1145" y="690"/>
                  </a:lnTo>
                  <a:lnTo>
                    <a:pt x="1140" y="709"/>
                  </a:lnTo>
                  <a:lnTo>
                    <a:pt x="1128" y="731"/>
                  </a:lnTo>
                  <a:lnTo>
                    <a:pt x="1120" y="743"/>
                  </a:lnTo>
                  <a:lnTo>
                    <a:pt x="1109" y="751"/>
                  </a:lnTo>
                  <a:lnTo>
                    <a:pt x="1098" y="759"/>
                  </a:lnTo>
                  <a:lnTo>
                    <a:pt x="1086" y="765"/>
                  </a:lnTo>
                  <a:lnTo>
                    <a:pt x="1075" y="771"/>
                  </a:lnTo>
                  <a:lnTo>
                    <a:pt x="1064" y="773"/>
                  </a:lnTo>
                  <a:lnTo>
                    <a:pt x="1042" y="773"/>
                  </a:lnTo>
                  <a:lnTo>
                    <a:pt x="1022" y="771"/>
                  </a:lnTo>
                  <a:lnTo>
                    <a:pt x="1005" y="765"/>
                  </a:lnTo>
                  <a:lnTo>
                    <a:pt x="992" y="759"/>
                  </a:lnTo>
                  <a:lnTo>
                    <a:pt x="980" y="751"/>
                  </a:lnTo>
                  <a:lnTo>
                    <a:pt x="983" y="762"/>
                  </a:lnTo>
                  <a:lnTo>
                    <a:pt x="980" y="776"/>
                  </a:lnTo>
                  <a:lnTo>
                    <a:pt x="978" y="793"/>
                  </a:lnTo>
                  <a:lnTo>
                    <a:pt x="969" y="812"/>
                  </a:lnTo>
                  <a:lnTo>
                    <a:pt x="955" y="835"/>
                  </a:lnTo>
                  <a:lnTo>
                    <a:pt x="933" y="857"/>
                  </a:lnTo>
                  <a:lnTo>
                    <a:pt x="899" y="882"/>
                  </a:lnTo>
                  <a:lnTo>
                    <a:pt x="880" y="893"/>
                  </a:lnTo>
                  <a:lnTo>
                    <a:pt x="863" y="902"/>
                  </a:lnTo>
                  <a:lnTo>
                    <a:pt x="844" y="907"/>
                  </a:lnTo>
                  <a:lnTo>
                    <a:pt x="827" y="907"/>
                  </a:lnTo>
                  <a:lnTo>
                    <a:pt x="807" y="907"/>
                  </a:lnTo>
                  <a:lnTo>
                    <a:pt x="790" y="905"/>
                  </a:lnTo>
                  <a:lnTo>
                    <a:pt x="760" y="896"/>
                  </a:lnTo>
                  <a:lnTo>
                    <a:pt x="732" y="885"/>
                  </a:lnTo>
                  <a:lnTo>
                    <a:pt x="709" y="874"/>
                  </a:lnTo>
                  <a:lnTo>
                    <a:pt x="693" y="860"/>
                  </a:lnTo>
                  <a:lnTo>
                    <a:pt x="690" y="871"/>
                  </a:lnTo>
                  <a:lnTo>
                    <a:pt x="687" y="879"/>
                  </a:lnTo>
                  <a:lnTo>
                    <a:pt x="682" y="891"/>
                  </a:lnTo>
                  <a:lnTo>
                    <a:pt x="670" y="902"/>
                  </a:lnTo>
                  <a:lnTo>
                    <a:pt x="656" y="913"/>
                  </a:lnTo>
                  <a:lnTo>
                    <a:pt x="637" y="918"/>
                  </a:lnTo>
                  <a:lnTo>
                    <a:pt x="612" y="921"/>
                  </a:lnTo>
                  <a:lnTo>
                    <a:pt x="587" y="918"/>
                  </a:lnTo>
                  <a:lnTo>
                    <a:pt x="567" y="913"/>
                  </a:lnTo>
                  <a:lnTo>
                    <a:pt x="553" y="902"/>
                  </a:lnTo>
                  <a:lnTo>
                    <a:pt x="542" y="891"/>
                  </a:lnTo>
                  <a:lnTo>
                    <a:pt x="536" y="879"/>
                  </a:lnTo>
                  <a:lnTo>
                    <a:pt x="534" y="871"/>
                  </a:lnTo>
                  <a:lnTo>
                    <a:pt x="531" y="8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5" name="Freeform 64"/>
            <p:cNvSpPr>
              <a:spLocks/>
            </p:cNvSpPr>
            <p:nvPr/>
          </p:nvSpPr>
          <p:spPr bwMode="auto">
            <a:xfrm>
              <a:off x="2331" y="3562"/>
              <a:ext cx="1212" cy="921"/>
            </a:xfrm>
            <a:custGeom>
              <a:avLst/>
              <a:gdLst>
                <a:gd name="T0" fmla="*/ 492 w 1212"/>
                <a:gd name="T1" fmla="*/ 885 h 921"/>
                <a:gd name="T2" fmla="*/ 397 w 1212"/>
                <a:gd name="T3" fmla="*/ 907 h 921"/>
                <a:gd name="T4" fmla="*/ 324 w 1212"/>
                <a:gd name="T5" fmla="*/ 882 h 921"/>
                <a:gd name="T6" fmla="*/ 254 w 1212"/>
                <a:gd name="T7" fmla="*/ 810 h 921"/>
                <a:gd name="T8" fmla="*/ 243 w 1212"/>
                <a:gd name="T9" fmla="*/ 751 h 921"/>
                <a:gd name="T10" fmla="*/ 201 w 1212"/>
                <a:gd name="T11" fmla="*/ 768 h 921"/>
                <a:gd name="T12" fmla="*/ 137 w 1212"/>
                <a:gd name="T13" fmla="*/ 765 h 921"/>
                <a:gd name="T14" fmla="*/ 103 w 1212"/>
                <a:gd name="T15" fmla="*/ 740 h 921"/>
                <a:gd name="T16" fmla="*/ 78 w 1212"/>
                <a:gd name="T17" fmla="*/ 667 h 921"/>
                <a:gd name="T18" fmla="*/ 89 w 1212"/>
                <a:gd name="T19" fmla="*/ 625 h 921"/>
                <a:gd name="T20" fmla="*/ 31 w 1212"/>
                <a:gd name="T21" fmla="*/ 575 h 921"/>
                <a:gd name="T22" fmla="*/ 3 w 1212"/>
                <a:gd name="T23" fmla="*/ 494 h 921"/>
                <a:gd name="T24" fmla="*/ 0 w 1212"/>
                <a:gd name="T25" fmla="*/ 455 h 921"/>
                <a:gd name="T26" fmla="*/ 14 w 1212"/>
                <a:gd name="T27" fmla="*/ 380 h 921"/>
                <a:gd name="T28" fmla="*/ 70 w 1212"/>
                <a:gd name="T29" fmla="*/ 304 h 921"/>
                <a:gd name="T30" fmla="*/ 76 w 1212"/>
                <a:gd name="T31" fmla="*/ 271 h 921"/>
                <a:gd name="T32" fmla="*/ 89 w 1212"/>
                <a:gd name="T33" fmla="*/ 192 h 921"/>
                <a:gd name="T34" fmla="*/ 120 w 1212"/>
                <a:gd name="T35" fmla="*/ 165 h 921"/>
                <a:gd name="T36" fmla="*/ 176 w 1212"/>
                <a:gd name="T37" fmla="*/ 151 h 921"/>
                <a:gd name="T38" fmla="*/ 238 w 1212"/>
                <a:gd name="T39" fmla="*/ 173 h 921"/>
                <a:gd name="T40" fmla="*/ 240 w 1212"/>
                <a:gd name="T41" fmla="*/ 131 h 921"/>
                <a:gd name="T42" fmla="*/ 318 w 1212"/>
                <a:gd name="T43" fmla="*/ 39 h 921"/>
                <a:gd name="T44" fmla="*/ 374 w 1212"/>
                <a:gd name="T45" fmla="*/ 17 h 921"/>
                <a:gd name="T46" fmla="*/ 458 w 1212"/>
                <a:gd name="T47" fmla="*/ 25 h 921"/>
                <a:gd name="T48" fmla="*/ 525 w 1212"/>
                <a:gd name="T49" fmla="*/ 61 h 921"/>
                <a:gd name="T50" fmla="*/ 545 w 1212"/>
                <a:gd name="T51" fmla="*/ 19 h 921"/>
                <a:gd name="T52" fmla="*/ 606 w 1212"/>
                <a:gd name="T53" fmla="*/ 0 h 921"/>
                <a:gd name="T54" fmla="*/ 676 w 1212"/>
                <a:gd name="T55" fmla="*/ 31 h 921"/>
                <a:gd name="T56" fmla="*/ 687 w 1212"/>
                <a:gd name="T57" fmla="*/ 64 h 921"/>
                <a:gd name="T58" fmla="*/ 751 w 1212"/>
                <a:gd name="T59" fmla="*/ 28 h 921"/>
                <a:gd name="T60" fmla="*/ 838 w 1212"/>
                <a:gd name="T61" fmla="*/ 19 h 921"/>
                <a:gd name="T62" fmla="*/ 894 w 1212"/>
                <a:gd name="T63" fmla="*/ 42 h 921"/>
                <a:gd name="T64" fmla="*/ 972 w 1212"/>
                <a:gd name="T65" fmla="*/ 131 h 921"/>
                <a:gd name="T66" fmla="*/ 975 w 1212"/>
                <a:gd name="T67" fmla="*/ 173 h 921"/>
                <a:gd name="T68" fmla="*/ 1036 w 1212"/>
                <a:gd name="T69" fmla="*/ 151 h 921"/>
                <a:gd name="T70" fmla="*/ 1092 w 1212"/>
                <a:gd name="T71" fmla="*/ 165 h 921"/>
                <a:gd name="T72" fmla="*/ 1123 w 1212"/>
                <a:gd name="T73" fmla="*/ 192 h 921"/>
                <a:gd name="T74" fmla="*/ 1137 w 1212"/>
                <a:gd name="T75" fmla="*/ 273 h 921"/>
                <a:gd name="T76" fmla="*/ 1142 w 1212"/>
                <a:gd name="T77" fmla="*/ 307 h 921"/>
                <a:gd name="T78" fmla="*/ 1198 w 1212"/>
                <a:gd name="T79" fmla="*/ 382 h 921"/>
                <a:gd name="T80" fmla="*/ 1212 w 1212"/>
                <a:gd name="T81" fmla="*/ 458 h 921"/>
                <a:gd name="T82" fmla="*/ 1209 w 1212"/>
                <a:gd name="T83" fmla="*/ 500 h 921"/>
                <a:gd name="T84" fmla="*/ 1159 w 1212"/>
                <a:gd name="T85" fmla="*/ 606 h 921"/>
                <a:gd name="T86" fmla="*/ 1140 w 1212"/>
                <a:gd name="T87" fmla="*/ 639 h 921"/>
                <a:gd name="T88" fmla="*/ 1140 w 1212"/>
                <a:gd name="T89" fmla="*/ 709 h 921"/>
                <a:gd name="T90" fmla="*/ 1109 w 1212"/>
                <a:gd name="T91" fmla="*/ 751 h 921"/>
                <a:gd name="T92" fmla="*/ 1064 w 1212"/>
                <a:gd name="T93" fmla="*/ 773 h 921"/>
                <a:gd name="T94" fmla="*/ 992 w 1212"/>
                <a:gd name="T95" fmla="*/ 759 h 921"/>
                <a:gd name="T96" fmla="*/ 980 w 1212"/>
                <a:gd name="T97" fmla="*/ 776 h 921"/>
                <a:gd name="T98" fmla="*/ 933 w 1212"/>
                <a:gd name="T99" fmla="*/ 857 h 921"/>
                <a:gd name="T100" fmla="*/ 863 w 1212"/>
                <a:gd name="T101" fmla="*/ 902 h 921"/>
                <a:gd name="T102" fmla="*/ 790 w 1212"/>
                <a:gd name="T103" fmla="*/ 905 h 921"/>
                <a:gd name="T104" fmla="*/ 693 w 1212"/>
                <a:gd name="T105" fmla="*/ 860 h 921"/>
                <a:gd name="T106" fmla="*/ 682 w 1212"/>
                <a:gd name="T107" fmla="*/ 891 h 921"/>
                <a:gd name="T108" fmla="*/ 612 w 1212"/>
                <a:gd name="T109" fmla="*/ 921 h 921"/>
                <a:gd name="T110" fmla="*/ 553 w 1212"/>
                <a:gd name="T111" fmla="*/ 902 h 921"/>
                <a:gd name="T112" fmla="*/ 531 w 1212"/>
                <a:gd name="T113" fmla="*/ 860 h 9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12"/>
                <a:gd name="T172" fmla="*/ 0 h 921"/>
                <a:gd name="T173" fmla="*/ 1212 w 1212"/>
                <a:gd name="T174" fmla="*/ 921 h 9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12" h="921">
                  <a:moveTo>
                    <a:pt x="531" y="860"/>
                  </a:moveTo>
                  <a:lnTo>
                    <a:pt x="531" y="860"/>
                  </a:lnTo>
                  <a:lnTo>
                    <a:pt x="514" y="874"/>
                  </a:lnTo>
                  <a:lnTo>
                    <a:pt x="492" y="885"/>
                  </a:lnTo>
                  <a:lnTo>
                    <a:pt x="464" y="896"/>
                  </a:lnTo>
                  <a:lnTo>
                    <a:pt x="433" y="905"/>
                  </a:lnTo>
                  <a:lnTo>
                    <a:pt x="416" y="907"/>
                  </a:lnTo>
                  <a:lnTo>
                    <a:pt x="397" y="907"/>
                  </a:lnTo>
                  <a:lnTo>
                    <a:pt x="380" y="905"/>
                  </a:lnTo>
                  <a:lnTo>
                    <a:pt x="360" y="899"/>
                  </a:lnTo>
                  <a:lnTo>
                    <a:pt x="344" y="893"/>
                  </a:lnTo>
                  <a:lnTo>
                    <a:pt x="324" y="882"/>
                  </a:lnTo>
                  <a:lnTo>
                    <a:pt x="291" y="857"/>
                  </a:lnTo>
                  <a:lnTo>
                    <a:pt x="268" y="832"/>
                  </a:lnTo>
                  <a:lnTo>
                    <a:pt x="254" y="810"/>
                  </a:lnTo>
                  <a:lnTo>
                    <a:pt x="246" y="790"/>
                  </a:lnTo>
                  <a:lnTo>
                    <a:pt x="243" y="773"/>
                  </a:lnTo>
                  <a:lnTo>
                    <a:pt x="240" y="762"/>
                  </a:lnTo>
                  <a:lnTo>
                    <a:pt x="243" y="751"/>
                  </a:lnTo>
                  <a:lnTo>
                    <a:pt x="232" y="757"/>
                  </a:lnTo>
                  <a:lnTo>
                    <a:pt x="218" y="762"/>
                  </a:lnTo>
                  <a:lnTo>
                    <a:pt x="201" y="768"/>
                  </a:lnTo>
                  <a:lnTo>
                    <a:pt x="182" y="773"/>
                  </a:lnTo>
                  <a:lnTo>
                    <a:pt x="159" y="771"/>
                  </a:lnTo>
                  <a:lnTo>
                    <a:pt x="148" y="768"/>
                  </a:lnTo>
                  <a:lnTo>
                    <a:pt x="137" y="765"/>
                  </a:lnTo>
                  <a:lnTo>
                    <a:pt x="126" y="759"/>
                  </a:lnTo>
                  <a:lnTo>
                    <a:pt x="115" y="751"/>
                  </a:lnTo>
                  <a:lnTo>
                    <a:pt x="103" y="740"/>
                  </a:lnTo>
                  <a:lnTo>
                    <a:pt x="95" y="729"/>
                  </a:lnTo>
                  <a:lnTo>
                    <a:pt x="84" y="709"/>
                  </a:lnTo>
                  <a:lnTo>
                    <a:pt x="78" y="687"/>
                  </a:lnTo>
                  <a:lnTo>
                    <a:pt x="78" y="667"/>
                  </a:lnTo>
                  <a:lnTo>
                    <a:pt x="81" y="650"/>
                  </a:lnTo>
                  <a:lnTo>
                    <a:pt x="84" y="636"/>
                  </a:lnTo>
                  <a:lnTo>
                    <a:pt x="89" y="625"/>
                  </a:lnTo>
                  <a:lnTo>
                    <a:pt x="76" y="617"/>
                  </a:lnTo>
                  <a:lnTo>
                    <a:pt x="62" y="609"/>
                  </a:lnTo>
                  <a:lnTo>
                    <a:pt x="45" y="595"/>
                  </a:lnTo>
                  <a:lnTo>
                    <a:pt x="31" y="575"/>
                  </a:lnTo>
                  <a:lnTo>
                    <a:pt x="17" y="547"/>
                  </a:lnTo>
                  <a:lnTo>
                    <a:pt x="11" y="530"/>
                  </a:lnTo>
                  <a:lnTo>
                    <a:pt x="6" y="514"/>
                  </a:lnTo>
                  <a:lnTo>
                    <a:pt x="3" y="494"/>
                  </a:lnTo>
                  <a:lnTo>
                    <a:pt x="3" y="472"/>
                  </a:lnTo>
                  <a:lnTo>
                    <a:pt x="3" y="475"/>
                  </a:lnTo>
                  <a:lnTo>
                    <a:pt x="0" y="455"/>
                  </a:lnTo>
                  <a:lnTo>
                    <a:pt x="0" y="433"/>
                  </a:lnTo>
                  <a:lnTo>
                    <a:pt x="3" y="413"/>
                  </a:lnTo>
                  <a:lnTo>
                    <a:pt x="9" y="396"/>
                  </a:lnTo>
                  <a:lnTo>
                    <a:pt x="14" y="380"/>
                  </a:lnTo>
                  <a:lnTo>
                    <a:pt x="25" y="352"/>
                  </a:lnTo>
                  <a:lnTo>
                    <a:pt x="42" y="332"/>
                  </a:lnTo>
                  <a:lnTo>
                    <a:pt x="56" y="315"/>
                  </a:lnTo>
                  <a:lnTo>
                    <a:pt x="70" y="304"/>
                  </a:lnTo>
                  <a:lnTo>
                    <a:pt x="84" y="296"/>
                  </a:lnTo>
                  <a:lnTo>
                    <a:pt x="78" y="285"/>
                  </a:lnTo>
                  <a:lnTo>
                    <a:pt x="76" y="271"/>
                  </a:lnTo>
                  <a:lnTo>
                    <a:pt x="73" y="254"/>
                  </a:lnTo>
                  <a:lnTo>
                    <a:pt x="73" y="234"/>
                  </a:lnTo>
                  <a:lnTo>
                    <a:pt x="78" y="212"/>
                  </a:lnTo>
                  <a:lnTo>
                    <a:pt x="89" y="192"/>
                  </a:lnTo>
                  <a:lnTo>
                    <a:pt x="98" y="181"/>
                  </a:lnTo>
                  <a:lnTo>
                    <a:pt x="106" y="173"/>
                  </a:lnTo>
                  <a:lnTo>
                    <a:pt x="120" y="165"/>
                  </a:lnTo>
                  <a:lnTo>
                    <a:pt x="131" y="156"/>
                  </a:lnTo>
                  <a:lnTo>
                    <a:pt x="143" y="153"/>
                  </a:lnTo>
                  <a:lnTo>
                    <a:pt x="154" y="151"/>
                  </a:lnTo>
                  <a:lnTo>
                    <a:pt x="176" y="151"/>
                  </a:lnTo>
                  <a:lnTo>
                    <a:pt x="196" y="153"/>
                  </a:lnTo>
                  <a:lnTo>
                    <a:pt x="212" y="159"/>
                  </a:lnTo>
                  <a:lnTo>
                    <a:pt x="226" y="165"/>
                  </a:lnTo>
                  <a:lnTo>
                    <a:pt x="238" y="173"/>
                  </a:lnTo>
                  <a:lnTo>
                    <a:pt x="235" y="162"/>
                  </a:lnTo>
                  <a:lnTo>
                    <a:pt x="238" y="148"/>
                  </a:lnTo>
                  <a:lnTo>
                    <a:pt x="240" y="131"/>
                  </a:lnTo>
                  <a:lnTo>
                    <a:pt x="249" y="112"/>
                  </a:lnTo>
                  <a:lnTo>
                    <a:pt x="263" y="89"/>
                  </a:lnTo>
                  <a:lnTo>
                    <a:pt x="285" y="64"/>
                  </a:lnTo>
                  <a:lnTo>
                    <a:pt x="318" y="39"/>
                  </a:lnTo>
                  <a:lnTo>
                    <a:pt x="335" y="31"/>
                  </a:lnTo>
                  <a:lnTo>
                    <a:pt x="355" y="22"/>
                  </a:lnTo>
                  <a:lnTo>
                    <a:pt x="374" y="17"/>
                  </a:lnTo>
                  <a:lnTo>
                    <a:pt x="391" y="17"/>
                  </a:lnTo>
                  <a:lnTo>
                    <a:pt x="411" y="17"/>
                  </a:lnTo>
                  <a:lnTo>
                    <a:pt x="427" y="17"/>
                  </a:lnTo>
                  <a:lnTo>
                    <a:pt x="458" y="25"/>
                  </a:lnTo>
                  <a:lnTo>
                    <a:pt x="486" y="36"/>
                  </a:lnTo>
                  <a:lnTo>
                    <a:pt x="506" y="50"/>
                  </a:lnTo>
                  <a:lnTo>
                    <a:pt x="525" y="61"/>
                  </a:lnTo>
                  <a:lnTo>
                    <a:pt x="528" y="53"/>
                  </a:lnTo>
                  <a:lnTo>
                    <a:pt x="531" y="42"/>
                  </a:lnTo>
                  <a:lnTo>
                    <a:pt x="536" y="31"/>
                  </a:lnTo>
                  <a:lnTo>
                    <a:pt x="545" y="19"/>
                  </a:lnTo>
                  <a:lnTo>
                    <a:pt x="561" y="11"/>
                  </a:lnTo>
                  <a:lnTo>
                    <a:pt x="581" y="3"/>
                  </a:lnTo>
                  <a:lnTo>
                    <a:pt x="606" y="0"/>
                  </a:lnTo>
                  <a:lnTo>
                    <a:pt x="631" y="3"/>
                  </a:lnTo>
                  <a:lnTo>
                    <a:pt x="651" y="11"/>
                  </a:lnTo>
                  <a:lnTo>
                    <a:pt x="665" y="19"/>
                  </a:lnTo>
                  <a:lnTo>
                    <a:pt x="676" y="31"/>
                  </a:lnTo>
                  <a:lnTo>
                    <a:pt x="682" y="42"/>
                  </a:lnTo>
                  <a:lnTo>
                    <a:pt x="684" y="53"/>
                  </a:lnTo>
                  <a:lnTo>
                    <a:pt x="687" y="61"/>
                  </a:lnTo>
                  <a:lnTo>
                    <a:pt x="687" y="64"/>
                  </a:lnTo>
                  <a:lnTo>
                    <a:pt x="704" y="50"/>
                  </a:lnTo>
                  <a:lnTo>
                    <a:pt x="726" y="39"/>
                  </a:lnTo>
                  <a:lnTo>
                    <a:pt x="751" y="28"/>
                  </a:lnTo>
                  <a:lnTo>
                    <a:pt x="785" y="19"/>
                  </a:lnTo>
                  <a:lnTo>
                    <a:pt x="802" y="17"/>
                  </a:lnTo>
                  <a:lnTo>
                    <a:pt x="818" y="17"/>
                  </a:lnTo>
                  <a:lnTo>
                    <a:pt x="838" y="19"/>
                  </a:lnTo>
                  <a:lnTo>
                    <a:pt x="857" y="22"/>
                  </a:lnTo>
                  <a:lnTo>
                    <a:pt x="874" y="31"/>
                  </a:lnTo>
                  <a:lnTo>
                    <a:pt x="894" y="42"/>
                  </a:lnTo>
                  <a:lnTo>
                    <a:pt x="924" y="67"/>
                  </a:lnTo>
                  <a:lnTo>
                    <a:pt x="947" y="89"/>
                  </a:lnTo>
                  <a:lnTo>
                    <a:pt x="964" y="112"/>
                  </a:lnTo>
                  <a:lnTo>
                    <a:pt x="972" y="131"/>
                  </a:lnTo>
                  <a:lnTo>
                    <a:pt x="975" y="151"/>
                  </a:lnTo>
                  <a:lnTo>
                    <a:pt x="975" y="162"/>
                  </a:lnTo>
                  <a:lnTo>
                    <a:pt x="975" y="173"/>
                  </a:lnTo>
                  <a:lnTo>
                    <a:pt x="986" y="167"/>
                  </a:lnTo>
                  <a:lnTo>
                    <a:pt x="1000" y="159"/>
                  </a:lnTo>
                  <a:lnTo>
                    <a:pt x="1017" y="153"/>
                  </a:lnTo>
                  <a:lnTo>
                    <a:pt x="1036" y="151"/>
                  </a:lnTo>
                  <a:lnTo>
                    <a:pt x="1059" y="151"/>
                  </a:lnTo>
                  <a:lnTo>
                    <a:pt x="1070" y="153"/>
                  </a:lnTo>
                  <a:lnTo>
                    <a:pt x="1081" y="159"/>
                  </a:lnTo>
                  <a:lnTo>
                    <a:pt x="1092" y="165"/>
                  </a:lnTo>
                  <a:lnTo>
                    <a:pt x="1103" y="173"/>
                  </a:lnTo>
                  <a:lnTo>
                    <a:pt x="1114" y="184"/>
                  </a:lnTo>
                  <a:lnTo>
                    <a:pt x="1123" y="192"/>
                  </a:lnTo>
                  <a:lnTo>
                    <a:pt x="1134" y="215"/>
                  </a:lnTo>
                  <a:lnTo>
                    <a:pt x="1140" y="234"/>
                  </a:lnTo>
                  <a:lnTo>
                    <a:pt x="1140" y="254"/>
                  </a:lnTo>
                  <a:lnTo>
                    <a:pt x="1137" y="273"/>
                  </a:lnTo>
                  <a:lnTo>
                    <a:pt x="1134" y="285"/>
                  </a:lnTo>
                  <a:lnTo>
                    <a:pt x="1128" y="299"/>
                  </a:lnTo>
                  <a:lnTo>
                    <a:pt x="1142" y="307"/>
                  </a:lnTo>
                  <a:lnTo>
                    <a:pt x="1153" y="315"/>
                  </a:lnTo>
                  <a:lnTo>
                    <a:pt x="1170" y="332"/>
                  </a:lnTo>
                  <a:lnTo>
                    <a:pt x="1184" y="354"/>
                  </a:lnTo>
                  <a:lnTo>
                    <a:pt x="1198" y="382"/>
                  </a:lnTo>
                  <a:lnTo>
                    <a:pt x="1204" y="396"/>
                  </a:lnTo>
                  <a:lnTo>
                    <a:pt x="1207" y="416"/>
                  </a:lnTo>
                  <a:lnTo>
                    <a:pt x="1209" y="435"/>
                  </a:lnTo>
                  <a:lnTo>
                    <a:pt x="1212" y="458"/>
                  </a:lnTo>
                  <a:lnTo>
                    <a:pt x="1212" y="480"/>
                  </a:lnTo>
                  <a:lnTo>
                    <a:pt x="1209" y="500"/>
                  </a:lnTo>
                  <a:lnTo>
                    <a:pt x="1201" y="536"/>
                  </a:lnTo>
                  <a:lnTo>
                    <a:pt x="1187" y="564"/>
                  </a:lnTo>
                  <a:lnTo>
                    <a:pt x="1173" y="586"/>
                  </a:lnTo>
                  <a:lnTo>
                    <a:pt x="1159" y="606"/>
                  </a:lnTo>
                  <a:lnTo>
                    <a:pt x="1145" y="617"/>
                  </a:lnTo>
                  <a:lnTo>
                    <a:pt x="1134" y="628"/>
                  </a:lnTo>
                  <a:lnTo>
                    <a:pt x="1140" y="639"/>
                  </a:lnTo>
                  <a:lnTo>
                    <a:pt x="1142" y="653"/>
                  </a:lnTo>
                  <a:lnTo>
                    <a:pt x="1145" y="670"/>
                  </a:lnTo>
                  <a:lnTo>
                    <a:pt x="1145" y="690"/>
                  </a:lnTo>
                  <a:lnTo>
                    <a:pt x="1140" y="709"/>
                  </a:lnTo>
                  <a:lnTo>
                    <a:pt x="1128" y="731"/>
                  </a:lnTo>
                  <a:lnTo>
                    <a:pt x="1120" y="743"/>
                  </a:lnTo>
                  <a:lnTo>
                    <a:pt x="1109" y="751"/>
                  </a:lnTo>
                  <a:lnTo>
                    <a:pt x="1098" y="759"/>
                  </a:lnTo>
                  <a:lnTo>
                    <a:pt x="1086" y="765"/>
                  </a:lnTo>
                  <a:lnTo>
                    <a:pt x="1075" y="771"/>
                  </a:lnTo>
                  <a:lnTo>
                    <a:pt x="1064" y="773"/>
                  </a:lnTo>
                  <a:lnTo>
                    <a:pt x="1042" y="773"/>
                  </a:lnTo>
                  <a:lnTo>
                    <a:pt x="1022" y="771"/>
                  </a:lnTo>
                  <a:lnTo>
                    <a:pt x="1005" y="765"/>
                  </a:lnTo>
                  <a:lnTo>
                    <a:pt x="992" y="759"/>
                  </a:lnTo>
                  <a:lnTo>
                    <a:pt x="980" y="751"/>
                  </a:lnTo>
                  <a:lnTo>
                    <a:pt x="983" y="762"/>
                  </a:lnTo>
                  <a:lnTo>
                    <a:pt x="980" y="776"/>
                  </a:lnTo>
                  <a:lnTo>
                    <a:pt x="978" y="793"/>
                  </a:lnTo>
                  <a:lnTo>
                    <a:pt x="969" y="812"/>
                  </a:lnTo>
                  <a:lnTo>
                    <a:pt x="955" y="835"/>
                  </a:lnTo>
                  <a:lnTo>
                    <a:pt x="933" y="857"/>
                  </a:lnTo>
                  <a:lnTo>
                    <a:pt x="899" y="882"/>
                  </a:lnTo>
                  <a:lnTo>
                    <a:pt x="880" y="893"/>
                  </a:lnTo>
                  <a:lnTo>
                    <a:pt x="863" y="902"/>
                  </a:lnTo>
                  <a:lnTo>
                    <a:pt x="844" y="907"/>
                  </a:lnTo>
                  <a:lnTo>
                    <a:pt x="827" y="907"/>
                  </a:lnTo>
                  <a:lnTo>
                    <a:pt x="807" y="907"/>
                  </a:lnTo>
                  <a:lnTo>
                    <a:pt x="790" y="905"/>
                  </a:lnTo>
                  <a:lnTo>
                    <a:pt x="760" y="896"/>
                  </a:lnTo>
                  <a:lnTo>
                    <a:pt x="732" y="885"/>
                  </a:lnTo>
                  <a:lnTo>
                    <a:pt x="709" y="874"/>
                  </a:lnTo>
                  <a:lnTo>
                    <a:pt x="693" y="860"/>
                  </a:lnTo>
                  <a:lnTo>
                    <a:pt x="690" y="871"/>
                  </a:lnTo>
                  <a:lnTo>
                    <a:pt x="687" y="879"/>
                  </a:lnTo>
                  <a:lnTo>
                    <a:pt x="682" y="891"/>
                  </a:lnTo>
                  <a:lnTo>
                    <a:pt x="670" y="902"/>
                  </a:lnTo>
                  <a:lnTo>
                    <a:pt x="656" y="913"/>
                  </a:lnTo>
                  <a:lnTo>
                    <a:pt x="637" y="918"/>
                  </a:lnTo>
                  <a:lnTo>
                    <a:pt x="612" y="921"/>
                  </a:lnTo>
                  <a:lnTo>
                    <a:pt x="587" y="918"/>
                  </a:lnTo>
                  <a:lnTo>
                    <a:pt x="567" y="913"/>
                  </a:lnTo>
                  <a:lnTo>
                    <a:pt x="553" y="902"/>
                  </a:lnTo>
                  <a:lnTo>
                    <a:pt x="542" y="891"/>
                  </a:lnTo>
                  <a:lnTo>
                    <a:pt x="536" y="879"/>
                  </a:lnTo>
                  <a:lnTo>
                    <a:pt x="534" y="871"/>
                  </a:lnTo>
                  <a:lnTo>
                    <a:pt x="531" y="860"/>
                  </a:lnTo>
                </a:path>
              </a:pathLst>
            </a:custGeom>
            <a:noFill/>
            <a:ln w="9525">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6" name="Rectangle 65"/>
            <p:cNvSpPr>
              <a:spLocks noChangeArrowheads="1"/>
            </p:cNvSpPr>
            <p:nvPr/>
          </p:nvSpPr>
          <p:spPr bwMode="auto">
            <a:xfrm>
              <a:off x="952" y="1616"/>
              <a:ext cx="1792" cy="1784"/>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37" name="Freeform 66"/>
            <p:cNvSpPr>
              <a:spLocks/>
            </p:cNvSpPr>
            <p:nvPr/>
          </p:nvSpPr>
          <p:spPr bwMode="auto">
            <a:xfrm>
              <a:off x="952" y="1549"/>
              <a:ext cx="1876" cy="67"/>
            </a:xfrm>
            <a:custGeom>
              <a:avLst/>
              <a:gdLst>
                <a:gd name="T0" fmla="*/ 0 w 1876"/>
                <a:gd name="T1" fmla="*/ 67 h 67"/>
                <a:gd name="T2" fmla="*/ 1792 w 1876"/>
                <a:gd name="T3" fmla="*/ 67 h 67"/>
                <a:gd name="T4" fmla="*/ 1876 w 1876"/>
                <a:gd name="T5" fmla="*/ 0 h 67"/>
                <a:gd name="T6" fmla="*/ 83 w 1876"/>
                <a:gd name="T7" fmla="*/ 0 h 67"/>
                <a:gd name="T8" fmla="*/ 0 w 1876"/>
                <a:gd name="T9" fmla="*/ 67 h 67"/>
                <a:gd name="T10" fmla="*/ 0 60000 65536"/>
                <a:gd name="T11" fmla="*/ 0 60000 65536"/>
                <a:gd name="T12" fmla="*/ 0 60000 65536"/>
                <a:gd name="T13" fmla="*/ 0 60000 65536"/>
                <a:gd name="T14" fmla="*/ 0 60000 65536"/>
                <a:gd name="T15" fmla="*/ 0 w 1876"/>
                <a:gd name="T16" fmla="*/ 0 h 67"/>
                <a:gd name="T17" fmla="*/ 1876 w 1876"/>
                <a:gd name="T18" fmla="*/ 67 h 67"/>
              </a:gdLst>
              <a:ahLst/>
              <a:cxnLst>
                <a:cxn ang="T10">
                  <a:pos x="T0" y="T1"/>
                </a:cxn>
                <a:cxn ang="T11">
                  <a:pos x="T2" y="T3"/>
                </a:cxn>
                <a:cxn ang="T12">
                  <a:pos x="T4" y="T5"/>
                </a:cxn>
                <a:cxn ang="T13">
                  <a:pos x="T6" y="T7"/>
                </a:cxn>
                <a:cxn ang="T14">
                  <a:pos x="T8" y="T9"/>
                </a:cxn>
              </a:cxnLst>
              <a:rect l="T15" t="T16" r="T17" b="T18"/>
              <a:pathLst>
                <a:path w="1876" h="67">
                  <a:moveTo>
                    <a:pt x="0" y="67"/>
                  </a:moveTo>
                  <a:lnTo>
                    <a:pt x="1792" y="67"/>
                  </a:lnTo>
                  <a:lnTo>
                    <a:pt x="1876" y="0"/>
                  </a:lnTo>
                  <a:lnTo>
                    <a:pt x="83" y="0"/>
                  </a:lnTo>
                  <a:lnTo>
                    <a:pt x="0" y="67"/>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8" name="Freeform 67"/>
            <p:cNvSpPr>
              <a:spLocks/>
            </p:cNvSpPr>
            <p:nvPr/>
          </p:nvSpPr>
          <p:spPr bwMode="auto">
            <a:xfrm>
              <a:off x="2744" y="1549"/>
              <a:ext cx="84" cy="1851"/>
            </a:xfrm>
            <a:custGeom>
              <a:avLst/>
              <a:gdLst>
                <a:gd name="T0" fmla="*/ 84 w 84"/>
                <a:gd name="T1" fmla="*/ 0 h 1851"/>
                <a:gd name="T2" fmla="*/ 0 w 84"/>
                <a:gd name="T3" fmla="*/ 67 h 1851"/>
                <a:gd name="T4" fmla="*/ 0 w 84"/>
                <a:gd name="T5" fmla="*/ 1851 h 1851"/>
                <a:gd name="T6" fmla="*/ 84 w 84"/>
                <a:gd name="T7" fmla="*/ 1787 h 1851"/>
                <a:gd name="T8" fmla="*/ 84 w 84"/>
                <a:gd name="T9" fmla="*/ 0 h 1851"/>
                <a:gd name="T10" fmla="*/ 0 60000 65536"/>
                <a:gd name="T11" fmla="*/ 0 60000 65536"/>
                <a:gd name="T12" fmla="*/ 0 60000 65536"/>
                <a:gd name="T13" fmla="*/ 0 60000 65536"/>
                <a:gd name="T14" fmla="*/ 0 60000 65536"/>
                <a:gd name="T15" fmla="*/ 0 w 84"/>
                <a:gd name="T16" fmla="*/ 0 h 1851"/>
                <a:gd name="T17" fmla="*/ 84 w 84"/>
                <a:gd name="T18" fmla="*/ 1851 h 1851"/>
              </a:gdLst>
              <a:ahLst/>
              <a:cxnLst>
                <a:cxn ang="T10">
                  <a:pos x="T0" y="T1"/>
                </a:cxn>
                <a:cxn ang="T11">
                  <a:pos x="T2" y="T3"/>
                </a:cxn>
                <a:cxn ang="T12">
                  <a:pos x="T4" y="T5"/>
                </a:cxn>
                <a:cxn ang="T13">
                  <a:pos x="T6" y="T7"/>
                </a:cxn>
                <a:cxn ang="T14">
                  <a:pos x="T8" y="T9"/>
                </a:cxn>
              </a:cxnLst>
              <a:rect l="T15" t="T16" r="T17" b="T18"/>
              <a:pathLst>
                <a:path w="84" h="1851">
                  <a:moveTo>
                    <a:pt x="84" y="0"/>
                  </a:moveTo>
                  <a:lnTo>
                    <a:pt x="0" y="67"/>
                  </a:lnTo>
                  <a:lnTo>
                    <a:pt x="0" y="1851"/>
                  </a:lnTo>
                  <a:lnTo>
                    <a:pt x="84" y="1787"/>
                  </a:lnTo>
                  <a:lnTo>
                    <a:pt x="84" y="0"/>
                  </a:lnTo>
                  <a:close/>
                </a:path>
              </a:pathLst>
            </a:custGeom>
            <a:solidFill>
              <a:srgbClr val="80C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9" name="Rectangle 68"/>
            <p:cNvSpPr>
              <a:spLocks noChangeArrowheads="1"/>
            </p:cNvSpPr>
            <p:nvPr/>
          </p:nvSpPr>
          <p:spPr bwMode="auto">
            <a:xfrm>
              <a:off x="3141" y="1616"/>
              <a:ext cx="1793" cy="1784"/>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40" name="Freeform 69"/>
            <p:cNvSpPr>
              <a:spLocks/>
            </p:cNvSpPr>
            <p:nvPr/>
          </p:nvSpPr>
          <p:spPr bwMode="auto">
            <a:xfrm>
              <a:off x="3141" y="1549"/>
              <a:ext cx="1877" cy="67"/>
            </a:xfrm>
            <a:custGeom>
              <a:avLst/>
              <a:gdLst>
                <a:gd name="T0" fmla="*/ 0 w 1877"/>
                <a:gd name="T1" fmla="*/ 67 h 67"/>
                <a:gd name="T2" fmla="*/ 1793 w 1877"/>
                <a:gd name="T3" fmla="*/ 67 h 67"/>
                <a:gd name="T4" fmla="*/ 1877 w 1877"/>
                <a:gd name="T5" fmla="*/ 0 h 67"/>
                <a:gd name="T6" fmla="*/ 84 w 1877"/>
                <a:gd name="T7" fmla="*/ 0 h 67"/>
                <a:gd name="T8" fmla="*/ 0 w 1877"/>
                <a:gd name="T9" fmla="*/ 67 h 67"/>
                <a:gd name="T10" fmla="*/ 0 60000 65536"/>
                <a:gd name="T11" fmla="*/ 0 60000 65536"/>
                <a:gd name="T12" fmla="*/ 0 60000 65536"/>
                <a:gd name="T13" fmla="*/ 0 60000 65536"/>
                <a:gd name="T14" fmla="*/ 0 60000 65536"/>
                <a:gd name="T15" fmla="*/ 0 w 1877"/>
                <a:gd name="T16" fmla="*/ 0 h 67"/>
                <a:gd name="T17" fmla="*/ 1877 w 1877"/>
                <a:gd name="T18" fmla="*/ 67 h 67"/>
              </a:gdLst>
              <a:ahLst/>
              <a:cxnLst>
                <a:cxn ang="T10">
                  <a:pos x="T0" y="T1"/>
                </a:cxn>
                <a:cxn ang="T11">
                  <a:pos x="T2" y="T3"/>
                </a:cxn>
                <a:cxn ang="T12">
                  <a:pos x="T4" y="T5"/>
                </a:cxn>
                <a:cxn ang="T13">
                  <a:pos x="T6" y="T7"/>
                </a:cxn>
                <a:cxn ang="T14">
                  <a:pos x="T8" y="T9"/>
                </a:cxn>
              </a:cxnLst>
              <a:rect l="T15" t="T16" r="T17" b="T18"/>
              <a:pathLst>
                <a:path w="1877" h="67">
                  <a:moveTo>
                    <a:pt x="0" y="67"/>
                  </a:moveTo>
                  <a:lnTo>
                    <a:pt x="1793" y="67"/>
                  </a:lnTo>
                  <a:lnTo>
                    <a:pt x="1877" y="0"/>
                  </a:lnTo>
                  <a:lnTo>
                    <a:pt x="84" y="0"/>
                  </a:lnTo>
                  <a:lnTo>
                    <a:pt x="0" y="67"/>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41" name="Freeform 70"/>
            <p:cNvSpPr>
              <a:spLocks/>
            </p:cNvSpPr>
            <p:nvPr/>
          </p:nvSpPr>
          <p:spPr bwMode="auto">
            <a:xfrm>
              <a:off x="4934" y="1549"/>
              <a:ext cx="86" cy="1851"/>
            </a:xfrm>
            <a:custGeom>
              <a:avLst/>
              <a:gdLst>
                <a:gd name="T0" fmla="*/ 86 w 86"/>
                <a:gd name="T1" fmla="*/ 0 h 1851"/>
                <a:gd name="T2" fmla="*/ 0 w 86"/>
                <a:gd name="T3" fmla="*/ 67 h 1851"/>
                <a:gd name="T4" fmla="*/ 0 w 86"/>
                <a:gd name="T5" fmla="*/ 1851 h 1851"/>
                <a:gd name="T6" fmla="*/ 86 w 86"/>
                <a:gd name="T7" fmla="*/ 1787 h 1851"/>
                <a:gd name="T8" fmla="*/ 86 w 86"/>
                <a:gd name="T9" fmla="*/ 0 h 1851"/>
                <a:gd name="T10" fmla="*/ 0 60000 65536"/>
                <a:gd name="T11" fmla="*/ 0 60000 65536"/>
                <a:gd name="T12" fmla="*/ 0 60000 65536"/>
                <a:gd name="T13" fmla="*/ 0 60000 65536"/>
                <a:gd name="T14" fmla="*/ 0 60000 65536"/>
                <a:gd name="T15" fmla="*/ 0 w 86"/>
                <a:gd name="T16" fmla="*/ 0 h 1851"/>
                <a:gd name="T17" fmla="*/ 86 w 86"/>
                <a:gd name="T18" fmla="*/ 1851 h 1851"/>
              </a:gdLst>
              <a:ahLst/>
              <a:cxnLst>
                <a:cxn ang="T10">
                  <a:pos x="T0" y="T1"/>
                </a:cxn>
                <a:cxn ang="T11">
                  <a:pos x="T2" y="T3"/>
                </a:cxn>
                <a:cxn ang="T12">
                  <a:pos x="T4" y="T5"/>
                </a:cxn>
                <a:cxn ang="T13">
                  <a:pos x="T6" y="T7"/>
                </a:cxn>
                <a:cxn ang="T14">
                  <a:pos x="T8" y="T9"/>
                </a:cxn>
              </a:cxnLst>
              <a:rect l="T15" t="T16" r="T17" b="T18"/>
              <a:pathLst>
                <a:path w="86" h="1851">
                  <a:moveTo>
                    <a:pt x="86" y="0"/>
                  </a:moveTo>
                  <a:lnTo>
                    <a:pt x="0" y="67"/>
                  </a:lnTo>
                  <a:lnTo>
                    <a:pt x="0" y="1851"/>
                  </a:lnTo>
                  <a:lnTo>
                    <a:pt x="86" y="1787"/>
                  </a:lnTo>
                  <a:lnTo>
                    <a:pt x="86" y="0"/>
                  </a:lnTo>
                  <a:close/>
                </a:path>
              </a:pathLst>
            </a:custGeom>
            <a:solidFill>
              <a:srgbClr val="80C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42" name="Freeform 71"/>
            <p:cNvSpPr>
              <a:spLocks/>
            </p:cNvSpPr>
            <p:nvPr/>
          </p:nvSpPr>
          <p:spPr bwMode="auto">
            <a:xfrm>
              <a:off x="1876" y="3244"/>
              <a:ext cx="455" cy="793"/>
            </a:xfrm>
            <a:custGeom>
              <a:avLst/>
              <a:gdLst>
                <a:gd name="T0" fmla="*/ 0 w 455"/>
                <a:gd name="T1" fmla="*/ 0 h 793"/>
                <a:gd name="T2" fmla="*/ 0 w 455"/>
                <a:gd name="T3" fmla="*/ 793 h 793"/>
                <a:gd name="T4" fmla="*/ 455 w 455"/>
                <a:gd name="T5" fmla="*/ 793 h 793"/>
                <a:gd name="T6" fmla="*/ 0 60000 65536"/>
                <a:gd name="T7" fmla="*/ 0 60000 65536"/>
                <a:gd name="T8" fmla="*/ 0 60000 65536"/>
                <a:gd name="T9" fmla="*/ 0 w 455"/>
                <a:gd name="T10" fmla="*/ 0 h 793"/>
                <a:gd name="T11" fmla="*/ 455 w 455"/>
                <a:gd name="T12" fmla="*/ 793 h 793"/>
              </a:gdLst>
              <a:ahLst/>
              <a:cxnLst>
                <a:cxn ang="T6">
                  <a:pos x="T0" y="T1"/>
                </a:cxn>
                <a:cxn ang="T7">
                  <a:pos x="T2" y="T3"/>
                </a:cxn>
                <a:cxn ang="T8">
                  <a:pos x="T4" y="T5"/>
                </a:cxn>
              </a:cxnLst>
              <a:rect l="T9" t="T10" r="T11" b="T12"/>
              <a:pathLst>
                <a:path w="455" h="793">
                  <a:moveTo>
                    <a:pt x="0" y="0"/>
                  </a:moveTo>
                  <a:lnTo>
                    <a:pt x="0" y="793"/>
                  </a:lnTo>
                  <a:lnTo>
                    <a:pt x="455" y="79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3" name="Freeform 72"/>
            <p:cNvSpPr>
              <a:spLocks/>
            </p:cNvSpPr>
            <p:nvPr/>
          </p:nvSpPr>
          <p:spPr bwMode="auto">
            <a:xfrm>
              <a:off x="1505" y="2777"/>
              <a:ext cx="807" cy="260"/>
            </a:xfrm>
            <a:custGeom>
              <a:avLst/>
              <a:gdLst>
                <a:gd name="T0" fmla="*/ 0 w 807"/>
                <a:gd name="T1" fmla="*/ 3 h 260"/>
                <a:gd name="T2" fmla="*/ 390 w 807"/>
                <a:gd name="T3" fmla="*/ 260 h 260"/>
                <a:gd name="T4" fmla="*/ 807 w 807"/>
                <a:gd name="T5" fmla="*/ 0 h 260"/>
                <a:gd name="T6" fmla="*/ 0 60000 65536"/>
                <a:gd name="T7" fmla="*/ 0 60000 65536"/>
                <a:gd name="T8" fmla="*/ 0 60000 65536"/>
                <a:gd name="T9" fmla="*/ 0 w 807"/>
                <a:gd name="T10" fmla="*/ 0 h 260"/>
                <a:gd name="T11" fmla="*/ 807 w 807"/>
                <a:gd name="T12" fmla="*/ 260 h 260"/>
              </a:gdLst>
              <a:ahLst/>
              <a:cxnLst>
                <a:cxn ang="T6">
                  <a:pos x="T0" y="T1"/>
                </a:cxn>
                <a:cxn ang="T7">
                  <a:pos x="T2" y="T3"/>
                </a:cxn>
                <a:cxn ang="T8">
                  <a:pos x="T4" y="T5"/>
                </a:cxn>
              </a:cxnLst>
              <a:rect l="T9" t="T10" r="T11" b="T12"/>
              <a:pathLst>
                <a:path w="807" h="260">
                  <a:moveTo>
                    <a:pt x="0" y="3"/>
                  </a:moveTo>
                  <a:lnTo>
                    <a:pt x="390" y="260"/>
                  </a:lnTo>
                  <a:lnTo>
                    <a:pt x="80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4" name="Freeform 73"/>
            <p:cNvSpPr>
              <a:spLocks/>
            </p:cNvSpPr>
            <p:nvPr/>
          </p:nvSpPr>
          <p:spPr bwMode="auto">
            <a:xfrm>
              <a:off x="1211" y="2266"/>
              <a:ext cx="634" cy="305"/>
            </a:xfrm>
            <a:custGeom>
              <a:avLst/>
              <a:gdLst>
                <a:gd name="T0" fmla="*/ 0 w 634"/>
                <a:gd name="T1" fmla="*/ 6 h 305"/>
                <a:gd name="T2" fmla="*/ 319 w 634"/>
                <a:gd name="T3" fmla="*/ 305 h 305"/>
                <a:gd name="T4" fmla="*/ 634 w 634"/>
                <a:gd name="T5" fmla="*/ 0 h 305"/>
                <a:gd name="T6" fmla="*/ 0 60000 65536"/>
                <a:gd name="T7" fmla="*/ 0 60000 65536"/>
                <a:gd name="T8" fmla="*/ 0 60000 65536"/>
                <a:gd name="T9" fmla="*/ 0 w 634"/>
                <a:gd name="T10" fmla="*/ 0 h 305"/>
                <a:gd name="T11" fmla="*/ 634 w 634"/>
                <a:gd name="T12" fmla="*/ 305 h 305"/>
              </a:gdLst>
              <a:ahLst/>
              <a:cxnLst>
                <a:cxn ang="T6">
                  <a:pos x="T0" y="T1"/>
                </a:cxn>
                <a:cxn ang="T7">
                  <a:pos x="T2" y="T3"/>
                </a:cxn>
                <a:cxn ang="T8">
                  <a:pos x="T4" y="T5"/>
                </a:cxn>
              </a:cxnLst>
              <a:rect l="T9" t="T10" r="T11" b="T12"/>
              <a:pathLst>
                <a:path w="634" h="305">
                  <a:moveTo>
                    <a:pt x="0" y="6"/>
                  </a:moveTo>
                  <a:lnTo>
                    <a:pt x="319" y="305"/>
                  </a:lnTo>
                  <a:lnTo>
                    <a:pt x="63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5" name="Line 74"/>
            <p:cNvSpPr>
              <a:spLocks noChangeShapeType="1"/>
            </p:cNvSpPr>
            <p:nvPr/>
          </p:nvSpPr>
          <p:spPr bwMode="auto">
            <a:xfrm flipH="1">
              <a:off x="2303" y="2269"/>
              <a:ext cx="126" cy="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Rectangle 75"/>
            <p:cNvSpPr>
              <a:spLocks noChangeArrowheads="1"/>
            </p:cNvSpPr>
            <p:nvPr/>
          </p:nvSpPr>
          <p:spPr bwMode="auto">
            <a:xfrm>
              <a:off x="2412" y="1646"/>
              <a:ext cx="26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Host 1</a:t>
              </a:r>
              <a:endParaRPr lang="en-GB" altLang="en-US"/>
            </a:p>
          </p:txBody>
        </p:sp>
        <p:sp>
          <p:nvSpPr>
            <p:cNvPr id="26647" name="Rectangle 76"/>
            <p:cNvSpPr>
              <a:spLocks noChangeArrowheads="1"/>
            </p:cNvSpPr>
            <p:nvPr/>
          </p:nvSpPr>
          <p:spPr bwMode="auto">
            <a:xfrm>
              <a:off x="1359" y="2607"/>
              <a:ext cx="302" cy="17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48" name="Freeform 77"/>
            <p:cNvSpPr>
              <a:spLocks/>
            </p:cNvSpPr>
            <p:nvPr/>
          </p:nvSpPr>
          <p:spPr bwMode="auto">
            <a:xfrm>
              <a:off x="1661" y="2568"/>
              <a:ext cx="39" cy="215"/>
            </a:xfrm>
            <a:custGeom>
              <a:avLst/>
              <a:gdLst>
                <a:gd name="T0" fmla="*/ 39 w 39"/>
                <a:gd name="T1" fmla="*/ 0 h 215"/>
                <a:gd name="T2" fmla="*/ 39 w 39"/>
                <a:gd name="T3" fmla="*/ 178 h 215"/>
                <a:gd name="T4" fmla="*/ 0 w 39"/>
                <a:gd name="T5" fmla="*/ 215 h 215"/>
                <a:gd name="T6" fmla="*/ 0 w 39"/>
                <a:gd name="T7" fmla="*/ 39 h 215"/>
                <a:gd name="T8" fmla="*/ 39 w 39"/>
                <a:gd name="T9" fmla="*/ 0 h 215"/>
                <a:gd name="T10" fmla="*/ 0 60000 65536"/>
                <a:gd name="T11" fmla="*/ 0 60000 65536"/>
                <a:gd name="T12" fmla="*/ 0 60000 65536"/>
                <a:gd name="T13" fmla="*/ 0 60000 65536"/>
                <a:gd name="T14" fmla="*/ 0 60000 65536"/>
                <a:gd name="T15" fmla="*/ 0 w 39"/>
                <a:gd name="T16" fmla="*/ 0 h 215"/>
                <a:gd name="T17" fmla="*/ 39 w 39"/>
                <a:gd name="T18" fmla="*/ 215 h 215"/>
              </a:gdLst>
              <a:ahLst/>
              <a:cxnLst>
                <a:cxn ang="T10">
                  <a:pos x="T0" y="T1"/>
                </a:cxn>
                <a:cxn ang="T11">
                  <a:pos x="T2" y="T3"/>
                </a:cxn>
                <a:cxn ang="T12">
                  <a:pos x="T4" y="T5"/>
                </a:cxn>
                <a:cxn ang="T13">
                  <a:pos x="T6" y="T7"/>
                </a:cxn>
                <a:cxn ang="T14">
                  <a:pos x="T8" y="T9"/>
                </a:cxn>
              </a:cxnLst>
              <a:rect l="T15" t="T16" r="T17" b="T18"/>
              <a:pathLst>
                <a:path w="39" h="215">
                  <a:moveTo>
                    <a:pt x="39" y="0"/>
                  </a:moveTo>
                  <a:lnTo>
                    <a:pt x="39" y="178"/>
                  </a:lnTo>
                  <a:lnTo>
                    <a:pt x="0" y="215"/>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49" name="Freeform 78"/>
            <p:cNvSpPr>
              <a:spLocks/>
            </p:cNvSpPr>
            <p:nvPr/>
          </p:nvSpPr>
          <p:spPr bwMode="auto">
            <a:xfrm>
              <a:off x="1359" y="2568"/>
              <a:ext cx="341" cy="39"/>
            </a:xfrm>
            <a:custGeom>
              <a:avLst/>
              <a:gdLst>
                <a:gd name="T0" fmla="*/ 0 w 341"/>
                <a:gd name="T1" fmla="*/ 39 h 39"/>
                <a:gd name="T2" fmla="*/ 39 w 341"/>
                <a:gd name="T3" fmla="*/ 0 h 39"/>
                <a:gd name="T4" fmla="*/ 341 w 341"/>
                <a:gd name="T5" fmla="*/ 0 h 39"/>
                <a:gd name="T6" fmla="*/ 302 w 341"/>
                <a:gd name="T7" fmla="*/ 39 h 39"/>
                <a:gd name="T8" fmla="*/ 0 w 341"/>
                <a:gd name="T9" fmla="*/ 39 h 39"/>
                <a:gd name="T10" fmla="*/ 0 60000 65536"/>
                <a:gd name="T11" fmla="*/ 0 60000 65536"/>
                <a:gd name="T12" fmla="*/ 0 60000 65536"/>
                <a:gd name="T13" fmla="*/ 0 60000 65536"/>
                <a:gd name="T14" fmla="*/ 0 60000 65536"/>
                <a:gd name="T15" fmla="*/ 0 w 341"/>
                <a:gd name="T16" fmla="*/ 0 h 39"/>
                <a:gd name="T17" fmla="*/ 341 w 341"/>
                <a:gd name="T18" fmla="*/ 39 h 39"/>
              </a:gdLst>
              <a:ahLst/>
              <a:cxnLst>
                <a:cxn ang="T10">
                  <a:pos x="T0" y="T1"/>
                </a:cxn>
                <a:cxn ang="T11">
                  <a:pos x="T2" y="T3"/>
                </a:cxn>
                <a:cxn ang="T12">
                  <a:pos x="T4" y="T5"/>
                </a:cxn>
                <a:cxn ang="T13">
                  <a:pos x="T6" y="T7"/>
                </a:cxn>
                <a:cxn ang="T14">
                  <a:pos x="T8" y="T9"/>
                </a:cxn>
              </a:cxnLst>
              <a:rect l="T15" t="T16" r="T17" b="T18"/>
              <a:pathLst>
                <a:path w="341" h="39">
                  <a:moveTo>
                    <a:pt x="0" y="39"/>
                  </a:moveTo>
                  <a:lnTo>
                    <a:pt x="39" y="0"/>
                  </a:lnTo>
                  <a:lnTo>
                    <a:pt x="341" y="0"/>
                  </a:lnTo>
                  <a:lnTo>
                    <a:pt x="302"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0" name="Freeform 79"/>
            <p:cNvSpPr>
              <a:spLocks noEditPoints="1"/>
            </p:cNvSpPr>
            <p:nvPr/>
          </p:nvSpPr>
          <p:spPr bwMode="auto">
            <a:xfrm>
              <a:off x="1429" y="2668"/>
              <a:ext cx="129" cy="62"/>
            </a:xfrm>
            <a:custGeom>
              <a:avLst/>
              <a:gdLst>
                <a:gd name="T0" fmla="*/ 8 w 129"/>
                <a:gd name="T1" fmla="*/ 62 h 62"/>
                <a:gd name="T2" fmla="*/ 14 w 129"/>
                <a:gd name="T3" fmla="*/ 37 h 62"/>
                <a:gd name="T4" fmla="*/ 22 w 129"/>
                <a:gd name="T5" fmla="*/ 39 h 62"/>
                <a:gd name="T6" fmla="*/ 28 w 129"/>
                <a:gd name="T7" fmla="*/ 48 h 62"/>
                <a:gd name="T8" fmla="*/ 39 w 129"/>
                <a:gd name="T9" fmla="*/ 62 h 62"/>
                <a:gd name="T10" fmla="*/ 34 w 129"/>
                <a:gd name="T11" fmla="*/ 45 h 62"/>
                <a:gd name="T12" fmla="*/ 31 w 129"/>
                <a:gd name="T13" fmla="*/ 37 h 62"/>
                <a:gd name="T14" fmla="*/ 25 w 129"/>
                <a:gd name="T15" fmla="*/ 34 h 62"/>
                <a:gd name="T16" fmla="*/ 34 w 129"/>
                <a:gd name="T17" fmla="*/ 28 h 62"/>
                <a:gd name="T18" fmla="*/ 36 w 129"/>
                <a:gd name="T19" fmla="*/ 17 h 62"/>
                <a:gd name="T20" fmla="*/ 36 w 129"/>
                <a:gd name="T21" fmla="*/ 11 h 62"/>
                <a:gd name="T22" fmla="*/ 31 w 129"/>
                <a:gd name="T23" fmla="*/ 6 h 62"/>
                <a:gd name="T24" fmla="*/ 14 w 129"/>
                <a:gd name="T25" fmla="*/ 0 h 62"/>
                <a:gd name="T26" fmla="*/ 0 w 129"/>
                <a:gd name="T27" fmla="*/ 3 h 62"/>
                <a:gd name="T28" fmla="*/ 8 w 129"/>
                <a:gd name="T29" fmla="*/ 9 h 62"/>
                <a:gd name="T30" fmla="*/ 14 w 129"/>
                <a:gd name="T31" fmla="*/ 6 h 62"/>
                <a:gd name="T32" fmla="*/ 20 w 129"/>
                <a:gd name="T33" fmla="*/ 9 h 62"/>
                <a:gd name="T34" fmla="*/ 28 w 129"/>
                <a:gd name="T35" fmla="*/ 14 h 62"/>
                <a:gd name="T36" fmla="*/ 28 w 129"/>
                <a:gd name="T37" fmla="*/ 17 h 62"/>
                <a:gd name="T38" fmla="*/ 25 w 129"/>
                <a:gd name="T39" fmla="*/ 25 h 62"/>
                <a:gd name="T40" fmla="*/ 17 w 129"/>
                <a:gd name="T41" fmla="*/ 31 h 62"/>
                <a:gd name="T42" fmla="*/ 8 w 129"/>
                <a:gd name="T43" fmla="*/ 9 h 62"/>
                <a:gd name="T44" fmla="*/ 53 w 129"/>
                <a:gd name="T45" fmla="*/ 62 h 62"/>
                <a:gd name="T46" fmla="*/ 62 w 129"/>
                <a:gd name="T47" fmla="*/ 37 h 62"/>
                <a:gd name="T48" fmla="*/ 70 w 129"/>
                <a:gd name="T49" fmla="*/ 39 h 62"/>
                <a:gd name="T50" fmla="*/ 73 w 129"/>
                <a:gd name="T51" fmla="*/ 48 h 62"/>
                <a:gd name="T52" fmla="*/ 84 w 129"/>
                <a:gd name="T53" fmla="*/ 62 h 62"/>
                <a:gd name="T54" fmla="*/ 81 w 129"/>
                <a:gd name="T55" fmla="*/ 45 h 62"/>
                <a:gd name="T56" fmla="*/ 78 w 129"/>
                <a:gd name="T57" fmla="*/ 37 h 62"/>
                <a:gd name="T58" fmla="*/ 73 w 129"/>
                <a:gd name="T59" fmla="*/ 34 h 62"/>
                <a:gd name="T60" fmla="*/ 78 w 129"/>
                <a:gd name="T61" fmla="*/ 28 h 62"/>
                <a:gd name="T62" fmla="*/ 84 w 129"/>
                <a:gd name="T63" fmla="*/ 17 h 62"/>
                <a:gd name="T64" fmla="*/ 81 w 129"/>
                <a:gd name="T65" fmla="*/ 11 h 62"/>
                <a:gd name="T66" fmla="*/ 78 w 129"/>
                <a:gd name="T67" fmla="*/ 6 h 62"/>
                <a:gd name="T68" fmla="*/ 62 w 129"/>
                <a:gd name="T69" fmla="*/ 0 h 62"/>
                <a:gd name="T70" fmla="*/ 48 w 129"/>
                <a:gd name="T71" fmla="*/ 3 h 62"/>
                <a:gd name="T72" fmla="*/ 53 w 129"/>
                <a:gd name="T73" fmla="*/ 9 h 62"/>
                <a:gd name="T74" fmla="*/ 62 w 129"/>
                <a:gd name="T75" fmla="*/ 6 h 62"/>
                <a:gd name="T76" fmla="*/ 67 w 129"/>
                <a:gd name="T77" fmla="*/ 9 h 62"/>
                <a:gd name="T78" fmla="*/ 76 w 129"/>
                <a:gd name="T79" fmla="*/ 14 h 62"/>
                <a:gd name="T80" fmla="*/ 76 w 129"/>
                <a:gd name="T81" fmla="*/ 17 h 62"/>
                <a:gd name="T82" fmla="*/ 73 w 129"/>
                <a:gd name="T83" fmla="*/ 25 h 62"/>
                <a:gd name="T84" fmla="*/ 62 w 129"/>
                <a:gd name="T85" fmla="*/ 31 h 62"/>
                <a:gd name="T86" fmla="*/ 53 w 129"/>
                <a:gd name="T87" fmla="*/ 9 h 62"/>
                <a:gd name="T88" fmla="*/ 101 w 129"/>
                <a:gd name="T89" fmla="*/ 62 h 62"/>
                <a:gd name="T90" fmla="*/ 101 w 129"/>
                <a:gd name="T91" fmla="*/ 37 h 62"/>
                <a:gd name="T92" fmla="*/ 106 w 129"/>
                <a:gd name="T93" fmla="*/ 39 h 62"/>
                <a:gd name="T94" fmla="*/ 126 w 129"/>
                <a:gd name="T95" fmla="*/ 31 h 62"/>
                <a:gd name="T96" fmla="*/ 129 w 129"/>
                <a:gd name="T97" fmla="*/ 25 h 62"/>
                <a:gd name="T98" fmla="*/ 129 w 129"/>
                <a:gd name="T99" fmla="*/ 20 h 62"/>
                <a:gd name="T100" fmla="*/ 123 w 129"/>
                <a:gd name="T101" fmla="*/ 6 h 62"/>
                <a:gd name="T102" fmla="*/ 117 w 129"/>
                <a:gd name="T103" fmla="*/ 3 h 62"/>
                <a:gd name="T104" fmla="*/ 109 w 129"/>
                <a:gd name="T105" fmla="*/ 0 h 62"/>
                <a:gd name="T106" fmla="*/ 92 w 129"/>
                <a:gd name="T107" fmla="*/ 62 h 62"/>
                <a:gd name="T108" fmla="*/ 101 w 129"/>
                <a:gd name="T109" fmla="*/ 9 h 62"/>
                <a:gd name="T110" fmla="*/ 109 w 129"/>
                <a:gd name="T111" fmla="*/ 6 h 62"/>
                <a:gd name="T112" fmla="*/ 117 w 129"/>
                <a:gd name="T113" fmla="*/ 11 h 62"/>
                <a:gd name="T114" fmla="*/ 123 w 129"/>
                <a:gd name="T115" fmla="*/ 20 h 62"/>
                <a:gd name="T116" fmla="*/ 120 w 129"/>
                <a:gd name="T117" fmla="*/ 25 h 62"/>
                <a:gd name="T118" fmla="*/ 115 w 129"/>
                <a:gd name="T119" fmla="*/ 31 h 62"/>
                <a:gd name="T120" fmla="*/ 106 w 129"/>
                <a:gd name="T121" fmla="*/ 31 h 62"/>
                <a:gd name="T122" fmla="*/ 101 w 129"/>
                <a:gd name="T123" fmla="*/ 9 h 6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9"/>
                <a:gd name="T187" fmla="*/ 0 h 62"/>
                <a:gd name="T188" fmla="*/ 129 w 129"/>
                <a:gd name="T189" fmla="*/ 62 h 6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9" h="62">
                  <a:moveTo>
                    <a:pt x="0" y="62"/>
                  </a:moveTo>
                  <a:lnTo>
                    <a:pt x="8" y="62"/>
                  </a:lnTo>
                  <a:lnTo>
                    <a:pt x="8" y="37"/>
                  </a:lnTo>
                  <a:lnTo>
                    <a:pt x="14" y="37"/>
                  </a:lnTo>
                  <a:lnTo>
                    <a:pt x="22" y="39"/>
                  </a:lnTo>
                  <a:lnTo>
                    <a:pt x="28" y="48"/>
                  </a:lnTo>
                  <a:lnTo>
                    <a:pt x="31" y="62"/>
                  </a:lnTo>
                  <a:lnTo>
                    <a:pt x="39" y="62"/>
                  </a:lnTo>
                  <a:lnTo>
                    <a:pt x="34" y="45"/>
                  </a:lnTo>
                  <a:lnTo>
                    <a:pt x="31" y="37"/>
                  </a:lnTo>
                  <a:lnTo>
                    <a:pt x="25" y="34"/>
                  </a:lnTo>
                  <a:lnTo>
                    <a:pt x="34" y="28"/>
                  </a:lnTo>
                  <a:lnTo>
                    <a:pt x="36" y="23"/>
                  </a:lnTo>
                  <a:lnTo>
                    <a:pt x="36" y="17"/>
                  </a:lnTo>
                  <a:lnTo>
                    <a:pt x="36" y="11"/>
                  </a:lnTo>
                  <a:lnTo>
                    <a:pt x="31" y="6"/>
                  </a:lnTo>
                  <a:lnTo>
                    <a:pt x="25" y="3"/>
                  </a:lnTo>
                  <a:lnTo>
                    <a:pt x="14" y="0"/>
                  </a:lnTo>
                  <a:lnTo>
                    <a:pt x="0" y="3"/>
                  </a:lnTo>
                  <a:lnTo>
                    <a:pt x="0" y="62"/>
                  </a:lnTo>
                  <a:close/>
                  <a:moveTo>
                    <a:pt x="8" y="9"/>
                  </a:moveTo>
                  <a:lnTo>
                    <a:pt x="8" y="9"/>
                  </a:lnTo>
                  <a:lnTo>
                    <a:pt x="14" y="6"/>
                  </a:lnTo>
                  <a:lnTo>
                    <a:pt x="20" y="9"/>
                  </a:lnTo>
                  <a:lnTo>
                    <a:pt x="25" y="9"/>
                  </a:lnTo>
                  <a:lnTo>
                    <a:pt x="28" y="14"/>
                  </a:lnTo>
                  <a:lnTo>
                    <a:pt x="28" y="17"/>
                  </a:lnTo>
                  <a:lnTo>
                    <a:pt x="28" y="23"/>
                  </a:lnTo>
                  <a:lnTo>
                    <a:pt x="25" y="25"/>
                  </a:lnTo>
                  <a:lnTo>
                    <a:pt x="20" y="28"/>
                  </a:lnTo>
                  <a:lnTo>
                    <a:pt x="17" y="31"/>
                  </a:lnTo>
                  <a:lnTo>
                    <a:pt x="8" y="31"/>
                  </a:lnTo>
                  <a:lnTo>
                    <a:pt x="8" y="9"/>
                  </a:lnTo>
                  <a:close/>
                  <a:moveTo>
                    <a:pt x="48" y="62"/>
                  </a:moveTo>
                  <a:lnTo>
                    <a:pt x="53" y="62"/>
                  </a:lnTo>
                  <a:lnTo>
                    <a:pt x="53" y="37"/>
                  </a:lnTo>
                  <a:lnTo>
                    <a:pt x="62" y="37"/>
                  </a:lnTo>
                  <a:lnTo>
                    <a:pt x="70" y="39"/>
                  </a:lnTo>
                  <a:lnTo>
                    <a:pt x="73" y="48"/>
                  </a:lnTo>
                  <a:lnTo>
                    <a:pt x="78" y="62"/>
                  </a:lnTo>
                  <a:lnTo>
                    <a:pt x="84" y="62"/>
                  </a:lnTo>
                  <a:lnTo>
                    <a:pt x="81" y="45"/>
                  </a:lnTo>
                  <a:lnTo>
                    <a:pt x="78" y="37"/>
                  </a:lnTo>
                  <a:lnTo>
                    <a:pt x="73" y="34"/>
                  </a:lnTo>
                  <a:lnTo>
                    <a:pt x="78" y="28"/>
                  </a:lnTo>
                  <a:lnTo>
                    <a:pt x="81" y="23"/>
                  </a:lnTo>
                  <a:lnTo>
                    <a:pt x="84" y="17"/>
                  </a:lnTo>
                  <a:lnTo>
                    <a:pt x="81" y="11"/>
                  </a:lnTo>
                  <a:lnTo>
                    <a:pt x="78" y="6"/>
                  </a:lnTo>
                  <a:lnTo>
                    <a:pt x="73" y="3"/>
                  </a:lnTo>
                  <a:lnTo>
                    <a:pt x="62" y="0"/>
                  </a:lnTo>
                  <a:lnTo>
                    <a:pt x="48" y="3"/>
                  </a:lnTo>
                  <a:lnTo>
                    <a:pt x="48" y="62"/>
                  </a:lnTo>
                  <a:close/>
                  <a:moveTo>
                    <a:pt x="53" y="9"/>
                  </a:moveTo>
                  <a:lnTo>
                    <a:pt x="53" y="9"/>
                  </a:lnTo>
                  <a:lnTo>
                    <a:pt x="62" y="6"/>
                  </a:lnTo>
                  <a:lnTo>
                    <a:pt x="67" y="9"/>
                  </a:lnTo>
                  <a:lnTo>
                    <a:pt x="73" y="9"/>
                  </a:lnTo>
                  <a:lnTo>
                    <a:pt x="76" y="14"/>
                  </a:lnTo>
                  <a:lnTo>
                    <a:pt x="76" y="17"/>
                  </a:lnTo>
                  <a:lnTo>
                    <a:pt x="76" y="23"/>
                  </a:lnTo>
                  <a:lnTo>
                    <a:pt x="73" y="25"/>
                  </a:lnTo>
                  <a:lnTo>
                    <a:pt x="67" y="28"/>
                  </a:lnTo>
                  <a:lnTo>
                    <a:pt x="62" y="31"/>
                  </a:lnTo>
                  <a:lnTo>
                    <a:pt x="53" y="31"/>
                  </a:lnTo>
                  <a:lnTo>
                    <a:pt x="53" y="9"/>
                  </a:lnTo>
                  <a:close/>
                  <a:moveTo>
                    <a:pt x="92" y="62"/>
                  </a:moveTo>
                  <a:lnTo>
                    <a:pt x="101" y="62"/>
                  </a:lnTo>
                  <a:lnTo>
                    <a:pt x="101" y="37"/>
                  </a:lnTo>
                  <a:lnTo>
                    <a:pt x="106" y="39"/>
                  </a:lnTo>
                  <a:lnTo>
                    <a:pt x="117" y="37"/>
                  </a:lnTo>
                  <a:lnTo>
                    <a:pt x="126" y="31"/>
                  </a:lnTo>
                  <a:lnTo>
                    <a:pt x="129" y="25"/>
                  </a:lnTo>
                  <a:lnTo>
                    <a:pt x="129" y="20"/>
                  </a:lnTo>
                  <a:lnTo>
                    <a:pt x="129" y="11"/>
                  </a:lnTo>
                  <a:lnTo>
                    <a:pt x="123" y="6"/>
                  </a:lnTo>
                  <a:lnTo>
                    <a:pt x="117" y="3"/>
                  </a:lnTo>
                  <a:lnTo>
                    <a:pt x="109" y="0"/>
                  </a:lnTo>
                  <a:lnTo>
                    <a:pt x="92" y="3"/>
                  </a:lnTo>
                  <a:lnTo>
                    <a:pt x="92" y="62"/>
                  </a:lnTo>
                  <a:close/>
                  <a:moveTo>
                    <a:pt x="101" y="9"/>
                  </a:moveTo>
                  <a:lnTo>
                    <a:pt x="101" y="9"/>
                  </a:lnTo>
                  <a:lnTo>
                    <a:pt x="109" y="6"/>
                  </a:lnTo>
                  <a:lnTo>
                    <a:pt x="115" y="9"/>
                  </a:lnTo>
                  <a:lnTo>
                    <a:pt x="117" y="11"/>
                  </a:lnTo>
                  <a:lnTo>
                    <a:pt x="120" y="14"/>
                  </a:lnTo>
                  <a:lnTo>
                    <a:pt x="123" y="20"/>
                  </a:lnTo>
                  <a:lnTo>
                    <a:pt x="120" y="25"/>
                  </a:lnTo>
                  <a:lnTo>
                    <a:pt x="117" y="28"/>
                  </a:lnTo>
                  <a:lnTo>
                    <a:pt x="115" y="31"/>
                  </a:lnTo>
                  <a:lnTo>
                    <a:pt x="106" y="31"/>
                  </a:lnTo>
                  <a:lnTo>
                    <a:pt x="101" y="31"/>
                  </a:lnTo>
                  <a:lnTo>
                    <a:pt x="10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1" name="Rectangle 80"/>
            <p:cNvSpPr>
              <a:spLocks noChangeArrowheads="1"/>
            </p:cNvSpPr>
            <p:nvPr/>
          </p:nvSpPr>
          <p:spPr bwMode="auto">
            <a:xfrm>
              <a:off x="2133" y="2612"/>
              <a:ext cx="301" cy="17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52" name="Freeform 81"/>
            <p:cNvSpPr>
              <a:spLocks/>
            </p:cNvSpPr>
            <p:nvPr/>
          </p:nvSpPr>
          <p:spPr bwMode="auto">
            <a:xfrm>
              <a:off x="2434" y="2573"/>
              <a:ext cx="40" cy="215"/>
            </a:xfrm>
            <a:custGeom>
              <a:avLst/>
              <a:gdLst>
                <a:gd name="T0" fmla="*/ 40 w 40"/>
                <a:gd name="T1" fmla="*/ 0 h 215"/>
                <a:gd name="T2" fmla="*/ 40 w 40"/>
                <a:gd name="T3" fmla="*/ 179 h 215"/>
                <a:gd name="T4" fmla="*/ 0 w 40"/>
                <a:gd name="T5" fmla="*/ 215 h 215"/>
                <a:gd name="T6" fmla="*/ 0 w 40"/>
                <a:gd name="T7" fmla="*/ 39 h 215"/>
                <a:gd name="T8" fmla="*/ 40 w 40"/>
                <a:gd name="T9" fmla="*/ 0 h 215"/>
                <a:gd name="T10" fmla="*/ 0 60000 65536"/>
                <a:gd name="T11" fmla="*/ 0 60000 65536"/>
                <a:gd name="T12" fmla="*/ 0 60000 65536"/>
                <a:gd name="T13" fmla="*/ 0 60000 65536"/>
                <a:gd name="T14" fmla="*/ 0 60000 65536"/>
                <a:gd name="T15" fmla="*/ 0 w 40"/>
                <a:gd name="T16" fmla="*/ 0 h 215"/>
                <a:gd name="T17" fmla="*/ 40 w 40"/>
                <a:gd name="T18" fmla="*/ 215 h 215"/>
              </a:gdLst>
              <a:ahLst/>
              <a:cxnLst>
                <a:cxn ang="T10">
                  <a:pos x="T0" y="T1"/>
                </a:cxn>
                <a:cxn ang="T11">
                  <a:pos x="T2" y="T3"/>
                </a:cxn>
                <a:cxn ang="T12">
                  <a:pos x="T4" y="T5"/>
                </a:cxn>
                <a:cxn ang="T13">
                  <a:pos x="T6" y="T7"/>
                </a:cxn>
                <a:cxn ang="T14">
                  <a:pos x="T8" y="T9"/>
                </a:cxn>
              </a:cxnLst>
              <a:rect l="T15" t="T16" r="T17" b="T18"/>
              <a:pathLst>
                <a:path w="40" h="215">
                  <a:moveTo>
                    <a:pt x="40" y="0"/>
                  </a:moveTo>
                  <a:lnTo>
                    <a:pt x="40" y="179"/>
                  </a:lnTo>
                  <a:lnTo>
                    <a:pt x="0" y="215"/>
                  </a:lnTo>
                  <a:lnTo>
                    <a:pt x="0" y="39"/>
                  </a:lnTo>
                  <a:lnTo>
                    <a:pt x="4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3" name="Freeform 82"/>
            <p:cNvSpPr>
              <a:spLocks/>
            </p:cNvSpPr>
            <p:nvPr/>
          </p:nvSpPr>
          <p:spPr bwMode="auto">
            <a:xfrm>
              <a:off x="2133" y="2573"/>
              <a:ext cx="341" cy="39"/>
            </a:xfrm>
            <a:custGeom>
              <a:avLst/>
              <a:gdLst>
                <a:gd name="T0" fmla="*/ 0 w 341"/>
                <a:gd name="T1" fmla="*/ 39 h 39"/>
                <a:gd name="T2" fmla="*/ 39 w 341"/>
                <a:gd name="T3" fmla="*/ 0 h 39"/>
                <a:gd name="T4" fmla="*/ 341 w 341"/>
                <a:gd name="T5" fmla="*/ 0 h 39"/>
                <a:gd name="T6" fmla="*/ 301 w 341"/>
                <a:gd name="T7" fmla="*/ 39 h 39"/>
                <a:gd name="T8" fmla="*/ 0 w 341"/>
                <a:gd name="T9" fmla="*/ 39 h 39"/>
                <a:gd name="T10" fmla="*/ 0 60000 65536"/>
                <a:gd name="T11" fmla="*/ 0 60000 65536"/>
                <a:gd name="T12" fmla="*/ 0 60000 65536"/>
                <a:gd name="T13" fmla="*/ 0 60000 65536"/>
                <a:gd name="T14" fmla="*/ 0 60000 65536"/>
                <a:gd name="T15" fmla="*/ 0 w 341"/>
                <a:gd name="T16" fmla="*/ 0 h 39"/>
                <a:gd name="T17" fmla="*/ 341 w 341"/>
                <a:gd name="T18" fmla="*/ 39 h 39"/>
              </a:gdLst>
              <a:ahLst/>
              <a:cxnLst>
                <a:cxn ang="T10">
                  <a:pos x="T0" y="T1"/>
                </a:cxn>
                <a:cxn ang="T11">
                  <a:pos x="T2" y="T3"/>
                </a:cxn>
                <a:cxn ang="T12">
                  <a:pos x="T4" y="T5"/>
                </a:cxn>
                <a:cxn ang="T13">
                  <a:pos x="T6" y="T7"/>
                </a:cxn>
                <a:cxn ang="T14">
                  <a:pos x="T8" y="T9"/>
                </a:cxn>
              </a:cxnLst>
              <a:rect l="T15" t="T16" r="T17" b="T18"/>
              <a:pathLst>
                <a:path w="341" h="39">
                  <a:moveTo>
                    <a:pt x="0" y="39"/>
                  </a:moveTo>
                  <a:lnTo>
                    <a:pt x="39" y="0"/>
                  </a:lnTo>
                  <a:lnTo>
                    <a:pt x="341" y="0"/>
                  </a:lnTo>
                  <a:lnTo>
                    <a:pt x="301"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4" name="Freeform 83"/>
            <p:cNvSpPr>
              <a:spLocks noEditPoints="1"/>
            </p:cNvSpPr>
            <p:nvPr/>
          </p:nvSpPr>
          <p:spPr bwMode="auto">
            <a:xfrm>
              <a:off x="2200" y="2668"/>
              <a:ext cx="148" cy="62"/>
            </a:xfrm>
            <a:custGeom>
              <a:avLst/>
              <a:gdLst>
                <a:gd name="T0" fmla="*/ 59 w 148"/>
                <a:gd name="T1" fmla="*/ 62 h 62"/>
                <a:gd name="T2" fmla="*/ 45 w 148"/>
                <a:gd name="T3" fmla="*/ 0 h 62"/>
                <a:gd name="T4" fmla="*/ 36 w 148"/>
                <a:gd name="T5" fmla="*/ 31 h 62"/>
                <a:gd name="T6" fmla="*/ 28 w 148"/>
                <a:gd name="T7" fmla="*/ 51 h 62"/>
                <a:gd name="T8" fmla="*/ 22 w 148"/>
                <a:gd name="T9" fmla="*/ 31 h 62"/>
                <a:gd name="T10" fmla="*/ 3 w 148"/>
                <a:gd name="T11" fmla="*/ 0 h 62"/>
                <a:gd name="T12" fmla="*/ 5 w 148"/>
                <a:gd name="T13" fmla="*/ 62 h 62"/>
                <a:gd name="T14" fmla="*/ 8 w 148"/>
                <a:gd name="T15" fmla="*/ 37 h 62"/>
                <a:gd name="T16" fmla="*/ 8 w 148"/>
                <a:gd name="T17" fmla="*/ 9 h 62"/>
                <a:gd name="T18" fmla="*/ 17 w 148"/>
                <a:gd name="T19" fmla="*/ 34 h 62"/>
                <a:gd name="T20" fmla="*/ 31 w 148"/>
                <a:gd name="T21" fmla="*/ 62 h 62"/>
                <a:gd name="T22" fmla="*/ 42 w 148"/>
                <a:gd name="T23" fmla="*/ 31 h 62"/>
                <a:gd name="T24" fmla="*/ 47 w 148"/>
                <a:gd name="T25" fmla="*/ 9 h 62"/>
                <a:gd name="T26" fmla="*/ 50 w 148"/>
                <a:gd name="T27" fmla="*/ 37 h 62"/>
                <a:gd name="T28" fmla="*/ 67 w 148"/>
                <a:gd name="T29" fmla="*/ 59 h 62"/>
                <a:gd name="T30" fmla="*/ 72 w 148"/>
                <a:gd name="T31" fmla="*/ 62 h 62"/>
                <a:gd name="T32" fmla="*/ 81 w 148"/>
                <a:gd name="T33" fmla="*/ 62 h 62"/>
                <a:gd name="T34" fmla="*/ 98 w 148"/>
                <a:gd name="T35" fmla="*/ 59 h 62"/>
                <a:gd name="T36" fmla="*/ 103 w 148"/>
                <a:gd name="T37" fmla="*/ 45 h 62"/>
                <a:gd name="T38" fmla="*/ 100 w 148"/>
                <a:gd name="T39" fmla="*/ 39 h 62"/>
                <a:gd name="T40" fmla="*/ 86 w 148"/>
                <a:gd name="T41" fmla="*/ 28 h 62"/>
                <a:gd name="T42" fmla="*/ 78 w 148"/>
                <a:gd name="T43" fmla="*/ 23 h 62"/>
                <a:gd name="T44" fmla="*/ 75 w 148"/>
                <a:gd name="T45" fmla="*/ 17 h 62"/>
                <a:gd name="T46" fmla="*/ 81 w 148"/>
                <a:gd name="T47" fmla="*/ 9 h 62"/>
                <a:gd name="T48" fmla="*/ 86 w 148"/>
                <a:gd name="T49" fmla="*/ 6 h 62"/>
                <a:gd name="T50" fmla="*/ 98 w 148"/>
                <a:gd name="T51" fmla="*/ 9 h 62"/>
                <a:gd name="T52" fmla="*/ 100 w 148"/>
                <a:gd name="T53" fmla="*/ 3 h 62"/>
                <a:gd name="T54" fmla="*/ 86 w 148"/>
                <a:gd name="T55" fmla="*/ 0 h 62"/>
                <a:gd name="T56" fmla="*/ 81 w 148"/>
                <a:gd name="T57" fmla="*/ 3 h 62"/>
                <a:gd name="T58" fmla="*/ 70 w 148"/>
                <a:gd name="T59" fmla="*/ 11 h 62"/>
                <a:gd name="T60" fmla="*/ 70 w 148"/>
                <a:gd name="T61" fmla="*/ 17 h 62"/>
                <a:gd name="T62" fmla="*/ 72 w 148"/>
                <a:gd name="T63" fmla="*/ 28 h 62"/>
                <a:gd name="T64" fmla="*/ 84 w 148"/>
                <a:gd name="T65" fmla="*/ 34 h 62"/>
                <a:gd name="T66" fmla="*/ 95 w 148"/>
                <a:gd name="T67" fmla="*/ 45 h 62"/>
                <a:gd name="T68" fmla="*/ 95 w 148"/>
                <a:gd name="T69" fmla="*/ 51 h 62"/>
                <a:gd name="T70" fmla="*/ 86 w 148"/>
                <a:gd name="T71" fmla="*/ 56 h 62"/>
                <a:gd name="T72" fmla="*/ 84 w 148"/>
                <a:gd name="T73" fmla="*/ 56 h 62"/>
                <a:gd name="T74" fmla="*/ 70 w 148"/>
                <a:gd name="T75" fmla="*/ 53 h 62"/>
                <a:gd name="T76" fmla="*/ 112 w 148"/>
                <a:gd name="T77" fmla="*/ 62 h 62"/>
                <a:gd name="T78" fmla="*/ 120 w 148"/>
                <a:gd name="T79" fmla="*/ 37 h 62"/>
                <a:gd name="T80" fmla="*/ 126 w 148"/>
                <a:gd name="T81" fmla="*/ 39 h 62"/>
                <a:gd name="T82" fmla="*/ 137 w 148"/>
                <a:gd name="T83" fmla="*/ 37 h 62"/>
                <a:gd name="T84" fmla="*/ 145 w 148"/>
                <a:gd name="T85" fmla="*/ 31 h 62"/>
                <a:gd name="T86" fmla="*/ 148 w 148"/>
                <a:gd name="T87" fmla="*/ 20 h 62"/>
                <a:gd name="T88" fmla="*/ 148 w 148"/>
                <a:gd name="T89" fmla="*/ 11 h 62"/>
                <a:gd name="T90" fmla="*/ 142 w 148"/>
                <a:gd name="T91" fmla="*/ 6 h 62"/>
                <a:gd name="T92" fmla="*/ 128 w 148"/>
                <a:gd name="T93" fmla="*/ 0 h 62"/>
                <a:gd name="T94" fmla="*/ 112 w 148"/>
                <a:gd name="T95" fmla="*/ 3 h 62"/>
                <a:gd name="T96" fmla="*/ 120 w 148"/>
                <a:gd name="T97" fmla="*/ 9 h 62"/>
                <a:gd name="T98" fmla="*/ 128 w 148"/>
                <a:gd name="T99" fmla="*/ 9 h 62"/>
                <a:gd name="T100" fmla="*/ 134 w 148"/>
                <a:gd name="T101" fmla="*/ 9 h 62"/>
                <a:gd name="T102" fmla="*/ 140 w 148"/>
                <a:gd name="T103" fmla="*/ 14 h 62"/>
                <a:gd name="T104" fmla="*/ 142 w 148"/>
                <a:gd name="T105" fmla="*/ 20 h 62"/>
                <a:gd name="T106" fmla="*/ 137 w 148"/>
                <a:gd name="T107" fmla="*/ 28 h 62"/>
                <a:gd name="T108" fmla="*/ 126 w 148"/>
                <a:gd name="T109" fmla="*/ 31 h 62"/>
                <a:gd name="T110" fmla="*/ 120 w 148"/>
                <a:gd name="T111" fmla="*/ 31 h 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8"/>
                <a:gd name="T169" fmla="*/ 0 h 62"/>
                <a:gd name="T170" fmla="*/ 148 w 148"/>
                <a:gd name="T171" fmla="*/ 62 h 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8" h="62">
                  <a:moveTo>
                    <a:pt x="50" y="62"/>
                  </a:moveTo>
                  <a:lnTo>
                    <a:pt x="59" y="62"/>
                  </a:lnTo>
                  <a:lnTo>
                    <a:pt x="56" y="0"/>
                  </a:lnTo>
                  <a:lnTo>
                    <a:pt x="45" y="0"/>
                  </a:lnTo>
                  <a:lnTo>
                    <a:pt x="36" y="31"/>
                  </a:lnTo>
                  <a:lnTo>
                    <a:pt x="28" y="51"/>
                  </a:lnTo>
                  <a:lnTo>
                    <a:pt x="22" y="31"/>
                  </a:lnTo>
                  <a:lnTo>
                    <a:pt x="14" y="0"/>
                  </a:lnTo>
                  <a:lnTo>
                    <a:pt x="3" y="0"/>
                  </a:lnTo>
                  <a:lnTo>
                    <a:pt x="0" y="62"/>
                  </a:lnTo>
                  <a:lnTo>
                    <a:pt x="5" y="62"/>
                  </a:lnTo>
                  <a:lnTo>
                    <a:pt x="8" y="37"/>
                  </a:lnTo>
                  <a:lnTo>
                    <a:pt x="8" y="9"/>
                  </a:lnTo>
                  <a:lnTo>
                    <a:pt x="17" y="34"/>
                  </a:lnTo>
                  <a:lnTo>
                    <a:pt x="25" y="62"/>
                  </a:lnTo>
                  <a:lnTo>
                    <a:pt x="31" y="62"/>
                  </a:lnTo>
                  <a:lnTo>
                    <a:pt x="42" y="31"/>
                  </a:lnTo>
                  <a:lnTo>
                    <a:pt x="47" y="9"/>
                  </a:lnTo>
                  <a:lnTo>
                    <a:pt x="50" y="37"/>
                  </a:lnTo>
                  <a:lnTo>
                    <a:pt x="50" y="62"/>
                  </a:lnTo>
                  <a:close/>
                  <a:moveTo>
                    <a:pt x="67" y="59"/>
                  </a:moveTo>
                  <a:lnTo>
                    <a:pt x="67" y="59"/>
                  </a:lnTo>
                  <a:lnTo>
                    <a:pt x="72" y="62"/>
                  </a:lnTo>
                  <a:lnTo>
                    <a:pt x="81" y="62"/>
                  </a:lnTo>
                  <a:lnTo>
                    <a:pt x="92" y="62"/>
                  </a:lnTo>
                  <a:lnTo>
                    <a:pt x="98" y="59"/>
                  </a:lnTo>
                  <a:lnTo>
                    <a:pt x="100" y="53"/>
                  </a:lnTo>
                  <a:lnTo>
                    <a:pt x="103" y="45"/>
                  </a:lnTo>
                  <a:lnTo>
                    <a:pt x="100" y="39"/>
                  </a:lnTo>
                  <a:lnTo>
                    <a:pt x="98" y="34"/>
                  </a:lnTo>
                  <a:lnTo>
                    <a:pt x="86" y="28"/>
                  </a:lnTo>
                  <a:lnTo>
                    <a:pt x="78" y="23"/>
                  </a:lnTo>
                  <a:lnTo>
                    <a:pt x="75" y="17"/>
                  </a:lnTo>
                  <a:lnTo>
                    <a:pt x="78" y="9"/>
                  </a:lnTo>
                  <a:lnTo>
                    <a:pt x="81" y="9"/>
                  </a:lnTo>
                  <a:lnTo>
                    <a:pt x="86" y="6"/>
                  </a:lnTo>
                  <a:lnTo>
                    <a:pt x="95" y="9"/>
                  </a:lnTo>
                  <a:lnTo>
                    <a:pt x="98" y="9"/>
                  </a:lnTo>
                  <a:lnTo>
                    <a:pt x="100" y="3"/>
                  </a:lnTo>
                  <a:lnTo>
                    <a:pt x="95" y="0"/>
                  </a:lnTo>
                  <a:lnTo>
                    <a:pt x="86" y="0"/>
                  </a:lnTo>
                  <a:lnTo>
                    <a:pt x="81" y="3"/>
                  </a:lnTo>
                  <a:lnTo>
                    <a:pt x="72" y="6"/>
                  </a:lnTo>
                  <a:lnTo>
                    <a:pt x="70" y="11"/>
                  </a:lnTo>
                  <a:lnTo>
                    <a:pt x="70" y="17"/>
                  </a:lnTo>
                  <a:lnTo>
                    <a:pt x="70" y="23"/>
                  </a:lnTo>
                  <a:lnTo>
                    <a:pt x="72" y="28"/>
                  </a:lnTo>
                  <a:lnTo>
                    <a:pt x="84" y="34"/>
                  </a:lnTo>
                  <a:lnTo>
                    <a:pt x="92" y="39"/>
                  </a:lnTo>
                  <a:lnTo>
                    <a:pt x="95" y="45"/>
                  </a:lnTo>
                  <a:lnTo>
                    <a:pt x="95" y="51"/>
                  </a:lnTo>
                  <a:lnTo>
                    <a:pt x="92" y="53"/>
                  </a:lnTo>
                  <a:lnTo>
                    <a:pt x="86" y="56"/>
                  </a:lnTo>
                  <a:lnTo>
                    <a:pt x="84" y="56"/>
                  </a:lnTo>
                  <a:lnTo>
                    <a:pt x="75" y="56"/>
                  </a:lnTo>
                  <a:lnTo>
                    <a:pt x="70" y="53"/>
                  </a:lnTo>
                  <a:lnTo>
                    <a:pt x="67" y="59"/>
                  </a:lnTo>
                  <a:close/>
                  <a:moveTo>
                    <a:pt x="112" y="62"/>
                  </a:moveTo>
                  <a:lnTo>
                    <a:pt x="120" y="62"/>
                  </a:lnTo>
                  <a:lnTo>
                    <a:pt x="120" y="37"/>
                  </a:lnTo>
                  <a:lnTo>
                    <a:pt x="126" y="39"/>
                  </a:lnTo>
                  <a:lnTo>
                    <a:pt x="137" y="37"/>
                  </a:lnTo>
                  <a:lnTo>
                    <a:pt x="145" y="31"/>
                  </a:lnTo>
                  <a:lnTo>
                    <a:pt x="148" y="25"/>
                  </a:lnTo>
                  <a:lnTo>
                    <a:pt x="148" y="20"/>
                  </a:lnTo>
                  <a:lnTo>
                    <a:pt x="148" y="11"/>
                  </a:lnTo>
                  <a:lnTo>
                    <a:pt x="142" y="6"/>
                  </a:lnTo>
                  <a:lnTo>
                    <a:pt x="137" y="3"/>
                  </a:lnTo>
                  <a:lnTo>
                    <a:pt x="128" y="0"/>
                  </a:lnTo>
                  <a:lnTo>
                    <a:pt x="112" y="3"/>
                  </a:lnTo>
                  <a:lnTo>
                    <a:pt x="112" y="62"/>
                  </a:lnTo>
                  <a:close/>
                  <a:moveTo>
                    <a:pt x="120" y="9"/>
                  </a:moveTo>
                  <a:lnTo>
                    <a:pt x="120" y="9"/>
                  </a:lnTo>
                  <a:lnTo>
                    <a:pt x="128" y="9"/>
                  </a:lnTo>
                  <a:lnTo>
                    <a:pt x="134" y="9"/>
                  </a:lnTo>
                  <a:lnTo>
                    <a:pt x="137" y="11"/>
                  </a:lnTo>
                  <a:lnTo>
                    <a:pt x="140" y="14"/>
                  </a:lnTo>
                  <a:lnTo>
                    <a:pt x="142" y="20"/>
                  </a:lnTo>
                  <a:lnTo>
                    <a:pt x="140" y="25"/>
                  </a:lnTo>
                  <a:lnTo>
                    <a:pt x="137" y="28"/>
                  </a:lnTo>
                  <a:lnTo>
                    <a:pt x="134" y="31"/>
                  </a:lnTo>
                  <a:lnTo>
                    <a:pt x="126" y="31"/>
                  </a:lnTo>
                  <a:lnTo>
                    <a:pt x="120" y="31"/>
                  </a:lnTo>
                  <a:lnTo>
                    <a:pt x="12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5" name="Rectangle 84"/>
            <p:cNvSpPr>
              <a:spLocks noChangeArrowheads="1"/>
            </p:cNvSpPr>
            <p:nvPr/>
          </p:nvSpPr>
          <p:spPr bwMode="auto">
            <a:xfrm>
              <a:off x="1722" y="3079"/>
              <a:ext cx="302" cy="17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56" name="Freeform 85"/>
            <p:cNvSpPr>
              <a:spLocks/>
            </p:cNvSpPr>
            <p:nvPr/>
          </p:nvSpPr>
          <p:spPr bwMode="auto">
            <a:xfrm>
              <a:off x="2024" y="3040"/>
              <a:ext cx="39" cy="217"/>
            </a:xfrm>
            <a:custGeom>
              <a:avLst/>
              <a:gdLst>
                <a:gd name="T0" fmla="*/ 39 w 39"/>
                <a:gd name="T1" fmla="*/ 0 h 217"/>
                <a:gd name="T2" fmla="*/ 39 w 39"/>
                <a:gd name="T3" fmla="*/ 178 h 217"/>
                <a:gd name="T4" fmla="*/ 0 w 39"/>
                <a:gd name="T5" fmla="*/ 217 h 217"/>
                <a:gd name="T6" fmla="*/ 0 w 39"/>
                <a:gd name="T7" fmla="*/ 39 h 217"/>
                <a:gd name="T8" fmla="*/ 39 w 39"/>
                <a:gd name="T9" fmla="*/ 0 h 217"/>
                <a:gd name="T10" fmla="*/ 0 60000 65536"/>
                <a:gd name="T11" fmla="*/ 0 60000 65536"/>
                <a:gd name="T12" fmla="*/ 0 60000 65536"/>
                <a:gd name="T13" fmla="*/ 0 60000 65536"/>
                <a:gd name="T14" fmla="*/ 0 60000 65536"/>
                <a:gd name="T15" fmla="*/ 0 w 39"/>
                <a:gd name="T16" fmla="*/ 0 h 217"/>
                <a:gd name="T17" fmla="*/ 39 w 39"/>
                <a:gd name="T18" fmla="*/ 217 h 217"/>
              </a:gdLst>
              <a:ahLst/>
              <a:cxnLst>
                <a:cxn ang="T10">
                  <a:pos x="T0" y="T1"/>
                </a:cxn>
                <a:cxn ang="T11">
                  <a:pos x="T2" y="T3"/>
                </a:cxn>
                <a:cxn ang="T12">
                  <a:pos x="T4" y="T5"/>
                </a:cxn>
                <a:cxn ang="T13">
                  <a:pos x="T6" y="T7"/>
                </a:cxn>
                <a:cxn ang="T14">
                  <a:pos x="T8" y="T9"/>
                </a:cxn>
              </a:cxnLst>
              <a:rect l="T15" t="T16" r="T17" b="T18"/>
              <a:pathLst>
                <a:path w="39" h="217">
                  <a:moveTo>
                    <a:pt x="39" y="0"/>
                  </a:moveTo>
                  <a:lnTo>
                    <a:pt x="39" y="178"/>
                  </a:lnTo>
                  <a:lnTo>
                    <a:pt x="0" y="217"/>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7" name="Freeform 86"/>
            <p:cNvSpPr>
              <a:spLocks/>
            </p:cNvSpPr>
            <p:nvPr/>
          </p:nvSpPr>
          <p:spPr bwMode="auto">
            <a:xfrm>
              <a:off x="1722" y="3040"/>
              <a:ext cx="341" cy="39"/>
            </a:xfrm>
            <a:custGeom>
              <a:avLst/>
              <a:gdLst>
                <a:gd name="T0" fmla="*/ 0 w 341"/>
                <a:gd name="T1" fmla="*/ 39 h 39"/>
                <a:gd name="T2" fmla="*/ 39 w 341"/>
                <a:gd name="T3" fmla="*/ 0 h 39"/>
                <a:gd name="T4" fmla="*/ 341 w 341"/>
                <a:gd name="T5" fmla="*/ 0 h 39"/>
                <a:gd name="T6" fmla="*/ 302 w 341"/>
                <a:gd name="T7" fmla="*/ 39 h 39"/>
                <a:gd name="T8" fmla="*/ 0 w 341"/>
                <a:gd name="T9" fmla="*/ 39 h 39"/>
                <a:gd name="T10" fmla="*/ 0 60000 65536"/>
                <a:gd name="T11" fmla="*/ 0 60000 65536"/>
                <a:gd name="T12" fmla="*/ 0 60000 65536"/>
                <a:gd name="T13" fmla="*/ 0 60000 65536"/>
                <a:gd name="T14" fmla="*/ 0 60000 65536"/>
                <a:gd name="T15" fmla="*/ 0 w 341"/>
                <a:gd name="T16" fmla="*/ 0 h 39"/>
                <a:gd name="T17" fmla="*/ 341 w 341"/>
                <a:gd name="T18" fmla="*/ 39 h 39"/>
              </a:gdLst>
              <a:ahLst/>
              <a:cxnLst>
                <a:cxn ang="T10">
                  <a:pos x="T0" y="T1"/>
                </a:cxn>
                <a:cxn ang="T11">
                  <a:pos x="T2" y="T3"/>
                </a:cxn>
                <a:cxn ang="T12">
                  <a:pos x="T4" y="T5"/>
                </a:cxn>
                <a:cxn ang="T13">
                  <a:pos x="T6" y="T7"/>
                </a:cxn>
                <a:cxn ang="T14">
                  <a:pos x="T8" y="T9"/>
                </a:cxn>
              </a:cxnLst>
              <a:rect l="T15" t="T16" r="T17" b="T18"/>
              <a:pathLst>
                <a:path w="341" h="39">
                  <a:moveTo>
                    <a:pt x="0" y="39"/>
                  </a:moveTo>
                  <a:lnTo>
                    <a:pt x="39" y="0"/>
                  </a:lnTo>
                  <a:lnTo>
                    <a:pt x="341" y="0"/>
                  </a:lnTo>
                  <a:lnTo>
                    <a:pt x="302"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8" name="Freeform 87"/>
            <p:cNvSpPr>
              <a:spLocks noEditPoints="1"/>
            </p:cNvSpPr>
            <p:nvPr/>
          </p:nvSpPr>
          <p:spPr bwMode="auto">
            <a:xfrm>
              <a:off x="1784" y="3140"/>
              <a:ext cx="148" cy="59"/>
            </a:xfrm>
            <a:custGeom>
              <a:avLst/>
              <a:gdLst>
                <a:gd name="T0" fmla="*/ 0 w 148"/>
                <a:gd name="T1" fmla="*/ 0 h 59"/>
                <a:gd name="T2" fmla="*/ 0 w 148"/>
                <a:gd name="T3" fmla="*/ 59 h 59"/>
                <a:gd name="T4" fmla="*/ 8 w 148"/>
                <a:gd name="T5" fmla="*/ 59 h 59"/>
                <a:gd name="T6" fmla="*/ 8 w 148"/>
                <a:gd name="T7" fmla="*/ 31 h 59"/>
                <a:gd name="T8" fmla="*/ 36 w 148"/>
                <a:gd name="T9" fmla="*/ 31 h 59"/>
                <a:gd name="T10" fmla="*/ 36 w 148"/>
                <a:gd name="T11" fmla="*/ 59 h 59"/>
                <a:gd name="T12" fmla="*/ 42 w 148"/>
                <a:gd name="T13" fmla="*/ 59 h 59"/>
                <a:gd name="T14" fmla="*/ 42 w 148"/>
                <a:gd name="T15" fmla="*/ 0 h 59"/>
                <a:gd name="T16" fmla="*/ 36 w 148"/>
                <a:gd name="T17" fmla="*/ 0 h 59"/>
                <a:gd name="T18" fmla="*/ 36 w 148"/>
                <a:gd name="T19" fmla="*/ 25 h 59"/>
                <a:gd name="T20" fmla="*/ 8 w 148"/>
                <a:gd name="T21" fmla="*/ 25 h 59"/>
                <a:gd name="T22" fmla="*/ 8 w 148"/>
                <a:gd name="T23" fmla="*/ 0 h 59"/>
                <a:gd name="T24" fmla="*/ 0 w 148"/>
                <a:gd name="T25" fmla="*/ 0 h 59"/>
                <a:gd name="T26" fmla="*/ 56 w 148"/>
                <a:gd name="T27" fmla="*/ 0 h 59"/>
                <a:gd name="T28" fmla="*/ 56 w 148"/>
                <a:gd name="T29" fmla="*/ 59 h 59"/>
                <a:gd name="T30" fmla="*/ 64 w 148"/>
                <a:gd name="T31" fmla="*/ 59 h 59"/>
                <a:gd name="T32" fmla="*/ 64 w 148"/>
                <a:gd name="T33" fmla="*/ 31 h 59"/>
                <a:gd name="T34" fmla="*/ 92 w 148"/>
                <a:gd name="T35" fmla="*/ 31 h 59"/>
                <a:gd name="T36" fmla="*/ 92 w 148"/>
                <a:gd name="T37" fmla="*/ 59 h 59"/>
                <a:gd name="T38" fmla="*/ 100 w 148"/>
                <a:gd name="T39" fmla="*/ 59 h 59"/>
                <a:gd name="T40" fmla="*/ 100 w 148"/>
                <a:gd name="T41" fmla="*/ 0 h 59"/>
                <a:gd name="T42" fmla="*/ 92 w 148"/>
                <a:gd name="T43" fmla="*/ 0 h 59"/>
                <a:gd name="T44" fmla="*/ 92 w 148"/>
                <a:gd name="T45" fmla="*/ 25 h 59"/>
                <a:gd name="T46" fmla="*/ 64 w 148"/>
                <a:gd name="T47" fmla="*/ 25 h 59"/>
                <a:gd name="T48" fmla="*/ 64 w 148"/>
                <a:gd name="T49" fmla="*/ 0 h 59"/>
                <a:gd name="T50" fmla="*/ 56 w 148"/>
                <a:gd name="T51" fmla="*/ 0 h 59"/>
                <a:gd name="T52" fmla="*/ 111 w 148"/>
                <a:gd name="T53" fmla="*/ 59 h 59"/>
                <a:gd name="T54" fmla="*/ 120 w 148"/>
                <a:gd name="T55" fmla="*/ 59 h 59"/>
                <a:gd name="T56" fmla="*/ 120 w 148"/>
                <a:gd name="T57" fmla="*/ 36 h 59"/>
                <a:gd name="T58" fmla="*/ 120 w 148"/>
                <a:gd name="T59" fmla="*/ 36 h 59"/>
                <a:gd name="T60" fmla="*/ 125 w 148"/>
                <a:gd name="T61" fmla="*/ 36 h 59"/>
                <a:gd name="T62" fmla="*/ 125 w 148"/>
                <a:gd name="T63" fmla="*/ 36 h 59"/>
                <a:gd name="T64" fmla="*/ 137 w 148"/>
                <a:gd name="T65" fmla="*/ 34 h 59"/>
                <a:gd name="T66" fmla="*/ 145 w 148"/>
                <a:gd name="T67" fmla="*/ 28 h 59"/>
                <a:gd name="T68" fmla="*/ 145 w 148"/>
                <a:gd name="T69" fmla="*/ 28 h 59"/>
                <a:gd name="T70" fmla="*/ 148 w 148"/>
                <a:gd name="T71" fmla="*/ 23 h 59"/>
                <a:gd name="T72" fmla="*/ 148 w 148"/>
                <a:gd name="T73" fmla="*/ 17 h 59"/>
                <a:gd name="T74" fmla="*/ 148 w 148"/>
                <a:gd name="T75" fmla="*/ 17 h 59"/>
                <a:gd name="T76" fmla="*/ 148 w 148"/>
                <a:gd name="T77" fmla="*/ 9 h 59"/>
                <a:gd name="T78" fmla="*/ 142 w 148"/>
                <a:gd name="T79" fmla="*/ 3 h 59"/>
                <a:gd name="T80" fmla="*/ 142 w 148"/>
                <a:gd name="T81" fmla="*/ 3 h 59"/>
                <a:gd name="T82" fmla="*/ 137 w 148"/>
                <a:gd name="T83" fmla="*/ 0 h 59"/>
                <a:gd name="T84" fmla="*/ 128 w 148"/>
                <a:gd name="T85" fmla="*/ 0 h 59"/>
                <a:gd name="T86" fmla="*/ 128 w 148"/>
                <a:gd name="T87" fmla="*/ 0 h 59"/>
                <a:gd name="T88" fmla="*/ 111 w 148"/>
                <a:gd name="T89" fmla="*/ 0 h 59"/>
                <a:gd name="T90" fmla="*/ 111 w 148"/>
                <a:gd name="T91" fmla="*/ 59 h 59"/>
                <a:gd name="T92" fmla="*/ 120 w 148"/>
                <a:gd name="T93" fmla="*/ 6 h 59"/>
                <a:gd name="T94" fmla="*/ 120 w 148"/>
                <a:gd name="T95" fmla="*/ 6 h 59"/>
                <a:gd name="T96" fmla="*/ 128 w 148"/>
                <a:gd name="T97" fmla="*/ 6 h 59"/>
                <a:gd name="T98" fmla="*/ 128 w 148"/>
                <a:gd name="T99" fmla="*/ 6 h 59"/>
                <a:gd name="T100" fmla="*/ 134 w 148"/>
                <a:gd name="T101" fmla="*/ 6 h 59"/>
                <a:gd name="T102" fmla="*/ 137 w 148"/>
                <a:gd name="T103" fmla="*/ 9 h 59"/>
                <a:gd name="T104" fmla="*/ 139 w 148"/>
                <a:gd name="T105" fmla="*/ 11 h 59"/>
                <a:gd name="T106" fmla="*/ 142 w 148"/>
                <a:gd name="T107" fmla="*/ 17 h 59"/>
                <a:gd name="T108" fmla="*/ 142 w 148"/>
                <a:gd name="T109" fmla="*/ 17 h 59"/>
                <a:gd name="T110" fmla="*/ 139 w 148"/>
                <a:gd name="T111" fmla="*/ 23 h 59"/>
                <a:gd name="T112" fmla="*/ 137 w 148"/>
                <a:gd name="T113" fmla="*/ 25 h 59"/>
                <a:gd name="T114" fmla="*/ 134 w 148"/>
                <a:gd name="T115" fmla="*/ 28 h 59"/>
                <a:gd name="T116" fmla="*/ 125 w 148"/>
                <a:gd name="T117" fmla="*/ 31 h 59"/>
                <a:gd name="T118" fmla="*/ 125 w 148"/>
                <a:gd name="T119" fmla="*/ 31 h 59"/>
                <a:gd name="T120" fmla="*/ 120 w 148"/>
                <a:gd name="T121" fmla="*/ 28 h 59"/>
                <a:gd name="T122" fmla="*/ 120 w 148"/>
                <a:gd name="T123" fmla="*/ 6 h 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8"/>
                <a:gd name="T187" fmla="*/ 0 h 59"/>
                <a:gd name="T188" fmla="*/ 148 w 148"/>
                <a:gd name="T189" fmla="*/ 59 h 5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8" h="59">
                  <a:moveTo>
                    <a:pt x="0" y="0"/>
                  </a:moveTo>
                  <a:lnTo>
                    <a:pt x="0" y="59"/>
                  </a:lnTo>
                  <a:lnTo>
                    <a:pt x="8" y="59"/>
                  </a:lnTo>
                  <a:lnTo>
                    <a:pt x="8" y="31"/>
                  </a:lnTo>
                  <a:lnTo>
                    <a:pt x="36" y="31"/>
                  </a:lnTo>
                  <a:lnTo>
                    <a:pt x="36" y="59"/>
                  </a:lnTo>
                  <a:lnTo>
                    <a:pt x="42" y="59"/>
                  </a:lnTo>
                  <a:lnTo>
                    <a:pt x="42" y="0"/>
                  </a:lnTo>
                  <a:lnTo>
                    <a:pt x="36" y="0"/>
                  </a:lnTo>
                  <a:lnTo>
                    <a:pt x="36" y="25"/>
                  </a:lnTo>
                  <a:lnTo>
                    <a:pt x="8" y="25"/>
                  </a:lnTo>
                  <a:lnTo>
                    <a:pt x="8" y="0"/>
                  </a:lnTo>
                  <a:lnTo>
                    <a:pt x="0" y="0"/>
                  </a:lnTo>
                  <a:close/>
                  <a:moveTo>
                    <a:pt x="56" y="0"/>
                  </a:moveTo>
                  <a:lnTo>
                    <a:pt x="56" y="59"/>
                  </a:lnTo>
                  <a:lnTo>
                    <a:pt x="64" y="59"/>
                  </a:lnTo>
                  <a:lnTo>
                    <a:pt x="64" y="31"/>
                  </a:lnTo>
                  <a:lnTo>
                    <a:pt x="92" y="31"/>
                  </a:lnTo>
                  <a:lnTo>
                    <a:pt x="92" y="59"/>
                  </a:lnTo>
                  <a:lnTo>
                    <a:pt x="100" y="59"/>
                  </a:lnTo>
                  <a:lnTo>
                    <a:pt x="100" y="0"/>
                  </a:lnTo>
                  <a:lnTo>
                    <a:pt x="92" y="0"/>
                  </a:lnTo>
                  <a:lnTo>
                    <a:pt x="92" y="25"/>
                  </a:lnTo>
                  <a:lnTo>
                    <a:pt x="64" y="25"/>
                  </a:lnTo>
                  <a:lnTo>
                    <a:pt x="64" y="0"/>
                  </a:lnTo>
                  <a:lnTo>
                    <a:pt x="56" y="0"/>
                  </a:lnTo>
                  <a:close/>
                  <a:moveTo>
                    <a:pt x="111" y="59"/>
                  </a:moveTo>
                  <a:lnTo>
                    <a:pt x="120" y="59"/>
                  </a:lnTo>
                  <a:lnTo>
                    <a:pt x="120" y="36"/>
                  </a:lnTo>
                  <a:lnTo>
                    <a:pt x="125" y="36"/>
                  </a:lnTo>
                  <a:lnTo>
                    <a:pt x="137" y="34"/>
                  </a:lnTo>
                  <a:lnTo>
                    <a:pt x="145" y="28"/>
                  </a:lnTo>
                  <a:lnTo>
                    <a:pt x="148" y="23"/>
                  </a:lnTo>
                  <a:lnTo>
                    <a:pt x="148" y="17"/>
                  </a:lnTo>
                  <a:lnTo>
                    <a:pt x="148" y="9"/>
                  </a:lnTo>
                  <a:lnTo>
                    <a:pt x="142" y="3"/>
                  </a:lnTo>
                  <a:lnTo>
                    <a:pt x="137" y="0"/>
                  </a:lnTo>
                  <a:lnTo>
                    <a:pt x="128" y="0"/>
                  </a:lnTo>
                  <a:lnTo>
                    <a:pt x="111" y="0"/>
                  </a:lnTo>
                  <a:lnTo>
                    <a:pt x="111" y="59"/>
                  </a:lnTo>
                  <a:close/>
                  <a:moveTo>
                    <a:pt x="120" y="6"/>
                  </a:moveTo>
                  <a:lnTo>
                    <a:pt x="120" y="6"/>
                  </a:lnTo>
                  <a:lnTo>
                    <a:pt x="128" y="6"/>
                  </a:lnTo>
                  <a:lnTo>
                    <a:pt x="134" y="6"/>
                  </a:lnTo>
                  <a:lnTo>
                    <a:pt x="137" y="9"/>
                  </a:lnTo>
                  <a:lnTo>
                    <a:pt x="139" y="11"/>
                  </a:lnTo>
                  <a:lnTo>
                    <a:pt x="142" y="17"/>
                  </a:lnTo>
                  <a:lnTo>
                    <a:pt x="139" y="23"/>
                  </a:lnTo>
                  <a:lnTo>
                    <a:pt x="137" y="25"/>
                  </a:lnTo>
                  <a:lnTo>
                    <a:pt x="134" y="28"/>
                  </a:lnTo>
                  <a:lnTo>
                    <a:pt x="125" y="31"/>
                  </a:lnTo>
                  <a:lnTo>
                    <a:pt x="120" y="28"/>
                  </a:lnTo>
                  <a:lnTo>
                    <a:pt x="1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9" name="Freeform 88"/>
            <p:cNvSpPr>
              <a:spLocks/>
            </p:cNvSpPr>
            <p:nvPr/>
          </p:nvSpPr>
          <p:spPr bwMode="auto">
            <a:xfrm>
              <a:off x="3677" y="2777"/>
              <a:ext cx="807" cy="260"/>
            </a:xfrm>
            <a:custGeom>
              <a:avLst/>
              <a:gdLst>
                <a:gd name="T0" fmla="*/ 0 w 807"/>
                <a:gd name="T1" fmla="*/ 3 h 260"/>
                <a:gd name="T2" fmla="*/ 391 w 807"/>
                <a:gd name="T3" fmla="*/ 260 h 260"/>
                <a:gd name="T4" fmla="*/ 807 w 807"/>
                <a:gd name="T5" fmla="*/ 0 h 260"/>
                <a:gd name="T6" fmla="*/ 0 60000 65536"/>
                <a:gd name="T7" fmla="*/ 0 60000 65536"/>
                <a:gd name="T8" fmla="*/ 0 60000 65536"/>
                <a:gd name="T9" fmla="*/ 0 w 807"/>
                <a:gd name="T10" fmla="*/ 0 h 260"/>
                <a:gd name="T11" fmla="*/ 807 w 807"/>
                <a:gd name="T12" fmla="*/ 260 h 260"/>
              </a:gdLst>
              <a:ahLst/>
              <a:cxnLst>
                <a:cxn ang="T6">
                  <a:pos x="T0" y="T1"/>
                </a:cxn>
                <a:cxn ang="T7">
                  <a:pos x="T2" y="T3"/>
                </a:cxn>
                <a:cxn ang="T8">
                  <a:pos x="T4" y="T5"/>
                </a:cxn>
              </a:cxnLst>
              <a:rect l="T9" t="T10" r="T11" b="T12"/>
              <a:pathLst>
                <a:path w="807" h="260">
                  <a:moveTo>
                    <a:pt x="0" y="3"/>
                  </a:moveTo>
                  <a:lnTo>
                    <a:pt x="391" y="260"/>
                  </a:lnTo>
                  <a:lnTo>
                    <a:pt x="80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60" name="Freeform 89"/>
            <p:cNvSpPr>
              <a:spLocks/>
            </p:cNvSpPr>
            <p:nvPr/>
          </p:nvSpPr>
          <p:spPr bwMode="auto">
            <a:xfrm>
              <a:off x="3426" y="2269"/>
              <a:ext cx="600" cy="302"/>
            </a:xfrm>
            <a:custGeom>
              <a:avLst/>
              <a:gdLst>
                <a:gd name="T0" fmla="*/ 0 w 600"/>
                <a:gd name="T1" fmla="*/ 0 h 302"/>
                <a:gd name="T2" fmla="*/ 276 w 600"/>
                <a:gd name="T3" fmla="*/ 302 h 302"/>
                <a:gd name="T4" fmla="*/ 600 w 600"/>
                <a:gd name="T5" fmla="*/ 6 h 302"/>
                <a:gd name="T6" fmla="*/ 0 60000 65536"/>
                <a:gd name="T7" fmla="*/ 0 60000 65536"/>
                <a:gd name="T8" fmla="*/ 0 60000 65536"/>
                <a:gd name="T9" fmla="*/ 0 w 600"/>
                <a:gd name="T10" fmla="*/ 0 h 302"/>
                <a:gd name="T11" fmla="*/ 600 w 600"/>
                <a:gd name="T12" fmla="*/ 302 h 302"/>
              </a:gdLst>
              <a:ahLst/>
              <a:cxnLst>
                <a:cxn ang="T6">
                  <a:pos x="T0" y="T1"/>
                </a:cxn>
                <a:cxn ang="T7">
                  <a:pos x="T2" y="T3"/>
                </a:cxn>
                <a:cxn ang="T8">
                  <a:pos x="T4" y="T5"/>
                </a:cxn>
              </a:cxnLst>
              <a:rect l="T9" t="T10" r="T11" b="T12"/>
              <a:pathLst>
                <a:path w="600" h="302">
                  <a:moveTo>
                    <a:pt x="0" y="0"/>
                  </a:moveTo>
                  <a:lnTo>
                    <a:pt x="276" y="302"/>
                  </a:lnTo>
                  <a:lnTo>
                    <a:pt x="600" y="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61" name="Line 90"/>
            <p:cNvSpPr>
              <a:spLocks noChangeShapeType="1"/>
            </p:cNvSpPr>
            <p:nvPr/>
          </p:nvSpPr>
          <p:spPr bwMode="auto">
            <a:xfrm flipH="1">
              <a:off x="4476" y="2275"/>
              <a:ext cx="156"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2" name="Rectangle 91"/>
            <p:cNvSpPr>
              <a:spLocks noChangeArrowheads="1"/>
            </p:cNvSpPr>
            <p:nvPr/>
          </p:nvSpPr>
          <p:spPr bwMode="auto">
            <a:xfrm>
              <a:off x="4602" y="1646"/>
              <a:ext cx="26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Host 2</a:t>
              </a:r>
              <a:endParaRPr lang="en-GB" altLang="en-US"/>
            </a:p>
          </p:txBody>
        </p:sp>
        <p:sp>
          <p:nvSpPr>
            <p:cNvPr id="26663" name="Rectangle 92"/>
            <p:cNvSpPr>
              <a:spLocks noChangeArrowheads="1"/>
            </p:cNvSpPr>
            <p:nvPr/>
          </p:nvSpPr>
          <p:spPr bwMode="auto">
            <a:xfrm>
              <a:off x="3532" y="2607"/>
              <a:ext cx="302" cy="17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64" name="Freeform 93"/>
            <p:cNvSpPr>
              <a:spLocks/>
            </p:cNvSpPr>
            <p:nvPr/>
          </p:nvSpPr>
          <p:spPr bwMode="auto">
            <a:xfrm>
              <a:off x="3834" y="2568"/>
              <a:ext cx="39" cy="215"/>
            </a:xfrm>
            <a:custGeom>
              <a:avLst/>
              <a:gdLst>
                <a:gd name="T0" fmla="*/ 39 w 39"/>
                <a:gd name="T1" fmla="*/ 0 h 215"/>
                <a:gd name="T2" fmla="*/ 39 w 39"/>
                <a:gd name="T3" fmla="*/ 178 h 215"/>
                <a:gd name="T4" fmla="*/ 0 w 39"/>
                <a:gd name="T5" fmla="*/ 215 h 215"/>
                <a:gd name="T6" fmla="*/ 0 w 39"/>
                <a:gd name="T7" fmla="*/ 39 h 215"/>
                <a:gd name="T8" fmla="*/ 39 w 39"/>
                <a:gd name="T9" fmla="*/ 0 h 215"/>
                <a:gd name="T10" fmla="*/ 0 60000 65536"/>
                <a:gd name="T11" fmla="*/ 0 60000 65536"/>
                <a:gd name="T12" fmla="*/ 0 60000 65536"/>
                <a:gd name="T13" fmla="*/ 0 60000 65536"/>
                <a:gd name="T14" fmla="*/ 0 60000 65536"/>
                <a:gd name="T15" fmla="*/ 0 w 39"/>
                <a:gd name="T16" fmla="*/ 0 h 215"/>
                <a:gd name="T17" fmla="*/ 39 w 39"/>
                <a:gd name="T18" fmla="*/ 215 h 215"/>
              </a:gdLst>
              <a:ahLst/>
              <a:cxnLst>
                <a:cxn ang="T10">
                  <a:pos x="T0" y="T1"/>
                </a:cxn>
                <a:cxn ang="T11">
                  <a:pos x="T2" y="T3"/>
                </a:cxn>
                <a:cxn ang="T12">
                  <a:pos x="T4" y="T5"/>
                </a:cxn>
                <a:cxn ang="T13">
                  <a:pos x="T6" y="T7"/>
                </a:cxn>
                <a:cxn ang="T14">
                  <a:pos x="T8" y="T9"/>
                </a:cxn>
              </a:cxnLst>
              <a:rect l="T15" t="T16" r="T17" b="T18"/>
              <a:pathLst>
                <a:path w="39" h="215">
                  <a:moveTo>
                    <a:pt x="39" y="0"/>
                  </a:moveTo>
                  <a:lnTo>
                    <a:pt x="39" y="178"/>
                  </a:lnTo>
                  <a:lnTo>
                    <a:pt x="0" y="215"/>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5" name="Freeform 94"/>
            <p:cNvSpPr>
              <a:spLocks/>
            </p:cNvSpPr>
            <p:nvPr/>
          </p:nvSpPr>
          <p:spPr bwMode="auto">
            <a:xfrm>
              <a:off x="3532" y="2568"/>
              <a:ext cx="341" cy="39"/>
            </a:xfrm>
            <a:custGeom>
              <a:avLst/>
              <a:gdLst>
                <a:gd name="T0" fmla="*/ 0 w 341"/>
                <a:gd name="T1" fmla="*/ 39 h 39"/>
                <a:gd name="T2" fmla="*/ 39 w 341"/>
                <a:gd name="T3" fmla="*/ 0 h 39"/>
                <a:gd name="T4" fmla="*/ 341 w 341"/>
                <a:gd name="T5" fmla="*/ 0 h 39"/>
                <a:gd name="T6" fmla="*/ 302 w 341"/>
                <a:gd name="T7" fmla="*/ 39 h 39"/>
                <a:gd name="T8" fmla="*/ 0 w 341"/>
                <a:gd name="T9" fmla="*/ 39 h 39"/>
                <a:gd name="T10" fmla="*/ 0 60000 65536"/>
                <a:gd name="T11" fmla="*/ 0 60000 65536"/>
                <a:gd name="T12" fmla="*/ 0 60000 65536"/>
                <a:gd name="T13" fmla="*/ 0 60000 65536"/>
                <a:gd name="T14" fmla="*/ 0 60000 65536"/>
                <a:gd name="T15" fmla="*/ 0 w 341"/>
                <a:gd name="T16" fmla="*/ 0 h 39"/>
                <a:gd name="T17" fmla="*/ 341 w 341"/>
                <a:gd name="T18" fmla="*/ 39 h 39"/>
              </a:gdLst>
              <a:ahLst/>
              <a:cxnLst>
                <a:cxn ang="T10">
                  <a:pos x="T0" y="T1"/>
                </a:cxn>
                <a:cxn ang="T11">
                  <a:pos x="T2" y="T3"/>
                </a:cxn>
                <a:cxn ang="T12">
                  <a:pos x="T4" y="T5"/>
                </a:cxn>
                <a:cxn ang="T13">
                  <a:pos x="T6" y="T7"/>
                </a:cxn>
                <a:cxn ang="T14">
                  <a:pos x="T8" y="T9"/>
                </a:cxn>
              </a:cxnLst>
              <a:rect l="T15" t="T16" r="T17" b="T18"/>
              <a:pathLst>
                <a:path w="341" h="39">
                  <a:moveTo>
                    <a:pt x="0" y="39"/>
                  </a:moveTo>
                  <a:lnTo>
                    <a:pt x="39" y="0"/>
                  </a:lnTo>
                  <a:lnTo>
                    <a:pt x="341" y="0"/>
                  </a:lnTo>
                  <a:lnTo>
                    <a:pt x="302"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6" name="Freeform 95"/>
            <p:cNvSpPr>
              <a:spLocks noEditPoints="1"/>
            </p:cNvSpPr>
            <p:nvPr/>
          </p:nvSpPr>
          <p:spPr bwMode="auto">
            <a:xfrm>
              <a:off x="3602" y="2668"/>
              <a:ext cx="128" cy="62"/>
            </a:xfrm>
            <a:custGeom>
              <a:avLst/>
              <a:gdLst>
                <a:gd name="T0" fmla="*/ 8 w 128"/>
                <a:gd name="T1" fmla="*/ 62 h 62"/>
                <a:gd name="T2" fmla="*/ 14 w 128"/>
                <a:gd name="T3" fmla="*/ 37 h 62"/>
                <a:gd name="T4" fmla="*/ 22 w 128"/>
                <a:gd name="T5" fmla="*/ 39 h 62"/>
                <a:gd name="T6" fmla="*/ 25 w 128"/>
                <a:gd name="T7" fmla="*/ 48 h 62"/>
                <a:gd name="T8" fmla="*/ 39 w 128"/>
                <a:gd name="T9" fmla="*/ 62 h 62"/>
                <a:gd name="T10" fmla="*/ 33 w 128"/>
                <a:gd name="T11" fmla="*/ 45 h 62"/>
                <a:gd name="T12" fmla="*/ 30 w 128"/>
                <a:gd name="T13" fmla="*/ 37 h 62"/>
                <a:gd name="T14" fmla="*/ 25 w 128"/>
                <a:gd name="T15" fmla="*/ 34 h 62"/>
                <a:gd name="T16" fmla="*/ 33 w 128"/>
                <a:gd name="T17" fmla="*/ 28 h 62"/>
                <a:gd name="T18" fmla="*/ 36 w 128"/>
                <a:gd name="T19" fmla="*/ 17 h 62"/>
                <a:gd name="T20" fmla="*/ 33 w 128"/>
                <a:gd name="T21" fmla="*/ 11 h 62"/>
                <a:gd name="T22" fmla="*/ 30 w 128"/>
                <a:gd name="T23" fmla="*/ 6 h 62"/>
                <a:gd name="T24" fmla="*/ 14 w 128"/>
                <a:gd name="T25" fmla="*/ 0 h 62"/>
                <a:gd name="T26" fmla="*/ 0 w 128"/>
                <a:gd name="T27" fmla="*/ 3 h 62"/>
                <a:gd name="T28" fmla="*/ 8 w 128"/>
                <a:gd name="T29" fmla="*/ 9 h 62"/>
                <a:gd name="T30" fmla="*/ 14 w 128"/>
                <a:gd name="T31" fmla="*/ 6 h 62"/>
                <a:gd name="T32" fmla="*/ 19 w 128"/>
                <a:gd name="T33" fmla="*/ 9 h 62"/>
                <a:gd name="T34" fmla="*/ 28 w 128"/>
                <a:gd name="T35" fmla="*/ 14 h 62"/>
                <a:gd name="T36" fmla="*/ 28 w 128"/>
                <a:gd name="T37" fmla="*/ 17 h 62"/>
                <a:gd name="T38" fmla="*/ 25 w 128"/>
                <a:gd name="T39" fmla="*/ 25 h 62"/>
                <a:gd name="T40" fmla="*/ 14 w 128"/>
                <a:gd name="T41" fmla="*/ 31 h 62"/>
                <a:gd name="T42" fmla="*/ 8 w 128"/>
                <a:gd name="T43" fmla="*/ 9 h 62"/>
                <a:gd name="T44" fmla="*/ 53 w 128"/>
                <a:gd name="T45" fmla="*/ 62 h 62"/>
                <a:gd name="T46" fmla="*/ 61 w 128"/>
                <a:gd name="T47" fmla="*/ 37 h 62"/>
                <a:gd name="T48" fmla="*/ 70 w 128"/>
                <a:gd name="T49" fmla="*/ 39 h 62"/>
                <a:gd name="T50" fmla="*/ 72 w 128"/>
                <a:gd name="T51" fmla="*/ 48 h 62"/>
                <a:gd name="T52" fmla="*/ 84 w 128"/>
                <a:gd name="T53" fmla="*/ 62 h 62"/>
                <a:gd name="T54" fmla="*/ 81 w 128"/>
                <a:gd name="T55" fmla="*/ 45 h 62"/>
                <a:gd name="T56" fmla="*/ 78 w 128"/>
                <a:gd name="T57" fmla="*/ 37 h 62"/>
                <a:gd name="T58" fmla="*/ 72 w 128"/>
                <a:gd name="T59" fmla="*/ 34 h 62"/>
                <a:gd name="T60" fmla="*/ 78 w 128"/>
                <a:gd name="T61" fmla="*/ 28 h 62"/>
                <a:gd name="T62" fmla="*/ 84 w 128"/>
                <a:gd name="T63" fmla="*/ 17 h 62"/>
                <a:gd name="T64" fmla="*/ 81 w 128"/>
                <a:gd name="T65" fmla="*/ 11 h 62"/>
                <a:gd name="T66" fmla="*/ 78 w 128"/>
                <a:gd name="T67" fmla="*/ 6 h 62"/>
                <a:gd name="T68" fmla="*/ 61 w 128"/>
                <a:gd name="T69" fmla="*/ 0 h 62"/>
                <a:gd name="T70" fmla="*/ 47 w 128"/>
                <a:gd name="T71" fmla="*/ 3 h 62"/>
                <a:gd name="T72" fmla="*/ 53 w 128"/>
                <a:gd name="T73" fmla="*/ 9 h 62"/>
                <a:gd name="T74" fmla="*/ 61 w 128"/>
                <a:gd name="T75" fmla="*/ 6 h 62"/>
                <a:gd name="T76" fmla="*/ 67 w 128"/>
                <a:gd name="T77" fmla="*/ 9 h 62"/>
                <a:gd name="T78" fmla="*/ 72 w 128"/>
                <a:gd name="T79" fmla="*/ 14 h 62"/>
                <a:gd name="T80" fmla="*/ 75 w 128"/>
                <a:gd name="T81" fmla="*/ 17 h 62"/>
                <a:gd name="T82" fmla="*/ 72 w 128"/>
                <a:gd name="T83" fmla="*/ 25 h 62"/>
                <a:gd name="T84" fmla="*/ 61 w 128"/>
                <a:gd name="T85" fmla="*/ 31 h 62"/>
                <a:gd name="T86" fmla="*/ 53 w 128"/>
                <a:gd name="T87" fmla="*/ 9 h 62"/>
                <a:gd name="T88" fmla="*/ 100 w 128"/>
                <a:gd name="T89" fmla="*/ 62 h 62"/>
                <a:gd name="T90" fmla="*/ 100 w 128"/>
                <a:gd name="T91" fmla="*/ 37 h 62"/>
                <a:gd name="T92" fmla="*/ 106 w 128"/>
                <a:gd name="T93" fmla="*/ 39 h 62"/>
                <a:gd name="T94" fmla="*/ 125 w 128"/>
                <a:gd name="T95" fmla="*/ 31 h 62"/>
                <a:gd name="T96" fmla="*/ 128 w 128"/>
                <a:gd name="T97" fmla="*/ 25 h 62"/>
                <a:gd name="T98" fmla="*/ 128 w 128"/>
                <a:gd name="T99" fmla="*/ 20 h 62"/>
                <a:gd name="T100" fmla="*/ 123 w 128"/>
                <a:gd name="T101" fmla="*/ 6 h 62"/>
                <a:gd name="T102" fmla="*/ 117 w 128"/>
                <a:gd name="T103" fmla="*/ 3 h 62"/>
                <a:gd name="T104" fmla="*/ 106 w 128"/>
                <a:gd name="T105" fmla="*/ 0 h 62"/>
                <a:gd name="T106" fmla="*/ 92 w 128"/>
                <a:gd name="T107" fmla="*/ 62 h 62"/>
                <a:gd name="T108" fmla="*/ 100 w 128"/>
                <a:gd name="T109" fmla="*/ 9 h 62"/>
                <a:gd name="T110" fmla="*/ 109 w 128"/>
                <a:gd name="T111" fmla="*/ 9 h 62"/>
                <a:gd name="T112" fmla="*/ 117 w 128"/>
                <a:gd name="T113" fmla="*/ 11 h 62"/>
                <a:gd name="T114" fmla="*/ 120 w 128"/>
                <a:gd name="T115" fmla="*/ 20 h 62"/>
                <a:gd name="T116" fmla="*/ 120 w 128"/>
                <a:gd name="T117" fmla="*/ 25 h 62"/>
                <a:gd name="T118" fmla="*/ 111 w 128"/>
                <a:gd name="T119" fmla="*/ 31 h 62"/>
                <a:gd name="T120" fmla="*/ 106 w 128"/>
                <a:gd name="T121" fmla="*/ 31 h 62"/>
                <a:gd name="T122" fmla="*/ 100 w 128"/>
                <a:gd name="T123" fmla="*/ 9 h 6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8"/>
                <a:gd name="T187" fmla="*/ 0 h 62"/>
                <a:gd name="T188" fmla="*/ 128 w 128"/>
                <a:gd name="T189" fmla="*/ 62 h 6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8" h="62">
                  <a:moveTo>
                    <a:pt x="0" y="62"/>
                  </a:moveTo>
                  <a:lnTo>
                    <a:pt x="8" y="62"/>
                  </a:lnTo>
                  <a:lnTo>
                    <a:pt x="8" y="37"/>
                  </a:lnTo>
                  <a:lnTo>
                    <a:pt x="14" y="37"/>
                  </a:lnTo>
                  <a:lnTo>
                    <a:pt x="22" y="39"/>
                  </a:lnTo>
                  <a:lnTo>
                    <a:pt x="25" y="48"/>
                  </a:lnTo>
                  <a:lnTo>
                    <a:pt x="30" y="62"/>
                  </a:lnTo>
                  <a:lnTo>
                    <a:pt x="39" y="62"/>
                  </a:lnTo>
                  <a:lnTo>
                    <a:pt x="33" y="45"/>
                  </a:lnTo>
                  <a:lnTo>
                    <a:pt x="30" y="37"/>
                  </a:lnTo>
                  <a:lnTo>
                    <a:pt x="25" y="34"/>
                  </a:lnTo>
                  <a:lnTo>
                    <a:pt x="33" y="28"/>
                  </a:lnTo>
                  <a:lnTo>
                    <a:pt x="36" y="23"/>
                  </a:lnTo>
                  <a:lnTo>
                    <a:pt x="36" y="17"/>
                  </a:lnTo>
                  <a:lnTo>
                    <a:pt x="33" y="11"/>
                  </a:lnTo>
                  <a:lnTo>
                    <a:pt x="30" y="6"/>
                  </a:lnTo>
                  <a:lnTo>
                    <a:pt x="25" y="3"/>
                  </a:lnTo>
                  <a:lnTo>
                    <a:pt x="14" y="0"/>
                  </a:lnTo>
                  <a:lnTo>
                    <a:pt x="0" y="3"/>
                  </a:lnTo>
                  <a:lnTo>
                    <a:pt x="0" y="62"/>
                  </a:lnTo>
                  <a:close/>
                  <a:moveTo>
                    <a:pt x="8" y="9"/>
                  </a:moveTo>
                  <a:lnTo>
                    <a:pt x="8" y="9"/>
                  </a:lnTo>
                  <a:lnTo>
                    <a:pt x="14" y="6"/>
                  </a:lnTo>
                  <a:lnTo>
                    <a:pt x="19" y="9"/>
                  </a:lnTo>
                  <a:lnTo>
                    <a:pt x="25" y="9"/>
                  </a:lnTo>
                  <a:lnTo>
                    <a:pt x="28" y="14"/>
                  </a:lnTo>
                  <a:lnTo>
                    <a:pt x="28" y="17"/>
                  </a:lnTo>
                  <a:lnTo>
                    <a:pt x="28" y="23"/>
                  </a:lnTo>
                  <a:lnTo>
                    <a:pt x="25" y="25"/>
                  </a:lnTo>
                  <a:lnTo>
                    <a:pt x="19" y="28"/>
                  </a:lnTo>
                  <a:lnTo>
                    <a:pt x="14" y="31"/>
                  </a:lnTo>
                  <a:lnTo>
                    <a:pt x="8" y="31"/>
                  </a:lnTo>
                  <a:lnTo>
                    <a:pt x="8" y="9"/>
                  </a:lnTo>
                  <a:close/>
                  <a:moveTo>
                    <a:pt x="47" y="62"/>
                  </a:moveTo>
                  <a:lnTo>
                    <a:pt x="53" y="62"/>
                  </a:lnTo>
                  <a:lnTo>
                    <a:pt x="53" y="37"/>
                  </a:lnTo>
                  <a:lnTo>
                    <a:pt x="61" y="37"/>
                  </a:lnTo>
                  <a:lnTo>
                    <a:pt x="70" y="39"/>
                  </a:lnTo>
                  <a:lnTo>
                    <a:pt x="72" y="48"/>
                  </a:lnTo>
                  <a:lnTo>
                    <a:pt x="75" y="62"/>
                  </a:lnTo>
                  <a:lnTo>
                    <a:pt x="84" y="62"/>
                  </a:lnTo>
                  <a:lnTo>
                    <a:pt x="81" y="45"/>
                  </a:lnTo>
                  <a:lnTo>
                    <a:pt x="78" y="37"/>
                  </a:lnTo>
                  <a:lnTo>
                    <a:pt x="72" y="34"/>
                  </a:lnTo>
                  <a:lnTo>
                    <a:pt x="78" y="28"/>
                  </a:lnTo>
                  <a:lnTo>
                    <a:pt x="81" y="23"/>
                  </a:lnTo>
                  <a:lnTo>
                    <a:pt x="84" y="17"/>
                  </a:lnTo>
                  <a:lnTo>
                    <a:pt x="81" y="11"/>
                  </a:lnTo>
                  <a:lnTo>
                    <a:pt x="78" y="6"/>
                  </a:lnTo>
                  <a:lnTo>
                    <a:pt x="70" y="3"/>
                  </a:lnTo>
                  <a:lnTo>
                    <a:pt x="61" y="0"/>
                  </a:lnTo>
                  <a:lnTo>
                    <a:pt x="47" y="3"/>
                  </a:lnTo>
                  <a:lnTo>
                    <a:pt x="47" y="62"/>
                  </a:lnTo>
                  <a:close/>
                  <a:moveTo>
                    <a:pt x="53" y="9"/>
                  </a:moveTo>
                  <a:lnTo>
                    <a:pt x="53" y="9"/>
                  </a:lnTo>
                  <a:lnTo>
                    <a:pt x="61" y="6"/>
                  </a:lnTo>
                  <a:lnTo>
                    <a:pt x="67" y="9"/>
                  </a:lnTo>
                  <a:lnTo>
                    <a:pt x="70" y="9"/>
                  </a:lnTo>
                  <a:lnTo>
                    <a:pt x="72" y="14"/>
                  </a:lnTo>
                  <a:lnTo>
                    <a:pt x="75" y="17"/>
                  </a:lnTo>
                  <a:lnTo>
                    <a:pt x="72" y="23"/>
                  </a:lnTo>
                  <a:lnTo>
                    <a:pt x="72" y="25"/>
                  </a:lnTo>
                  <a:lnTo>
                    <a:pt x="67" y="28"/>
                  </a:lnTo>
                  <a:lnTo>
                    <a:pt x="61" y="31"/>
                  </a:lnTo>
                  <a:lnTo>
                    <a:pt x="53" y="31"/>
                  </a:lnTo>
                  <a:lnTo>
                    <a:pt x="53" y="9"/>
                  </a:lnTo>
                  <a:close/>
                  <a:moveTo>
                    <a:pt x="92" y="62"/>
                  </a:moveTo>
                  <a:lnTo>
                    <a:pt x="100" y="62"/>
                  </a:lnTo>
                  <a:lnTo>
                    <a:pt x="100" y="37"/>
                  </a:lnTo>
                  <a:lnTo>
                    <a:pt x="106" y="39"/>
                  </a:lnTo>
                  <a:lnTo>
                    <a:pt x="117" y="37"/>
                  </a:lnTo>
                  <a:lnTo>
                    <a:pt x="125" y="31"/>
                  </a:lnTo>
                  <a:lnTo>
                    <a:pt x="128" y="25"/>
                  </a:lnTo>
                  <a:lnTo>
                    <a:pt x="128" y="20"/>
                  </a:lnTo>
                  <a:lnTo>
                    <a:pt x="128" y="11"/>
                  </a:lnTo>
                  <a:lnTo>
                    <a:pt x="123" y="6"/>
                  </a:lnTo>
                  <a:lnTo>
                    <a:pt x="117" y="3"/>
                  </a:lnTo>
                  <a:lnTo>
                    <a:pt x="106" y="0"/>
                  </a:lnTo>
                  <a:lnTo>
                    <a:pt x="92" y="3"/>
                  </a:lnTo>
                  <a:lnTo>
                    <a:pt x="92" y="62"/>
                  </a:lnTo>
                  <a:close/>
                  <a:moveTo>
                    <a:pt x="100" y="9"/>
                  </a:moveTo>
                  <a:lnTo>
                    <a:pt x="100" y="9"/>
                  </a:lnTo>
                  <a:lnTo>
                    <a:pt x="109" y="9"/>
                  </a:lnTo>
                  <a:lnTo>
                    <a:pt x="114" y="9"/>
                  </a:lnTo>
                  <a:lnTo>
                    <a:pt x="117" y="11"/>
                  </a:lnTo>
                  <a:lnTo>
                    <a:pt x="120" y="14"/>
                  </a:lnTo>
                  <a:lnTo>
                    <a:pt x="120" y="20"/>
                  </a:lnTo>
                  <a:lnTo>
                    <a:pt x="120" y="25"/>
                  </a:lnTo>
                  <a:lnTo>
                    <a:pt x="117" y="28"/>
                  </a:lnTo>
                  <a:lnTo>
                    <a:pt x="111" y="31"/>
                  </a:lnTo>
                  <a:lnTo>
                    <a:pt x="106" y="31"/>
                  </a:lnTo>
                  <a:lnTo>
                    <a:pt x="100" y="31"/>
                  </a:lnTo>
                  <a:lnTo>
                    <a:pt x="10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7" name="Rectangle 96"/>
            <p:cNvSpPr>
              <a:spLocks noChangeArrowheads="1"/>
            </p:cNvSpPr>
            <p:nvPr/>
          </p:nvSpPr>
          <p:spPr bwMode="auto">
            <a:xfrm>
              <a:off x="4306" y="2612"/>
              <a:ext cx="301" cy="17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68" name="Freeform 97"/>
            <p:cNvSpPr>
              <a:spLocks/>
            </p:cNvSpPr>
            <p:nvPr/>
          </p:nvSpPr>
          <p:spPr bwMode="auto">
            <a:xfrm>
              <a:off x="4607" y="2573"/>
              <a:ext cx="39" cy="215"/>
            </a:xfrm>
            <a:custGeom>
              <a:avLst/>
              <a:gdLst>
                <a:gd name="T0" fmla="*/ 39 w 39"/>
                <a:gd name="T1" fmla="*/ 0 h 215"/>
                <a:gd name="T2" fmla="*/ 39 w 39"/>
                <a:gd name="T3" fmla="*/ 179 h 215"/>
                <a:gd name="T4" fmla="*/ 0 w 39"/>
                <a:gd name="T5" fmla="*/ 215 h 215"/>
                <a:gd name="T6" fmla="*/ 0 w 39"/>
                <a:gd name="T7" fmla="*/ 39 h 215"/>
                <a:gd name="T8" fmla="*/ 39 w 39"/>
                <a:gd name="T9" fmla="*/ 0 h 215"/>
                <a:gd name="T10" fmla="*/ 0 60000 65536"/>
                <a:gd name="T11" fmla="*/ 0 60000 65536"/>
                <a:gd name="T12" fmla="*/ 0 60000 65536"/>
                <a:gd name="T13" fmla="*/ 0 60000 65536"/>
                <a:gd name="T14" fmla="*/ 0 60000 65536"/>
                <a:gd name="T15" fmla="*/ 0 w 39"/>
                <a:gd name="T16" fmla="*/ 0 h 215"/>
                <a:gd name="T17" fmla="*/ 39 w 39"/>
                <a:gd name="T18" fmla="*/ 215 h 215"/>
              </a:gdLst>
              <a:ahLst/>
              <a:cxnLst>
                <a:cxn ang="T10">
                  <a:pos x="T0" y="T1"/>
                </a:cxn>
                <a:cxn ang="T11">
                  <a:pos x="T2" y="T3"/>
                </a:cxn>
                <a:cxn ang="T12">
                  <a:pos x="T4" y="T5"/>
                </a:cxn>
                <a:cxn ang="T13">
                  <a:pos x="T6" y="T7"/>
                </a:cxn>
                <a:cxn ang="T14">
                  <a:pos x="T8" y="T9"/>
                </a:cxn>
              </a:cxnLst>
              <a:rect l="T15" t="T16" r="T17" b="T18"/>
              <a:pathLst>
                <a:path w="39" h="215">
                  <a:moveTo>
                    <a:pt x="39" y="0"/>
                  </a:moveTo>
                  <a:lnTo>
                    <a:pt x="39" y="179"/>
                  </a:lnTo>
                  <a:lnTo>
                    <a:pt x="0" y="215"/>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9" name="Freeform 98"/>
            <p:cNvSpPr>
              <a:spLocks/>
            </p:cNvSpPr>
            <p:nvPr/>
          </p:nvSpPr>
          <p:spPr bwMode="auto">
            <a:xfrm>
              <a:off x="4306" y="2573"/>
              <a:ext cx="340" cy="39"/>
            </a:xfrm>
            <a:custGeom>
              <a:avLst/>
              <a:gdLst>
                <a:gd name="T0" fmla="*/ 0 w 340"/>
                <a:gd name="T1" fmla="*/ 39 h 39"/>
                <a:gd name="T2" fmla="*/ 39 w 340"/>
                <a:gd name="T3" fmla="*/ 0 h 39"/>
                <a:gd name="T4" fmla="*/ 340 w 340"/>
                <a:gd name="T5" fmla="*/ 0 h 39"/>
                <a:gd name="T6" fmla="*/ 301 w 340"/>
                <a:gd name="T7" fmla="*/ 39 h 39"/>
                <a:gd name="T8" fmla="*/ 0 w 340"/>
                <a:gd name="T9" fmla="*/ 39 h 39"/>
                <a:gd name="T10" fmla="*/ 0 60000 65536"/>
                <a:gd name="T11" fmla="*/ 0 60000 65536"/>
                <a:gd name="T12" fmla="*/ 0 60000 65536"/>
                <a:gd name="T13" fmla="*/ 0 60000 65536"/>
                <a:gd name="T14" fmla="*/ 0 60000 65536"/>
                <a:gd name="T15" fmla="*/ 0 w 340"/>
                <a:gd name="T16" fmla="*/ 0 h 39"/>
                <a:gd name="T17" fmla="*/ 340 w 340"/>
                <a:gd name="T18" fmla="*/ 39 h 39"/>
              </a:gdLst>
              <a:ahLst/>
              <a:cxnLst>
                <a:cxn ang="T10">
                  <a:pos x="T0" y="T1"/>
                </a:cxn>
                <a:cxn ang="T11">
                  <a:pos x="T2" y="T3"/>
                </a:cxn>
                <a:cxn ang="T12">
                  <a:pos x="T4" y="T5"/>
                </a:cxn>
                <a:cxn ang="T13">
                  <a:pos x="T6" y="T7"/>
                </a:cxn>
                <a:cxn ang="T14">
                  <a:pos x="T8" y="T9"/>
                </a:cxn>
              </a:cxnLst>
              <a:rect l="T15" t="T16" r="T17" b="T18"/>
              <a:pathLst>
                <a:path w="340" h="39">
                  <a:moveTo>
                    <a:pt x="0" y="39"/>
                  </a:moveTo>
                  <a:lnTo>
                    <a:pt x="39" y="0"/>
                  </a:lnTo>
                  <a:lnTo>
                    <a:pt x="340" y="0"/>
                  </a:lnTo>
                  <a:lnTo>
                    <a:pt x="301"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0" name="Freeform 99"/>
            <p:cNvSpPr>
              <a:spLocks noEditPoints="1"/>
            </p:cNvSpPr>
            <p:nvPr/>
          </p:nvSpPr>
          <p:spPr bwMode="auto">
            <a:xfrm>
              <a:off x="4370" y="2668"/>
              <a:ext cx="151" cy="62"/>
            </a:xfrm>
            <a:custGeom>
              <a:avLst/>
              <a:gdLst>
                <a:gd name="T0" fmla="*/ 61 w 151"/>
                <a:gd name="T1" fmla="*/ 62 h 62"/>
                <a:gd name="T2" fmla="*/ 47 w 151"/>
                <a:gd name="T3" fmla="*/ 0 h 62"/>
                <a:gd name="T4" fmla="*/ 36 w 151"/>
                <a:gd name="T5" fmla="*/ 31 h 62"/>
                <a:gd name="T6" fmla="*/ 30 w 151"/>
                <a:gd name="T7" fmla="*/ 51 h 62"/>
                <a:gd name="T8" fmla="*/ 25 w 151"/>
                <a:gd name="T9" fmla="*/ 31 h 62"/>
                <a:gd name="T10" fmla="*/ 5 w 151"/>
                <a:gd name="T11" fmla="*/ 0 h 62"/>
                <a:gd name="T12" fmla="*/ 8 w 151"/>
                <a:gd name="T13" fmla="*/ 62 h 62"/>
                <a:gd name="T14" fmla="*/ 11 w 151"/>
                <a:gd name="T15" fmla="*/ 37 h 62"/>
                <a:gd name="T16" fmla="*/ 11 w 151"/>
                <a:gd name="T17" fmla="*/ 9 h 62"/>
                <a:gd name="T18" fmla="*/ 16 w 151"/>
                <a:gd name="T19" fmla="*/ 34 h 62"/>
                <a:gd name="T20" fmla="*/ 33 w 151"/>
                <a:gd name="T21" fmla="*/ 62 h 62"/>
                <a:gd name="T22" fmla="*/ 44 w 151"/>
                <a:gd name="T23" fmla="*/ 31 h 62"/>
                <a:gd name="T24" fmla="*/ 50 w 151"/>
                <a:gd name="T25" fmla="*/ 9 h 62"/>
                <a:gd name="T26" fmla="*/ 53 w 151"/>
                <a:gd name="T27" fmla="*/ 37 h 62"/>
                <a:gd name="T28" fmla="*/ 70 w 151"/>
                <a:gd name="T29" fmla="*/ 59 h 62"/>
                <a:gd name="T30" fmla="*/ 75 w 151"/>
                <a:gd name="T31" fmla="*/ 62 h 62"/>
                <a:gd name="T32" fmla="*/ 84 w 151"/>
                <a:gd name="T33" fmla="*/ 62 h 62"/>
                <a:gd name="T34" fmla="*/ 100 w 151"/>
                <a:gd name="T35" fmla="*/ 59 h 62"/>
                <a:gd name="T36" fmla="*/ 106 w 151"/>
                <a:gd name="T37" fmla="*/ 45 h 62"/>
                <a:gd name="T38" fmla="*/ 103 w 151"/>
                <a:gd name="T39" fmla="*/ 39 h 62"/>
                <a:gd name="T40" fmla="*/ 89 w 151"/>
                <a:gd name="T41" fmla="*/ 28 h 62"/>
                <a:gd name="T42" fmla="*/ 81 w 151"/>
                <a:gd name="T43" fmla="*/ 23 h 62"/>
                <a:gd name="T44" fmla="*/ 78 w 151"/>
                <a:gd name="T45" fmla="*/ 17 h 62"/>
                <a:gd name="T46" fmla="*/ 84 w 151"/>
                <a:gd name="T47" fmla="*/ 9 h 62"/>
                <a:gd name="T48" fmla="*/ 89 w 151"/>
                <a:gd name="T49" fmla="*/ 6 h 62"/>
                <a:gd name="T50" fmla="*/ 100 w 151"/>
                <a:gd name="T51" fmla="*/ 9 h 62"/>
                <a:gd name="T52" fmla="*/ 103 w 151"/>
                <a:gd name="T53" fmla="*/ 3 h 62"/>
                <a:gd name="T54" fmla="*/ 89 w 151"/>
                <a:gd name="T55" fmla="*/ 0 h 62"/>
                <a:gd name="T56" fmla="*/ 81 w 151"/>
                <a:gd name="T57" fmla="*/ 3 h 62"/>
                <a:gd name="T58" fmla="*/ 72 w 151"/>
                <a:gd name="T59" fmla="*/ 11 h 62"/>
                <a:gd name="T60" fmla="*/ 70 w 151"/>
                <a:gd name="T61" fmla="*/ 17 h 62"/>
                <a:gd name="T62" fmla="*/ 75 w 151"/>
                <a:gd name="T63" fmla="*/ 28 h 62"/>
                <a:gd name="T64" fmla="*/ 86 w 151"/>
                <a:gd name="T65" fmla="*/ 34 h 62"/>
                <a:gd name="T66" fmla="*/ 97 w 151"/>
                <a:gd name="T67" fmla="*/ 45 h 62"/>
                <a:gd name="T68" fmla="*/ 97 w 151"/>
                <a:gd name="T69" fmla="*/ 51 h 62"/>
                <a:gd name="T70" fmla="*/ 89 w 151"/>
                <a:gd name="T71" fmla="*/ 56 h 62"/>
                <a:gd name="T72" fmla="*/ 84 w 151"/>
                <a:gd name="T73" fmla="*/ 56 h 62"/>
                <a:gd name="T74" fmla="*/ 72 w 151"/>
                <a:gd name="T75" fmla="*/ 53 h 62"/>
                <a:gd name="T76" fmla="*/ 114 w 151"/>
                <a:gd name="T77" fmla="*/ 62 h 62"/>
                <a:gd name="T78" fmla="*/ 123 w 151"/>
                <a:gd name="T79" fmla="*/ 37 h 62"/>
                <a:gd name="T80" fmla="*/ 128 w 151"/>
                <a:gd name="T81" fmla="*/ 39 h 62"/>
                <a:gd name="T82" fmla="*/ 139 w 151"/>
                <a:gd name="T83" fmla="*/ 37 h 62"/>
                <a:gd name="T84" fmla="*/ 148 w 151"/>
                <a:gd name="T85" fmla="*/ 31 h 62"/>
                <a:gd name="T86" fmla="*/ 151 w 151"/>
                <a:gd name="T87" fmla="*/ 20 h 62"/>
                <a:gd name="T88" fmla="*/ 151 w 151"/>
                <a:gd name="T89" fmla="*/ 11 h 62"/>
                <a:gd name="T90" fmla="*/ 145 w 151"/>
                <a:gd name="T91" fmla="*/ 6 h 62"/>
                <a:gd name="T92" fmla="*/ 128 w 151"/>
                <a:gd name="T93" fmla="*/ 0 h 62"/>
                <a:gd name="T94" fmla="*/ 114 w 151"/>
                <a:gd name="T95" fmla="*/ 3 h 62"/>
                <a:gd name="T96" fmla="*/ 123 w 151"/>
                <a:gd name="T97" fmla="*/ 9 h 62"/>
                <a:gd name="T98" fmla="*/ 131 w 151"/>
                <a:gd name="T99" fmla="*/ 9 h 62"/>
                <a:gd name="T100" fmla="*/ 137 w 151"/>
                <a:gd name="T101" fmla="*/ 9 h 62"/>
                <a:gd name="T102" fmla="*/ 142 w 151"/>
                <a:gd name="T103" fmla="*/ 14 h 62"/>
                <a:gd name="T104" fmla="*/ 142 w 151"/>
                <a:gd name="T105" fmla="*/ 20 h 62"/>
                <a:gd name="T106" fmla="*/ 139 w 151"/>
                <a:gd name="T107" fmla="*/ 28 h 62"/>
                <a:gd name="T108" fmla="*/ 128 w 151"/>
                <a:gd name="T109" fmla="*/ 31 h 62"/>
                <a:gd name="T110" fmla="*/ 123 w 151"/>
                <a:gd name="T111" fmla="*/ 31 h 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1"/>
                <a:gd name="T169" fmla="*/ 0 h 62"/>
                <a:gd name="T170" fmla="*/ 151 w 151"/>
                <a:gd name="T171" fmla="*/ 62 h 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1" h="62">
                  <a:moveTo>
                    <a:pt x="53" y="62"/>
                  </a:moveTo>
                  <a:lnTo>
                    <a:pt x="61" y="62"/>
                  </a:lnTo>
                  <a:lnTo>
                    <a:pt x="58" y="0"/>
                  </a:lnTo>
                  <a:lnTo>
                    <a:pt x="47" y="0"/>
                  </a:lnTo>
                  <a:lnTo>
                    <a:pt x="36" y="31"/>
                  </a:lnTo>
                  <a:lnTo>
                    <a:pt x="30" y="51"/>
                  </a:lnTo>
                  <a:lnTo>
                    <a:pt x="25" y="31"/>
                  </a:lnTo>
                  <a:lnTo>
                    <a:pt x="14" y="0"/>
                  </a:lnTo>
                  <a:lnTo>
                    <a:pt x="5" y="0"/>
                  </a:lnTo>
                  <a:lnTo>
                    <a:pt x="0" y="62"/>
                  </a:lnTo>
                  <a:lnTo>
                    <a:pt x="8" y="62"/>
                  </a:lnTo>
                  <a:lnTo>
                    <a:pt x="11" y="37"/>
                  </a:lnTo>
                  <a:lnTo>
                    <a:pt x="11" y="9"/>
                  </a:lnTo>
                  <a:lnTo>
                    <a:pt x="16" y="34"/>
                  </a:lnTo>
                  <a:lnTo>
                    <a:pt x="28" y="62"/>
                  </a:lnTo>
                  <a:lnTo>
                    <a:pt x="33" y="62"/>
                  </a:lnTo>
                  <a:lnTo>
                    <a:pt x="44" y="31"/>
                  </a:lnTo>
                  <a:lnTo>
                    <a:pt x="50" y="9"/>
                  </a:lnTo>
                  <a:lnTo>
                    <a:pt x="53" y="37"/>
                  </a:lnTo>
                  <a:lnTo>
                    <a:pt x="53" y="62"/>
                  </a:lnTo>
                  <a:close/>
                  <a:moveTo>
                    <a:pt x="70" y="59"/>
                  </a:moveTo>
                  <a:lnTo>
                    <a:pt x="70" y="59"/>
                  </a:lnTo>
                  <a:lnTo>
                    <a:pt x="75" y="62"/>
                  </a:lnTo>
                  <a:lnTo>
                    <a:pt x="84" y="62"/>
                  </a:lnTo>
                  <a:lnTo>
                    <a:pt x="92" y="62"/>
                  </a:lnTo>
                  <a:lnTo>
                    <a:pt x="100" y="59"/>
                  </a:lnTo>
                  <a:lnTo>
                    <a:pt x="103" y="53"/>
                  </a:lnTo>
                  <a:lnTo>
                    <a:pt x="106" y="45"/>
                  </a:lnTo>
                  <a:lnTo>
                    <a:pt x="103" y="39"/>
                  </a:lnTo>
                  <a:lnTo>
                    <a:pt x="100" y="34"/>
                  </a:lnTo>
                  <a:lnTo>
                    <a:pt x="89" y="28"/>
                  </a:lnTo>
                  <a:lnTo>
                    <a:pt x="81" y="23"/>
                  </a:lnTo>
                  <a:lnTo>
                    <a:pt x="78" y="17"/>
                  </a:lnTo>
                  <a:lnTo>
                    <a:pt x="81" y="9"/>
                  </a:lnTo>
                  <a:lnTo>
                    <a:pt x="84" y="9"/>
                  </a:lnTo>
                  <a:lnTo>
                    <a:pt x="89" y="6"/>
                  </a:lnTo>
                  <a:lnTo>
                    <a:pt x="95" y="9"/>
                  </a:lnTo>
                  <a:lnTo>
                    <a:pt x="100" y="9"/>
                  </a:lnTo>
                  <a:lnTo>
                    <a:pt x="103" y="3"/>
                  </a:lnTo>
                  <a:lnTo>
                    <a:pt x="97" y="0"/>
                  </a:lnTo>
                  <a:lnTo>
                    <a:pt x="89" y="0"/>
                  </a:lnTo>
                  <a:lnTo>
                    <a:pt x="81" y="3"/>
                  </a:lnTo>
                  <a:lnTo>
                    <a:pt x="75" y="6"/>
                  </a:lnTo>
                  <a:lnTo>
                    <a:pt x="72" y="11"/>
                  </a:lnTo>
                  <a:lnTo>
                    <a:pt x="70" y="17"/>
                  </a:lnTo>
                  <a:lnTo>
                    <a:pt x="72" y="23"/>
                  </a:lnTo>
                  <a:lnTo>
                    <a:pt x="75" y="28"/>
                  </a:lnTo>
                  <a:lnTo>
                    <a:pt x="86" y="34"/>
                  </a:lnTo>
                  <a:lnTo>
                    <a:pt x="95" y="39"/>
                  </a:lnTo>
                  <a:lnTo>
                    <a:pt x="97" y="45"/>
                  </a:lnTo>
                  <a:lnTo>
                    <a:pt x="97" y="51"/>
                  </a:lnTo>
                  <a:lnTo>
                    <a:pt x="95" y="53"/>
                  </a:lnTo>
                  <a:lnTo>
                    <a:pt x="89" y="56"/>
                  </a:lnTo>
                  <a:lnTo>
                    <a:pt x="84" y="56"/>
                  </a:lnTo>
                  <a:lnTo>
                    <a:pt x="78" y="56"/>
                  </a:lnTo>
                  <a:lnTo>
                    <a:pt x="72" y="53"/>
                  </a:lnTo>
                  <a:lnTo>
                    <a:pt x="70" y="59"/>
                  </a:lnTo>
                  <a:close/>
                  <a:moveTo>
                    <a:pt x="114" y="62"/>
                  </a:moveTo>
                  <a:lnTo>
                    <a:pt x="123" y="62"/>
                  </a:lnTo>
                  <a:lnTo>
                    <a:pt x="123" y="37"/>
                  </a:lnTo>
                  <a:lnTo>
                    <a:pt x="128" y="39"/>
                  </a:lnTo>
                  <a:lnTo>
                    <a:pt x="139" y="37"/>
                  </a:lnTo>
                  <a:lnTo>
                    <a:pt x="148" y="31"/>
                  </a:lnTo>
                  <a:lnTo>
                    <a:pt x="151" y="25"/>
                  </a:lnTo>
                  <a:lnTo>
                    <a:pt x="151" y="20"/>
                  </a:lnTo>
                  <a:lnTo>
                    <a:pt x="151" y="11"/>
                  </a:lnTo>
                  <a:lnTo>
                    <a:pt x="145" y="6"/>
                  </a:lnTo>
                  <a:lnTo>
                    <a:pt x="139" y="3"/>
                  </a:lnTo>
                  <a:lnTo>
                    <a:pt x="128" y="0"/>
                  </a:lnTo>
                  <a:lnTo>
                    <a:pt x="114" y="3"/>
                  </a:lnTo>
                  <a:lnTo>
                    <a:pt x="114" y="62"/>
                  </a:lnTo>
                  <a:close/>
                  <a:moveTo>
                    <a:pt x="123" y="9"/>
                  </a:moveTo>
                  <a:lnTo>
                    <a:pt x="123" y="9"/>
                  </a:lnTo>
                  <a:lnTo>
                    <a:pt x="131" y="9"/>
                  </a:lnTo>
                  <a:lnTo>
                    <a:pt x="137" y="9"/>
                  </a:lnTo>
                  <a:lnTo>
                    <a:pt x="139" y="11"/>
                  </a:lnTo>
                  <a:lnTo>
                    <a:pt x="142" y="14"/>
                  </a:lnTo>
                  <a:lnTo>
                    <a:pt x="142" y="20"/>
                  </a:lnTo>
                  <a:lnTo>
                    <a:pt x="142" y="25"/>
                  </a:lnTo>
                  <a:lnTo>
                    <a:pt x="139" y="28"/>
                  </a:lnTo>
                  <a:lnTo>
                    <a:pt x="134" y="31"/>
                  </a:lnTo>
                  <a:lnTo>
                    <a:pt x="128" y="31"/>
                  </a:lnTo>
                  <a:lnTo>
                    <a:pt x="123" y="31"/>
                  </a:lnTo>
                  <a:lnTo>
                    <a:pt x="12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1" name="Rectangle 100"/>
            <p:cNvSpPr>
              <a:spLocks noChangeArrowheads="1"/>
            </p:cNvSpPr>
            <p:nvPr/>
          </p:nvSpPr>
          <p:spPr bwMode="auto">
            <a:xfrm>
              <a:off x="3895" y="3079"/>
              <a:ext cx="302" cy="17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72" name="Freeform 101"/>
            <p:cNvSpPr>
              <a:spLocks/>
            </p:cNvSpPr>
            <p:nvPr/>
          </p:nvSpPr>
          <p:spPr bwMode="auto">
            <a:xfrm>
              <a:off x="4197" y="3040"/>
              <a:ext cx="39" cy="217"/>
            </a:xfrm>
            <a:custGeom>
              <a:avLst/>
              <a:gdLst>
                <a:gd name="T0" fmla="*/ 39 w 39"/>
                <a:gd name="T1" fmla="*/ 0 h 217"/>
                <a:gd name="T2" fmla="*/ 39 w 39"/>
                <a:gd name="T3" fmla="*/ 178 h 217"/>
                <a:gd name="T4" fmla="*/ 0 w 39"/>
                <a:gd name="T5" fmla="*/ 217 h 217"/>
                <a:gd name="T6" fmla="*/ 0 w 39"/>
                <a:gd name="T7" fmla="*/ 39 h 217"/>
                <a:gd name="T8" fmla="*/ 39 w 39"/>
                <a:gd name="T9" fmla="*/ 0 h 217"/>
                <a:gd name="T10" fmla="*/ 0 60000 65536"/>
                <a:gd name="T11" fmla="*/ 0 60000 65536"/>
                <a:gd name="T12" fmla="*/ 0 60000 65536"/>
                <a:gd name="T13" fmla="*/ 0 60000 65536"/>
                <a:gd name="T14" fmla="*/ 0 60000 65536"/>
                <a:gd name="T15" fmla="*/ 0 w 39"/>
                <a:gd name="T16" fmla="*/ 0 h 217"/>
                <a:gd name="T17" fmla="*/ 39 w 39"/>
                <a:gd name="T18" fmla="*/ 217 h 217"/>
              </a:gdLst>
              <a:ahLst/>
              <a:cxnLst>
                <a:cxn ang="T10">
                  <a:pos x="T0" y="T1"/>
                </a:cxn>
                <a:cxn ang="T11">
                  <a:pos x="T2" y="T3"/>
                </a:cxn>
                <a:cxn ang="T12">
                  <a:pos x="T4" y="T5"/>
                </a:cxn>
                <a:cxn ang="T13">
                  <a:pos x="T6" y="T7"/>
                </a:cxn>
                <a:cxn ang="T14">
                  <a:pos x="T8" y="T9"/>
                </a:cxn>
              </a:cxnLst>
              <a:rect l="T15" t="T16" r="T17" b="T18"/>
              <a:pathLst>
                <a:path w="39" h="217">
                  <a:moveTo>
                    <a:pt x="39" y="0"/>
                  </a:moveTo>
                  <a:lnTo>
                    <a:pt x="39" y="178"/>
                  </a:lnTo>
                  <a:lnTo>
                    <a:pt x="0" y="217"/>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3" name="Freeform 102"/>
            <p:cNvSpPr>
              <a:spLocks/>
            </p:cNvSpPr>
            <p:nvPr/>
          </p:nvSpPr>
          <p:spPr bwMode="auto">
            <a:xfrm>
              <a:off x="3895" y="3040"/>
              <a:ext cx="341" cy="39"/>
            </a:xfrm>
            <a:custGeom>
              <a:avLst/>
              <a:gdLst>
                <a:gd name="T0" fmla="*/ 0 w 341"/>
                <a:gd name="T1" fmla="*/ 39 h 39"/>
                <a:gd name="T2" fmla="*/ 39 w 341"/>
                <a:gd name="T3" fmla="*/ 0 h 39"/>
                <a:gd name="T4" fmla="*/ 341 w 341"/>
                <a:gd name="T5" fmla="*/ 0 h 39"/>
                <a:gd name="T6" fmla="*/ 302 w 341"/>
                <a:gd name="T7" fmla="*/ 39 h 39"/>
                <a:gd name="T8" fmla="*/ 0 w 341"/>
                <a:gd name="T9" fmla="*/ 39 h 39"/>
                <a:gd name="T10" fmla="*/ 0 60000 65536"/>
                <a:gd name="T11" fmla="*/ 0 60000 65536"/>
                <a:gd name="T12" fmla="*/ 0 60000 65536"/>
                <a:gd name="T13" fmla="*/ 0 60000 65536"/>
                <a:gd name="T14" fmla="*/ 0 60000 65536"/>
                <a:gd name="T15" fmla="*/ 0 w 341"/>
                <a:gd name="T16" fmla="*/ 0 h 39"/>
                <a:gd name="T17" fmla="*/ 341 w 341"/>
                <a:gd name="T18" fmla="*/ 39 h 39"/>
              </a:gdLst>
              <a:ahLst/>
              <a:cxnLst>
                <a:cxn ang="T10">
                  <a:pos x="T0" y="T1"/>
                </a:cxn>
                <a:cxn ang="T11">
                  <a:pos x="T2" y="T3"/>
                </a:cxn>
                <a:cxn ang="T12">
                  <a:pos x="T4" y="T5"/>
                </a:cxn>
                <a:cxn ang="T13">
                  <a:pos x="T6" y="T7"/>
                </a:cxn>
                <a:cxn ang="T14">
                  <a:pos x="T8" y="T9"/>
                </a:cxn>
              </a:cxnLst>
              <a:rect l="T15" t="T16" r="T17" b="T18"/>
              <a:pathLst>
                <a:path w="341" h="39">
                  <a:moveTo>
                    <a:pt x="0" y="39"/>
                  </a:moveTo>
                  <a:lnTo>
                    <a:pt x="39" y="0"/>
                  </a:lnTo>
                  <a:lnTo>
                    <a:pt x="341" y="0"/>
                  </a:lnTo>
                  <a:lnTo>
                    <a:pt x="302"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4" name="Freeform 103"/>
            <p:cNvSpPr>
              <a:spLocks noEditPoints="1"/>
            </p:cNvSpPr>
            <p:nvPr/>
          </p:nvSpPr>
          <p:spPr bwMode="auto">
            <a:xfrm>
              <a:off x="3956" y="3140"/>
              <a:ext cx="148" cy="59"/>
            </a:xfrm>
            <a:custGeom>
              <a:avLst/>
              <a:gdLst>
                <a:gd name="T0" fmla="*/ 0 w 148"/>
                <a:gd name="T1" fmla="*/ 0 h 59"/>
                <a:gd name="T2" fmla="*/ 0 w 148"/>
                <a:gd name="T3" fmla="*/ 59 h 59"/>
                <a:gd name="T4" fmla="*/ 6 w 148"/>
                <a:gd name="T5" fmla="*/ 59 h 59"/>
                <a:gd name="T6" fmla="*/ 6 w 148"/>
                <a:gd name="T7" fmla="*/ 31 h 59"/>
                <a:gd name="T8" fmla="*/ 37 w 148"/>
                <a:gd name="T9" fmla="*/ 31 h 59"/>
                <a:gd name="T10" fmla="*/ 37 w 148"/>
                <a:gd name="T11" fmla="*/ 59 h 59"/>
                <a:gd name="T12" fmla="*/ 42 w 148"/>
                <a:gd name="T13" fmla="*/ 59 h 59"/>
                <a:gd name="T14" fmla="*/ 42 w 148"/>
                <a:gd name="T15" fmla="*/ 0 h 59"/>
                <a:gd name="T16" fmla="*/ 37 w 148"/>
                <a:gd name="T17" fmla="*/ 0 h 59"/>
                <a:gd name="T18" fmla="*/ 37 w 148"/>
                <a:gd name="T19" fmla="*/ 25 h 59"/>
                <a:gd name="T20" fmla="*/ 6 w 148"/>
                <a:gd name="T21" fmla="*/ 25 h 59"/>
                <a:gd name="T22" fmla="*/ 6 w 148"/>
                <a:gd name="T23" fmla="*/ 0 h 59"/>
                <a:gd name="T24" fmla="*/ 0 w 148"/>
                <a:gd name="T25" fmla="*/ 0 h 59"/>
                <a:gd name="T26" fmla="*/ 56 w 148"/>
                <a:gd name="T27" fmla="*/ 0 h 59"/>
                <a:gd name="T28" fmla="*/ 56 w 148"/>
                <a:gd name="T29" fmla="*/ 59 h 59"/>
                <a:gd name="T30" fmla="*/ 65 w 148"/>
                <a:gd name="T31" fmla="*/ 59 h 59"/>
                <a:gd name="T32" fmla="*/ 65 w 148"/>
                <a:gd name="T33" fmla="*/ 31 h 59"/>
                <a:gd name="T34" fmla="*/ 93 w 148"/>
                <a:gd name="T35" fmla="*/ 31 h 59"/>
                <a:gd name="T36" fmla="*/ 93 w 148"/>
                <a:gd name="T37" fmla="*/ 59 h 59"/>
                <a:gd name="T38" fmla="*/ 101 w 148"/>
                <a:gd name="T39" fmla="*/ 59 h 59"/>
                <a:gd name="T40" fmla="*/ 101 w 148"/>
                <a:gd name="T41" fmla="*/ 0 h 59"/>
                <a:gd name="T42" fmla="*/ 93 w 148"/>
                <a:gd name="T43" fmla="*/ 0 h 59"/>
                <a:gd name="T44" fmla="*/ 93 w 148"/>
                <a:gd name="T45" fmla="*/ 25 h 59"/>
                <a:gd name="T46" fmla="*/ 65 w 148"/>
                <a:gd name="T47" fmla="*/ 25 h 59"/>
                <a:gd name="T48" fmla="*/ 65 w 148"/>
                <a:gd name="T49" fmla="*/ 0 h 59"/>
                <a:gd name="T50" fmla="*/ 56 w 148"/>
                <a:gd name="T51" fmla="*/ 0 h 59"/>
                <a:gd name="T52" fmla="*/ 112 w 148"/>
                <a:gd name="T53" fmla="*/ 59 h 59"/>
                <a:gd name="T54" fmla="*/ 121 w 148"/>
                <a:gd name="T55" fmla="*/ 59 h 59"/>
                <a:gd name="T56" fmla="*/ 121 w 148"/>
                <a:gd name="T57" fmla="*/ 36 h 59"/>
                <a:gd name="T58" fmla="*/ 121 w 148"/>
                <a:gd name="T59" fmla="*/ 36 h 59"/>
                <a:gd name="T60" fmla="*/ 126 w 148"/>
                <a:gd name="T61" fmla="*/ 36 h 59"/>
                <a:gd name="T62" fmla="*/ 126 w 148"/>
                <a:gd name="T63" fmla="*/ 36 h 59"/>
                <a:gd name="T64" fmla="*/ 137 w 148"/>
                <a:gd name="T65" fmla="*/ 34 h 59"/>
                <a:gd name="T66" fmla="*/ 143 w 148"/>
                <a:gd name="T67" fmla="*/ 28 h 59"/>
                <a:gd name="T68" fmla="*/ 143 w 148"/>
                <a:gd name="T69" fmla="*/ 28 h 59"/>
                <a:gd name="T70" fmla="*/ 148 w 148"/>
                <a:gd name="T71" fmla="*/ 23 h 59"/>
                <a:gd name="T72" fmla="*/ 148 w 148"/>
                <a:gd name="T73" fmla="*/ 17 h 59"/>
                <a:gd name="T74" fmla="*/ 148 w 148"/>
                <a:gd name="T75" fmla="*/ 17 h 59"/>
                <a:gd name="T76" fmla="*/ 148 w 148"/>
                <a:gd name="T77" fmla="*/ 9 h 59"/>
                <a:gd name="T78" fmla="*/ 143 w 148"/>
                <a:gd name="T79" fmla="*/ 3 h 59"/>
                <a:gd name="T80" fmla="*/ 143 w 148"/>
                <a:gd name="T81" fmla="*/ 3 h 59"/>
                <a:gd name="T82" fmla="*/ 137 w 148"/>
                <a:gd name="T83" fmla="*/ 0 h 59"/>
                <a:gd name="T84" fmla="*/ 126 w 148"/>
                <a:gd name="T85" fmla="*/ 0 h 59"/>
                <a:gd name="T86" fmla="*/ 126 w 148"/>
                <a:gd name="T87" fmla="*/ 0 h 59"/>
                <a:gd name="T88" fmla="*/ 112 w 148"/>
                <a:gd name="T89" fmla="*/ 0 h 59"/>
                <a:gd name="T90" fmla="*/ 112 w 148"/>
                <a:gd name="T91" fmla="*/ 59 h 59"/>
                <a:gd name="T92" fmla="*/ 121 w 148"/>
                <a:gd name="T93" fmla="*/ 6 h 59"/>
                <a:gd name="T94" fmla="*/ 121 w 148"/>
                <a:gd name="T95" fmla="*/ 6 h 59"/>
                <a:gd name="T96" fmla="*/ 126 w 148"/>
                <a:gd name="T97" fmla="*/ 6 h 59"/>
                <a:gd name="T98" fmla="*/ 126 w 148"/>
                <a:gd name="T99" fmla="*/ 6 h 59"/>
                <a:gd name="T100" fmla="*/ 132 w 148"/>
                <a:gd name="T101" fmla="*/ 6 h 59"/>
                <a:gd name="T102" fmla="*/ 137 w 148"/>
                <a:gd name="T103" fmla="*/ 9 h 59"/>
                <a:gd name="T104" fmla="*/ 140 w 148"/>
                <a:gd name="T105" fmla="*/ 11 h 59"/>
                <a:gd name="T106" fmla="*/ 140 w 148"/>
                <a:gd name="T107" fmla="*/ 17 h 59"/>
                <a:gd name="T108" fmla="*/ 140 w 148"/>
                <a:gd name="T109" fmla="*/ 17 h 59"/>
                <a:gd name="T110" fmla="*/ 140 w 148"/>
                <a:gd name="T111" fmla="*/ 23 h 59"/>
                <a:gd name="T112" fmla="*/ 137 w 148"/>
                <a:gd name="T113" fmla="*/ 25 h 59"/>
                <a:gd name="T114" fmla="*/ 132 w 148"/>
                <a:gd name="T115" fmla="*/ 28 h 59"/>
                <a:gd name="T116" fmla="*/ 126 w 148"/>
                <a:gd name="T117" fmla="*/ 31 h 59"/>
                <a:gd name="T118" fmla="*/ 126 w 148"/>
                <a:gd name="T119" fmla="*/ 31 h 59"/>
                <a:gd name="T120" fmla="*/ 121 w 148"/>
                <a:gd name="T121" fmla="*/ 28 h 59"/>
                <a:gd name="T122" fmla="*/ 121 w 148"/>
                <a:gd name="T123" fmla="*/ 6 h 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8"/>
                <a:gd name="T187" fmla="*/ 0 h 59"/>
                <a:gd name="T188" fmla="*/ 148 w 148"/>
                <a:gd name="T189" fmla="*/ 59 h 5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8" h="59">
                  <a:moveTo>
                    <a:pt x="0" y="0"/>
                  </a:moveTo>
                  <a:lnTo>
                    <a:pt x="0" y="59"/>
                  </a:lnTo>
                  <a:lnTo>
                    <a:pt x="6" y="59"/>
                  </a:lnTo>
                  <a:lnTo>
                    <a:pt x="6" y="31"/>
                  </a:lnTo>
                  <a:lnTo>
                    <a:pt x="37" y="31"/>
                  </a:lnTo>
                  <a:lnTo>
                    <a:pt x="37" y="59"/>
                  </a:lnTo>
                  <a:lnTo>
                    <a:pt x="42" y="59"/>
                  </a:lnTo>
                  <a:lnTo>
                    <a:pt x="42" y="0"/>
                  </a:lnTo>
                  <a:lnTo>
                    <a:pt x="37" y="0"/>
                  </a:lnTo>
                  <a:lnTo>
                    <a:pt x="37" y="25"/>
                  </a:lnTo>
                  <a:lnTo>
                    <a:pt x="6" y="25"/>
                  </a:lnTo>
                  <a:lnTo>
                    <a:pt x="6" y="0"/>
                  </a:lnTo>
                  <a:lnTo>
                    <a:pt x="0" y="0"/>
                  </a:lnTo>
                  <a:close/>
                  <a:moveTo>
                    <a:pt x="56" y="0"/>
                  </a:moveTo>
                  <a:lnTo>
                    <a:pt x="56" y="59"/>
                  </a:lnTo>
                  <a:lnTo>
                    <a:pt x="65" y="59"/>
                  </a:lnTo>
                  <a:lnTo>
                    <a:pt x="65" y="31"/>
                  </a:lnTo>
                  <a:lnTo>
                    <a:pt x="93" y="31"/>
                  </a:lnTo>
                  <a:lnTo>
                    <a:pt x="93" y="59"/>
                  </a:lnTo>
                  <a:lnTo>
                    <a:pt x="101" y="59"/>
                  </a:lnTo>
                  <a:lnTo>
                    <a:pt x="101" y="0"/>
                  </a:lnTo>
                  <a:lnTo>
                    <a:pt x="93" y="0"/>
                  </a:lnTo>
                  <a:lnTo>
                    <a:pt x="93" y="25"/>
                  </a:lnTo>
                  <a:lnTo>
                    <a:pt x="65" y="25"/>
                  </a:lnTo>
                  <a:lnTo>
                    <a:pt x="65" y="0"/>
                  </a:lnTo>
                  <a:lnTo>
                    <a:pt x="56" y="0"/>
                  </a:lnTo>
                  <a:close/>
                  <a:moveTo>
                    <a:pt x="112" y="59"/>
                  </a:moveTo>
                  <a:lnTo>
                    <a:pt x="121" y="59"/>
                  </a:lnTo>
                  <a:lnTo>
                    <a:pt x="121" y="36"/>
                  </a:lnTo>
                  <a:lnTo>
                    <a:pt x="126" y="36"/>
                  </a:lnTo>
                  <a:lnTo>
                    <a:pt x="137" y="34"/>
                  </a:lnTo>
                  <a:lnTo>
                    <a:pt x="143" y="28"/>
                  </a:lnTo>
                  <a:lnTo>
                    <a:pt x="148" y="23"/>
                  </a:lnTo>
                  <a:lnTo>
                    <a:pt x="148" y="17"/>
                  </a:lnTo>
                  <a:lnTo>
                    <a:pt x="148" y="9"/>
                  </a:lnTo>
                  <a:lnTo>
                    <a:pt x="143" y="3"/>
                  </a:lnTo>
                  <a:lnTo>
                    <a:pt x="137" y="0"/>
                  </a:lnTo>
                  <a:lnTo>
                    <a:pt x="126" y="0"/>
                  </a:lnTo>
                  <a:lnTo>
                    <a:pt x="112" y="0"/>
                  </a:lnTo>
                  <a:lnTo>
                    <a:pt x="112" y="59"/>
                  </a:lnTo>
                  <a:close/>
                  <a:moveTo>
                    <a:pt x="121" y="6"/>
                  </a:moveTo>
                  <a:lnTo>
                    <a:pt x="121" y="6"/>
                  </a:lnTo>
                  <a:lnTo>
                    <a:pt x="126" y="6"/>
                  </a:lnTo>
                  <a:lnTo>
                    <a:pt x="132" y="6"/>
                  </a:lnTo>
                  <a:lnTo>
                    <a:pt x="137" y="9"/>
                  </a:lnTo>
                  <a:lnTo>
                    <a:pt x="140" y="11"/>
                  </a:lnTo>
                  <a:lnTo>
                    <a:pt x="140" y="17"/>
                  </a:lnTo>
                  <a:lnTo>
                    <a:pt x="140" y="23"/>
                  </a:lnTo>
                  <a:lnTo>
                    <a:pt x="137" y="25"/>
                  </a:lnTo>
                  <a:lnTo>
                    <a:pt x="132" y="28"/>
                  </a:lnTo>
                  <a:lnTo>
                    <a:pt x="126" y="31"/>
                  </a:lnTo>
                  <a:lnTo>
                    <a:pt x="121" y="28"/>
                  </a:lnTo>
                  <a:lnTo>
                    <a:pt x="1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5" name="Freeform 104"/>
            <p:cNvSpPr>
              <a:spLocks/>
            </p:cNvSpPr>
            <p:nvPr/>
          </p:nvSpPr>
          <p:spPr bwMode="auto">
            <a:xfrm>
              <a:off x="3560" y="3255"/>
              <a:ext cx="486" cy="782"/>
            </a:xfrm>
            <a:custGeom>
              <a:avLst/>
              <a:gdLst>
                <a:gd name="T0" fmla="*/ 0 w 486"/>
                <a:gd name="T1" fmla="*/ 782 h 782"/>
                <a:gd name="T2" fmla="*/ 486 w 486"/>
                <a:gd name="T3" fmla="*/ 782 h 782"/>
                <a:gd name="T4" fmla="*/ 486 w 486"/>
                <a:gd name="T5" fmla="*/ 0 h 782"/>
                <a:gd name="T6" fmla="*/ 0 60000 65536"/>
                <a:gd name="T7" fmla="*/ 0 60000 65536"/>
                <a:gd name="T8" fmla="*/ 0 60000 65536"/>
                <a:gd name="T9" fmla="*/ 0 w 486"/>
                <a:gd name="T10" fmla="*/ 0 h 782"/>
                <a:gd name="T11" fmla="*/ 486 w 486"/>
                <a:gd name="T12" fmla="*/ 782 h 782"/>
              </a:gdLst>
              <a:ahLst/>
              <a:cxnLst>
                <a:cxn ang="T6">
                  <a:pos x="T0" y="T1"/>
                </a:cxn>
                <a:cxn ang="T7">
                  <a:pos x="T2" y="T3"/>
                </a:cxn>
                <a:cxn ang="T8">
                  <a:pos x="T4" y="T5"/>
                </a:cxn>
              </a:cxnLst>
              <a:rect l="T9" t="T10" r="T11" b="T12"/>
              <a:pathLst>
                <a:path w="486" h="782">
                  <a:moveTo>
                    <a:pt x="0" y="782"/>
                  </a:moveTo>
                  <a:lnTo>
                    <a:pt x="486" y="782"/>
                  </a:lnTo>
                  <a:lnTo>
                    <a:pt x="48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76" name="Rectangle 105"/>
            <p:cNvSpPr>
              <a:spLocks noChangeArrowheads="1"/>
            </p:cNvSpPr>
            <p:nvPr/>
          </p:nvSpPr>
          <p:spPr bwMode="auto">
            <a:xfrm>
              <a:off x="980" y="1886"/>
              <a:ext cx="480" cy="38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77" name="Freeform 106"/>
            <p:cNvSpPr>
              <a:spLocks/>
            </p:cNvSpPr>
            <p:nvPr/>
          </p:nvSpPr>
          <p:spPr bwMode="auto">
            <a:xfrm>
              <a:off x="1460" y="1847"/>
              <a:ext cx="39" cy="428"/>
            </a:xfrm>
            <a:custGeom>
              <a:avLst/>
              <a:gdLst>
                <a:gd name="T0" fmla="*/ 39 w 39"/>
                <a:gd name="T1" fmla="*/ 0 h 428"/>
                <a:gd name="T2" fmla="*/ 39 w 39"/>
                <a:gd name="T3" fmla="*/ 388 h 428"/>
                <a:gd name="T4" fmla="*/ 0 w 39"/>
                <a:gd name="T5" fmla="*/ 428 h 428"/>
                <a:gd name="T6" fmla="*/ 0 w 39"/>
                <a:gd name="T7" fmla="*/ 39 h 428"/>
                <a:gd name="T8" fmla="*/ 39 w 39"/>
                <a:gd name="T9" fmla="*/ 0 h 428"/>
                <a:gd name="T10" fmla="*/ 0 60000 65536"/>
                <a:gd name="T11" fmla="*/ 0 60000 65536"/>
                <a:gd name="T12" fmla="*/ 0 60000 65536"/>
                <a:gd name="T13" fmla="*/ 0 60000 65536"/>
                <a:gd name="T14" fmla="*/ 0 60000 65536"/>
                <a:gd name="T15" fmla="*/ 0 w 39"/>
                <a:gd name="T16" fmla="*/ 0 h 428"/>
                <a:gd name="T17" fmla="*/ 39 w 39"/>
                <a:gd name="T18" fmla="*/ 428 h 428"/>
              </a:gdLst>
              <a:ahLst/>
              <a:cxnLst>
                <a:cxn ang="T10">
                  <a:pos x="T0" y="T1"/>
                </a:cxn>
                <a:cxn ang="T11">
                  <a:pos x="T2" y="T3"/>
                </a:cxn>
                <a:cxn ang="T12">
                  <a:pos x="T4" y="T5"/>
                </a:cxn>
                <a:cxn ang="T13">
                  <a:pos x="T6" y="T7"/>
                </a:cxn>
                <a:cxn ang="T14">
                  <a:pos x="T8" y="T9"/>
                </a:cxn>
              </a:cxnLst>
              <a:rect l="T15" t="T16" r="T17" b="T18"/>
              <a:pathLst>
                <a:path w="39" h="428">
                  <a:moveTo>
                    <a:pt x="39" y="0"/>
                  </a:moveTo>
                  <a:lnTo>
                    <a:pt x="39" y="388"/>
                  </a:lnTo>
                  <a:lnTo>
                    <a:pt x="0" y="428"/>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8" name="Freeform 107"/>
            <p:cNvSpPr>
              <a:spLocks/>
            </p:cNvSpPr>
            <p:nvPr/>
          </p:nvSpPr>
          <p:spPr bwMode="auto">
            <a:xfrm>
              <a:off x="980" y="1847"/>
              <a:ext cx="519" cy="39"/>
            </a:xfrm>
            <a:custGeom>
              <a:avLst/>
              <a:gdLst>
                <a:gd name="T0" fmla="*/ 0 w 519"/>
                <a:gd name="T1" fmla="*/ 39 h 39"/>
                <a:gd name="T2" fmla="*/ 39 w 519"/>
                <a:gd name="T3" fmla="*/ 0 h 39"/>
                <a:gd name="T4" fmla="*/ 519 w 519"/>
                <a:gd name="T5" fmla="*/ 0 h 39"/>
                <a:gd name="T6" fmla="*/ 480 w 519"/>
                <a:gd name="T7" fmla="*/ 39 h 39"/>
                <a:gd name="T8" fmla="*/ 0 w 519"/>
                <a:gd name="T9" fmla="*/ 39 h 39"/>
                <a:gd name="T10" fmla="*/ 0 60000 65536"/>
                <a:gd name="T11" fmla="*/ 0 60000 65536"/>
                <a:gd name="T12" fmla="*/ 0 60000 65536"/>
                <a:gd name="T13" fmla="*/ 0 60000 65536"/>
                <a:gd name="T14" fmla="*/ 0 60000 65536"/>
                <a:gd name="T15" fmla="*/ 0 w 519"/>
                <a:gd name="T16" fmla="*/ 0 h 39"/>
                <a:gd name="T17" fmla="*/ 519 w 519"/>
                <a:gd name="T18" fmla="*/ 39 h 39"/>
              </a:gdLst>
              <a:ahLst/>
              <a:cxnLst>
                <a:cxn ang="T10">
                  <a:pos x="T0" y="T1"/>
                </a:cxn>
                <a:cxn ang="T11">
                  <a:pos x="T2" y="T3"/>
                </a:cxn>
                <a:cxn ang="T12">
                  <a:pos x="T4" y="T5"/>
                </a:cxn>
                <a:cxn ang="T13">
                  <a:pos x="T6" y="T7"/>
                </a:cxn>
                <a:cxn ang="T14">
                  <a:pos x="T8" y="T9"/>
                </a:cxn>
              </a:cxnLst>
              <a:rect l="T15" t="T16" r="T17" b="T18"/>
              <a:pathLst>
                <a:path w="519" h="39">
                  <a:moveTo>
                    <a:pt x="0" y="39"/>
                  </a:moveTo>
                  <a:lnTo>
                    <a:pt x="39" y="0"/>
                  </a:lnTo>
                  <a:lnTo>
                    <a:pt x="519" y="0"/>
                  </a:lnTo>
                  <a:lnTo>
                    <a:pt x="480"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9" name="Rectangle 108"/>
            <p:cNvSpPr>
              <a:spLocks noChangeArrowheads="1"/>
            </p:cNvSpPr>
            <p:nvPr/>
          </p:nvSpPr>
          <p:spPr bwMode="auto">
            <a:xfrm>
              <a:off x="1147" y="1973"/>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File</a:t>
              </a:r>
              <a:endParaRPr lang="en-GB" altLang="en-US"/>
            </a:p>
          </p:txBody>
        </p:sp>
        <p:sp>
          <p:nvSpPr>
            <p:cNvPr id="26680" name="Rectangle 109"/>
            <p:cNvSpPr>
              <a:spLocks noChangeArrowheads="1"/>
            </p:cNvSpPr>
            <p:nvPr/>
          </p:nvSpPr>
          <p:spPr bwMode="auto">
            <a:xfrm>
              <a:off x="999" y="2079"/>
              <a:ext cx="44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application</a:t>
              </a:r>
              <a:endParaRPr lang="en-GB" altLang="en-US"/>
            </a:p>
          </p:txBody>
        </p:sp>
        <p:sp>
          <p:nvSpPr>
            <p:cNvPr id="26681" name="Rectangle 110"/>
            <p:cNvSpPr>
              <a:spLocks noChangeArrowheads="1"/>
            </p:cNvSpPr>
            <p:nvPr/>
          </p:nvSpPr>
          <p:spPr bwMode="auto">
            <a:xfrm>
              <a:off x="1588" y="1886"/>
              <a:ext cx="478" cy="38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82" name="Freeform 111"/>
            <p:cNvSpPr>
              <a:spLocks/>
            </p:cNvSpPr>
            <p:nvPr/>
          </p:nvSpPr>
          <p:spPr bwMode="auto">
            <a:xfrm>
              <a:off x="2066" y="1847"/>
              <a:ext cx="39" cy="428"/>
            </a:xfrm>
            <a:custGeom>
              <a:avLst/>
              <a:gdLst>
                <a:gd name="T0" fmla="*/ 39 w 39"/>
                <a:gd name="T1" fmla="*/ 0 h 428"/>
                <a:gd name="T2" fmla="*/ 39 w 39"/>
                <a:gd name="T3" fmla="*/ 388 h 428"/>
                <a:gd name="T4" fmla="*/ 0 w 39"/>
                <a:gd name="T5" fmla="*/ 428 h 428"/>
                <a:gd name="T6" fmla="*/ 0 w 39"/>
                <a:gd name="T7" fmla="*/ 39 h 428"/>
                <a:gd name="T8" fmla="*/ 39 w 39"/>
                <a:gd name="T9" fmla="*/ 0 h 428"/>
                <a:gd name="T10" fmla="*/ 0 60000 65536"/>
                <a:gd name="T11" fmla="*/ 0 60000 65536"/>
                <a:gd name="T12" fmla="*/ 0 60000 65536"/>
                <a:gd name="T13" fmla="*/ 0 60000 65536"/>
                <a:gd name="T14" fmla="*/ 0 60000 65536"/>
                <a:gd name="T15" fmla="*/ 0 w 39"/>
                <a:gd name="T16" fmla="*/ 0 h 428"/>
                <a:gd name="T17" fmla="*/ 39 w 39"/>
                <a:gd name="T18" fmla="*/ 428 h 428"/>
              </a:gdLst>
              <a:ahLst/>
              <a:cxnLst>
                <a:cxn ang="T10">
                  <a:pos x="T0" y="T1"/>
                </a:cxn>
                <a:cxn ang="T11">
                  <a:pos x="T2" y="T3"/>
                </a:cxn>
                <a:cxn ang="T12">
                  <a:pos x="T4" y="T5"/>
                </a:cxn>
                <a:cxn ang="T13">
                  <a:pos x="T6" y="T7"/>
                </a:cxn>
                <a:cxn ang="T14">
                  <a:pos x="T8" y="T9"/>
                </a:cxn>
              </a:cxnLst>
              <a:rect l="T15" t="T16" r="T17" b="T18"/>
              <a:pathLst>
                <a:path w="39" h="428">
                  <a:moveTo>
                    <a:pt x="39" y="0"/>
                  </a:moveTo>
                  <a:lnTo>
                    <a:pt x="39" y="388"/>
                  </a:lnTo>
                  <a:lnTo>
                    <a:pt x="0" y="428"/>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3" name="Freeform 112"/>
            <p:cNvSpPr>
              <a:spLocks/>
            </p:cNvSpPr>
            <p:nvPr/>
          </p:nvSpPr>
          <p:spPr bwMode="auto">
            <a:xfrm>
              <a:off x="1588" y="1847"/>
              <a:ext cx="517" cy="39"/>
            </a:xfrm>
            <a:custGeom>
              <a:avLst/>
              <a:gdLst>
                <a:gd name="T0" fmla="*/ 0 w 517"/>
                <a:gd name="T1" fmla="*/ 39 h 39"/>
                <a:gd name="T2" fmla="*/ 39 w 517"/>
                <a:gd name="T3" fmla="*/ 0 h 39"/>
                <a:gd name="T4" fmla="*/ 517 w 517"/>
                <a:gd name="T5" fmla="*/ 0 h 39"/>
                <a:gd name="T6" fmla="*/ 478 w 517"/>
                <a:gd name="T7" fmla="*/ 39 h 39"/>
                <a:gd name="T8" fmla="*/ 0 w 517"/>
                <a:gd name="T9" fmla="*/ 39 h 39"/>
                <a:gd name="T10" fmla="*/ 0 60000 65536"/>
                <a:gd name="T11" fmla="*/ 0 60000 65536"/>
                <a:gd name="T12" fmla="*/ 0 60000 65536"/>
                <a:gd name="T13" fmla="*/ 0 60000 65536"/>
                <a:gd name="T14" fmla="*/ 0 60000 65536"/>
                <a:gd name="T15" fmla="*/ 0 w 517"/>
                <a:gd name="T16" fmla="*/ 0 h 39"/>
                <a:gd name="T17" fmla="*/ 517 w 517"/>
                <a:gd name="T18" fmla="*/ 39 h 39"/>
              </a:gdLst>
              <a:ahLst/>
              <a:cxnLst>
                <a:cxn ang="T10">
                  <a:pos x="T0" y="T1"/>
                </a:cxn>
                <a:cxn ang="T11">
                  <a:pos x="T2" y="T3"/>
                </a:cxn>
                <a:cxn ang="T12">
                  <a:pos x="T4" y="T5"/>
                </a:cxn>
                <a:cxn ang="T13">
                  <a:pos x="T6" y="T7"/>
                </a:cxn>
                <a:cxn ang="T14">
                  <a:pos x="T8" y="T9"/>
                </a:cxn>
              </a:cxnLst>
              <a:rect l="T15" t="T16" r="T17" b="T18"/>
              <a:pathLst>
                <a:path w="517" h="39">
                  <a:moveTo>
                    <a:pt x="0" y="39"/>
                  </a:moveTo>
                  <a:lnTo>
                    <a:pt x="39" y="0"/>
                  </a:lnTo>
                  <a:lnTo>
                    <a:pt x="517" y="0"/>
                  </a:lnTo>
                  <a:lnTo>
                    <a:pt x="478"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4" name="Rectangle 113"/>
            <p:cNvSpPr>
              <a:spLocks noChangeArrowheads="1"/>
            </p:cNvSpPr>
            <p:nvPr/>
          </p:nvSpPr>
          <p:spPr bwMode="auto">
            <a:xfrm>
              <a:off x="1692" y="1926"/>
              <a:ext cx="28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Digital</a:t>
              </a:r>
              <a:endParaRPr lang="en-GB" altLang="en-US"/>
            </a:p>
          </p:txBody>
        </p:sp>
        <p:sp>
          <p:nvSpPr>
            <p:cNvPr id="26685" name="Rectangle 114"/>
            <p:cNvSpPr>
              <a:spLocks noChangeArrowheads="1"/>
            </p:cNvSpPr>
            <p:nvPr/>
          </p:nvSpPr>
          <p:spPr bwMode="auto">
            <a:xfrm>
              <a:off x="1694" y="2032"/>
              <a:ext cx="2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library</a:t>
              </a:r>
              <a:endParaRPr lang="en-GB" altLang="en-US"/>
            </a:p>
          </p:txBody>
        </p:sp>
        <p:sp>
          <p:nvSpPr>
            <p:cNvPr id="26686" name="Rectangle 115"/>
            <p:cNvSpPr>
              <a:spLocks noChangeArrowheads="1"/>
            </p:cNvSpPr>
            <p:nvPr/>
          </p:nvSpPr>
          <p:spPr bwMode="auto">
            <a:xfrm>
              <a:off x="1608" y="2138"/>
              <a:ext cx="44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application</a:t>
              </a:r>
              <a:endParaRPr lang="en-GB" altLang="en-US"/>
            </a:p>
          </p:txBody>
        </p:sp>
        <p:sp>
          <p:nvSpPr>
            <p:cNvPr id="26687" name="Rectangle 116"/>
            <p:cNvSpPr>
              <a:spLocks noChangeArrowheads="1"/>
            </p:cNvSpPr>
            <p:nvPr/>
          </p:nvSpPr>
          <p:spPr bwMode="auto">
            <a:xfrm>
              <a:off x="2194" y="1886"/>
              <a:ext cx="481" cy="38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88" name="Freeform 117"/>
            <p:cNvSpPr>
              <a:spLocks/>
            </p:cNvSpPr>
            <p:nvPr/>
          </p:nvSpPr>
          <p:spPr bwMode="auto">
            <a:xfrm>
              <a:off x="2675" y="1847"/>
              <a:ext cx="39" cy="428"/>
            </a:xfrm>
            <a:custGeom>
              <a:avLst/>
              <a:gdLst>
                <a:gd name="T0" fmla="*/ 39 w 39"/>
                <a:gd name="T1" fmla="*/ 0 h 428"/>
                <a:gd name="T2" fmla="*/ 39 w 39"/>
                <a:gd name="T3" fmla="*/ 388 h 428"/>
                <a:gd name="T4" fmla="*/ 0 w 39"/>
                <a:gd name="T5" fmla="*/ 428 h 428"/>
                <a:gd name="T6" fmla="*/ 0 w 39"/>
                <a:gd name="T7" fmla="*/ 39 h 428"/>
                <a:gd name="T8" fmla="*/ 39 w 39"/>
                <a:gd name="T9" fmla="*/ 0 h 428"/>
                <a:gd name="T10" fmla="*/ 0 60000 65536"/>
                <a:gd name="T11" fmla="*/ 0 60000 65536"/>
                <a:gd name="T12" fmla="*/ 0 60000 65536"/>
                <a:gd name="T13" fmla="*/ 0 60000 65536"/>
                <a:gd name="T14" fmla="*/ 0 60000 65536"/>
                <a:gd name="T15" fmla="*/ 0 w 39"/>
                <a:gd name="T16" fmla="*/ 0 h 428"/>
                <a:gd name="T17" fmla="*/ 39 w 39"/>
                <a:gd name="T18" fmla="*/ 428 h 428"/>
              </a:gdLst>
              <a:ahLst/>
              <a:cxnLst>
                <a:cxn ang="T10">
                  <a:pos x="T0" y="T1"/>
                </a:cxn>
                <a:cxn ang="T11">
                  <a:pos x="T2" y="T3"/>
                </a:cxn>
                <a:cxn ang="T12">
                  <a:pos x="T4" y="T5"/>
                </a:cxn>
                <a:cxn ang="T13">
                  <a:pos x="T6" y="T7"/>
                </a:cxn>
                <a:cxn ang="T14">
                  <a:pos x="T8" y="T9"/>
                </a:cxn>
              </a:cxnLst>
              <a:rect l="T15" t="T16" r="T17" b="T18"/>
              <a:pathLst>
                <a:path w="39" h="428">
                  <a:moveTo>
                    <a:pt x="39" y="0"/>
                  </a:moveTo>
                  <a:lnTo>
                    <a:pt x="39" y="388"/>
                  </a:lnTo>
                  <a:lnTo>
                    <a:pt x="0" y="428"/>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9" name="Freeform 118"/>
            <p:cNvSpPr>
              <a:spLocks/>
            </p:cNvSpPr>
            <p:nvPr/>
          </p:nvSpPr>
          <p:spPr bwMode="auto">
            <a:xfrm>
              <a:off x="2194" y="1847"/>
              <a:ext cx="517" cy="39"/>
            </a:xfrm>
            <a:custGeom>
              <a:avLst/>
              <a:gdLst>
                <a:gd name="T0" fmla="*/ 0 w 517"/>
                <a:gd name="T1" fmla="*/ 39 h 39"/>
                <a:gd name="T2" fmla="*/ 39 w 517"/>
                <a:gd name="T3" fmla="*/ 0 h 39"/>
                <a:gd name="T4" fmla="*/ 517 w 517"/>
                <a:gd name="T5" fmla="*/ 0 h 39"/>
                <a:gd name="T6" fmla="*/ 481 w 517"/>
                <a:gd name="T7" fmla="*/ 39 h 39"/>
                <a:gd name="T8" fmla="*/ 0 w 517"/>
                <a:gd name="T9" fmla="*/ 39 h 39"/>
                <a:gd name="T10" fmla="*/ 0 60000 65536"/>
                <a:gd name="T11" fmla="*/ 0 60000 65536"/>
                <a:gd name="T12" fmla="*/ 0 60000 65536"/>
                <a:gd name="T13" fmla="*/ 0 60000 65536"/>
                <a:gd name="T14" fmla="*/ 0 60000 65536"/>
                <a:gd name="T15" fmla="*/ 0 w 517"/>
                <a:gd name="T16" fmla="*/ 0 h 39"/>
                <a:gd name="T17" fmla="*/ 517 w 517"/>
                <a:gd name="T18" fmla="*/ 39 h 39"/>
              </a:gdLst>
              <a:ahLst/>
              <a:cxnLst>
                <a:cxn ang="T10">
                  <a:pos x="T0" y="T1"/>
                </a:cxn>
                <a:cxn ang="T11">
                  <a:pos x="T2" y="T3"/>
                </a:cxn>
                <a:cxn ang="T12">
                  <a:pos x="T4" y="T5"/>
                </a:cxn>
                <a:cxn ang="T13">
                  <a:pos x="T6" y="T7"/>
                </a:cxn>
                <a:cxn ang="T14">
                  <a:pos x="T8" y="T9"/>
                </a:cxn>
              </a:cxnLst>
              <a:rect l="T15" t="T16" r="T17" b="T18"/>
              <a:pathLst>
                <a:path w="517" h="39">
                  <a:moveTo>
                    <a:pt x="0" y="39"/>
                  </a:moveTo>
                  <a:lnTo>
                    <a:pt x="39" y="0"/>
                  </a:lnTo>
                  <a:lnTo>
                    <a:pt x="517" y="0"/>
                  </a:lnTo>
                  <a:lnTo>
                    <a:pt x="481"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90" name="Rectangle 119"/>
            <p:cNvSpPr>
              <a:spLocks noChangeArrowheads="1"/>
            </p:cNvSpPr>
            <p:nvPr/>
          </p:nvSpPr>
          <p:spPr bwMode="auto">
            <a:xfrm>
              <a:off x="2317" y="1967"/>
              <a:ext cx="23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Video</a:t>
              </a:r>
              <a:endParaRPr lang="en-GB" altLang="en-US"/>
            </a:p>
          </p:txBody>
        </p:sp>
        <p:sp>
          <p:nvSpPr>
            <p:cNvPr id="26691" name="Rectangle 120"/>
            <p:cNvSpPr>
              <a:spLocks noChangeArrowheads="1"/>
            </p:cNvSpPr>
            <p:nvPr/>
          </p:nvSpPr>
          <p:spPr bwMode="auto">
            <a:xfrm>
              <a:off x="2214" y="2074"/>
              <a:ext cx="44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application</a:t>
              </a:r>
              <a:endParaRPr lang="en-GB" altLang="en-US"/>
            </a:p>
          </p:txBody>
        </p:sp>
        <p:sp>
          <p:nvSpPr>
            <p:cNvPr id="26692" name="Rectangle 121"/>
            <p:cNvSpPr>
              <a:spLocks noChangeArrowheads="1"/>
            </p:cNvSpPr>
            <p:nvPr/>
          </p:nvSpPr>
          <p:spPr bwMode="auto">
            <a:xfrm>
              <a:off x="3177" y="1886"/>
              <a:ext cx="478" cy="38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93" name="Freeform 122"/>
            <p:cNvSpPr>
              <a:spLocks/>
            </p:cNvSpPr>
            <p:nvPr/>
          </p:nvSpPr>
          <p:spPr bwMode="auto">
            <a:xfrm>
              <a:off x="3655" y="1847"/>
              <a:ext cx="39" cy="428"/>
            </a:xfrm>
            <a:custGeom>
              <a:avLst/>
              <a:gdLst>
                <a:gd name="T0" fmla="*/ 39 w 39"/>
                <a:gd name="T1" fmla="*/ 0 h 428"/>
                <a:gd name="T2" fmla="*/ 39 w 39"/>
                <a:gd name="T3" fmla="*/ 388 h 428"/>
                <a:gd name="T4" fmla="*/ 0 w 39"/>
                <a:gd name="T5" fmla="*/ 428 h 428"/>
                <a:gd name="T6" fmla="*/ 0 w 39"/>
                <a:gd name="T7" fmla="*/ 39 h 428"/>
                <a:gd name="T8" fmla="*/ 39 w 39"/>
                <a:gd name="T9" fmla="*/ 0 h 428"/>
                <a:gd name="T10" fmla="*/ 0 60000 65536"/>
                <a:gd name="T11" fmla="*/ 0 60000 65536"/>
                <a:gd name="T12" fmla="*/ 0 60000 65536"/>
                <a:gd name="T13" fmla="*/ 0 60000 65536"/>
                <a:gd name="T14" fmla="*/ 0 60000 65536"/>
                <a:gd name="T15" fmla="*/ 0 w 39"/>
                <a:gd name="T16" fmla="*/ 0 h 428"/>
                <a:gd name="T17" fmla="*/ 39 w 39"/>
                <a:gd name="T18" fmla="*/ 428 h 428"/>
              </a:gdLst>
              <a:ahLst/>
              <a:cxnLst>
                <a:cxn ang="T10">
                  <a:pos x="T0" y="T1"/>
                </a:cxn>
                <a:cxn ang="T11">
                  <a:pos x="T2" y="T3"/>
                </a:cxn>
                <a:cxn ang="T12">
                  <a:pos x="T4" y="T5"/>
                </a:cxn>
                <a:cxn ang="T13">
                  <a:pos x="T6" y="T7"/>
                </a:cxn>
                <a:cxn ang="T14">
                  <a:pos x="T8" y="T9"/>
                </a:cxn>
              </a:cxnLst>
              <a:rect l="T15" t="T16" r="T17" b="T18"/>
              <a:pathLst>
                <a:path w="39" h="428">
                  <a:moveTo>
                    <a:pt x="39" y="0"/>
                  </a:moveTo>
                  <a:lnTo>
                    <a:pt x="39" y="388"/>
                  </a:lnTo>
                  <a:lnTo>
                    <a:pt x="0" y="428"/>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94" name="Freeform 123"/>
            <p:cNvSpPr>
              <a:spLocks/>
            </p:cNvSpPr>
            <p:nvPr/>
          </p:nvSpPr>
          <p:spPr bwMode="auto">
            <a:xfrm>
              <a:off x="3177" y="1847"/>
              <a:ext cx="517" cy="39"/>
            </a:xfrm>
            <a:custGeom>
              <a:avLst/>
              <a:gdLst>
                <a:gd name="T0" fmla="*/ 0 w 517"/>
                <a:gd name="T1" fmla="*/ 39 h 39"/>
                <a:gd name="T2" fmla="*/ 37 w 517"/>
                <a:gd name="T3" fmla="*/ 0 h 39"/>
                <a:gd name="T4" fmla="*/ 517 w 517"/>
                <a:gd name="T5" fmla="*/ 0 h 39"/>
                <a:gd name="T6" fmla="*/ 478 w 517"/>
                <a:gd name="T7" fmla="*/ 39 h 39"/>
                <a:gd name="T8" fmla="*/ 0 w 517"/>
                <a:gd name="T9" fmla="*/ 39 h 39"/>
                <a:gd name="T10" fmla="*/ 0 60000 65536"/>
                <a:gd name="T11" fmla="*/ 0 60000 65536"/>
                <a:gd name="T12" fmla="*/ 0 60000 65536"/>
                <a:gd name="T13" fmla="*/ 0 60000 65536"/>
                <a:gd name="T14" fmla="*/ 0 60000 65536"/>
                <a:gd name="T15" fmla="*/ 0 w 517"/>
                <a:gd name="T16" fmla="*/ 0 h 39"/>
                <a:gd name="T17" fmla="*/ 517 w 517"/>
                <a:gd name="T18" fmla="*/ 39 h 39"/>
              </a:gdLst>
              <a:ahLst/>
              <a:cxnLst>
                <a:cxn ang="T10">
                  <a:pos x="T0" y="T1"/>
                </a:cxn>
                <a:cxn ang="T11">
                  <a:pos x="T2" y="T3"/>
                </a:cxn>
                <a:cxn ang="T12">
                  <a:pos x="T4" y="T5"/>
                </a:cxn>
                <a:cxn ang="T13">
                  <a:pos x="T6" y="T7"/>
                </a:cxn>
                <a:cxn ang="T14">
                  <a:pos x="T8" y="T9"/>
                </a:cxn>
              </a:cxnLst>
              <a:rect l="T15" t="T16" r="T17" b="T18"/>
              <a:pathLst>
                <a:path w="517" h="39">
                  <a:moveTo>
                    <a:pt x="0" y="39"/>
                  </a:moveTo>
                  <a:lnTo>
                    <a:pt x="37" y="0"/>
                  </a:lnTo>
                  <a:lnTo>
                    <a:pt x="517" y="0"/>
                  </a:lnTo>
                  <a:lnTo>
                    <a:pt x="478"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95" name="Rectangle 124"/>
            <p:cNvSpPr>
              <a:spLocks noChangeArrowheads="1"/>
            </p:cNvSpPr>
            <p:nvPr/>
          </p:nvSpPr>
          <p:spPr bwMode="auto">
            <a:xfrm>
              <a:off x="3342" y="197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File</a:t>
              </a:r>
              <a:endParaRPr lang="en-GB" altLang="en-US"/>
            </a:p>
          </p:txBody>
        </p:sp>
        <p:sp>
          <p:nvSpPr>
            <p:cNvPr id="26696" name="Rectangle 125"/>
            <p:cNvSpPr>
              <a:spLocks noChangeArrowheads="1"/>
            </p:cNvSpPr>
            <p:nvPr/>
          </p:nvSpPr>
          <p:spPr bwMode="auto">
            <a:xfrm>
              <a:off x="3194" y="2076"/>
              <a:ext cx="44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application</a:t>
              </a:r>
              <a:endParaRPr lang="en-GB" altLang="en-US"/>
            </a:p>
          </p:txBody>
        </p:sp>
        <p:sp>
          <p:nvSpPr>
            <p:cNvPr id="26697" name="Rectangle 126"/>
            <p:cNvSpPr>
              <a:spLocks noChangeArrowheads="1"/>
            </p:cNvSpPr>
            <p:nvPr/>
          </p:nvSpPr>
          <p:spPr bwMode="auto">
            <a:xfrm>
              <a:off x="3778" y="1886"/>
              <a:ext cx="477" cy="38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98" name="Freeform 127"/>
            <p:cNvSpPr>
              <a:spLocks/>
            </p:cNvSpPr>
            <p:nvPr/>
          </p:nvSpPr>
          <p:spPr bwMode="auto">
            <a:xfrm>
              <a:off x="4255" y="1847"/>
              <a:ext cx="39" cy="428"/>
            </a:xfrm>
            <a:custGeom>
              <a:avLst/>
              <a:gdLst>
                <a:gd name="T0" fmla="*/ 39 w 39"/>
                <a:gd name="T1" fmla="*/ 0 h 428"/>
                <a:gd name="T2" fmla="*/ 39 w 39"/>
                <a:gd name="T3" fmla="*/ 388 h 428"/>
                <a:gd name="T4" fmla="*/ 0 w 39"/>
                <a:gd name="T5" fmla="*/ 428 h 428"/>
                <a:gd name="T6" fmla="*/ 0 w 39"/>
                <a:gd name="T7" fmla="*/ 39 h 428"/>
                <a:gd name="T8" fmla="*/ 39 w 39"/>
                <a:gd name="T9" fmla="*/ 0 h 428"/>
                <a:gd name="T10" fmla="*/ 0 60000 65536"/>
                <a:gd name="T11" fmla="*/ 0 60000 65536"/>
                <a:gd name="T12" fmla="*/ 0 60000 65536"/>
                <a:gd name="T13" fmla="*/ 0 60000 65536"/>
                <a:gd name="T14" fmla="*/ 0 60000 65536"/>
                <a:gd name="T15" fmla="*/ 0 w 39"/>
                <a:gd name="T16" fmla="*/ 0 h 428"/>
                <a:gd name="T17" fmla="*/ 39 w 39"/>
                <a:gd name="T18" fmla="*/ 428 h 428"/>
              </a:gdLst>
              <a:ahLst/>
              <a:cxnLst>
                <a:cxn ang="T10">
                  <a:pos x="T0" y="T1"/>
                </a:cxn>
                <a:cxn ang="T11">
                  <a:pos x="T2" y="T3"/>
                </a:cxn>
                <a:cxn ang="T12">
                  <a:pos x="T4" y="T5"/>
                </a:cxn>
                <a:cxn ang="T13">
                  <a:pos x="T6" y="T7"/>
                </a:cxn>
                <a:cxn ang="T14">
                  <a:pos x="T8" y="T9"/>
                </a:cxn>
              </a:cxnLst>
              <a:rect l="T15" t="T16" r="T17" b="T18"/>
              <a:pathLst>
                <a:path w="39" h="428">
                  <a:moveTo>
                    <a:pt x="39" y="0"/>
                  </a:moveTo>
                  <a:lnTo>
                    <a:pt x="39" y="388"/>
                  </a:lnTo>
                  <a:lnTo>
                    <a:pt x="0" y="428"/>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99" name="Freeform 128"/>
            <p:cNvSpPr>
              <a:spLocks/>
            </p:cNvSpPr>
            <p:nvPr/>
          </p:nvSpPr>
          <p:spPr bwMode="auto">
            <a:xfrm>
              <a:off x="3778" y="1847"/>
              <a:ext cx="516" cy="39"/>
            </a:xfrm>
            <a:custGeom>
              <a:avLst/>
              <a:gdLst>
                <a:gd name="T0" fmla="*/ 0 w 516"/>
                <a:gd name="T1" fmla="*/ 39 h 39"/>
                <a:gd name="T2" fmla="*/ 39 w 516"/>
                <a:gd name="T3" fmla="*/ 0 h 39"/>
                <a:gd name="T4" fmla="*/ 516 w 516"/>
                <a:gd name="T5" fmla="*/ 0 h 39"/>
                <a:gd name="T6" fmla="*/ 477 w 516"/>
                <a:gd name="T7" fmla="*/ 39 h 39"/>
                <a:gd name="T8" fmla="*/ 0 w 516"/>
                <a:gd name="T9" fmla="*/ 39 h 39"/>
                <a:gd name="T10" fmla="*/ 0 60000 65536"/>
                <a:gd name="T11" fmla="*/ 0 60000 65536"/>
                <a:gd name="T12" fmla="*/ 0 60000 65536"/>
                <a:gd name="T13" fmla="*/ 0 60000 65536"/>
                <a:gd name="T14" fmla="*/ 0 60000 65536"/>
                <a:gd name="T15" fmla="*/ 0 w 516"/>
                <a:gd name="T16" fmla="*/ 0 h 39"/>
                <a:gd name="T17" fmla="*/ 516 w 516"/>
                <a:gd name="T18" fmla="*/ 39 h 39"/>
              </a:gdLst>
              <a:ahLst/>
              <a:cxnLst>
                <a:cxn ang="T10">
                  <a:pos x="T0" y="T1"/>
                </a:cxn>
                <a:cxn ang="T11">
                  <a:pos x="T2" y="T3"/>
                </a:cxn>
                <a:cxn ang="T12">
                  <a:pos x="T4" y="T5"/>
                </a:cxn>
                <a:cxn ang="T13">
                  <a:pos x="T6" y="T7"/>
                </a:cxn>
                <a:cxn ang="T14">
                  <a:pos x="T8" y="T9"/>
                </a:cxn>
              </a:cxnLst>
              <a:rect l="T15" t="T16" r="T17" b="T18"/>
              <a:pathLst>
                <a:path w="516" h="39">
                  <a:moveTo>
                    <a:pt x="0" y="39"/>
                  </a:moveTo>
                  <a:lnTo>
                    <a:pt x="39" y="0"/>
                  </a:lnTo>
                  <a:lnTo>
                    <a:pt x="516" y="0"/>
                  </a:lnTo>
                  <a:lnTo>
                    <a:pt x="477"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00" name="Rectangle 129"/>
            <p:cNvSpPr>
              <a:spLocks noChangeArrowheads="1"/>
            </p:cNvSpPr>
            <p:nvPr/>
          </p:nvSpPr>
          <p:spPr bwMode="auto">
            <a:xfrm>
              <a:off x="3881" y="1920"/>
              <a:ext cx="267"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Digital</a:t>
              </a:r>
              <a:endParaRPr lang="en-GB" altLang="en-US"/>
            </a:p>
          </p:txBody>
        </p:sp>
        <p:sp>
          <p:nvSpPr>
            <p:cNvPr id="26701" name="Rectangle 130"/>
            <p:cNvSpPr>
              <a:spLocks noChangeArrowheads="1"/>
            </p:cNvSpPr>
            <p:nvPr/>
          </p:nvSpPr>
          <p:spPr bwMode="auto">
            <a:xfrm>
              <a:off x="3884" y="2027"/>
              <a:ext cx="2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library</a:t>
              </a:r>
              <a:endParaRPr lang="en-GB" altLang="en-US"/>
            </a:p>
          </p:txBody>
        </p:sp>
        <p:sp>
          <p:nvSpPr>
            <p:cNvPr id="26702" name="Rectangle 131"/>
            <p:cNvSpPr>
              <a:spLocks noChangeArrowheads="1"/>
            </p:cNvSpPr>
            <p:nvPr/>
          </p:nvSpPr>
          <p:spPr bwMode="auto">
            <a:xfrm>
              <a:off x="3797" y="2132"/>
              <a:ext cx="44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application</a:t>
              </a:r>
              <a:endParaRPr lang="en-GB" altLang="en-US"/>
            </a:p>
          </p:txBody>
        </p:sp>
        <p:sp>
          <p:nvSpPr>
            <p:cNvPr id="26703" name="Rectangle 132"/>
            <p:cNvSpPr>
              <a:spLocks noChangeArrowheads="1"/>
            </p:cNvSpPr>
            <p:nvPr/>
          </p:nvSpPr>
          <p:spPr bwMode="auto">
            <a:xfrm>
              <a:off x="4378" y="1886"/>
              <a:ext cx="478" cy="389"/>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704" name="Freeform 133"/>
            <p:cNvSpPr>
              <a:spLocks/>
            </p:cNvSpPr>
            <p:nvPr/>
          </p:nvSpPr>
          <p:spPr bwMode="auto">
            <a:xfrm>
              <a:off x="4856" y="1847"/>
              <a:ext cx="39" cy="428"/>
            </a:xfrm>
            <a:custGeom>
              <a:avLst/>
              <a:gdLst>
                <a:gd name="T0" fmla="*/ 39 w 39"/>
                <a:gd name="T1" fmla="*/ 0 h 428"/>
                <a:gd name="T2" fmla="*/ 39 w 39"/>
                <a:gd name="T3" fmla="*/ 388 h 428"/>
                <a:gd name="T4" fmla="*/ 0 w 39"/>
                <a:gd name="T5" fmla="*/ 428 h 428"/>
                <a:gd name="T6" fmla="*/ 0 w 39"/>
                <a:gd name="T7" fmla="*/ 39 h 428"/>
                <a:gd name="T8" fmla="*/ 39 w 39"/>
                <a:gd name="T9" fmla="*/ 0 h 428"/>
                <a:gd name="T10" fmla="*/ 0 60000 65536"/>
                <a:gd name="T11" fmla="*/ 0 60000 65536"/>
                <a:gd name="T12" fmla="*/ 0 60000 65536"/>
                <a:gd name="T13" fmla="*/ 0 60000 65536"/>
                <a:gd name="T14" fmla="*/ 0 60000 65536"/>
                <a:gd name="T15" fmla="*/ 0 w 39"/>
                <a:gd name="T16" fmla="*/ 0 h 428"/>
                <a:gd name="T17" fmla="*/ 39 w 39"/>
                <a:gd name="T18" fmla="*/ 428 h 428"/>
              </a:gdLst>
              <a:ahLst/>
              <a:cxnLst>
                <a:cxn ang="T10">
                  <a:pos x="T0" y="T1"/>
                </a:cxn>
                <a:cxn ang="T11">
                  <a:pos x="T2" y="T3"/>
                </a:cxn>
                <a:cxn ang="T12">
                  <a:pos x="T4" y="T5"/>
                </a:cxn>
                <a:cxn ang="T13">
                  <a:pos x="T6" y="T7"/>
                </a:cxn>
                <a:cxn ang="T14">
                  <a:pos x="T8" y="T9"/>
                </a:cxn>
              </a:cxnLst>
              <a:rect l="T15" t="T16" r="T17" b="T18"/>
              <a:pathLst>
                <a:path w="39" h="428">
                  <a:moveTo>
                    <a:pt x="39" y="0"/>
                  </a:moveTo>
                  <a:lnTo>
                    <a:pt x="39" y="388"/>
                  </a:lnTo>
                  <a:lnTo>
                    <a:pt x="0" y="428"/>
                  </a:lnTo>
                  <a:lnTo>
                    <a:pt x="0" y="39"/>
                  </a:lnTo>
                  <a:lnTo>
                    <a:pt x="3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05" name="Freeform 134"/>
            <p:cNvSpPr>
              <a:spLocks/>
            </p:cNvSpPr>
            <p:nvPr/>
          </p:nvSpPr>
          <p:spPr bwMode="auto">
            <a:xfrm>
              <a:off x="4378" y="1847"/>
              <a:ext cx="517" cy="39"/>
            </a:xfrm>
            <a:custGeom>
              <a:avLst/>
              <a:gdLst>
                <a:gd name="T0" fmla="*/ 0 w 517"/>
                <a:gd name="T1" fmla="*/ 39 h 39"/>
                <a:gd name="T2" fmla="*/ 39 w 517"/>
                <a:gd name="T3" fmla="*/ 0 h 39"/>
                <a:gd name="T4" fmla="*/ 517 w 517"/>
                <a:gd name="T5" fmla="*/ 0 h 39"/>
                <a:gd name="T6" fmla="*/ 478 w 517"/>
                <a:gd name="T7" fmla="*/ 39 h 39"/>
                <a:gd name="T8" fmla="*/ 0 w 517"/>
                <a:gd name="T9" fmla="*/ 39 h 39"/>
                <a:gd name="T10" fmla="*/ 0 60000 65536"/>
                <a:gd name="T11" fmla="*/ 0 60000 65536"/>
                <a:gd name="T12" fmla="*/ 0 60000 65536"/>
                <a:gd name="T13" fmla="*/ 0 60000 65536"/>
                <a:gd name="T14" fmla="*/ 0 60000 65536"/>
                <a:gd name="T15" fmla="*/ 0 w 517"/>
                <a:gd name="T16" fmla="*/ 0 h 39"/>
                <a:gd name="T17" fmla="*/ 517 w 517"/>
                <a:gd name="T18" fmla="*/ 39 h 39"/>
              </a:gdLst>
              <a:ahLst/>
              <a:cxnLst>
                <a:cxn ang="T10">
                  <a:pos x="T0" y="T1"/>
                </a:cxn>
                <a:cxn ang="T11">
                  <a:pos x="T2" y="T3"/>
                </a:cxn>
                <a:cxn ang="T12">
                  <a:pos x="T4" y="T5"/>
                </a:cxn>
                <a:cxn ang="T13">
                  <a:pos x="T6" y="T7"/>
                </a:cxn>
                <a:cxn ang="T14">
                  <a:pos x="T8" y="T9"/>
                </a:cxn>
              </a:cxnLst>
              <a:rect l="T15" t="T16" r="T17" b="T18"/>
              <a:pathLst>
                <a:path w="517" h="39">
                  <a:moveTo>
                    <a:pt x="0" y="39"/>
                  </a:moveTo>
                  <a:lnTo>
                    <a:pt x="39" y="0"/>
                  </a:lnTo>
                  <a:lnTo>
                    <a:pt x="517" y="0"/>
                  </a:lnTo>
                  <a:lnTo>
                    <a:pt x="478" y="39"/>
                  </a:lnTo>
                  <a:lnTo>
                    <a:pt x="0"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06" name="Rectangle 135"/>
            <p:cNvSpPr>
              <a:spLocks noChangeArrowheads="1"/>
            </p:cNvSpPr>
            <p:nvPr/>
          </p:nvSpPr>
          <p:spPr bwMode="auto">
            <a:xfrm>
              <a:off x="4501" y="1967"/>
              <a:ext cx="23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Video</a:t>
              </a:r>
              <a:endParaRPr lang="en-GB" altLang="en-US"/>
            </a:p>
          </p:txBody>
        </p:sp>
        <p:sp>
          <p:nvSpPr>
            <p:cNvPr id="26707" name="Rectangle 136"/>
            <p:cNvSpPr>
              <a:spLocks noChangeArrowheads="1"/>
            </p:cNvSpPr>
            <p:nvPr/>
          </p:nvSpPr>
          <p:spPr bwMode="auto">
            <a:xfrm>
              <a:off x="4398" y="2074"/>
              <a:ext cx="44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100">
                  <a:solidFill>
                    <a:srgbClr val="000000"/>
                  </a:solidFill>
                  <a:latin typeface="Myriad Roman" charset="0"/>
                </a:rPr>
                <a:t>application</a:t>
              </a:r>
              <a:endParaRPr lang="en-GB" altLang="en-US"/>
            </a:p>
          </p:txBody>
        </p:sp>
      </p:grpSp>
      <p:sp>
        <p:nvSpPr>
          <p:cNvPr id="26631" name="Footer Placeholder 8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Tree>
    <p:extLst>
      <p:ext uri="{BB962C8B-B14F-4D97-AF65-F5344CB8AC3E}">
        <p14:creationId xmlns:p14="http://schemas.microsoft.com/office/powerpoint/2010/main" val="87275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340A1B-9146-45EC-B398-02452536164B}" type="slidenum">
              <a:rPr lang="en-US" altLang="en-US" sz="1400"/>
              <a:pPr/>
              <a:t>22</a:t>
            </a:fld>
            <a:endParaRPr lang="en-US" altLang="en-US" sz="1400"/>
          </a:p>
        </p:txBody>
      </p:sp>
      <p:sp>
        <p:nvSpPr>
          <p:cNvPr id="27652" name="Rectangle 2"/>
          <p:cNvSpPr>
            <a:spLocks noGrp="1" noChangeArrowheads="1"/>
          </p:cNvSpPr>
          <p:nvPr>
            <p:ph type="title"/>
          </p:nvPr>
        </p:nvSpPr>
        <p:spPr>
          <a:xfrm>
            <a:off x="2209800" y="509588"/>
            <a:ext cx="7772400" cy="1143000"/>
          </a:xfrm>
        </p:spPr>
        <p:txBody>
          <a:bodyPr/>
          <a:lstStyle/>
          <a:p>
            <a:r>
              <a:rPr lang="en-US" altLang="en-US"/>
              <a:t>Machinery (cont)</a:t>
            </a:r>
          </a:p>
        </p:txBody>
      </p:sp>
      <p:sp>
        <p:nvSpPr>
          <p:cNvPr id="40963" name="Rectangle 3"/>
          <p:cNvSpPr>
            <a:spLocks noGrp="1" noChangeArrowheads="1"/>
          </p:cNvSpPr>
          <p:nvPr>
            <p:ph type="body" idx="1"/>
          </p:nvPr>
        </p:nvSpPr>
        <p:spPr>
          <a:xfrm>
            <a:off x="2209800" y="1576388"/>
            <a:ext cx="7772400" cy="4114800"/>
          </a:xfrm>
        </p:spPr>
        <p:txBody>
          <a:bodyPr/>
          <a:lstStyle/>
          <a:p>
            <a:pPr>
              <a:lnSpc>
                <a:spcPct val="90000"/>
              </a:lnSpc>
            </a:pPr>
            <a:r>
              <a:rPr lang="en-US" altLang="en-US"/>
              <a:t>Multiplexing and Demultiplexing (demux key)</a:t>
            </a:r>
          </a:p>
          <a:p>
            <a:pPr>
              <a:lnSpc>
                <a:spcPct val="90000"/>
              </a:lnSpc>
            </a:pPr>
            <a:r>
              <a:rPr lang="en-US" altLang="en-US"/>
              <a:t>Encapsulation (header/body)</a:t>
            </a:r>
          </a:p>
        </p:txBody>
      </p:sp>
      <p:grpSp>
        <p:nvGrpSpPr>
          <p:cNvPr id="27654" name="Group 134"/>
          <p:cNvGrpSpPr>
            <a:grpSpLocks/>
          </p:cNvGrpSpPr>
          <p:nvPr/>
        </p:nvGrpSpPr>
        <p:grpSpPr bwMode="auto">
          <a:xfrm>
            <a:off x="3459164" y="2497138"/>
            <a:ext cx="4441825" cy="3848100"/>
            <a:chOff x="1118" y="1208"/>
            <a:chExt cx="2798" cy="2424"/>
          </a:xfrm>
        </p:grpSpPr>
        <p:sp>
          <p:nvSpPr>
            <p:cNvPr id="27656" name="Rectangle 57"/>
            <p:cNvSpPr>
              <a:spLocks noChangeArrowheads="1"/>
            </p:cNvSpPr>
            <p:nvPr/>
          </p:nvSpPr>
          <p:spPr bwMode="auto">
            <a:xfrm>
              <a:off x="1118" y="1265"/>
              <a:ext cx="905" cy="1402"/>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57" name="Freeform 58"/>
            <p:cNvSpPr>
              <a:spLocks/>
            </p:cNvSpPr>
            <p:nvPr/>
          </p:nvSpPr>
          <p:spPr bwMode="auto">
            <a:xfrm>
              <a:off x="1118" y="1208"/>
              <a:ext cx="976" cy="57"/>
            </a:xfrm>
            <a:custGeom>
              <a:avLst/>
              <a:gdLst>
                <a:gd name="T0" fmla="*/ 0 w 976"/>
                <a:gd name="T1" fmla="*/ 57 h 57"/>
                <a:gd name="T2" fmla="*/ 905 w 976"/>
                <a:gd name="T3" fmla="*/ 57 h 57"/>
                <a:gd name="T4" fmla="*/ 976 w 976"/>
                <a:gd name="T5" fmla="*/ 0 h 57"/>
                <a:gd name="T6" fmla="*/ 71 w 976"/>
                <a:gd name="T7" fmla="*/ 0 h 57"/>
                <a:gd name="T8" fmla="*/ 0 w 976"/>
                <a:gd name="T9" fmla="*/ 57 h 57"/>
                <a:gd name="T10" fmla="*/ 0 60000 65536"/>
                <a:gd name="T11" fmla="*/ 0 60000 65536"/>
                <a:gd name="T12" fmla="*/ 0 60000 65536"/>
                <a:gd name="T13" fmla="*/ 0 60000 65536"/>
                <a:gd name="T14" fmla="*/ 0 60000 65536"/>
                <a:gd name="T15" fmla="*/ 0 w 976"/>
                <a:gd name="T16" fmla="*/ 0 h 57"/>
                <a:gd name="T17" fmla="*/ 976 w 976"/>
                <a:gd name="T18" fmla="*/ 57 h 57"/>
              </a:gdLst>
              <a:ahLst/>
              <a:cxnLst>
                <a:cxn ang="T10">
                  <a:pos x="T0" y="T1"/>
                </a:cxn>
                <a:cxn ang="T11">
                  <a:pos x="T2" y="T3"/>
                </a:cxn>
                <a:cxn ang="T12">
                  <a:pos x="T4" y="T5"/>
                </a:cxn>
                <a:cxn ang="T13">
                  <a:pos x="T6" y="T7"/>
                </a:cxn>
                <a:cxn ang="T14">
                  <a:pos x="T8" y="T9"/>
                </a:cxn>
              </a:cxnLst>
              <a:rect l="T15" t="T16" r="T17" b="T18"/>
              <a:pathLst>
                <a:path w="976" h="57">
                  <a:moveTo>
                    <a:pt x="0" y="57"/>
                  </a:moveTo>
                  <a:lnTo>
                    <a:pt x="905" y="57"/>
                  </a:lnTo>
                  <a:lnTo>
                    <a:pt x="976" y="0"/>
                  </a:lnTo>
                  <a:lnTo>
                    <a:pt x="71" y="0"/>
                  </a:lnTo>
                  <a:lnTo>
                    <a:pt x="0" y="57"/>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59"/>
            <p:cNvSpPr>
              <a:spLocks/>
            </p:cNvSpPr>
            <p:nvPr/>
          </p:nvSpPr>
          <p:spPr bwMode="auto">
            <a:xfrm>
              <a:off x="2023" y="1208"/>
              <a:ext cx="71" cy="1459"/>
            </a:xfrm>
            <a:custGeom>
              <a:avLst/>
              <a:gdLst>
                <a:gd name="T0" fmla="*/ 71 w 71"/>
                <a:gd name="T1" fmla="*/ 0 h 1459"/>
                <a:gd name="T2" fmla="*/ 0 w 71"/>
                <a:gd name="T3" fmla="*/ 57 h 1459"/>
                <a:gd name="T4" fmla="*/ 0 w 71"/>
                <a:gd name="T5" fmla="*/ 1459 h 1459"/>
                <a:gd name="T6" fmla="*/ 71 w 71"/>
                <a:gd name="T7" fmla="*/ 1403 h 1459"/>
                <a:gd name="T8" fmla="*/ 71 w 71"/>
                <a:gd name="T9" fmla="*/ 0 h 1459"/>
                <a:gd name="T10" fmla="*/ 0 60000 65536"/>
                <a:gd name="T11" fmla="*/ 0 60000 65536"/>
                <a:gd name="T12" fmla="*/ 0 60000 65536"/>
                <a:gd name="T13" fmla="*/ 0 60000 65536"/>
                <a:gd name="T14" fmla="*/ 0 60000 65536"/>
                <a:gd name="T15" fmla="*/ 0 w 71"/>
                <a:gd name="T16" fmla="*/ 0 h 1459"/>
                <a:gd name="T17" fmla="*/ 71 w 71"/>
                <a:gd name="T18" fmla="*/ 1459 h 1459"/>
              </a:gdLst>
              <a:ahLst/>
              <a:cxnLst>
                <a:cxn ang="T10">
                  <a:pos x="T0" y="T1"/>
                </a:cxn>
                <a:cxn ang="T11">
                  <a:pos x="T2" y="T3"/>
                </a:cxn>
                <a:cxn ang="T12">
                  <a:pos x="T4" y="T5"/>
                </a:cxn>
                <a:cxn ang="T13">
                  <a:pos x="T6" y="T7"/>
                </a:cxn>
                <a:cxn ang="T14">
                  <a:pos x="T8" y="T9"/>
                </a:cxn>
              </a:cxnLst>
              <a:rect l="T15" t="T16" r="T17" b="T18"/>
              <a:pathLst>
                <a:path w="71" h="1459">
                  <a:moveTo>
                    <a:pt x="71" y="0"/>
                  </a:moveTo>
                  <a:lnTo>
                    <a:pt x="0" y="57"/>
                  </a:lnTo>
                  <a:lnTo>
                    <a:pt x="0" y="1459"/>
                  </a:lnTo>
                  <a:lnTo>
                    <a:pt x="71" y="1403"/>
                  </a:lnTo>
                  <a:lnTo>
                    <a:pt x="71" y="0"/>
                  </a:lnTo>
                  <a:close/>
                </a:path>
              </a:pathLst>
            </a:custGeom>
            <a:solidFill>
              <a:srgbClr val="80C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Rectangle 60"/>
            <p:cNvSpPr>
              <a:spLocks noChangeArrowheads="1"/>
            </p:cNvSpPr>
            <p:nvPr/>
          </p:nvSpPr>
          <p:spPr bwMode="auto">
            <a:xfrm>
              <a:off x="2938" y="1265"/>
              <a:ext cx="907" cy="1402"/>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60" name="Freeform 61"/>
            <p:cNvSpPr>
              <a:spLocks/>
            </p:cNvSpPr>
            <p:nvPr/>
          </p:nvSpPr>
          <p:spPr bwMode="auto">
            <a:xfrm>
              <a:off x="2938" y="1208"/>
              <a:ext cx="978" cy="57"/>
            </a:xfrm>
            <a:custGeom>
              <a:avLst/>
              <a:gdLst>
                <a:gd name="T0" fmla="*/ 0 w 978"/>
                <a:gd name="T1" fmla="*/ 57 h 57"/>
                <a:gd name="T2" fmla="*/ 907 w 978"/>
                <a:gd name="T3" fmla="*/ 57 h 57"/>
                <a:gd name="T4" fmla="*/ 978 w 978"/>
                <a:gd name="T5" fmla="*/ 0 h 57"/>
                <a:gd name="T6" fmla="*/ 73 w 978"/>
                <a:gd name="T7" fmla="*/ 0 h 57"/>
                <a:gd name="T8" fmla="*/ 0 w 978"/>
                <a:gd name="T9" fmla="*/ 57 h 57"/>
                <a:gd name="T10" fmla="*/ 0 60000 65536"/>
                <a:gd name="T11" fmla="*/ 0 60000 65536"/>
                <a:gd name="T12" fmla="*/ 0 60000 65536"/>
                <a:gd name="T13" fmla="*/ 0 60000 65536"/>
                <a:gd name="T14" fmla="*/ 0 60000 65536"/>
                <a:gd name="T15" fmla="*/ 0 w 978"/>
                <a:gd name="T16" fmla="*/ 0 h 57"/>
                <a:gd name="T17" fmla="*/ 978 w 978"/>
                <a:gd name="T18" fmla="*/ 57 h 57"/>
              </a:gdLst>
              <a:ahLst/>
              <a:cxnLst>
                <a:cxn ang="T10">
                  <a:pos x="T0" y="T1"/>
                </a:cxn>
                <a:cxn ang="T11">
                  <a:pos x="T2" y="T3"/>
                </a:cxn>
                <a:cxn ang="T12">
                  <a:pos x="T4" y="T5"/>
                </a:cxn>
                <a:cxn ang="T13">
                  <a:pos x="T6" y="T7"/>
                </a:cxn>
                <a:cxn ang="T14">
                  <a:pos x="T8" y="T9"/>
                </a:cxn>
              </a:cxnLst>
              <a:rect l="T15" t="T16" r="T17" b="T18"/>
              <a:pathLst>
                <a:path w="978" h="57">
                  <a:moveTo>
                    <a:pt x="0" y="57"/>
                  </a:moveTo>
                  <a:lnTo>
                    <a:pt x="907" y="57"/>
                  </a:lnTo>
                  <a:lnTo>
                    <a:pt x="978" y="0"/>
                  </a:lnTo>
                  <a:lnTo>
                    <a:pt x="73" y="0"/>
                  </a:lnTo>
                  <a:lnTo>
                    <a:pt x="0" y="57"/>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62"/>
            <p:cNvSpPr>
              <a:spLocks/>
            </p:cNvSpPr>
            <p:nvPr/>
          </p:nvSpPr>
          <p:spPr bwMode="auto">
            <a:xfrm>
              <a:off x="3845" y="1208"/>
              <a:ext cx="71" cy="1459"/>
            </a:xfrm>
            <a:custGeom>
              <a:avLst/>
              <a:gdLst>
                <a:gd name="T0" fmla="*/ 71 w 71"/>
                <a:gd name="T1" fmla="*/ 0 h 1459"/>
                <a:gd name="T2" fmla="*/ 0 w 71"/>
                <a:gd name="T3" fmla="*/ 57 h 1459"/>
                <a:gd name="T4" fmla="*/ 0 w 71"/>
                <a:gd name="T5" fmla="*/ 1459 h 1459"/>
                <a:gd name="T6" fmla="*/ 71 w 71"/>
                <a:gd name="T7" fmla="*/ 1403 h 1459"/>
                <a:gd name="T8" fmla="*/ 71 w 71"/>
                <a:gd name="T9" fmla="*/ 0 h 1459"/>
                <a:gd name="T10" fmla="*/ 0 60000 65536"/>
                <a:gd name="T11" fmla="*/ 0 60000 65536"/>
                <a:gd name="T12" fmla="*/ 0 60000 65536"/>
                <a:gd name="T13" fmla="*/ 0 60000 65536"/>
                <a:gd name="T14" fmla="*/ 0 60000 65536"/>
                <a:gd name="T15" fmla="*/ 0 w 71"/>
                <a:gd name="T16" fmla="*/ 0 h 1459"/>
                <a:gd name="T17" fmla="*/ 71 w 71"/>
                <a:gd name="T18" fmla="*/ 1459 h 1459"/>
              </a:gdLst>
              <a:ahLst/>
              <a:cxnLst>
                <a:cxn ang="T10">
                  <a:pos x="T0" y="T1"/>
                </a:cxn>
                <a:cxn ang="T11">
                  <a:pos x="T2" y="T3"/>
                </a:cxn>
                <a:cxn ang="T12">
                  <a:pos x="T4" y="T5"/>
                </a:cxn>
                <a:cxn ang="T13">
                  <a:pos x="T6" y="T7"/>
                </a:cxn>
                <a:cxn ang="T14">
                  <a:pos x="T8" y="T9"/>
                </a:cxn>
              </a:cxnLst>
              <a:rect l="T15" t="T16" r="T17" b="T18"/>
              <a:pathLst>
                <a:path w="71" h="1459">
                  <a:moveTo>
                    <a:pt x="71" y="0"/>
                  </a:moveTo>
                  <a:lnTo>
                    <a:pt x="0" y="57"/>
                  </a:lnTo>
                  <a:lnTo>
                    <a:pt x="0" y="1459"/>
                  </a:lnTo>
                  <a:lnTo>
                    <a:pt x="71" y="1403"/>
                  </a:lnTo>
                  <a:lnTo>
                    <a:pt x="71" y="0"/>
                  </a:lnTo>
                  <a:close/>
                </a:path>
              </a:pathLst>
            </a:custGeom>
            <a:solidFill>
              <a:srgbClr val="80C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Freeform 63"/>
            <p:cNvSpPr>
              <a:spLocks/>
            </p:cNvSpPr>
            <p:nvPr/>
          </p:nvSpPr>
          <p:spPr bwMode="auto">
            <a:xfrm>
              <a:off x="1900" y="2734"/>
              <a:ext cx="1182" cy="898"/>
            </a:xfrm>
            <a:custGeom>
              <a:avLst/>
              <a:gdLst>
                <a:gd name="T0" fmla="*/ 478 w 1182"/>
                <a:gd name="T1" fmla="*/ 862 h 898"/>
                <a:gd name="T2" fmla="*/ 405 w 1182"/>
                <a:gd name="T3" fmla="*/ 884 h 898"/>
                <a:gd name="T4" fmla="*/ 334 w 1182"/>
                <a:gd name="T5" fmla="*/ 869 h 898"/>
                <a:gd name="T6" fmla="*/ 284 w 1182"/>
                <a:gd name="T7" fmla="*/ 834 h 898"/>
                <a:gd name="T8" fmla="*/ 237 w 1182"/>
                <a:gd name="T9" fmla="*/ 753 h 898"/>
                <a:gd name="T10" fmla="*/ 225 w 1182"/>
                <a:gd name="T11" fmla="*/ 737 h 898"/>
                <a:gd name="T12" fmla="*/ 154 w 1182"/>
                <a:gd name="T13" fmla="*/ 751 h 898"/>
                <a:gd name="T14" fmla="*/ 111 w 1182"/>
                <a:gd name="T15" fmla="*/ 730 h 898"/>
                <a:gd name="T16" fmla="*/ 85 w 1182"/>
                <a:gd name="T17" fmla="*/ 701 h 898"/>
                <a:gd name="T18" fmla="*/ 78 w 1182"/>
                <a:gd name="T19" fmla="*/ 635 h 898"/>
                <a:gd name="T20" fmla="*/ 73 w 1182"/>
                <a:gd name="T21" fmla="*/ 602 h 898"/>
                <a:gd name="T22" fmla="*/ 21 w 1182"/>
                <a:gd name="T23" fmla="*/ 547 h 898"/>
                <a:gd name="T24" fmla="*/ 2 w 1182"/>
                <a:gd name="T25" fmla="*/ 481 h 898"/>
                <a:gd name="T26" fmla="*/ 0 w 1182"/>
                <a:gd name="T27" fmla="*/ 443 h 898"/>
                <a:gd name="T28" fmla="*/ 12 w 1182"/>
                <a:gd name="T29" fmla="*/ 369 h 898"/>
                <a:gd name="T30" fmla="*/ 68 w 1182"/>
                <a:gd name="T31" fmla="*/ 296 h 898"/>
                <a:gd name="T32" fmla="*/ 71 w 1182"/>
                <a:gd name="T33" fmla="*/ 263 h 898"/>
                <a:gd name="T34" fmla="*/ 80 w 1182"/>
                <a:gd name="T35" fmla="*/ 196 h 898"/>
                <a:gd name="T36" fmla="*/ 104 w 1182"/>
                <a:gd name="T37" fmla="*/ 166 h 898"/>
                <a:gd name="T38" fmla="*/ 149 w 1182"/>
                <a:gd name="T39" fmla="*/ 147 h 898"/>
                <a:gd name="T40" fmla="*/ 218 w 1182"/>
                <a:gd name="T41" fmla="*/ 159 h 898"/>
                <a:gd name="T42" fmla="*/ 230 w 1182"/>
                <a:gd name="T43" fmla="*/ 142 h 898"/>
                <a:gd name="T44" fmla="*/ 277 w 1182"/>
                <a:gd name="T45" fmla="*/ 61 h 898"/>
                <a:gd name="T46" fmla="*/ 327 w 1182"/>
                <a:gd name="T47" fmla="*/ 28 h 898"/>
                <a:gd name="T48" fmla="*/ 398 w 1182"/>
                <a:gd name="T49" fmla="*/ 14 h 898"/>
                <a:gd name="T50" fmla="*/ 474 w 1182"/>
                <a:gd name="T51" fmla="*/ 35 h 898"/>
                <a:gd name="T52" fmla="*/ 514 w 1182"/>
                <a:gd name="T53" fmla="*/ 50 h 898"/>
                <a:gd name="T54" fmla="*/ 545 w 1182"/>
                <a:gd name="T55" fmla="*/ 9 h 898"/>
                <a:gd name="T56" fmla="*/ 590 w 1182"/>
                <a:gd name="T57" fmla="*/ 0 h 898"/>
                <a:gd name="T58" fmla="*/ 649 w 1182"/>
                <a:gd name="T59" fmla="*/ 19 h 898"/>
                <a:gd name="T60" fmla="*/ 668 w 1182"/>
                <a:gd name="T61" fmla="*/ 59 h 898"/>
                <a:gd name="T62" fmla="*/ 706 w 1182"/>
                <a:gd name="T63" fmla="*/ 38 h 898"/>
                <a:gd name="T64" fmla="*/ 782 w 1182"/>
                <a:gd name="T65" fmla="*/ 16 h 898"/>
                <a:gd name="T66" fmla="*/ 853 w 1182"/>
                <a:gd name="T67" fmla="*/ 28 h 898"/>
                <a:gd name="T68" fmla="*/ 903 w 1182"/>
                <a:gd name="T69" fmla="*/ 64 h 898"/>
                <a:gd name="T70" fmla="*/ 950 w 1182"/>
                <a:gd name="T71" fmla="*/ 144 h 898"/>
                <a:gd name="T72" fmla="*/ 962 w 1182"/>
                <a:gd name="T73" fmla="*/ 161 h 898"/>
                <a:gd name="T74" fmla="*/ 1030 w 1182"/>
                <a:gd name="T75" fmla="*/ 147 h 898"/>
                <a:gd name="T76" fmla="*/ 1076 w 1182"/>
                <a:gd name="T77" fmla="*/ 168 h 898"/>
                <a:gd name="T78" fmla="*/ 1099 w 1182"/>
                <a:gd name="T79" fmla="*/ 199 h 898"/>
                <a:gd name="T80" fmla="*/ 1109 w 1182"/>
                <a:gd name="T81" fmla="*/ 265 h 898"/>
                <a:gd name="T82" fmla="*/ 1111 w 1182"/>
                <a:gd name="T83" fmla="*/ 298 h 898"/>
                <a:gd name="T84" fmla="*/ 1168 w 1182"/>
                <a:gd name="T85" fmla="*/ 372 h 898"/>
                <a:gd name="T86" fmla="*/ 1180 w 1182"/>
                <a:gd name="T87" fmla="*/ 445 h 898"/>
                <a:gd name="T88" fmla="*/ 1177 w 1182"/>
                <a:gd name="T89" fmla="*/ 486 h 898"/>
                <a:gd name="T90" fmla="*/ 1144 w 1182"/>
                <a:gd name="T91" fmla="*/ 571 h 898"/>
                <a:gd name="T92" fmla="*/ 1106 w 1182"/>
                <a:gd name="T93" fmla="*/ 611 h 898"/>
                <a:gd name="T94" fmla="*/ 1116 w 1182"/>
                <a:gd name="T95" fmla="*/ 670 h 898"/>
                <a:gd name="T96" fmla="*/ 1092 w 1182"/>
                <a:gd name="T97" fmla="*/ 723 h 898"/>
                <a:gd name="T98" fmla="*/ 1059 w 1182"/>
                <a:gd name="T99" fmla="*/ 746 h 898"/>
                <a:gd name="T100" fmla="*/ 995 w 1182"/>
                <a:gd name="T101" fmla="*/ 751 h 898"/>
                <a:gd name="T102" fmla="*/ 955 w 1182"/>
                <a:gd name="T103" fmla="*/ 732 h 898"/>
                <a:gd name="T104" fmla="*/ 945 w 1182"/>
                <a:gd name="T105" fmla="*/ 791 h 898"/>
                <a:gd name="T106" fmla="*/ 876 w 1182"/>
                <a:gd name="T107" fmla="*/ 860 h 898"/>
                <a:gd name="T108" fmla="*/ 822 w 1182"/>
                <a:gd name="T109" fmla="*/ 884 h 898"/>
                <a:gd name="T110" fmla="*/ 753 w 1182"/>
                <a:gd name="T111" fmla="*/ 879 h 898"/>
                <a:gd name="T112" fmla="*/ 675 w 1182"/>
                <a:gd name="T113" fmla="*/ 839 h 898"/>
                <a:gd name="T114" fmla="*/ 663 w 1182"/>
                <a:gd name="T115" fmla="*/ 869 h 898"/>
                <a:gd name="T116" fmla="*/ 609 w 1182"/>
                <a:gd name="T117" fmla="*/ 898 h 898"/>
                <a:gd name="T118" fmla="*/ 571 w 1182"/>
                <a:gd name="T119" fmla="*/ 896 h 898"/>
                <a:gd name="T120" fmla="*/ 521 w 1182"/>
                <a:gd name="T121" fmla="*/ 858 h 8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82"/>
                <a:gd name="T184" fmla="*/ 0 h 898"/>
                <a:gd name="T185" fmla="*/ 1182 w 1182"/>
                <a:gd name="T186" fmla="*/ 898 h 8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82" h="898">
                  <a:moveTo>
                    <a:pt x="516" y="836"/>
                  </a:moveTo>
                  <a:lnTo>
                    <a:pt x="516" y="836"/>
                  </a:lnTo>
                  <a:lnTo>
                    <a:pt x="500" y="850"/>
                  </a:lnTo>
                  <a:lnTo>
                    <a:pt x="478" y="862"/>
                  </a:lnTo>
                  <a:lnTo>
                    <a:pt x="452" y="872"/>
                  </a:lnTo>
                  <a:lnTo>
                    <a:pt x="438" y="877"/>
                  </a:lnTo>
                  <a:lnTo>
                    <a:pt x="422" y="881"/>
                  </a:lnTo>
                  <a:lnTo>
                    <a:pt x="405" y="884"/>
                  </a:lnTo>
                  <a:lnTo>
                    <a:pt x="388" y="884"/>
                  </a:lnTo>
                  <a:lnTo>
                    <a:pt x="369" y="881"/>
                  </a:lnTo>
                  <a:lnTo>
                    <a:pt x="350" y="877"/>
                  </a:lnTo>
                  <a:lnTo>
                    <a:pt x="334" y="869"/>
                  </a:lnTo>
                  <a:lnTo>
                    <a:pt x="315" y="860"/>
                  </a:lnTo>
                  <a:lnTo>
                    <a:pt x="298" y="846"/>
                  </a:lnTo>
                  <a:lnTo>
                    <a:pt x="284" y="834"/>
                  </a:lnTo>
                  <a:lnTo>
                    <a:pt x="263" y="810"/>
                  </a:lnTo>
                  <a:lnTo>
                    <a:pt x="249" y="789"/>
                  </a:lnTo>
                  <a:lnTo>
                    <a:pt x="239" y="770"/>
                  </a:lnTo>
                  <a:lnTo>
                    <a:pt x="237" y="753"/>
                  </a:lnTo>
                  <a:lnTo>
                    <a:pt x="234" y="741"/>
                  </a:lnTo>
                  <a:lnTo>
                    <a:pt x="237" y="730"/>
                  </a:lnTo>
                  <a:lnTo>
                    <a:pt x="225" y="737"/>
                  </a:lnTo>
                  <a:lnTo>
                    <a:pt x="213" y="744"/>
                  </a:lnTo>
                  <a:lnTo>
                    <a:pt x="196" y="749"/>
                  </a:lnTo>
                  <a:lnTo>
                    <a:pt x="175" y="753"/>
                  </a:lnTo>
                  <a:lnTo>
                    <a:pt x="154" y="751"/>
                  </a:lnTo>
                  <a:lnTo>
                    <a:pt x="144" y="749"/>
                  </a:lnTo>
                  <a:lnTo>
                    <a:pt x="132" y="744"/>
                  </a:lnTo>
                  <a:lnTo>
                    <a:pt x="121" y="739"/>
                  </a:lnTo>
                  <a:lnTo>
                    <a:pt x="111" y="730"/>
                  </a:lnTo>
                  <a:lnTo>
                    <a:pt x="99" y="720"/>
                  </a:lnTo>
                  <a:lnTo>
                    <a:pt x="92" y="711"/>
                  </a:lnTo>
                  <a:lnTo>
                    <a:pt x="85" y="701"/>
                  </a:lnTo>
                  <a:lnTo>
                    <a:pt x="80" y="689"/>
                  </a:lnTo>
                  <a:lnTo>
                    <a:pt x="76" y="670"/>
                  </a:lnTo>
                  <a:lnTo>
                    <a:pt x="76" y="651"/>
                  </a:lnTo>
                  <a:lnTo>
                    <a:pt x="78" y="635"/>
                  </a:lnTo>
                  <a:lnTo>
                    <a:pt x="80" y="621"/>
                  </a:lnTo>
                  <a:lnTo>
                    <a:pt x="85" y="609"/>
                  </a:lnTo>
                  <a:lnTo>
                    <a:pt x="73" y="602"/>
                  </a:lnTo>
                  <a:lnTo>
                    <a:pt x="59" y="592"/>
                  </a:lnTo>
                  <a:lnTo>
                    <a:pt x="45" y="578"/>
                  </a:lnTo>
                  <a:lnTo>
                    <a:pt x="28" y="559"/>
                  </a:lnTo>
                  <a:lnTo>
                    <a:pt x="21" y="547"/>
                  </a:lnTo>
                  <a:lnTo>
                    <a:pt x="14" y="533"/>
                  </a:lnTo>
                  <a:lnTo>
                    <a:pt x="9" y="516"/>
                  </a:lnTo>
                  <a:lnTo>
                    <a:pt x="4" y="500"/>
                  </a:lnTo>
                  <a:lnTo>
                    <a:pt x="2" y="481"/>
                  </a:lnTo>
                  <a:lnTo>
                    <a:pt x="2" y="460"/>
                  </a:lnTo>
                  <a:lnTo>
                    <a:pt x="2" y="462"/>
                  </a:lnTo>
                  <a:lnTo>
                    <a:pt x="0" y="443"/>
                  </a:lnTo>
                  <a:lnTo>
                    <a:pt x="0" y="422"/>
                  </a:lnTo>
                  <a:lnTo>
                    <a:pt x="2" y="403"/>
                  </a:lnTo>
                  <a:lnTo>
                    <a:pt x="7" y="386"/>
                  </a:lnTo>
                  <a:lnTo>
                    <a:pt x="12" y="369"/>
                  </a:lnTo>
                  <a:lnTo>
                    <a:pt x="26" y="343"/>
                  </a:lnTo>
                  <a:lnTo>
                    <a:pt x="40" y="322"/>
                  </a:lnTo>
                  <a:lnTo>
                    <a:pt x="54" y="305"/>
                  </a:lnTo>
                  <a:lnTo>
                    <a:pt x="68" y="296"/>
                  </a:lnTo>
                  <a:lnTo>
                    <a:pt x="80" y="289"/>
                  </a:lnTo>
                  <a:lnTo>
                    <a:pt x="76" y="277"/>
                  </a:lnTo>
                  <a:lnTo>
                    <a:pt x="71" y="263"/>
                  </a:lnTo>
                  <a:lnTo>
                    <a:pt x="68" y="246"/>
                  </a:lnTo>
                  <a:lnTo>
                    <a:pt x="71" y="227"/>
                  </a:lnTo>
                  <a:lnTo>
                    <a:pt x="76" y="206"/>
                  </a:lnTo>
                  <a:lnTo>
                    <a:pt x="80" y="196"/>
                  </a:lnTo>
                  <a:lnTo>
                    <a:pt x="85" y="187"/>
                  </a:lnTo>
                  <a:lnTo>
                    <a:pt x="94" y="178"/>
                  </a:lnTo>
                  <a:lnTo>
                    <a:pt x="104" y="166"/>
                  </a:lnTo>
                  <a:lnTo>
                    <a:pt x="116" y="159"/>
                  </a:lnTo>
                  <a:lnTo>
                    <a:pt x="128" y="151"/>
                  </a:lnTo>
                  <a:lnTo>
                    <a:pt x="137" y="149"/>
                  </a:lnTo>
                  <a:lnTo>
                    <a:pt x="149" y="147"/>
                  </a:lnTo>
                  <a:lnTo>
                    <a:pt x="170" y="144"/>
                  </a:lnTo>
                  <a:lnTo>
                    <a:pt x="189" y="147"/>
                  </a:lnTo>
                  <a:lnTo>
                    <a:pt x="206" y="154"/>
                  </a:lnTo>
                  <a:lnTo>
                    <a:pt x="218" y="159"/>
                  </a:lnTo>
                  <a:lnTo>
                    <a:pt x="230" y="166"/>
                  </a:lnTo>
                  <a:lnTo>
                    <a:pt x="230" y="156"/>
                  </a:lnTo>
                  <a:lnTo>
                    <a:pt x="230" y="142"/>
                  </a:lnTo>
                  <a:lnTo>
                    <a:pt x="234" y="128"/>
                  </a:lnTo>
                  <a:lnTo>
                    <a:pt x="241" y="106"/>
                  </a:lnTo>
                  <a:lnTo>
                    <a:pt x="256" y="85"/>
                  </a:lnTo>
                  <a:lnTo>
                    <a:pt x="277" y="61"/>
                  </a:lnTo>
                  <a:lnTo>
                    <a:pt x="291" y="50"/>
                  </a:lnTo>
                  <a:lnTo>
                    <a:pt x="308" y="38"/>
                  </a:lnTo>
                  <a:lnTo>
                    <a:pt x="327" y="28"/>
                  </a:lnTo>
                  <a:lnTo>
                    <a:pt x="346" y="21"/>
                  </a:lnTo>
                  <a:lnTo>
                    <a:pt x="365" y="16"/>
                  </a:lnTo>
                  <a:lnTo>
                    <a:pt x="381" y="14"/>
                  </a:lnTo>
                  <a:lnTo>
                    <a:pt x="398" y="14"/>
                  </a:lnTo>
                  <a:lnTo>
                    <a:pt x="414" y="16"/>
                  </a:lnTo>
                  <a:lnTo>
                    <a:pt x="431" y="19"/>
                  </a:lnTo>
                  <a:lnTo>
                    <a:pt x="448" y="23"/>
                  </a:lnTo>
                  <a:lnTo>
                    <a:pt x="474" y="35"/>
                  </a:lnTo>
                  <a:lnTo>
                    <a:pt x="493" y="47"/>
                  </a:lnTo>
                  <a:lnTo>
                    <a:pt x="512" y="59"/>
                  </a:lnTo>
                  <a:lnTo>
                    <a:pt x="514" y="50"/>
                  </a:lnTo>
                  <a:lnTo>
                    <a:pt x="516" y="40"/>
                  </a:lnTo>
                  <a:lnTo>
                    <a:pt x="521" y="31"/>
                  </a:lnTo>
                  <a:lnTo>
                    <a:pt x="531" y="19"/>
                  </a:lnTo>
                  <a:lnTo>
                    <a:pt x="545" y="9"/>
                  </a:lnTo>
                  <a:lnTo>
                    <a:pt x="564" y="2"/>
                  </a:lnTo>
                  <a:lnTo>
                    <a:pt x="576" y="0"/>
                  </a:lnTo>
                  <a:lnTo>
                    <a:pt x="590" y="0"/>
                  </a:lnTo>
                  <a:lnTo>
                    <a:pt x="604" y="0"/>
                  </a:lnTo>
                  <a:lnTo>
                    <a:pt x="616" y="2"/>
                  </a:lnTo>
                  <a:lnTo>
                    <a:pt x="635" y="9"/>
                  </a:lnTo>
                  <a:lnTo>
                    <a:pt x="649" y="19"/>
                  </a:lnTo>
                  <a:lnTo>
                    <a:pt x="658" y="31"/>
                  </a:lnTo>
                  <a:lnTo>
                    <a:pt x="663" y="40"/>
                  </a:lnTo>
                  <a:lnTo>
                    <a:pt x="668" y="50"/>
                  </a:lnTo>
                  <a:lnTo>
                    <a:pt x="668" y="59"/>
                  </a:lnTo>
                  <a:lnTo>
                    <a:pt x="668" y="61"/>
                  </a:lnTo>
                  <a:lnTo>
                    <a:pt x="687" y="50"/>
                  </a:lnTo>
                  <a:lnTo>
                    <a:pt x="706" y="38"/>
                  </a:lnTo>
                  <a:lnTo>
                    <a:pt x="734" y="26"/>
                  </a:lnTo>
                  <a:lnTo>
                    <a:pt x="749" y="21"/>
                  </a:lnTo>
                  <a:lnTo>
                    <a:pt x="765" y="19"/>
                  </a:lnTo>
                  <a:lnTo>
                    <a:pt x="782" y="16"/>
                  </a:lnTo>
                  <a:lnTo>
                    <a:pt x="798" y="16"/>
                  </a:lnTo>
                  <a:lnTo>
                    <a:pt x="817" y="16"/>
                  </a:lnTo>
                  <a:lnTo>
                    <a:pt x="834" y="21"/>
                  </a:lnTo>
                  <a:lnTo>
                    <a:pt x="853" y="28"/>
                  </a:lnTo>
                  <a:lnTo>
                    <a:pt x="872" y="40"/>
                  </a:lnTo>
                  <a:lnTo>
                    <a:pt x="888" y="52"/>
                  </a:lnTo>
                  <a:lnTo>
                    <a:pt x="903" y="64"/>
                  </a:lnTo>
                  <a:lnTo>
                    <a:pt x="924" y="87"/>
                  </a:lnTo>
                  <a:lnTo>
                    <a:pt x="938" y="109"/>
                  </a:lnTo>
                  <a:lnTo>
                    <a:pt x="945" y="128"/>
                  </a:lnTo>
                  <a:lnTo>
                    <a:pt x="950" y="144"/>
                  </a:lnTo>
                  <a:lnTo>
                    <a:pt x="950" y="156"/>
                  </a:lnTo>
                  <a:lnTo>
                    <a:pt x="950" y="168"/>
                  </a:lnTo>
                  <a:lnTo>
                    <a:pt x="962" y="161"/>
                  </a:lnTo>
                  <a:lnTo>
                    <a:pt x="974" y="154"/>
                  </a:lnTo>
                  <a:lnTo>
                    <a:pt x="990" y="149"/>
                  </a:lnTo>
                  <a:lnTo>
                    <a:pt x="1009" y="147"/>
                  </a:lnTo>
                  <a:lnTo>
                    <a:pt x="1030" y="147"/>
                  </a:lnTo>
                  <a:lnTo>
                    <a:pt x="1042" y="149"/>
                  </a:lnTo>
                  <a:lnTo>
                    <a:pt x="1054" y="154"/>
                  </a:lnTo>
                  <a:lnTo>
                    <a:pt x="1064" y="161"/>
                  </a:lnTo>
                  <a:lnTo>
                    <a:pt x="1076" y="168"/>
                  </a:lnTo>
                  <a:lnTo>
                    <a:pt x="1085" y="178"/>
                  </a:lnTo>
                  <a:lnTo>
                    <a:pt x="1094" y="187"/>
                  </a:lnTo>
                  <a:lnTo>
                    <a:pt x="1099" y="199"/>
                  </a:lnTo>
                  <a:lnTo>
                    <a:pt x="1104" y="208"/>
                  </a:lnTo>
                  <a:lnTo>
                    <a:pt x="1109" y="230"/>
                  </a:lnTo>
                  <a:lnTo>
                    <a:pt x="1111" y="249"/>
                  </a:lnTo>
                  <a:lnTo>
                    <a:pt x="1109" y="265"/>
                  </a:lnTo>
                  <a:lnTo>
                    <a:pt x="1104" y="277"/>
                  </a:lnTo>
                  <a:lnTo>
                    <a:pt x="1099" y="289"/>
                  </a:lnTo>
                  <a:lnTo>
                    <a:pt x="1111" y="298"/>
                  </a:lnTo>
                  <a:lnTo>
                    <a:pt x="1125" y="308"/>
                  </a:lnTo>
                  <a:lnTo>
                    <a:pt x="1140" y="322"/>
                  </a:lnTo>
                  <a:lnTo>
                    <a:pt x="1154" y="343"/>
                  </a:lnTo>
                  <a:lnTo>
                    <a:pt x="1168" y="372"/>
                  </a:lnTo>
                  <a:lnTo>
                    <a:pt x="1173" y="386"/>
                  </a:lnTo>
                  <a:lnTo>
                    <a:pt x="1177" y="405"/>
                  </a:lnTo>
                  <a:lnTo>
                    <a:pt x="1180" y="424"/>
                  </a:lnTo>
                  <a:lnTo>
                    <a:pt x="1180" y="445"/>
                  </a:lnTo>
                  <a:lnTo>
                    <a:pt x="1182" y="445"/>
                  </a:lnTo>
                  <a:lnTo>
                    <a:pt x="1180" y="467"/>
                  </a:lnTo>
                  <a:lnTo>
                    <a:pt x="1177" y="486"/>
                  </a:lnTo>
                  <a:lnTo>
                    <a:pt x="1175" y="505"/>
                  </a:lnTo>
                  <a:lnTo>
                    <a:pt x="1170" y="521"/>
                  </a:lnTo>
                  <a:lnTo>
                    <a:pt x="1156" y="550"/>
                  </a:lnTo>
                  <a:lnTo>
                    <a:pt x="1144" y="571"/>
                  </a:lnTo>
                  <a:lnTo>
                    <a:pt x="1130" y="590"/>
                  </a:lnTo>
                  <a:lnTo>
                    <a:pt x="1118" y="602"/>
                  </a:lnTo>
                  <a:lnTo>
                    <a:pt x="1106" y="611"/>
                  </a:lnTo>
                  <a:lnTo>
                    <a:pt x="1111" y="623"/>
                  </a:lnTo>
                  <a:lnTo>
                    <a:pt x="1113" y="635"/>
                  </a:lnTo>
                  <a:lnTo>
                    <a:pt x="1116" y="651"/>
                  </a:lnTo>
                  <a:lnTo>
                    <a:pt x="1116" y="670"/>
                  </a:lnTo>
                  <a:lnTo>
                    <a:pt x="1111" y="692"/>
                  </a:lnTo>
                  <a:lnTo>
                    <a:pt x="1106" y="701"/>
                  </a:lnTo>
                  <a:lnTo>
                    <a:pt x="1099" y="713"/>
                  </a:lnTo>
                  <a:lnTo>
                    <a:pt x="1092" y="723"/>
                  </a:lnTo>
                  <a:lnTo>
                    <a:pt x="1083" y="732"/>
                  </a:lnTo>
                  <a:lnTo>
                    <a:pt x="1071" y="739"/>
                  </a:lnTo>
                  <a:lnTo>
                    <a:pt x="1059" y="746"/>
                  </a:lnTo>
                  <a:lnTo>
                    <a:pt x="1047" y="751"/>
                  </a:lnTo>
                  <a:lnTo>
                    <a:pt x="1038" y="753"/>
                  </a:lnTo>
                  <a:lnTo>
                    <a:pt x="1016" y="753"/>
                  </a:lnTo>
                  <a:lnTo>
                    <a:pt x="995" y="751"/>
                  </a:lnTo>
                  <a:lnTo>
                    <a:pt x="981" y="744"/>
                  </a:lnTo>
                  <a:lnTo>
                    <a:pt x="967" y="739"/>
                  </a:lnTo>
                  <a:lnTo>
                    <a:pt x="955" y="732"/>
                  </a:lnTo>
                  <a:lnTo>
                    <a:pt x="957" y="741"/>
                  </a:lnTo>
                  <a:lnTo>
                    <a:pt x="957" y="756"/>
                  </a:lnTo>
                  <a:lnTo>
                    <a:pt x="952" y="772"/>
                  </a:lnTo>
                  <a:lnTo>
                    <a:pt x="945" y="791"/>
                  </a:lnTo>
                  <a:lnTo>
                    <a:pt x="929" y="813"/>
                  </a:lnTo>
                  <a:lnTo>
                    <a:pt x="907" y="836"/>
                  </a:lnTo>
                  <a:lnTo>
                    <a:pt x="893" y="848"/>
                  </a:lnTo>
                  <a:lnTo>
                    <a:pt x="876" y="860"/>
                  </a:lnTo>
                  <a:lnTo>
                    <a:pt x="858" y="872"/>
                  </a:lnTo>
                  <a:lnTo>
                    <a:pt x="841" y="879"/>
                  </a:lnTo>
                  <a:lnTo>
                    <a:pt x="822" y="884"/>
                  </a:lnTo>
                  <a:lnTo>
                    <a:pt x="805" y="884"/>
                  </a:lnTo>
                  <a:lnTo>
                    <a:pt x="786" y="884"/>
                  </a:lnTo>
                  <a:lnTo>
                    <a:pt x="770" y="881"/>
                  </a:lnTo>
                  <a:lnTo>
                    <a:pt x="753" y="879"/>
                  </a:lnTo>
                  <a:lnTo>
                    <a:pt x="739" y="874"/>
                  </a:lnTo>
                  <a:lnTo>
                    <a:pt x="713" y="862"/>
                  </a:lnTo>
                  <a:lnTo>
                    <a:pt x="692" y="850"/>
                  </a:lnTo>
                  <a:lnTo>
                    <a:pt x="675" y="839"/>
                  </a:lnTo>
                  <a:lnTo>
                    <a:pt x="673" y="848"/>
                  </a:lnTo>
                  <a:lnTo>
                    <a:pt x="670" y="858"/>
                  </a:lnTo>
                  <a:lnTo>
                    <a:pt x="663" y="869"/>
                  </a:lnTo>
                  <a:lnTo>
                    <a:pt x="654" y="879"/>
                  </a:lnTo>
                  <a:lnTo>
                    <a:pt x="640" y="888"/>
                  </a:lnTo>
                  <a:lnTo>
                    <a:pt x="621" y="896"/>
                  </a:lnTo>
                  <a:lnTo>
                    <a:pt x="609" y="898"/>
                  </a:lnTo>
                  <a:lnTo>
                    <a:pt x="597" y="898"/>
                  </a:lnTo>
                  <a:lnTo>
                    <a:pt x="583" y="898"/>
                  </a:lnTo>
                  <a:lnTo>
                    <a:pt x="571" y="896"/>
                  </a:lnTo>
                  <a:lnTo>
                    <a:pt x="552" y="888"/>
                  </a:lnTo>
                  <a:lnTo>
                    <a:pt x="538" y="879"/>
                  </a:lnTo>
                  <a:lnTo>
                    <a:pt x="528" y="869"/>
                  </a:lnTo>
                  <a:lnTo>
                    <a:pt x="521" y="858"/>
                  </a:lnTo>
                  <a:lnTo>
                    <a:pt x="519" y="848"/>
                  </a:lnTo>
                  <a:lnTo>
                    <a:pt x="516" y="839"/>
                  </a:lnTo>
                  <a:lnTo>
                    <a:pt x="516" y="836"/>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3" name="Freeform 64"/>
            <p:cNvSpPr>
              <a:spLocks/>
            </p:cNvSpPr>
            <p:nvPr/>
          </p:nvSpPr>
          <p:spPr bwMode="auto">
            <a:xfrm>
              <a:off x="1900" y="2734"/>
              <a:ext cx="1182" cy="898"/>
            </a:xfrm>
            <a:custGeom>
              <a:avLst/>
              <a:gdLst>
                <a:gd name="T0" fmla="*/ 478 w 1182"/>
                <a:gd name="T1" fmla="*/ 862 h 898"/>
                <a:gd name="T2" fmla="*/ 405 w 1182"/>
                <a:gd name="T3" fmla="*/ 884 h 898"/>
                <a:gd name="T4" fmla="*/ 334 w 1182"/>
                <a:gd name="T5" fmla="*/ 869 h 898"/>
                <a:gd name="T6" fmla="*/ 284 w 1182"/>
                <a:gd name="T7" fmla="*/ 834 h 898"/>
                <a:gd name="T8" fmla="*/ 237 w 1182"/>
                <a:gd name="T9" fmla="*/ 753 h 898"/>
                <a:gd name="T10" fmla="*/ 225 w 1182"/>
                <a:gd name="T11" fmla="*/ 737 h 898"/>
                <a:gd name="T12" fmla="*/ 154 w 1182"/>
                <a:gd name="T13" fmla="*/ 751 h 898"/>
                <a:gd name="T14" fmla="*/ 111 w 1182"/>
                <a:gd name="T15" fmla="*/ 730 h 898"/>
                <a:gd name="T16" fmla="*/ 85 w 1182"/>
                <a:gd name="T17" fmla="*/ 701 h 898"/>
                <a:gd name="T18" fmla="*/ 78 w 1182"/>
                <a:gd name="T19" fmla="*/ 635 h 898"/>
                <a:gd name="T20" fmla="*/ 73 w 1182"/>
                <a:gd name="T21" fmla="*/ 602 h 898"/>
                <a:gd name="T22" fmla="*/ 21 w 1182"/>
                <a:gd name="T23" fmla="*/ 547 h 898"/>
                <a:gd name="T24" fmla="*/ 2 w 1182"/>
                <a:gd name="T25" fmla="*/ 481 h 898"/>
                <a:gd name="T26" fmla="*/ 0 w 1182"/>
                <a:gd name="T27" fmla="*/ 443 h 898"/>
                <a:gd name="T28" fmla="*/ 12 w 1182"/>
                <a:gd name="T29" fmla="*/ 369 h 898"/>
                <a:gd name="T30" fmla="*/ 68 w 1182"/>
                <a:gd name="T31" fmla="*/ 296 h 898"/>
                <a:gd name="T32" fmla="*/ 71 w 1182"/>
                <a:gd name="T33" fmla="*/ 263 h 898"/>
                <a:gd name="T34" fmla="*/ 80 w 1182"/>
                <a:gd name="T35" fmla="*/ 196 h 898"/>
                <a:gd name="T36" fmla="*/ 104 w 1182"/>
                <a:gd name="T37" fmla="*/ 166 h 898"/>
                <a:gd name="T38" fmla="*/ 149 w 1182"/>
                <a:gd name="T39" fmla="*/ 147 h 898"/>
                <a:gd name="T40" fmla="*/ 218 w 1182"/>
                <a:gd name="T41" fmla="*/ 159 h 898"/>
                <a:gd name="T42" fmla="*/ 230 w 1182"/>
                <a:gd name="T43" fmla="*/ 142 h 898"/>
                <a:gd name="T44" fmla="*/ 277 w 1182"/>
                <a:gd name="T45" fmla="*/ 61 h 898"/>
                <a:gd name="T46" fmla="*/ 327 w 1182"/>
                <a:gd name="T47" fmla="*/ 28 h 898"/>
                <a:gd name="T48" fmla="*/ 398 w 1182"/>
                <a:gd name="T49" fmla="*/ 14 h 898"/>
                <a:gd name="T50" fmla="*/ 474 w 1182"/>
                <a:gd name="T51" fmla="*/ 35 h 898"/>
                <a:gd name="T52" fmla="*/ 514 w 1182"/>
                <a:gd name="T53" fmla="*/ 50 h 898"/>
                <a:gd name="T54" fmla="*/ 545 w 1182"/>
                <a:gd name="T55" fmla="*/ 9 h 898"/>
                <a:gd name="T56" fmla="*/ 590 w 1182"/>
                <a:gd name="T57" fmla="*/ 0 h 898"/>
                <a:gd name="T58" fmla="*/ 649 w 1182"/>
                <a:gd name="T59" fmla="*/ 19 h 898"/>
                <a:gd name="T60" fmla="*/ 668 w 1182"/>
                <a:gd name="T61" fmla="*/ 59 h 898"/>
                <a:gd name="T62" fmla="*/ 706 w 1182"/>
                <a:gd name="T63" fmla="*/ 38 h 898"/>
                <a:gd name="T64" fmla="*/ 782 w 1182"/>
                <a:gd name="T65" fmla="*/ 16 h 898"/>
                <a:gd name="T66" fmla="*/ 853 w 1182"/>
                <a:gd name="T67" fmla="*/ 28 h 898"/>
                <a:gd name="T68" fmla="*/ 903 w 1182"/>
                <a:gd name="T69" fmla="*/ 64 h 898"/>
                <a:gd name="T70" fmla="*/ 950 w 1182"/>
                <a:gd name="T71" fmla="*/ 144 h 898"/>
                <a:gd name="T72" fmla="*/ 962 w 1182"/>
                <a:gd name="T73" fmla="*/ 161 h 898"/>
                <a:gd name="T74" fmla="*/ 1030 w 1182"/>
                <a:gd name="T75" fmla="*/ 147 h 898"/>
                <a:gd name="T76" fmla="*/ 1076 w 1182"/>
                <a:gd name="T77" fmla="*/ 168 h 898"/>
                <a:gd name="T78" fmla="*/ 1099 w 1182"/>
                <a:gd name="T79" fmla="*/ 199 h 898"/>
                <a:gd name="T80" fmla="*/ 1109 w 1182"/>
                <a:gd name="T81" fmla="*/ 265 h 898"/>
                <a:gd name="T82" fmla="*/ 1111 w 1182"/>
                <a:gd name="T83" fmla="*/ 298 h 898"/>
                <a:gd name="T84" fmla="*/ 1168 w 1182"/>
                <a:gd name="T85" fmla="*/ 372 h 898"/>
                <a:gd name="T86" fmla="*/ 1180 w 1182"/>
                <a:gd name="T87" fmla="*/ 445 h 898"/>
                <a:gd name="T88" fmla="*/ 1177 w 1182"/>
                <a:gd name="T89" fmla="*/ 486 h 898"/>
                <a:gd name="T90" fmla="*/ 1144 w 1182"/>
                <a:gd name="T91" fmla="*/ 571 h 898"/>
                <a:gd name="T92" fmla="*/ 1106 w 1182"/>
                <a:gd name="T93" fmla="*/ 611 h 898"/>
                <a:gd name="T94" fmla="*/ 1116 w 1182"/>
                <a:gd name="T95" fmla="*/ 670 h 898"/>
                <a:gd name="T96" fmla="*/ 1092 w 1182"/>
                <a:gd name="T97" fmla="*/ 723 h 898"/>
                <a:gd name="T98" fmla="*/ 1059 w 1182"/>
                <a:gd name="T99" fmla="*/ 746 h 898"/>
                <a:gd name="T100" fmla="*/ 995 w 1182"/>
                <a:gd name="T101" fmla="*/ 751 h 898"/>
                <a:gd name="T102" fmla="*/ 955 w 1182"/>
                <a:gd name="T103" fmla="*/ 732 h 898"/>
                <a:gd name="T104" fmla="*/ 945 w 1182"/>
                <a:gd name="T105" fmla="*/ 791 h 898"/>
                <a:gd name="T106" fmla="*/ 876 w 1182"/>
                <a:gd name="T107" fmla="*/ 860 h 898"/>
                <a:gd name="T108" fmla="*/ 822 w 1182"/>
                <a:gd name="T109" fmla="*/ 884 h 898"/>
                <a:gd name="T110" fmla="*/ 753 w 1182"/>
                <a:gd name="T111" fmla="*/ 879 h 898"/>
                <a:gd name="T112" fmla="*/ 675 w 1182"/>
                <a:gd name="T113" fmla="*/ 839 h 898"/>
                <a:gd name="T114" fmla="*/ 663 w 1182"/>
                <a:gd name="T115" fmla="*/ 869 h 898"/>
                <a:gd name="T116" fmla="*/ 609 w 1182"/>
                <a:gd name="T117" fmla="*/ 898 h 898"/>
                <a:gd name="T118" fmla="*/ 571 w 1182"/>
                <a:gd name="T119" fmla="*/ 896 h 898"/>
                <a:gd name="T120" fmla="*/ 521 w 1182"/>
                <a:gd name="T121" fmla="*/ 858 h 8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82"/>
                <a:gd name="T184" fmla="*/ 0 h 898"/>
                <a:gd name="T185" fmla="*/ 1182 w 1182"/>
                <a:gd name="T186" fmla="*/ 898 h 8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82" h="898">
                  <a:moveTo>
                    <a:pt x="516" y="836"/>
                  </a:moveTo>
                  <a:lnTo>
                    <a:pt x="516" y="836"/>
                  </a:lnTo>
                  <a:lnTo>
                    <a:pt x="500" y="850"/>
                  </a:lnTo>
                  <a:lnTo>
                    <a:pt x="478" y="862"/>
                  </a:lnTo>
                  <a:lnTo>
                    <a:pt x="452" y="872"/>
                  </a:lnTo>
                  <a:lnTo>
                    <a:pt x="438" y="877"/>
                  </a:lnTo>
                  <a:lnTo>
                    <a:pt x="422" y="881"/>
                  </a:lnTo>
                  <a:lnTo>
                    <a:pt x="405" y="884"/>
                  </a:lnTo>
                  <a:lnTo>
                    <a:pt x="388" y="884"/>
                  </a:lnTo>
                  <a:lnTo>
                    <a:pt x="369" y="881"/>
                  </a:lnTo>
                  <a:lnTo>
                    <a:pt x="350" y="877"/>
                  </a:lnTo>
                  <a:lnTo>
                    <a:pt x="334" y="869"/>
                  </a:lnTo>
                  <a:lnTo>
                    <a:pt x="315" y="860"/>
                  </a:lnTo>
                  <a:lnTo>
                    <a:pt x="298" y="846"/>
                  </a:lnTo>
                  <a:lnTo>
                    <a:pt x="284" y="834"/>
                  </a:lnTo>
                  <a:lnTo>
                    <a:pt x="263" y="810"/>
                  </a:lnTo>
                  <a:lnTo>
                    <a:pt x="249" y="789"/>
                  </a:lnTo>
                  <a:lnTo>
                    <a:pt x="239" y="770"/>
                  </a:lnTo>
                  <a:lnTo>
                    <a:pt x="237" y="753"/>
                  </a:lnTo>
                  <a:lnTo>
                    <a:pt x="234" y="741"/>
                  </a:lnTo>
                  <a:lnTo>
                    <a:pt x="237" y="730"/>
                  </a:lnTo>
                  <a:lnTo>
                    <a:pt x="225" y="737"/>
                  </a:lnTo>
                  <a:lnTo>
                    <a:pt x="213" y="744"/>
                  </a:lnTo>
                  <a:lnTo>
                    <a:pt x="196" y="749"/>
                  </a:lnTo>
                  <a:lnTo>
                    <a:pt x="175" y="753"/>
                  </a:lnTo>
                  <a:lnTo>
                    <a:pt x="154" y="751"/>
                  </a:lnTo>
                  <a:lnTo>
                    <a:pt x="144" y="749"/>
                  </a:lnTo>
                  <a:lnTo>
                    <a:pt x="132" y="744"/>
                  </a:lnTo>
                  <a:lnTo>
                    <a:pt x="121" y="739"/>
                  </a:lnTo>
                  <a:lnTo>
                    <a:pt x="111" y="730"/>
                  </a:lnTo>
                  <a:lnTo>
                    <a:pt x="99" y="720"/>
                  </a:lnTo>
                  <a:lnTo>
                    <a:pt x="92" y="711"/>
                  </a:lnTo>
                  <a:lnTo>
                    <a:pt x="85" y="701"/>
                  </a:lnTo>
                  <a:lnTo>
                    <a:pt x="80" y="689"/>
                  </a:lnTo>
                  <a:lnTo>
                    <a:pt x="76" y="670"/>
                  </a:lnTo>
                  <a:lnTo>
                    <a:pt x="76" y="651"/>
                  </a:lnTo>
                  <a:lnTo>
                    <a:pt x="78" y="635"/>
                  </a:lnTo>
                  <a:lnTo>
                    <a:pt x="80" y="621"/>
                  </a:lnTo>
                  <a:lnTo>
                    <a:pt x="85" y="609"/>
                  </a:lnTo>
                  <a:lnTo>
                    <a:pt x="73" y="602"/>
                  </a:lnTo>
                  <a:lnTo>
                    <a:pt x="59" y="592"/>
                  </a:lnTo>
                  <a:lnTo>
                    <a:pt x="45" y="578"/>
                  </a:lnTo>
                  <a:lnTo>
                    <a:pt x="28" y="559"/>
                  </a:lnTo>
                  <a:lnTo>
                    <a:pt x="21" y="547"/>
                  </a:lnTo>
                  <a:lnTo>
                    <a:pt x="14" y="533"/>
                  </a:lnTo>
                  <a:lnTo>
                    <a:pt x="9" y="516"/>
                  </a:lnTo>
                  <a:lnTo>
                    <a:pt x="4" y="500"/>
                  </a:lnTo>
                  <a:lnTo>
                    <a:pt x="2" y="481"/>
                  </a:lnTo>
                  <a:lnTo>
                    <a:pt x="2" y="460"/>
                  </a:lnTo>
                  <a:lnTo>
                    <a:pt x="2" y="462"/>
                  </a:lnTo>
                  <a:lnTo>
                    <a:pt x="0" y="443"/>
                  </a:lnTo>
                  <a:lnTo>
                    <a:pt x="0" y="422"/>
                  </a:lnTo>
                  <a:lnTo>
                    <a:pt x="2" y="403"/>
                  </a:lnTo>
                  <a:lnTo>
                    <a:pt x="7" y="386"/>
                  </a:lnTo>
                  <a:lnTo>
                    <a:pt x="12" y="369"/>
                  </a:lnTo>
                  <a:lnTo>
                    <a:pt x="26" y="343"/>
                  </a:lnTo>
                  <a:lnTo>
                    <a:pt x="40" y="322"/>
                  </a:lnTo>
                  <a:lnTo>
                    <a:pt x="54" y="305"/>
                  </a:lnTo>
                  <a:lnTo>
                    <a:pt x="68" y="296"/>
                  </a:lnTo>
                  <a:lnTo>
                    <a:pt x="80" y="289"/>
                  </a:lnTo>
                  <a:lnTo>
                    <a:pt x="76" y="277"/>
                  </a:lnTo>
                  <a:lnTo>
                    <a:pt x="71" y="263"/>
                  </a:lnTo>
                  <a:lnTo>
                    <a:pt x="68" y="246"/>
                  </a:lnTo>
                  <a:lnTo>
                    <a:pt x="71" y="227"/>
                  </a:lnTo>
                  <a:lnTo>
                    <a:pt x="76" y="206"/>
                  </a:lnTo>
                  <a:lnTo>
                    <a:pt x="80" y="196"/>
                  </a:lnTo>
                  <a:lnTo>
                    <a:pt x="85" y="187"/>
                  </a:lnTo>
                  <a:lnTo>
                    <a:pt x="94" y="178"/>
                  </a:lnTo>
                  <a:lnTo>
                    <a:pt x="104" y="166"/>
                  </a:lnTo>
                  <a:lnTo>
                    <a:pt x="116" y="159"/>
                  </a:lnTo>
                  <a:lnTo>
                    <a:pt x="128" y="151"/>
                  </a:lnTo>
                  <a:lnTo>
                    <a:pt x="137" y="149"/>
                  </a:lnTo>
                  <a:lnTo>
                    <a:pt x="149" y="147"/>
                  </a:lnTo>
                  <a:lnTo>
                    <a:pt x="170" y="144"/>
                  </a:lnTo>
                  <a:lnTo>
                    <a:pt x="189" y="147"/>
                  </a:lnTo>
                  <a:lnTo>
                    <a:pt x="206" y="154"/>
                  </a:lnTo>
                  <a:lnTo>
                    <a:pt x="218" y="159"/>
                  </a:lnTo>
                  <a:lnTo>
                    <a:pt x="230" y="166"/>
                  </a:lnTo>
                  <a:lnTo>
                    <a:pt x="230" y="156"/>
                  </a:lnTo>
                  <a:lnTo>
                    <a:pt x="230" y="142"/>
                  </a:lnTo>
                  <a:lnTo>
                    <a:pt x="234" y="128"/>
                  </a:lnTo>
                  <a:lnTo>
                    <a:pt x="241" y="106"/>
                  </a:lnTo>
                  <a:lnTo>
                    <a:pt x="256" y="85"/>
                  </a:lnTo>
                  <a:lnTo>
                    <a:pt x="277" y="61"/>
                  </a:lnTo>
                  <a:lnTo>
                    <a:pt x="291" y="50"/>
                  </a:lnTo>
                  <a:lnTo>
                    <a:pt x="308" y="38"/>
                  </a:lnTo>
                  <a:lnTo>
                    <a:pt x="327" y="28"/>
                  </a:lnTo>
                  <a:lnTo>
                    <a:pt x="346" y="21"/>
                  </a:lnTo>
                  <a:lnTo>
                    <a:pt x="365" y="16"/>
                  </a:lnTo>
                  <a:lnTo>
                    <a:pt x="381" y="14"/>
                  </a:lnTo>
                  <a:lnTo>
                    <a:pt x="398" y="14"/>
                  </a:lnTo>
                  <a:lnTo>
                    <a:pt x="414" y="16"/>
                  </a:lnTo>
                  <a:lnTo>
                    <a:pt x="431" y="19"/>
                  </a:lnTo>
                  <a:lnTo>
                    <a:pt x="448" y="23"/>
                  </a:lnTo>
                  <a:lnTo>
                    <a:pt x="474" y="35"/>
                  </a:lnTo>
                  <a:lnTo>
                    <a:pt x="493" y="47"/>
                  </a:lnTo>
                  <a:lnTo>
                    <a:pt x="512" y="59"/>
                  </a:lnTo>
                  <a:lnTo>
                    <a:pt x="514" y="50"/>
                  </a:lnTo>
                  <a:lnTo>
                    <a:pt x="516" y="40"/>
                  </a:lnTo>
                  <a:lnTo>
                    <a:pt x="521" y="31"/>
                  </a:lnTo>
                  <a:lnTo>
                    <a:pt x="531" y="19"/>
                  </a:lnTo>
                  <a:lnTo>
                    <a:pt x="545" y="9"/>
                  </a:lnTo>
                  <a:lnTo>
                    <a:pt x="564" y="2"/>
                  </a:lnTo>
                  <a:lnTo>
                    <a:pt x="576" y="0"/>
                  </a:lnTo>
                  <a:lnTo>
                    <a:pt x="590" y="0"/>
                  </a:lnTo>
                  <a:lnTo>
                    <a:pt x="604" y="0"/>
                  </a:lnTo>
                  <a:lnTo>
                    <a:pt x="616" y="2"/>
                  </a:lnTo>
                  <a:lnTo>
                    <a:pt x="635" y="9"/>
                  </a:lnTo>
                  <a:lnTo>
                    <a:pt x="649" y="19"/>
                  </a:lnTo>
                  <a:lnTo>
                    <a:pt x="658" y="31"/>
                  </a:lnTo>
                  <a:lnTo>
                    <a:pt x="663" y="40"/>
                  </a:lnTo>
                  <a:lnTo>
                    <a:pt x="668" y="50"/>
                  </a:lnTo>
                  <a:lnTo>
                    <a:pt x="668" y="59"/>
                  </a:lnTo>
                  <a:lnTo>
                    <a:pt x="668" y="61"/>
                  </a:lnTo>
                  <a:lnTo>
                    <a:pt x="687" y="50"/>
                  </a:lnTo>
                  <a:lnTo>
                    <a:pt x="706" y="38"/>
                  </a:lnTo>
                  <a:lnTo>
                    <a:pt x="734" y="26"/>
                  </a:lnTo>
                  <a:lnTo>
                    <a:pt x="749" y="21"/>
                  </a:lnTo>
                  <a:lnTo>
                    <a:pt x="765" y="19"/>
                  </a:lnTo>
                  <a:lnTo>
                    <a:pt x="782" y="16"/>
                  </a:lnTo>
                  <a:lnTo>
                    <a:pt x="798" y="16"/>
                  </a:lnTo>
                  <a:lnTo>
                    <a:pt x="817" y="16"/>
                  </a:lnTo>
                  <a:lnTo>
                    <a:pt x="834" y="21"/>
                  </a:lnTo>
                  <a:lnTo>
                    <a:pt x="853" y="28"/>
                  </a:lnTo>
                  <a:lnTo>
                    <a:pt x="872" y="40"/>
                  </a:lnTo>
                  <a:lnTo>
                    <a:pt x="888" y="52"/>
                  </a:lnTo>
                  <a:lnTo>
                    <a:pt x="903" y="64"/>
                  </a:lnTo>
                  <a:lnTo>
                    <a:pt x="924" y="87"/>
                  </a:lnTo>
                  <a:lnTo>
                    <a:pt x="938" y="109"/>
                  </a:lnTo>
                  <a:lnTo>
                    <a:pt x="945" y="128"/>
                  </a:lnTo>
                  <a:lnTo>
                    <a:pt x="950" y="144"/>
                  </a:lnTo>
                  <a:lnTo>
                    <a:pt x="950" y="156"/>
                  </a:lnTo>
                  <a:lnTo>
                    <a:pt x="950" y="168"/>
                  </a:lnTo>
                  <a:lnTo>
                    <a:pt x="962" y="161"/>
                  </a:lnTo>
                  <a:lnTo>
                    <a:pt x="974" y="154"/>
                  </a:lnTo>
                  <a:lnTo>
                    <a:pt x="990" y="149"/>
                  </a:lnTo>
                  <a:lnTo>
                    <a:pt x="1009" y="147"/>
                  </a:lnTo>
                  <a:lnTo>
                    <a:pt x="1030" y="147"/>
                  </a:lnTo>
                  <a:lnTo>
                    <a:pt x="1042" y="149"/>
                  </a:lnTo>
                  <a:lnTo>
                    <a:pt x="1054" y="154"/>
                  </a:lnTo>
                  <a:lnTo>
                    <a:pt x="1064" y="161"/>
                  </a:lnTo>
                  <a:lnTo>
                    <a:pt x="1076" y="168"/>
                  </a:lnTo>
                  <a:lnTo>
                    <a:pt x="1085" y="178"/>
                  </a:lnTo>
                  <a:lnTo>
                    <a:pt x="1094" y="187"/>
                  </a:lnTo>
                  <a:lnTo>
                    <a:pt x="1099" y="199"/>
                  </a:lnTo>
                  <a:lnTo>
                    <a:pt x="1104" y="208"/>
                  </a:lnTo>
                  <a:lnTo>
                    <a:pt x="1109" y="230"/>
                  </a:lnTo>
                  <a:lnTo>
                    <a:pt x="1111" y="249"/>
                  </a:lnTo>
                  <a:lnTo>
                    <a:pt x="1109" y="265"/>
                  </a:lnTo>
                  <a:lnTo>
                    <a:pt x="1104" y="277"/>
                  </a:lnTo>
                  <a:lnTo>
                    <a:pt x="1099" y="289"/>
                  </a:lnTo>
                  <a:lnTo>
                    <a:pt x="1111" y="298"/>
                  </a:lnTo>
                  <a:lnTo>
                    <a:pt x="1125" y="308"/>
                  </a:lnTo>
                  <a:lnTo>
                    <a:pt x="1140" y="322"/>
                  </a:lnTo>
                  <a:lnTo>
                    <a:pt x="1154" y="343"/>
                  </a:lnTo>
                  <a:lnTo>
                    <a:pt x="1168" y="372"/>
                  </a:lnTo>
                  <a:lnTo>
                    <a:pt x="1173" y="386"/>
                  </a:lnTo>
                  <a:lnTo>
                    <a:pt x="1177" y="405"/>
                  </a:lnTo>
                  <a:lnTo>
                    <a:pt x="1180" y="424"/>
                  </a:lnTo>
                  <a:lnTo>
                    <a:pt x="1180" y="445"/>
                  </a:lnTo>
                  <a:lnTo>
                    <a:pt x="1182" y="445"/>
                  </a:lnTo>
                  <a:lnTo>
                    <a:pt x="1180" y="467"/>
                  </a:lnTo>
                  <a:lnTo>
                    <a:pt x="1177" y="486"/>
                  </a:lnTo>
                  <a:lnTo>
                    <a:pt x="1175" y="505"/>
                  </a:lnTo>
                  <a:lnTo>
                    <a:pt x="1170" y="521"/>
                  </a:lnTo>
                  <a:lnTo>
                    <a:pt x="1156" y="550"/>
                  </a:lnTo>
                  <a:lnTo>
                    <a:pt x="1144" y="571"/>
                  </a:lnTo>
                  <a:lnTo>
                    <a:pt x="1130" y="590"/>
                  </a:lnTo>
                  <a:lnTo>
                    <a:pt x="1118" y="602"/>
                  </a:lnTo>
                  <a:lnTo>
                    <a:pt x="1106" y="611"/>
                  </a:lnTo>
                  <a:lnTo>
                    <a:pt x="1111" y="623"/>
                  </a:lnTo>
                  <a:lnTo>
                    <a:pt x="1113" y="635"/>
                  </a:lnTo>
                  <a:lnTo>
                    <a:pt x="1116" y="651"/>
                  </a:lnTo>
                  <a:lnTo>
                    <a:pt x="1116" y="670"/>
                  </a:lnTo>
                  <a:lnTo>
                    <a:pt x="1111" y="692"/>
                  </a:lnTo>
                  <a:lnTo>
                    <a:pt x="1106" y="701"/>
                  </a:lnTo>
                  <a:lnTo>
                    <a:pt x="1099" y="713"/>
                  </a:lnTo>
                  <a:lnTo>
                    <a:pt x="1092" y="723"/>
                  </a:lnTo>
                  <a:lnTo>
                    <a:pt x="1083" y="732"/>
                  </a:lnTo>
                  <a:lnTo>
                    <a:pt x="1071" y="739"/>
                  </a:lnTo>
                  <a:lnTo>
                    <a:pt x="1059" y="746"/>
                  </a:lnTo>
                  <a:lnTo>
                    <a:pt x="1047" y="751"/>
                  </a:lnTo>
                  <a:lnTo>
                    <a:pt x="1038" y="753"/>
                  </a:lnTo>
                  <a:lnTo>
                    <a:pt x="1016" y="753"/>
                  </a:lnTo>
                  <a:lnTo>
                    <a:pt x="995" y="751"/>
                  </a:lnTo>
                  <a:lnTo>
                    <a:pt x="981" y="744"/>
                  </a:lnTo>
                  <a:lnTo>
                    <a:pt x="967" y="739"/>
                  </a:lnTo>
                  <a:lnTo>
                    <a:pt x="955" y="732"/>
                  </a:lnTo>
                  <a:lnTo>
                    <a:pt x="957" y="741"/>
                  </a:lnTo>
                  <a:lnTo>
                    <a:pt x="957" y="756"/>
                  </a:lnTo>
                  <a:lnTo>
                    <a:pt x="952" y="772"/>
                  </a:lnTo>
                  <a:lnTo>
                    <a:pt x="945" y="791"/>
                  </a:lnTo>
                  <a:lnTo>
                    <a:pt x="929" y="813"/>
                  </a:lnTo>
                  <a:lnTo>
                    <a:pt x="907" y="836"/>
                  </a:lnTo>
                  <a:lnTo>
                    <a:pt x="893" y="848"/>
                  </a:lnTo>
                  <a:lnTo>
                    <a:pt x="876" y="860"/>
                  </a:lnTo>
                  <a:lnTo>
                    <a:pt x="858" y="872"/>
                  </a:lnTo>
                  <a:lnTo>
                    <a:pt x="841" y="879"/>
                  </a:lnTo>
                  <a:lnTo>
                    <a:pt x="822" y="884"/>
                  </a:lnTo>
                  <a:lnTo>
                    <a:pt x="805" y="884"/>
                  </a:lnTo>
                  <a:lnTo>
                    <a:pt x="786" y="884"/>
                  </a:lnTo>
                  <a:lnTo>
                    <a:pt x="770" y="881"/>
                  </a:lnTo>
                  <a:lnTo>
                    <a:pt x="753" y="879"/>
                  </a:lnTo>
                  <a:lnTo>
                    <a:pt x="739" y="874"/>
                  </a:lnTo>
                  <a:lnTo>
                    <a:pt x="713" y="862"/>
                  </a:lnTo>
                  <a:lnTo>
                    <a:pt x="692" y="850"/>
                  </a:lnTo>
                  <a:lnTo>
                    <a:pt x="675" y="839"/>
                  </a:lnTo>
                  <a:lnTo>
                    <a:pt x="673" y="848"/>
                  </a:lnTo>
                  <a:lnTo>
                    <a:pt x="670" y="858"/>
                  </a:lnTo>
                  <a:lnTo>
                    <a:pt x="663" y="869"/>
                  </a:lnTo>
                  <a:lnTo>
                    <a:pt x="654" y="879"/>
                  </a:lnTo>
                  <a:lnTo>
                    <a:pt x="640" y="888"/>
                  </a:lnTo>
                  <a:lnTo>
                    <a:pt x="621" y="896"/>
                  </a:lnTo>
                  <a:lnTo>
                    <a:pt x="609" y="898"/>
                  </a:lnTo>
                  <a:lnTo>
                    <a:pt x="597" y="898"/>
                  </a:lnTo>
                  <a:lnTo>
                    <a:pt x="583" y="898"/>
                  </a:lnTo>
                  <a:lnTo>
                    <a:pt x="571" y="896"/>
                  </a:lnTo>
                  <a:lnTo>
                    <a:pt x="552" y="888"/>
                  </a:lnTo>
                  <a:lnTo>
                    <a:pt x="538" y="879"/>
                  </a:lnTo>
                  <a:lnTo>
                    <a:pt x="528" y="869"/>
                  </a:lnTo>
                  <a:lnTo>
                    <a:pt x="521" y="858"/>
                  </a:lnTo>
                  <a:lnTo>
                    <a:pt x="519" y="848"/>
                  </a:lnTo>
                  <a:lnTo>
                    <a:pt x="516" y="839"/>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4" name="Freeform 65"/>
            <p:cNvSpPr>
              <a:spLocks/>
            </p:cNvSpPr>
            <p:nvPr/>
          </p:nvSpPr>
          <p:spPr bwMode="auto">
            <a:xfrm>
              <a:off x="1883" y="2712"/>
              <a:ext cx="1183" cy="899"/>
            </a:xfrm>
            <a:custGeom>
              <a:avLst/>
              <a:gdLst>
                <a:gd name="T0" fmla="*/ 481 w 1183"/>
                <a:gd name="T1" fmla="*/ 861 h 899"/>
                <a:gd name="T2" fmla="*/ 405 w 1183"/>
                <a:gd name="T3" fmla="*/ 882 h 899"/>
                <a:gd name="T4" fmla="*/ 334 w 1183"/>
                <a:gd name="T5" fmla="*/ 870 h 899"/>
                <a:gd name="T6" fmla="*/ 284 w 1183"/>
                <a:gd name="T7" fmla="*/ 835 h 899"/>
                <a:gd name="T8" fmla="*/ 237 w 1183"/>
                <a:gd name="T9" fmla="*/ 754 h 899"/>
                <a:gd name="T10" fmla="*/ 228 w 1183"/>
                <a:gd name="T11" fmla="*/ 737 h 899"/>
                <a:gd name="T12" fmla="*/ 157 w 1183"/>
                <a:gd name="T13" fmla="*/ 752 h 899"/>
                <a:gd name="T14" fmla="*/ 111 w 1183"/>
                <a:gd name="T15" fmla="*/ 730 h 899"/>
                <a:gd name="T16" fmla="*/ 88 w 1183"/>
                <a:gd name="T17" fmla="*/ 700 h 899"/>
                <a:gd name="T18" fmla="*/ 78 w 1183"/>
                <a:gd name="T19" fmla="*/ 633 h 899"/>
                <a:gd name="T20" fmla="*/ 74 w 1183"/>
                <a:gd name="T21" fmla="*/ 602 h 899"/>
                <a:gd name="T22" fmla="*/ 24 w 1183"/>
                <a:gd name="T23" fmla="*/ 545 h 899"/>
                <a:gd name="T24" fmla="*/ 5 w 1183"/>
                <a:gd name="T25" fmla="*/ 482 h 899"/>
                <a:gd name="T26" fmla="*/ 0 w 1183"/>
                <a:gd name="T27" fmla="*/ 444 h 899"/>
                <a:gd name="T28" fmla="*/ 14 w 1183"/>
                <a:gd name="T29" fmla="*/ 370 h 899"/>
                <a:gd name="T30" fmla="*/ 69 w 1183"/>
                <a:gd name="T31" fmla="*/ 297 h 899"/>
                <a:gd name="T32" fmla="*/ 74 w 1183"/>
                <a:gd name="T33" fmla="*/ 263 h 899"/>
                <a:gd name="T34" fmla="*/ 81 w 1183"/>
                <a:gd name="T35" fmla="*/ 197 h 899"/>
                <a:gd name="T36" fmla="*/ 107 w 1183"/>
                <a:gd name="T37" fmla="*/ 166 h 899"/>
                <a:gd name="T38" fmla="*/ 149 w 1183"/>
                <a:gd name="T39" fmla="*/ 145 h 899"/>
                <a:gd name="T40" fmla="*/ 221 w 1183"/>
                <a:gd name="T41" fmla="*/ 159 h 899"/>
                <a:gd name="T42" fmla="*/ 232 w 1183"/>
                <a:gd name="T43" fmla="*/ 143 h 899"/>
                <a:gd name="T44" fmla="*/ 280 w 1183"/>
                <a:gd name="T45" fmla="*/ 62 h 899"/>
                <a:gd name="T46" fmla="*/ 330 w 1183"/>
                <a:gd name="T47" fmla="*/ 27 h 899"/>
                <a:gd name="T48" fmla="*/ 401 w 1183"/>
                <a:gd name="T49" fmla="*/ 15 h 899"/>
                <a:gd name="T50" fmla="*/ 474 w 1183"/>
                <a:gd name="T51" fmla="*/ 36 h 899"/>
                <a:gd name="T52" fmla="*/ 514 w 1183"/>
                <a:gd name="T53" fmla="*/ 50 h 899"/>
                <a:gd name="T54" fmla="*/ 548 w 1183"/>
                <a:gd name="T55" fmla="*/ 10 h 899"/>
                <a:gd name="T56" fmla="*/ 593 w 1183"/>
                <a:gd name="T57" fmla="*/ 0 h 899"/>
                <a:gd name="T58" fmla="*/ 649 w 1183"/>
                <a:gd name="T59" fmla="*/ 19 h 899"/>
                <a:gd name="T60" fmla="*/ 671 w 1183"/>
                <a:gd name="T61" fmla="*/ 60 h 899"/>
                <a:gd name="T62" fmla="*/ 709 w 1183"/>
                <a:gd name="T63" fmla="*/ 36 h 899"/>
                <a:gd name="T64" fmla="*/ 782 w 1183"/>
                <a:gd name="T65" fmla="*/ 15 h 899"/>
                <a:gd name="T66" fmla="*/ 853 w 1183"/>
                <a:gd name="T67" fmla="*/ 29 h 899"/>
                <a:gd name="T68" fmla="*/ 903 w 1183"/>
                <a:gd name="T69" fmla="*/ 64 h 899"/>
                <a:gd name="T70" fmla="*/ 953 w 1183"/>
                <a:gd name="T71" fmla="*/ 145 h 899"/>
                <a:gd name="T72" fmla="*/ 962 w 1183"/>
                <a:gd name="T73" fmla="*/ 162 h 899"/>
                <a:gd name="T74" fmla="*/ 1033 w 1183"/>
                <a:gd name="T75" fmla="*/ 147 h 899"/>
                <a:gd name="T76" fmla="*/ 1078 w 1183"/>
                <a:gd name="T77" fmla="*/ 169 h 899"/>
                <a:gd name="T78" fmla="*/ 1102 w 1183"/>
                <a:gd name="T79" fmla="*/ 197 h 899"/>
                <a:gd name="T80" fmla="*/ 1109 w 1183"/>
                <a:gd name="T81" fmla="*/ 263 h 899"/>
                <a:gd name="T82" fmla="*/ 1114 w 1183"/>
                <a:gd name="T83" fmla="*/ 297 h 899"/>
                <a:gd name="T84" fmla="*/ 1168 w 1183"/>
                <a:gd name="T85" fmla="*/ 370 h 899"/>
                <a:gd name="T86" fmla="*/ 1183 w 1183"/>
                <a:gd name="T87" fmla="*/ 444 h 899"/>
                <a:gd name="T88" fmla="*/ 1180 w 1183"/>
                <a:gd name="T89" fmla="*/ 486 h 899"/>
                <a:gd name="T90" fmla="*/ 1145 w 1183"/>
                <a:gd name="T91" fmla="*/ 572 h 899"/>
                <a:gd name="T92" fmla="*/ 1107 w 1183"/>
                <a:gd name="T93" fmla="*/ 609 h 899"/>
                <a:gd name="T94" fmla="*/ 1119 w 1183"/>
                <a:gd name="T95" fmla="*/ 671 h 899"/>
                <a:gd name="T96" fmla="*/ 1093 w 1183"/>
                <a:gd name="T97" fmla="*/ 721 h 899"/>
                <a:gd name="T98" fmla="*/ 1062 w 1183"/>
                <a:gd name="T99" fmla="*/ 747 h 899"/>
                <a:gd name="T100" fmla="*/ 998 w 1183"/>
                <a:gd name="T101" fmla="*/ 752 h 899"/>
                <a:gd name="T102" fmla="*/ 957 w 1183"/>
                <a:gd name="T103" fmla="*/ 733 h 899"/>
                <a:gd name="T104" fmla="*/ 946 w 1183"/>
                <a:gd name="T105" fmla="*/ 792 h 899"/>
                <a:gd name="T106" fmla="*/ 879 w 1183"/>
                <a:gd name="T107" fmla="*/ 861 h 899"/>
                <a:gd name="T108" fmla="*/ 825 w 1183"/>
                <a:gd name="T109" fmla="*/ 882 h 899"/>
                <a:gd name="T110" fmla="*/ 756 w 1183"/>
                <a:gd name="T111" fmla="*/ 880 h 899"/>
                <a:gd name="T112" fmla="*/ 675 w 1183"/>
                <a:gd name="T113" fmla="*/ 839 h 899"/>
                <a:gd name="T114" fmla="*/ 666 w 1183"/>
                <a:gd name="T115" fmla="*/ 868 h 899"/>
                <a:gd name="T116" fmla="*/ 611 w 1183"/>
                <a:gd name="T117" fmla="*/ 899 h 899"/>
                <a:gd name="T118" fmla="*/ 571 w 1183"/>
                <a:gd name="T119" fmla="*/ 896 h 899"/>
                <a:gd name="T120" fmla="*/ 524 w 1183"/>
                <a:gd name="T121" fmla="*/ 858 h 89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83"/>
                <a:gd name="T184" fmla="*/ 0 h 899"/>
                <a:gd name="T185" fmla="*/ 1183 w 1183"/>
                <a:gd name="T186" fmla="*/ 899 h 89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83" h="899">
                  <a:moveTo>
                    <a:pt x="519" y="837"/>
                  </a:moveTo>
                  <a:lnTo>
                    <a:pt x="519" y="837"/>
                  </a:lnTo>
                  <a:lnTo>
                    <a:pt x="500" y="849"/>
                  </a:lnTo>
                  <a:lnTo>
                    <a:pt x="481" y="861"/>
                  </a:lnTo>
                  <a:lnTo>
                    <a:pt x="455" y="872"/>
                  </a:lnTo>
                  <a:lnTo>
                    <a:pt x="439" y="877"/>
                  </a:lnTo>
                  <a:lnTo>
                    <a:pt x="424" y="880"/>
                  </a:lnTo>
                  <a:lnTo>
                    <a:pt x="405" y="882"/>
                  </a:lnTo>
                  <a:lnTo>
                    <a:pt x="389" y="882"/>
                  </a:lnTo>
                  <a:lnTo>
                    <a:pt x="372" y="882"/>
                  </a:lnTo>
                  <a:lnTo>
                    <a:pt x="353" y="877"/>
                  </a:lnTo>
                  <a:lnTo>
                    <a:pt x="334" y="870"/>
                  </a:lnTo>
                  <a:lnTo>
                    <a:pt x="315" y="858"/>
                  </a:lnTo>
                  <a:lnTo>
                    <a:pt x="299" y="846"/>
                  </a:lnTo>
                  <a:lnTo>
                    <a:pt x="284" y="835"/>
                  </a:lnTo>
                  <a:lnTo>
                    <a:pt x="263" y="811"/>
                  </a:lnTo>
                  <a:lnTo>
                    <a:pt x="249" y="790"/>
                  </a:lnTo>
                  <a:lnTo>
                    <a:pt x="242" y="771"/>
                  </a:lnTo>
                  <a:lnTo>
                    <a:pt x="237" y="754"/>
                  </a:lnTo>
                  <a:lnTo>
                    <a:pt x="237" y="742"/>
                  </a:lnTo>
                  <a:lnTo>
                    <a:pt x="237" y="730"/>
                  </a:lnTo>
                  <a:lnTo>
                    <a:pt x="228" y="737"/>
                  </a:lnTo>
                  <a:lnTo>
                    <a:pt x="213" y="745"/>
                  </a:lnTo>
                  <a:lnTo>
                    <a:pt x="197" y="749"/>
                  </a:lnTo>
                  <a:lnTo>
                    <a:pt x="178" y="752"/>
                  </a:lnTo>
                  <a:lnTo>
                    <a:pt x="157" y="752"/>
                  </a:lnTo>
                  <a:lnTo>
                    <a:pt x="145" y="749"/>
                  </a:lnTo>
                  <a:lnTo>
                    <a:pt x="135" y="745"/>
                  </a:lnTo>
                  <a:lnTo>
                    <a:pt x="123" y="737"/>
                  </a:lnTo>
                  <a:lnTo>
                    <a:pt x="111" y="730"/>
                  </a:lnTo>
                  <a:lnTo>
                    <a:pt x="102" y="721"/>
                  </a:lnTo>
                  <a:lnTo>
                    <a:pt x="93" y="711"/>
                  </a:lnTo>
                  <a:lnTo>
                    <a:pt x="88" y="700"/>
                  </a:lnTo>
                  <a:lnTo>
                    <a:pt x="83" y="690"/>
                  </a:lnTo>
                  <a:lnTo>
                    <a:pt x="78" y="669"/>
                  </a:lnTo>
                  <a:lnTo>
                    <a:pt x="76" y="650"/>
                  </a:lnTo>
                  <a:lnTo>
                    <a:pt x="78" y="633"/>
                  </a:lnTo>
                  <a:lnTo>
                    <a:pt x="83" y="621"/>
                  </a:lnTo>
                  <a:lnTo>
                    <a:pt x="88" y="609"/>
                  </a:lnTo>
                  <a:lnTo>
                    <a:pt x="74" y="602"/>
                  </a:lnTo>
                  <a:lnTo>
                    <a:pt x="62" y="593"/>
                  </a:lnTo>
                  <a:lnTo>
                    <a:pt x="45" y="579"/>
                  </a:lnTo>
                  <a:lnTo>
                    <a:pt x="31" y="557"/>
                  </a:lnTo>
                  <a:lnTo>
                    <a:pt x="24" y="545"/>
                  </a:lnTo>
                  <a:lnTo>
                    <a:pt x="17" y="534"/>
                  </a:lnTo>
                  <a:lnTo>
                    <a:pt x="12" y="517"/>
                  </a:lnTo>
                  <a:lnTo>
                    <a:pt x="7" y="500"/>
                  </a:lnTo>
                  <a:lnTo>
                    <a:pt x="5" y="482"/>
                  </a:lnTo>
                  <a:lnTo>
                    <a:pt x="2" y="460"/>
                  </a:lnTo>
                  <a:lnTo>
                    <a:pt x="2" y="463"/>
                  </a:lnTo>
                  <a:lnTo>
                    <a:pt x="0" y="444"/>
                  </a:lnTo>
                  <a:lnTo>
                    <a:pt x="2" y="422"/>
                  </a:lnTo>
                  <a:lnTo>
                    <a:pt x="5" y="403"/>
                  </a:lnTo>
                  <a:lnTo>
                    <a:pt x="7" y="384"/>
                  </a:lnTo>
                  <a:lnTo>
                    <a:pt x="14" y="370"/>
                  </a:lnTo>
                  <a:lnTo>
                    <a:pt x="26" y="342"/>
                  </a:lnTo>
                  <a:lnTo>
                    <a:pt x="40" y="323"/>
                  </a:lnTo>
                  <a:lnTo>
                    <a:pt x="57" y="306"/>
                  </a:lnTo>
                  <a:lnTo>
                    <a:pt x="69" y="297"/>
                  </a:lnTo>
                  <a:lnTo>
                    <a:pt x="83" y="287"/>
                  </a:lnTo>
                  <a:lnTo>
                    <a:pt x="76" y="275"/>
                  </a:lnTo>
                  <a:lnTo>
                    <a:pt x="74" y="263"/>
                  </a:lnTo>
                  <a:lnTo>
                    <a:pt x="71" y="247"/>
                  </a:lnTo>
                  <a:lnTo>
                    <a:pt x="71" y="228"/>
                  </a:lnTo>
                  <a:lnTo>
                    <a:pt x="76" y="207"/>
                  </a:lnTo>
                  <a:lnTo>
                    <a:pt x="81" y="197"/>
                  </a:lnTo>
                  <a:lnTo>
                    <a:pt x="88" y="185"/>
                  </a:lnTo>
                  <a:lnTo>
                    <a:pt x="95" y="176"/>
                  </a:lnTo>
                  <a:lnTo>
                    <a:pt x="107" y="166"/>
                  </a:lnTo>
                  <a:lnTo>
                    <a:pt x="116" y="159"/>
                  </a:lnTo>
                  <a:lnTo>
                    <a:pt x="128" y="152"/>
                  </a:lnTo>
                  <a:lnTo>
                    <a:pt x="140" y="147"/>
                  </a:lnTo>
                  <a:lnTo>
                    <a:pt x="149" y="145"/>
                  </a:lnTo>
                  <a:lnTo>
                    <a:pt x="171" y="145"/>
                  </a:lnTo>
                  <a:lnTo>
                    <a:pt x="192" y="147"/>
                  </a:lnTo>
                  <a:lnTo>
                    <a:pt x="209" y="154"/>
                  </a:lnTo>
                  <a:lnTo>
                    <a:pt x="221" y="159"/>
                  </a:lnTo>
                  <a:lnTo>
                    <a:pt x="232" y="166"/>
                  </a:lnTo>
                  <a:lnTo>
                    <a:pt x="230" y="157"/>
                  </a:lnTo>
                  <a:lnTo>
                    <a:pt x="232" y="143"/>
                  </a:lnTo>
                  <a:lnTo>
                    <a:pt x="235" y="126"/>
                  </a:lnTo>
                  <a:lnTo>
                    <a:pt x="244" y="107"/>
                  </a:lnTo>
                  <a:lnTo>
                    <a:pt x="258" y="86"/>
                  </a:lnTo>
                  <a:lnTo>
                    <a:pt x="280" y="62"/>
                  </a:lnTo>
                  <a:lnTo>
                    <a:pt x="294" y="50"/>
                  </a:lnTo>
                  <a:lnTo>
                    <a:pt x="311" y="38"/>
                  </a:lnTo>
                  <a:lnTo>
                    <a:pt x="330" y="27"/>
                  </a:lnTo>
                  <a:lnTo>
                    <a:pt x="346" y="19"/>
                  </a:lnTo>
                  <a:lnTo>
                    <a:pt x="365" y="15"/>
                  </a:lnTo>
                  <a:lnTo>
                    <a:pt x="384" y="15"/>
                  </a:lnTo>
                  <a:lnTo>
                    <a:pt x="401" y="15"/>
                  </a:lnTo>
                  <a:lnTo>
                    <a:pt x="417" y="17"/>
                  </a:lnTo>
                  <a:lnTo>
                    <a:pt x="434" y="19"/>
                  </a:lnTo>
                  <a:lnTo>
                    <a:pt x="448" y="24"/>
                  </a:lnTo>
                  <a:lnTo>
                    <a:pt x="474" y="36"/>
                  </a:lnTo>
                  <a:lnTo>
                    <a:pt x="495" y="48"/>
                  </a:lnTo>
                  <a:lnTo>
                    <a:pt x="512" y="60"/>
                  </a:lnTo>
                  <a:lnTo>
                    <a:pt x="514" y="50"/>
                  </a:lnTo>
                  <a:lnTo>
                    <a:pt x="517" y="41"/>
                  </a:lnTo>
                  <a:lnTo>
                    <a:pt x="524" y="29"/>
                  </a:lnTo>
                  <a:lnTo>
                    <a:pt x="533" y="19"/>
                  </a:lnTo>
                  <a:lnTo>
                    <a:pt x="548" y="10"/>
                  </a:lnTo>
                  <a:lnTo>
                    <a:pt x="566" y="3"/>
                  </a:lnTo>
                  <a:lnTo>
                    <a:pt x="578" y="0"/>
                  </a:lnTo>
                  <a:lnTo>
                    <a:pt x="593" y="0"/>
                  </a:lnTo>
                  <a:lnTo>
                    <a:pt x="604" y="0"/>
                  </a:lnTo>
                  <a:lnTo>
                    <a:pt x="616" y="3"/>
                  </a:lnTo>
                  <a:lnTo>
                    <a:pt x="635" y="10"/>
                  </a:lnTo>
                  <a:lnTo>
                    <a:pt x="649" y="19"/>
                  </a:lnTo>
                  <a:lnTo>
                    <a:pt x="659" y="29"/>
                  </a:lnTo>
                  <a:lnTo>
                    <a:pt x="666" y="41"/>
                  </a:lnTo>
                  <a:lnTo>
                    <a:pt x="668" y="50"/>
                  </a:lnTo>
                  <a:lnTo>
                    <a:pt x="671" y="60"/>
                  </a:lnTo>
                  <a:lnTo>
                    <a:pt x="671" y="62"/>
                  </a:lnTo>
                  <a:lnTo>
                    <a:pt x="687" y="48"/>
                  </a:lnTo>
                  <a:lnTo>
                    <a:pt x="709" y="36"/>
                  </a:lnTo>
                  <a:lnTo>
                    <a:pt x="735" y="27"/>
                  </a:lnTo>
                  <a:lnTo>
                    <a:pt x="749" y="22"/>
                  </a:lnTo>
                  <a:lnTo>
                    <a:pt x="766" y="17"/>
                  </a:lnTo>
                  <a:lnTo>
                    <a:pt x="782" y="15"/>
                  </a:lnTo>
                  <a:lnTo>
                    <a:pt x="801" y="15"/>
                  </a:lnTo>
                  <a:lnTo>
                    <a:pt x="818" y="17"/>
                  </a:lnTo>
                  <a:lnTo>
                    <a:pt x="837" y="22"/>
                  </a:lnTo>
                  <a:lnTo>
                    <a:pt x="853" y="29"/>
                  </a:lnTo>
                  <a:lnTo>
                    <a:pt x="872" y="38"/>
                  </a:lnTo>
                  <a:lnTo>
                    <a:pt x="889" y="53"/>
                  </a:lnTo>
                  <a:lnTo>
                    <a:pt x="903" y="64"/>
                  </a:lnTo>
                  <a:lnTo>
                    <a:pt x="924" y="88"/>
                  </a:lnTo>
                  <a:lnTo>
                    <a:pt x="941" y="109"/>
                  </a:lnTo>
                  <a:lnTo>
                    <a:pt x="948" y="128"/>
                  </a:lnTo>
                  <a:lnTo>
                    <a:pt x="953" y="145"/>
                  </a:lnTo>
                  <a:lnTo>
                    <a:pt x="953" y="157"/>
                  </a:lnTo>
                  <a:lnTo>
                    <a:pt x="950" y="169"/>
                  </a:lnTo>
                  <a:lnTo>
                    <a:pt x="962" y="162"/>
                  </a:lnTo>
                  <a:lnTo>
                    <a:pt x="976" y="154"/>
                  </a:lnTo>
                  <a:lnTo>
                    <a:pt x="993" y="150"/>
                  </a:lnTo>
                  <a:lnTo>
                    <a:pt x="1012" y="145"/>
                  </a:lnTo>
                  <a:lnTo>
                    <a:pt x="1033" y="147"/>
                  </a:lnTo>
                  <a:lnTo>
                    <a:pt x="1043" y="150"/>
                  </a:lnTo>
                  <a:lnTo>
                    <a:pt x="1055" y="154"/>
                  </a:lnTo>
                  <a:lnTo>
                    <a:pt x="1066" y="159"/>
                  </a:lnTo>
                  <a:lnTo>
                    <a:pt x="1078" y="169"/>
                  </a:lnTo>
                  <a:lnTo>
                    <a:pt x="1088" y="178"/>
                  </a:lnTo>
                  <a:lnTo>
                    <a:pt x="1095" y="188"/>
                  </a:lnTo>
                  <a:lnTo>
                    <a:pt x="1102" y="197"/>
                  </a:lnTo>
                  <a:lnTo>
                    <a:pt x="1107" y="209"/>
                  </a:lnTo>
                  <a:lnTo>
                    <a:pt x="1111" y="228"/>
                  </a:lnTo>
                  <a:lnTo>
                    <a:pt x="1111" y="247"/>
                  </a:lnTo>
                  <a:lnTo>
                    <a:pt x="1109" y="263"/>
                  </a:lnTo>
                  <a:lnTo>
                    <a:pt x="1107" y="278"/>
                  </a:lnTo>
                  <a:lnTo>
                    <a:pt x="1102" y="290"/>
                  </a:lnTo>
                  <a:lnTo>
                    <a:pt x="1114" y="297"/>
                  </a:lnTo>
                  <a:lnTo>
                    <a:pt x="1126" y="309"/>
                  </a:lnTo>
                  <a:lnTo>
                    <a:pt x="1142" y="323"/>
                  </a:lnTo>
                  <a:lnTo>
                    <a:pt x="1157" y="344"/>
                  </a:lnTo>
                  <a:lnTo>
                    <a:pt x="1168" y="370"/>
                  </a:lnTo>
                  <a:lnTo>
                    <a:pt x="1175" y="387"/>
                  </a:lnTo>
                  <a:lnTo>
                    <a:pt x="1178" y="403"/>
                  </a:lnTo>
                  <a:lnTo>
                    <a:pt x="1180" y="422"/>
                  </a:lnTo>
                  <a:lnTo>
                    <a:pt x="1183" y="444"/>
                  </a:lnTo>
                  <a:lnTo>
                    <a:pt x="1183" y="446"/>
                  </a:lnTo>
                  <a:lnTo>
                    <a:pt x="1183" y="467"/>
                  </a:lnTo>
                  <a:lnTo>
                    <a:pt x="1180" y="486"/>
                  </a:lnTo>
                  <a:lnTo>
                    <a:pt x="1175" y="505"/>
                  </a:lnTo>
                  <a:lnTo>
                    <a:pt x="1171" y="522"/>
                  </a:lnTo>
                  <a:lnTo>
                    <a:pt x="1159" y="548"/>
                  </a:lnTo>
                  <a:lnTo>
                    <a:pt x="1145" y="572"/>
                  </a:lnTo>
                  <a:lnTo>
                    <a:pt x="1130" y="588"/>
                  </a:lnTo>
                  <a:lnTo>
                    <a:pt x="1119" y="600"/>
                  </a:lnTo>
                  <a:lnTo>
                    <a:pt x="1107" y="609"/>
                  </a:lnTo>
                  <a:lnTo>
                    <a:pt x="1111" y="621"/>
                  </a:lnTo>
                  <a:lnTo>
                    <a:pt x="1116" y="636"/>
                  </a:lnTo>
                  <a:lnTo>
                    <a:pt x="1119" y="652"/>
                  </a:lnTo>
                  <a:lnTo>
                    <a:pt x="1119" y="671"/>
                  </a:lnTo>
                  <a:lnTo>
                    <a:pt x="1111" y="692"/>
                  </a:lnTo>
                  <a:lnTo>
                    <a:pt x="1109" y="702"/>
                  </a:lnTo>
                  <a:lnTo>
                    <a:pt x="1102" y="711"/>
                  </a:lnTo>
                  <a:lnTo>
                    <a:pt x="1093" y="721"/>
                  </a:lnTo>
                  <a:lnTo>
                    <a:pt x="1083" y="733"/>
                  </a:lnTo>
                  <a:lnTo>
                    <a:pt x="1071" y="740"/>
                  </a:lnTo>
                  <a:lnTo>
                    <a:pt x="1062" y="747"/>
                  </a:lnTo>
                  <a:lnTo>
                    <a:pt x="1050" y="749"/>
                  </a:lnTo>
                  <a:lnTo>
                    <a:pt x="1038" y="752"/>
                  </a:lnTo>
                  <a:lnTo>
                    <a:pt x="1017" y="754"/>
                  </a:lnTo>
                  <a:lnTo>
                    <a:pt x="998" y="752"/>
                  </a:lnTo>
                  <a:lnTo>
                    <a:pt x="981" y="745"/>
                  </a:lnTo>
                  <a:lnTo>
                    <a:pt x="969" y="740"/>
                  </a:lnTo>
                  <a:lnTo>
                    <a:pt x="957" y="733"/>
                  </a:lnTo>
                  <a:lnTo>
                    <a:pt x="957" y="742"/>
                  </a:lnTo>
                  <a:lnTo>
                    <a:pt x="957" y="756"/>
                  </a:lnTo>
                  <a:lnTo>
                    <a:pt x="955" y="771"/>
                  </a:lnTo>
                  <a:lnTo>
                    <a:pt x="946" y="792"/>
                  </a:lnTo>
                  <a:lnTo>
                    <a:pt x="931" y="813"/>
                  </a:lnTo>
                  <a:lnTo>
                    <a:pt x="910" y="837"/>
                  </a:lnTo>
                  <a:lnTo>
                    <a:pt x="896" y="849"/>
                  </a:lnTo>
                  <a:lnTo>
                    <a:pt x="879" y="861"/>
                  </a:lnTo>
                  <a:lnTo>
                    <a:pt x="860" y="870"/>
                  </a:lnTo>
                  <a:lnTo>
                    <a:pt x="841" y="877"/>
                  </a:lnTo>
                  <a:lnTo>
                    <a:pt x="825" y="882"/>
                  </a:lnTo>
                  <a:lnTo>
                    <a:pt x="806" y="884"/>
                  </a:lnTo>
                  <a:lnTo>
                    <a:pt x="789" y="884"/>
                  </a:lnTo>
                  <a:lnTo>
                    <a:pt x="773" y="882"/>
                  </a:lnTo>
                  <a:lnTo>
                    <a:pt x="756" y="880"/>
                  </a:lnTo>
                  <a:lnTo>
                    <a:pt x="742" y="875"/>
                  </a:lnTo>
                  <a:lnTo>
                    <a:pt x="713" y="863"/>
                  </a:lnTo>
                  <a:lnTo>
                    <a:pt x="694" y="851"/>
                  </a:lnTo>
                  <a:lnTo>
                    <a:pt x="675" y="839"/>
                  </a:lnTo>
                  <a:lnTo>
                    <a:pt x="675" y="849"/>
                  </a:lnTo>
                  <a:lnTo>
                    <a:pt x="671" y="858"/>
                  </a:lnTo>
                  <a:lnTo>
                    <a:pt x="666" y="868"/>
                  </a:lnTo>
                  <a:lnTo>
                    <a:pt x="657" y="880"/>
                  </a:lnTo>
                  <a:lnTo>
                    <a:pt x="642" y="889"/>
                  </a:lnTo>
                  <a:lnTo>
                    <a:pt x="623" y="896"/>
                  </a:lnTo>
                  <a:lnTo>
                    <a:pt x="611" y="899"/>
                  </a:lnTo>
                  <a:lnTo>
                    <a:pt x="597" y="899"/>
                  </a:lnTo>
                  <a:lnTo>
                    <a:pt x="583" y="899"/>
                  </a:lnTo>
                  <a:lnTo>
                    <a:pt x="571" y="896"/>
                  </a:lnTo>
                  <a:lnTo>
                    <a:pt x="552" y="889"/>
                  </a:lnTo>
                  <a:lnTo>
                    <a:pt x="538" y="880"/>
                  </a:lnTo>
                  <a:lnTo>
                    <a:pt x="529" y="868"/>
                  </a:lnTo>
                  <a:lnTo>
                    <a:pt x="524" y="858"/>
                  </a:lnTo>
                  <a:lnTo>
                    <a:pt x="521" y="849"/>
                  </a:lnTo>
                  <a:lnTo>
                    <a:pt x="519" y="839"/>
                  </a:lnTo>
                  <a:lnTo>
                    <a:pt x="519" y="8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66"/>
            <p:cNvSpPr>
              <a:spLocks/>
            </p:cNvSpPr>
            <p:nvPr/>
          </p:nvSpPr>
          <p:spPr bwMode="auto">
            <a:xfrm>
              <a:off x="1883" y="2712"/>
              <a:ext cx="1183" cy="899"/>
            </a:xfrm>
            <a:custGeom>
              <a:avLst/>
              <a:gdLst>
                <a:gd name="T0" fmla="*/ 481 w 1183"/>
                <a:gd name="T1" fmla="*/ 861 h 899"/>
                <a:gd name="T2" fmla="*/ 405 w 1183"/>
                <a:gd name="T3" fmla="*/ 882 h 899"/>
                <a:gd name="T4" fmla="*/ 334 w 1183"/>
                <a:gd name="T5" fmla="*/ 870 h 899"/>
                <a:gd name="T6" fmla="*/ 284 w 1183"/>
                <a:gd name="T7" fmla="*/ 835 h 899"/>
                <a:gd name="T8" fmla="*/ 237 w 1183"/>
                <a:gd name="T9" fmla="*/ 754 h 899"/>
                <a:gd name="T10" fmla="*/ 228 w 1183"/>
                <a:gd name="T11" fmla="*/ 737 h 899"/>
                <a:gd name="T12" fmla="*/ 157 w 1183"/>
                <a:gd name="T13" fmla="*/ 752 h 899"/>
                <a:gd name="T14" fmla="*/ 111 w 1183"/>
                <a:gd name="T15" fmla="*/ 730 h 899"/>
                <a:gd name="T16" fmla="*/ 88 w 1183"/>
                <a:gd name="T17" fmla="*/ 700 h 899"/>
                <a:gd name="T18" fmla="*/ 78 w 1183"/>
                <a:gd name="T19" fmla="*/ 633 h 899"/>
                <a:gd name="T20" fmla="*/ 74 w 1183"/>
                <a:gd name="T21" fmla="*/ 602 h 899"/>
                <a:gd name="T22" fmla="*/ 24 w 1183"/>
                <a:gd name="T23" fmla="*/ 545 h 899"/>
                <a:gd name="T24" fmla="*/ 5 w 1183"/>
                <a:gd name="T25" fmla="*/ 482 h 899"/>
                <a:gd name="T26" fmla="*/ 0 w 1183"/>
                <a:gd name="T27" fmla="*/ 444 h 899"/>
                <a:gd name="T28" fmla="*/ 14 w 1183"/>
                <a:gd name="T29" fmla="*/ 370 h 899"/>
                <a:gd name="T30" fmla="*/ 69 w 1183"/>
                <a:gd name="T31" fmla="*/ 297 h 899"/>
                <a:gd name="T32" fmla="*/ 74 w 1183"/>
                <a:gd name="T33" fmla="*/ 263 h 899"/>
                <a:gd name="T34" fmla="*/ 81 w 1183"/>
                <a:gd name="T35" fmla="*/ 197 h 899"/>
                <a:gd name="T36" fmla="*/ 107 w 1183"/>
                <a:gd name="T37" fmla="*/ 166 h 899"/>
                <a:gd name="T38" fmla="*/ 149 w 1183"/>
                <a:gd name="T39" fmla="*/ 145 h 899"/>
                <a:gd name="T40" fmla="*/ 221 w 1183"/>
                <a:gd name="T41" fmla="*/ 159 h 899"/>
                <a:gd name="T42" fmla="*/ 232 w 1183"/>
                <a:gd name="T43" fmla="*/ 143 h 899"/>
                <a:gd name="T44" fmla="*/ 280 w 1183"/>
                <a:gd name="T45" fmla="*/ 62 h 899"/>
                <a:gd name="T46" fmla="*/ 330 w 1183"/>
                <a:gd name="T47" fmla="*/ 27 h 899"/>
                <a:gd name="T48" fmla="*/ 401 w 1183"/>
                <a:gd name="T49" fmla="*/ 15 h 899"/>
                <a:gd name="T50" fmla="*/ 474 w 1183"/>
                <a:gd name="T51" fmla="*/ 36 h 899"/>
                <a:gd name="T52" fmla="*/ 514 w 1183"/>
                <a:gd name="T53" fmla="*/ 50 h 899"/>
                <a:gd name="T54" fmla="*/ 548 w 1183"/>
                <a:gd name="T55" fmla="*/ 10 h 899"/>
                <a:gd name="T56" fmla="*/ 593 w 1183"/>
                <a:gd name="T57" fmla="*/ 0 h 899"/>
                <a:gd name="T58" fmla="*/ 649 w 1183"/>
                <a:gd name="T59" fmla="*/ 19 h 899"/>
                <a:gd name="T60" fmla="*/ 671 w 1183"/>
                <a:gd name="T61" fmla="*/ 60 h 899"/>
                <a:gd name="T62" fmla="*/ 709 w 1183"/>
                <a:gd name="T63" fmla="*/ 36 h 899"/>
                <a:gd name="T64" fmla="*/ 782 w 1183"/>
                <a:gd name="T65" fmla="*/ 15 h 899"/>
                <a:gd name="T66" fmla="*/ 853 w 1183"/>
                <a:gd name="T67" fmla="*/ 29 h 899"/>
                <a:gd name="T68" fmla="*/ 903 w 1183"/>
                <a:gd name="T69" fmla="*/ 64 h 899"/>
                <a:gd name="T70" fmla="*/ 953 w 1183"/>
                <a:gd name="T71" fmla="*/ 145 h 899"/>
                <a:gd name="T72" fmla="*/ 962 w 1183"/>
                <a:gd name="T73" fmla="*/ 162 h 899"/>
                <a:gd name="T74" fmla="*/ 1033 w 1183"/>
                <a:gd name="T75" fmla="*/ 147 h 899"/>
                <a:gd name="T76" fmla="*/ 1078 w 1183"/>
                <a:gd name="T77" fmla="*/ 169 h 899"/>
                <a:gd name="T78" fmla="*/ 1102 w 1183"/>
                <a:gd name="T79" fmla="*/ 197 h 899"/>
                <a:gd name="T80" fmla="*/ 1109 w 1183"/>
                <a:gd name="T81" fmla="*/ 263 h 899"/>
                <a:gd name="T82" fmla="*/ 1114 w 1183"/>
                <a:gd name="T83" fmla="*/ 297 h 899"/>
                <a:gd name="T84" fmla="*/ 1168 w 1183"/>
                <a:gd name="T85" fmla="*/ 370 h 899"/>
                <a:gd name="T86" fmla="*/ 1183 w 1183"/>
                <a:gd name="T87" fmla="*/ 444 h 899"/>
                <a:gd name="T88" fmla="*/ 1180 w 1183"/>
                <a:gd name="T89" fmla="*/ 486 h 899"/>
                <a:gd name="T90" fmla="*/ 1145 w 1183"/>
                <a:gd name="T91" fmla="*/ 572 h 899"/>
                <a:gd name="T92" fmla="*/ 1107 w 1183"/>
                <a:gd name="T93" fmla="*/ 609 h 899"/>
                <a:gd name="T94" fmla="*/ 1119 w 1183"/>
                <a:gd name="T95" fmla="*/ 671 h 899"/>
                <a:gd name="T96" fmla="*/ 1093 w 1183"/>
                <a:gd name="T97" fmla="*/ 721 h 899"/>
                <a:gd name="T98" fmla="*/ 1062 w 1183"/>
                <a:gd name="T99" fmla="*/ 747 h 899"/>
                <a:gd name="T100" fmla="*/ 998 w 1183"/>
                <a:gd name="T101" fmla="*/ 752 h 899"/>
                <a:gd name="T102" fmla="*/ 957 w 1183"/>
                <a:gd name="T103" fmla="*/ 733 h 899"/>
                <a:gd name="T104" fmla="*/ 946 w 1183"/>
                <a:gd name="T105" fmla="*/ 792 h 899"/>
                <a:gd name="T106" fmla="*/ 879 w 1183"/>
                <a:gd name="T107" fmla="*/ 861 h 899"/>
                <a:gd name="T108" fmla="*/ 825 w 1183"/>
                <a:gd name="T109" fmla="*/ 882 h 899"/>
                <a:gd name="T110" fmla="*/ 756 w 1183"/>
                <a:gd name="T111" fmla="*/ 880 h 899"/>
                <a:gd name="T112" fmla="*/ 675 w 1183"/>
                <a:gd name="T113" fmla="*/ 839 h 899"/>
                <a:gd name="T114" fmla="*/ 666 w 1183"/>
                <a:gd name="T115" fmla="*/ 868 h 899"/>
                <a:gd name="T116" fmla="*/ 611 w 1183"/>
                <a:gd name="T117" fmla="*/ 899 h 899"/>
                <a:gd name="T118" fmla="*/ 571 w 1183"/>
                <a:gd name="T119" fmla="*/ 896 h 899"/>
                <a:gd name="T120" fmla="*/ 524 w 1183"/>
                <a:gd name="T121" fmla="*/ 858 h 89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83"/>
                <a:gd name="T184" fmla="*/ 0 h 899"/>
                <a:gd name="T185" fmla="*/ 1183 w 1183"/>
                <a:gd name="T186" fmla="*/ 899 h 89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83" h="899">
                  <a:moveTo>
                    <a:pt x="519" y="837"/>
                  </a:moveTo>
                  <a:lnTo>
                    <a:pt x="519" y="837"/>
                  </a:lnTo>
                  <a:lnTo>
                    <a:pt x="500" y="849"/>
                  </a:lnTo>
                  <a:lnTo>
                    <a:pt x="481" y="861"/>
                  </a:lnTo>
                  <a:lnTo>
                    <a:pt x="455" y="872"/>
                  </a:lnTo>
                  <a:lnTo>
                    <a:pt x="439" y="877"/>
                  </a:lnTo>
                  <a:lnTo>
                    <a:pt x="424" y="880"/>
                  </a:lnTo>
                  <a:lnTo>
                    <a:pt x="405" y="882"/>
                  </a:lnTo>
                  <a:lnTo>
                    <a:pt x="389" y="882"/>
                  </a:lnTo>
                  <a:lnTo>
                    <a:pt x="372" y="882"/>
                  </a:lnTo>
                  <a:lnTo>
                    <a:pt x="353" y="877"/>
                  </a:lnTo>
                  <a:lnTo>
                    <a:pt x="334" y="870"/>
                  </a:lnTo>
                  <a:lnTo>
                    <a:pt x="315" y="858"/>
                  </a:lnTo>
                  <a:lnTo>
                    <a:pt x="299" y="846"/>
                  </a:lnTo>
                  <a:lnTo>
                    <a:pt x="284" y="835"/>
                  </a:lnTo>
                  <a:lnTo>
                    <a:pt x="263" y="811"/>
                  </a:lnTo>
                  <a:lnTo>
                    <a:pt x="249" y="790"/>
                  </a:lnTo>
                  <a:lnTo>
                    <a:pt x="242" y="771"/>
                  </a:lnTo>
                  <a:lnTo>
                    <a:pt x="237" y="754"/>
                  </a:lnTo>
                  <a:lnTo>
                    <a:pt x="237" y="742"/>
                  </a:lnTo>
                  <a:lnTo>
                    <a:pt x="237" y="730"/>
                  </a:lnTo>
                  <a:lnTo>
                    <a:pt x="228" y="737"/>
                  </a:lnTo>
                  <a:lnTo>
                    <a:pt x="213" y="745"/>
                  </a:lnTo>
                  <a:lnTo>
                    <a:pt x="197" y="749"/>
                  </a:lnTo>
                  <a:lnTo>
                    <a:pt x="178" y="752"/>
                  </a:lnTo>
                  <a:lnTo>
                    <a:pt x="157" y="752"/>
                  </a:lnTo>
                  <a:lnTo>
                    <a:pt x="145" y="749"/>
                  </a:lnTo>
                  <a:lnTo>
                    <a:pt x="135" y="745"/>
                  </a:lnTo>
                  <a:lnTo>
                    <a:pt x="123" y="737"/>
                  </a:lnTo>
                  <a:lnTo>
                    <a:pt x="111" y="730"/>
                  </a:lnTo>
                  <a:lnTo>
                    <a:pt x="102" y="721"/>
                  </a:lnTo>
                  <a:lnTo>
                    <a:pt x="93" y="711"/>
                  </a:lnTo>
                  <a:lnTo>
                    <a:pt x="88" y="700"/>
                  </a:lnTo>
                  <a:lnTo>
                    <a:pt x="83" y="690"/>
                  </a:lnTo>
                  <a:lnTo>
                    <a:pt x="78" y="669"/>
                  </a:lnTo>
                  <a:lnTo>
                    <a:pt x="76" y="650"/>
                  </a:lnTo>
                  <a:lnTo>
                    <a:pt x="78" y="633"/>
                  </a:lnTo>
                  <a:lnTo>
                    <a:pt x="83" y="621"/>
                  </a:lnTo>
                  <a:lnTo>
                    <a:pt x="88" y="609"/>
                  </a:lnTo>
                  <a:lnTo>
                    <a:pt x="74" y="602"/>
                  </a:lnTo>
                  <a:lnTo>
                    <a:pt x="62" y="593"/>
                  </a:lnTo>
                  <a:lnTo>
                    <a:pt x="45" y="579"/>
                  </a:lnTo>
                  <a:lnTo>
                    <a:pt x="31" y="557"/>
                  </a:lnTo>
                  <a:lnTo>
                    <a:pt x="24" y="545"/>
                  </a:lnTo>
                  <a:lnTo>
                    <a:pt x="17" y="534"/>
                  </a:lnTo>
                  <a:lnTo>
                    <a:pt x="12" y="517"/>
                  </a:lnTo>
                  <a:lnTo>
                    <a:pt x="7" y="500"/>
                  </a:lnTo>
                  <a:lnTo>
                    <a:pt x="5" y="482"/>
                  </a:lnTo>
                  <a:lnTo>
                    <a:pt x="2" y="460"/>
                  </a:lnTo>
                  <a:lnTo>
                    <a:pt x="2" y="463"/>
                  </a:lnTo>
                  <a:lnTo>
                    <a:pt x="0" y="444"/>
                  </a:lnTo>
                  <a:lnTo>
                    <a:pt x="2" y="422"/>
                  </a:lnTo>
                  <a:lnTo>
                    <a:pt x="5" y="403"/>
                  </a:lnTo>
                  <a:lnTo>
                    <a:pt x="7" y="384"/>
                  </a:lnTo>
                  <a:lnTo>
                    <a:pt x="14" y="370"/>
                  </a:lnTo>
                  <a:lnTo>
                    <a:pt x="26" y="342"/>
                  </a:lnTo>
                  <a:lnTo>
                    <a:pt x="40" y="323"/>
                  </a:lnTo>
                  <a:lnTo>
                    <a:pt x="57" y="306"/>
                  </a:lnTo>
                  <a:lnTo>
                    <a:pt x="69" y="297"/>
                  </a:lnTo>
                  <a:lnTo>
                    <a:pt x="83" y="287"/>
                  </a:lnTo>
                  <a:lnTo>
                    <a:pt x="76" y="275"/>
                  </a:lnTo>
                  <a:lnTo>
                    <a:pt x="74" y="263"/>
                  </a:lnTo>
                  <a:lnTo>
                    <a:pt x="71" y="247"/>
                  </a:lnTo>
                  <a:lnTo>
                    <a:pt x="71" y="228"/>
                  </a:lnTo>
                  <a:lnTo>
                    <a:pt x="76" y="207"/>
                  </a:lnTo>
                  <a:lnTo>
                    <a:pt x="81" y="197"/>
                  </a:lnTo>
                  <a:lnTo>
                    <a:pt x="88" y="185"/>
                  </a:lnTo>
                  <a:lnTo>
                    <a:pt x="95" y="176"/>
                  </a:lnTo>
                  <a:lnTo>
                    <a:pt x="107" y="166"/>
                  </a:lnTo>
                  <a:lnTo>
                    <a:pt x="116" y="159"/>
                  </a:lnTo>
                  <a:lnTo>
                    <a:pt x="128" y="152"/>
                  </a:lnTo>
                  <a:lnTo>
                    <a:pt x="140" y="147"/>
                  </a:lnTo>
                  <a:lnTo>
                    <a:pt x="149" y="145"/>
                  </a:lnTo>
                  <a:lnTo>
                    <a:pt x="171" y="145"/>
                  </a:lnTo>
                  <a:lnTo>
                    <a:pt x="192" y="147"/>
                  </a:lnTo>
                  <a:lnTo>
                    <a:pt x="209" y="154"/>
                  </a:lnTo>
                  <a:lnTo>
                    <a:pt x="221" y="159"/>
                  </a:lnTo>
                  <a:lnTo>
                    <a:pt x="232" y="166"/>
                  </a:lnTo>
                  <a:lnTo>
                    <a:pt x="230" y="157"/>
                  </a:lnTo>
                  <a:lnTo>
                    <a:pt x="232" y="143"/>
                  </a:lnTo>
                  <a:lnTo>
                    <a:pt x="235" y="126"/>
                  </a:lnTo>
                  <a:lnTo>
                    <a:pt x="244" y="107"/>
                  </a:lnTo>
                  <a:lnTo>
                    <a:pt x="258" y="86"/>
                  </a:lnTo>
                  <a:lnTo>
                    <a:pt x="280" y="62"/>
                  </a:lnTo>
                  <a:lnTo>
                    <a:pt x="294" y="50"/>
                  </a:lnTo>
                  <a:lnTo>
                    <a:pt x="311" y="38"/>
                  </a:lnTo>
                  <a:lnTo>
                    <a:pt x="330" y="27"/>
                  </a:lnTo>
                  <a:lnTo>
                    <a:pt x="346" y="19"/>
                  </a:lnTo>
                  <a:lnTo>
                    <a:pt x="365" y="15"/>
                  </a:lnTo>
                  <a:lnTo>
                    <a:pt x="384" y="15"/>
                  </a:lnTo>
                  <a:lnTo>
                    <a:pt x="401" y="15"/>
                  </a:lnTo>
                  <a:lnTo>
                    <a:pt x="417" y="17"/>
                  </a:lnTo>
                  <a:lnTo>
                    <a:pt x="434" y="19"/>
                  </a:lnTo>
                  <a:lnTo>
                    <a:pt x="448" y="24"/>
                  </a:lnTo>
                  <a:lnTo>
                    <a:pt x="474" y="36"/>
                  </a:lnTo>
                  <a:lnTo>
                    <a:pt x="495" y="48"/>
                  </a:lnTo>
                  <a:lnTo>
                    <a:pt x="512" y="60"/>
                  </a:lnTo>
                  <a:lnTo>
                    <a:pt x="514" y="50"/>
                  </a:lnTo>
                  <a:lnTo>
                    <a:pt x="517" y="41"/>
                  </a:lnTo>
                  <a:lnTo>
                    <a:pt x="524" y="29"/>
                  </a:lnTo>
                  <a:lnTo>
                    <a:pt x="533" y="19"/>
                  </a:lnTo>
                  <a:lnTo>
                    <a:pt x="548" y="10"/>
                  </a:lnTo>
                  <a:lnTo>
                    <a:pt x="566" y="3"/>
                  </a:lnTo>
                  <a:lnTo>
                    <a:pt x="578" y="0"/>
                  </a:lnTo>
                  <a:lnTo>
                    <a:pt x="593" y="0"/>
                  </a:lnTo>
                  <a:lnTo>
                    <a:pt x="604" y="0"/>
                  </a:lnTo>
                  <a:lnTo>
                    <a:pt x="616" y="3"/>
                  </a:lnTo>
                  <a:lnTo>
                    <a:pt x="635" y="10"/>
                  </a:lnTo>
                  <a:lnTo>
                    <a:pt x="649" y="19"/>
                  </a:lnTo>
                  <a:lnTo>
                    <a:pt x="659" y="29"/>
                  </a:lnTo>
                  <a:lnTo>
                    <a:pt x="666" y="41"/>
                  </a:lnTo>
                  <a:lnTo>
                    <a:pt x="668" y="50"/>
                  </a:lnTo>
                  <a:lnTo>
                    <a:pt x="671" y="60"/>
                  </a:lnTo>
                  <a:lnTo>
                    <a:pt x="671" y="62"/>
                  </a:lnTo>
                  <a:lnTo>
                    <a:pt x="687" y="48"/>
                  </a:lnTo>
                  <a:lnTo>
                    <a:pt x="709" y="36"/>
                  </a:lnTo>
                  <a:lnTo>
                    <a:pt x="735" y="27"/>
                  </a:lnTo>
                  <a:lnTo>
                    <a:pt x="749" y="22"/>
                  </a:lnTo>
                  <a:lnTo>
                    <a:pt x="766" y="17"/>
                  </a:lnTo>
                  <a:lnTo>
                    <a:pt x="782" y="15"/>
                  </a:lnTo>
                  <a:lnTo>
                    <a:pt x="801" y="15"/>
                  </a:lnTo>
                  <a:lnTo>
                    <a:pt x="818" y="17"/>
                  </a:lnTo>
                  <a:lnTo>
                    <a:pt x="837" y="22"/>
                  </a:lnTo>
                  <a:lnTo>
                    <a:pt x="853" y="29"/>
                  </a:lnTo>
                  <a:lnTo>
                    <a:pt x="872" y="38"/>
                  </a:lnTo>
                  <a:lnTo>
                    <a:pt x="889" y="53"/>
                  </a:lnTo>
                  <a:lnTo>
                    <a:pt x="903" y="64"/>
                  </a:lnTo>
                  <a:lnTo>
                    <a:pt x="924" y="88"/>
                  </a:lnTo>
                  <a:lnTo>
                    <a:pt x="941" y="109"/>
                  </a:lnTo>
                  <a:lnTo>
                    <a:pt x="948" y="128"/>
                  </a:lnTo>
                  <a:lnTo>
                    <a:pt x="953" y="145"/>
                  </a:lnTo>
                  <a:lnTo>
                    <a:pt x="953" y="157"/>
                  </a:lnTo>
                  <a:lnTo>
                    <a:pt x="950" y="169"/>
                  </a:lnTo>
                  <a:lnTo>
                    <a:pt x="962" y="162"/>
                  </a:lnTo>
                  <a:lnTo>
                    <a:pt x="976" y="154"/>
                  </a:lnTo>
                  <a:lnTo>
                    <a:pt x="993" y="150"/>
                  </a:lnTo>
                  <a:lnTo>
                    <a:pt x="1012" y="145"/>
                  </a:lnTo>
                  <a:lnTo>
                    <a:pt x="1033" y="147"/>
                  </a:lnTo>
                  <a:lnTo>
                    <a:pt x="1043" y="150"/>
                  </a:lnTo>
                  <a:lnTo>
                    <a:pt x="1055" y="154"/>
                  </a:lnTo>
                  <a:lnTo>
                    <a:pt x="1066" y="159"/>
                  </a:lnTo>
                  <a:lnTo>
                    <a:pt x="1078" y="169"/>
                  </a:lnTo>
                  <a:lnTo>
                    <a:pt x="1088" y="178"/>
                  </a:lnTo>
                  <a:lnTo>
                    <a:pt x="1095" y="188"/>
                  </a:lnTo>
                  <a:lnTo>
                    <a:pt x="1102" y="197"/>
                  </a:lnTo>
                  <a:lnTo>
                    <a:pt x="1107" y="209"/>
                  </a:lnTo>
                  <a:lnTo>
                    <a:pt x="1111" y="228"/>
                  </a:lnTo>
                  <a:lnTo>
                    <a:pt x="1111" y="247"/>
                  </a:lnTo>
                  <a:lnTo>
                    <a:pt x="1109" y="263"/>
                  </a:lnTo>
                  <a:lnTo>
                    <a:pt x="1107" y="278"/>
                  </a:lnTo>
                  <a:lnTo>
                    <a:pt x="1102" y="290"/>
                  </a:lnTo>
                  <a:lnTo>
                    <a:pt x="1114" y="297"/>
                  </a:lnTo>
                  <a:lnTo>
                    <a:pt x="1126" y="309"/>
                  </a:lnTo>
                  <a:lnTo>
                    <a:pt x="1142" y="323"/>
                  </a:lnTo>
                  <a:lnTo>
                    <a:pt x="1157" y="344"/>
                  </a:lnTo>
                  <a:lnTo>
                    <a:pt x="1168" y="370"/>
                  </a:lnTo>
                  <a:lnTo>
                    <a:pt x="1175" y="387"/>
                  </a:lnTo>
                  <a:lnTo>
                    <a:pt x="1178" y="403"/>
                  </a:lnTo>
                  <a:lnTo>
                    <a:pt x="1180" y="422"/>
                  </a:lnTo>
                  <a:lnTo>
                    <a:pt x="1183" y="444"/>
                  </a:lnTo>
                  <a:lnTo>
                    <a:pt x="1183" y="446"/>
                  </a:lnTo>
                  <a:lnTo>
                    <a:pt x="1183" y="467"/>
                  </a:lnTo>
                  <a:lnTo>
                    <a:pt x="1180" y="486"/>
                  </a:lnTo>
                  <a:lnTo>
                    <a:pt x="1175" y="505"/>
                  </a:lnTo>
                  <a:lnTo>
                    <a:pt x="1171" y="522"/>
                  </a:lnTo>
                  <a:lnTo>
                    <a:pt x="1159" y="548"/>
                  </a:lnTo>
                  <a:lnTo>
                    <a:pt x="1145" y="572"/>
                  </a:lnTo>
                  <a:lnTo>
                    <a:pt x="1130" y="588"/>
                  </a:lnTo>
                  <a:lnTo>
                    <a:pt x="1119" y="600"/>
                  </a:lnTo>
                  <a:lnTo>
                    <a:pt x="1107" y="609"/>
                  </a:lnTo>
                  <a:lnTo>
                    <a:pt x="1111" y="621"/>
                  </a:lnTo>
                  <a:lnTo>
                    <a:pt x="1116" y="636"/>
                  </a:lnTo>
                  <a:lnTo>
                    <a:pt x="1119" y="652"/>
                  </a:lnTo>
                  <a:lnTo>
                    <a:pt x="1119" y="671"/>
                  </a:lnTo>
                  <a:lnTo>
                    <a:pt x="1111" y="692"/>
                  </a:lnTo>
                  <a:lnTo>
                    <a:pt x="1109" y="702"/>
                  </a:lnTo>
                  <a:lnTo>
                    <a:pt x="1102" y="711"/>
                  </a:lnTo>
                  <a:lnTo>
                    <a:pt x="1093" y="721"/>
                  </a:lnTo>
                  <a:lnTo>
                    <a:pt x="1083" y="733"/>
                  </a:lnTo>
                  <a:lnTo>
                    <a:pt x="1071" y="740"/>
                  </a:lnTo>
                  <a:lnTo>
                    <a:pt x="1062" y="747"/>
                  </a:lnTo>
                  <a:lnTo>
                    <a:pt x="1050" y="749"/>
                  </a:lnTo>
                  <a:lnTo>
                    <a:pt x="1038" y="752"/>
                  </a:lnTo>
                  <a:lnTo>
                    <a:pt x="1017" y="754"/>
                  </a:lnTo>
                  <a:lnTo>
                    <a:pt x="998" y="752"/>
                  </a:lnTo>
                  <a:lnTo>
                    <a:pt x="981" y="745"/>
                  </a:lnTo>
                  <a:lnTo>
                    <a:pt x="969" y="740"/>
                  </a:lnTo>
                  <a:lnTo>
                    <a:pt x="957" y="733"/>
                  </a:lnTo>
                  <a:lnTo>
                    <a:pt x="957" y="742"/>
                  </a:lnTo>
                  <a:lnTo>
                    <a:pt x="957" y="756"/>
                  </a:lnTo>
                  <a:lnTo>
                    <a:pt x="955" y="771"/>
                  </a:lnTo>
                  <a:lnTo>
                    <a:pt x="946" y="792"/>
                  </a:lnTo>
                  <a:lnTo>
                    <a:pt x="931" y="813"/>
                  </a:lnTo>
                  <a:lnTo>
                    <a:pt x="910" y="837"/>
                  </a:lnTo>
                  <a:lnTo>
                    <a:pt x="896" y="849"/>
                  </a:lnTo>
                  <a:lnTo>
                    <a:pt x="879" y="861"/>
                  </a:lnTo>
                  <a:lnTo>
                    <a:pt x="860" y="870"/>
                  </a:lnTo>
                  <a:lnTo>
                    <a:pt x="841" y="877"/>
                  </a:lnTo>
                  <a:lnTo>
                    <a:pt x="825" y="882"/>
                  </a:lnTo>
                  <a:lnTo>
                    <a:pt x="806" y="884"/>
                  </a:lnTo>
                  <a:lnTo>
                    <a:pt x="789" y="884"/>
                  </a:lnTo>
                  <a:lnTo>
                    <a:pt x="773" y="882"/>
                  </a:lnTo>
                  <a:lnTo>
                    <a:pt x="756" y="880"/>
                  </a:lnTo>
                  <a:lnTo>
                    <a:pt x="742" y="875"/>
                  </a:lnTo>
                  <a:lnTo>
                    <a:pt x="713" y="863"/>
                  </a:lnTo>
                  <a:lnTo>
                    <a:pt x="694" y="851"/>
                  </a:lnTo>
                  <a:lnTo>
                    <a:pt x="675" y="839"/>
                  </a:lnTo>
                  <a:lnTo>
                    <a:pt x="675" y="849"/>
                  </a:lnTo>
                  <a:lnTo>
                    <a:pt x="671" y="858"/>
                  </a:lnTo>
                  <a:lnTo>
                    <a:pt x="666" y="868"/>
                  </a:lnTo>
                  <a:lnTo>
                    <a:pt x="657" y="880"/>
                  </a:lnTo>
                  <a:lnTo>
                    <a:pt x="642" y="889"/>
                  </a:lnTo>
                  <a:lnTo>
                    <a:pt x="623" y="896"/>
                  </a:lnTo>
                  <a:lnTo>
                    <a:pt x="611" y="899"/>
                  </a:lnTo>
                  <a:lnTo>
                    <a:pt x="597" y="899"/>
                  </a:lnTo>
                  <a:lnTo>
                    <a:pt x="583" y="899"/>
                  </a:lnTo>
                  <a:lnTo>
                    <a:pt x="571" y="896"/>
                  </a:lnTo>
                  <a:lnTo>
                    <a:pt x="552" y="889"/>
                  </a:lnTo>
                  <a:lnTo>
                    <a:pt x="538" y="880"/>
                  </a:lnTo>
                  <a:lnTo>
                    <a:pt x="529" y="868"/>
                  </a:lnTo>
                  <a:lnTo>
                    <a:pt x="524" y="858"/>
                  </a:lnTo>
                  <a:lnTo>
                    <a:pt x="521" y="849"/>
                  </a:lnTo>
                  <a:lnTo>
                    <a:pt x="519" y="839"/>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6" name="Freeform 67"/>
            <p:cNvSpPr>
              <a:spLocks/>
            </p:cNvSpPr>
            <p:nvPr/>
          </p:nvSpPr>
          <p:spPr bwMode="auto">
            <a:xfrm>
              <a:off x="1641" y="2286"/>
              <a:ext cx="29" cy="52"/>
            </a:xfrm>
            <a:custGeom>
              <a:avLst/>
              <a:gdLst>
                <a:gd name="T0" fmla="*/ 0 w 29"/>
                <a:gd name="T1" fmla="*/ 0 h 52"/>
                <a:gd name="T2" fmla="*/ 15 w 29"/>
                <a:gd name="T3" fmla="*/ 52 h 52"/>
                <a:gd name="T4" fmla="*/ 29 w 29"/>
                <a:gd name="T5" fmla="*/ 0 h 52"/>
                <a:gd name="T6" fmla="*/ 0 w 29"/>
                <a:gd name="T7" fmla="*/ 0 h 52"/>
                <a:gd name="T8" fmla="*/ 0 60000 65536"/>
                <a:gd name="T9" fmla="*/ 0 60000 65536"/>
                <a:gd name="T10" fmla="*/ 0 60000 65536"/>
                <a:gd name="T11" fmla="*/ 0 60000 65536"/>
                <a:gd name="T12" fmla="*/ 0 w 29"/>
                <a:gd name="T13" fmla="*/ 0 h 52"/>
                <a:gd name="T14" fmla="*/ 29 w 29"/>
                <a:gd name="T15" fmla="*/ 52 h 52"/>
              </a:gdLst>
              <a:ahLst/>
              <a:cxnLst>
                <a:cxn ang="T8">
                  <a:pos x="T0" y="T1"/>
                </a:cxn>
                <a:cxn ang="T9">
                  <a:pos x="T2" y="T3"/>
                </a:cxn>
                <a:cxn ang="T10">
                  <a:pos x="T4" y="T5"/>
                </a:cxn>
                <a:cxn ang="T11">
                  <a:pos x="T6" y="T7"/>
                </a:cxn>
              </a:cxnLst>
              <a:rect l="T12" t="T13" r="T14" b="T15"/>
              <a:pathLst>
                <a:path w="29" h="52">
                  <a:moveTo>
                    <a:pt x="0" y="0"/>
                  </a:moveTo>
                  <a:lnTo>
                    <a:pt x="15" y="52"/>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Line 68"/>
            <p:cNvSpPr>
              <a:spLocks noChangeShapeType="1"/>
            </p:cNvSpPr>
            <p:nvPr/>
          </p:nvSpPr>
          <p:spPr bwMode="auto">
            <a:xfrm>
              <a:off x="1656" y="2132"/>
              <a:ext cx="1" cy="16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Freeform 69"/>
            <p:cNvSpPr>
              <a:spLocks/>
            </p:cNvSpPr>
            <p:nvPr/>
          </p:nvSpPr>
          <p:spPr bwMode="auto">
            <a:xfrm>
              <a:off x="1641" y="1831"/>
              <a:ext cx="29" cy="52"/>
            </a:xfrm>
            <a:custGeom>
              <a:avLst/>
              <a:gdLst>
                <a:gd name="T0" fmla="*/ 0 w 29"/>
                <a:gd name="T1" fmla="*/ 0 h 52"/>
                <a:gd name="T2" fmla="*/ 15 w 29"/>
                <a:gd name="T3" fmla="*/ 52 h 52"/>
                <a:gd name="T4" fmla="*/ 29 w 29"/>
                <a:gd name="T5" fmla="*/ 0 h 52"/>
                <a:gd name="T6" fmla="*/ 0 w 29"/>
                <a:gd name="T7" fmla="*/ 0 h 52"/>
                <a:gd name="T8" fmla="*/ 0 60000 65536"/>
                <a:gd name="T9" fmla="*/ 0 60000 65536"/>
                <a:gd name="T10" fmla="*/ 0 60000 65536"/>
                <a:gd name="T11" fmla="*/ 0 60000 65536"/>
                <a:gd name="T12" fmla="*/ 0 w 29"/>
                <a:gd name="T13" fmla="*/ 0 h 52"/>
                <a:gd name="T14" fmla="*/ 29 w 29"/>
                <a:gd name="T15" fmla="*/ 52 h 52"/>
              </a:gdLst>
              <a:ahLst/>
              <a:cxnLst>
                <a:cxn ang="T8">
                  <a:pos x="T0" y="T1"/>
                </a:cxn>
                <a:cxn ang="T9">
                  <a:pos x="T2" y="T3"/>
                </a:cxn>
                <a:cxn ang="T10">
                  <a:pos x="T4" y="T5"/>
                </a:cxn>
                <a:cxn ang="T11">
                  <a:pos x="T6" y="T7"/>
                </a:cxn>
              </a:cxnLst>
              <a:rect l="T12" t="T13" r="T14" b="T15"/>
              <a:pathLst>
                <a:path w="29" h="52">
                  <a:moveTo>
                    <a:pt x="0" y="0"/>
                  </a:moveTo>
                  <a:lnTo>
                    <a:pt x="15" y="52"/>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Line 70"/>
            <p:cNvSpPr>
              <a:spLocks noChangeShapeType="1"/>
            </p:cNvSpPr>
            <p:nvPr/>
          </p:nvSpPr>
          <p:spPr bwMode="auto">
            <a:xfrm>
              <a:off x="1656" y="1682"/>
              <a:ext cx="1" cy="16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Freeform 71"/>
            <p:cNvSpPr>
              <a:spLocks/>
            </p:cNvSpPr>
            <p:nvPr/>
          </p:nvSpPr>
          <p:spPr bwMode="auto">
            <a:xfrm>
              <a:off x="3291" y="2134"/>
              <a:ext cx="28" cy="52"/>
            </a:xfrm>
            <a:custGeom>
              <a:avLst/>
              <a:gdLst>
                <a:gd name="T0" fmla="*/ 28 w 28"/>
                <a:gd name="T1" fmla="*/ 52 h 52"/>
                <a:gd name="T2" fmla="*/ 14 w 28"/>
                <a:gd name="T3" fmla="*/ 0 h 52"/>
                <a:gd name="T4" fmla="*/ 0 w 28"/>
                <a:gd name="T5" fmla="*/ 52 h 52"/>
                <a:gd name="T6" fmla="*/ 28 w 28"/>
                <a:gd name="T7" fmla="*/ 52 h 52"/>
                <a:gd name="T8" fmla="*/ 0 60000 65536"/>
                <a:gd name="T9" fmla="*/ 0 60000 65536"/>
                <a:gd name="T10" fmla="*/ 0 60000 65536"/>
                <a:gd name="T11" fmla="*/ 0 60000 65536"/>
                <a:gd name="T12" fmla="*/ 0 w 28"/>
                <a:gd name="T13" fmla="*/ 0 h 52"/>
                <a:gd name="T14" fmla="*/ 28 w 28"/>
                <a:gd name="T15" fmla="*/ 52 h 52"/>
              </a:gdLst>
              <a:ahLst/>
              <a:cxnLst>
                <a:cxn ang="T8">
                  <a:pos x="T0" y="T1"/>
                </a:cxn>
                <a:cxn ang="T9">
                  <a:pos x="T2" y="T3"/>
                </a:cxn>
                <a:cxn ang="T10">
                  <a:pos x="T4" y="T5"/>
                </a:cxn>
                <a:cxn ang="T11">
                  <a:pos x="T6" y="T7"/>
                </a:cxn>
              </a:cxnLst>
              <a:rect l="T12" t="T13" r="T14" b="T15"/>
              <a:pathLst>
                <a:path w="28" h="52">
                  <a:moveTo>
                    <a:pt x="28" y="52"/>
                  </a:moveTo>
                  <a:lnTo>
                    <a:pt x="14" y="0"/>
                  </a:lnTo>
                  <a:lnTo>
                    <a:pt x="0" y="52"/>
                  </a:lnTo>
                  <a:lnTo>
                    <a:pt x="28"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Line 72"/>
            <p:cNvSpPr>
              <a:spLocks noChangeShapeType="1"/>
            </p:cNvSpPr>
            <p:nvPr/>
          </p:nvSpPr>
          <p:spPr bwMode="auto">
            <a:xfrm flipV="1">
              <a:off x="3305" y="2172"/>
              <a:ext cx="1" cy="16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Freeform 73"/>
            <p:cNvSpPr>
              <a:spLocks/>
            </p:cNvSpPr>
            <p:nvPr/>
          </p:nvSpPr>
          <p:spPr bwMode="auto">
            <a:xfrm>
              <a:off x="3291" y="1684"/>
              <a:ext cx="28" cy="52"/>
            </a:xfrm>
            <a:custGeom>
              <a:avLst/>
              <a:gdLst>
                <a:gd name="T0" fmla="*/ 28 w 28"/>
                <a:gd name="T1" fmla="*/ 52 h 52"/>
                <a:gd name="T2" fmla="*/ 14 w 28"/>
                <a:gd name="T3" fmla="*/ 0 h 52"/>
                <a:gd name="T4" fmla="*/ 0 w 28"/>
                <a:gd name="T5" fmla="*/ 52 h 52"/>
                <a:gd name="T6" fmla="*/ 28 w 28"/>
                <a:gd name="T7" fmla="*/ 52 h 52"/>
                <a:gd name="T8" fmla="*/ 0 60000 65536"/>
                <a:gd name="T9" fmla="*/ 0 60000 65536"/>
                <a:gd name="T10" fmla="*/ 0 60000 65536"/>
                <a:gd name="T11" fmla="*/ 0 60000 65536"/>
                <a:gd name="T12" fmla="*/ 0 w 28"/>
                <a:gd name="T13" fmla="*/ 0 h 52"/>
                <a:gd name="T14" fmla="*/ 28 w 28"/>
                <a:gd name="T15" fmla="*/ 52 h 52"/>
              </a:gdLst>
              <a:ahLst/>
              <a:cxnLst>
                <a:cxn ang="T8">
                  <a:pos x="T0" y="T1"/>
                </a:cxn>
                <a:cxn ang="T9">
                  <a:pos x="T2" y="T3"/>
                </a:cxn>
                <a:cxn ang="T10">
                  <a:pos x="T4" y="T5"/>
                </a:cxn>
                <a:cxn ang="T11">
                  <a:pos x="T6" y="T7"/>
                </a:cxn>
              </a:cxnLst>
              <a:rect l="T12" t="T13" r="T14" b="T15"/>
              <a:pathLst>
                <a:path w="28" h="52">
                  <a:moveTo>
                    <a:pt x="28" y="52"/>
                  </a:moveTo>
                  <a:lnTo>
                    <a:pt x="14" y="0"/>
                  </a:lnTo>
                  <a:lnTo>
                    <a:pt x="0" y="52"/>
                  </a:lnTo>
                  <a:lnTo>
                    <a:pt x="28"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Line 74"/>
            <p:cNvSpPr>
              <a:spLocks noChangeShapeType="1"/>
            </p:cNvSpPr>
            <p:nvPr/>
          </p:nvSpPr>
          <p:spPr bwMode="auto">
            <a:xfrm flipV="1">
              <a:off x="3305" y="1724"/>
              <a:ext cx="1" cy="16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Freeform 75"/>
            <p:cNvSpPr>
              <a:spLocks/>
            </p:cNvSpPr>
            <p:nvPr/>
          </p:nvSpPr>
          <p:spPr bwMode="auto">
            <a:xfrm>
              <a:off x="3291" y="2587"/>
              <a:ext cx="28" cy="52"/>
            </a:xfrm>
            <a:custGeom>
              <a:avLst/>
              <a:gdLst>
                <a:gd name="T0" fmla="*/ 28 w 28"/>
                <a:gd name="T1" fmla="*/ 52 h 52"/>
                <a:gd name="T2" fmla="*/ 14 w 28"/>
                <a:gd name="T3" fmla="*/ 0 h 52"/>
                <a:gd name="T4" fmla="*/ 0 w 28"/>
                <a:gd name="T5" fmla="*/ 52 h 52"/>
                <a:gd name="T6" fmla="*/ 28 w 28"/>
                <a:gd name="T7" fmla="*/ 52 h 52"/>
                <a:gd name="T8" fmla="*/ 0 60000 65536"/>
                <a:gd name="T9" fmla="*/ 0 60000 65536"/>
                <a:gd name="T10" fmla="*/ 0 60000 65536"/>
                <a:gd name="T11" fmla="*/ 0 60000 65536"/>
                <a:gd name="T12" fmla="*/ 0 w 28"/>
                <a:gd name="T13" fmla="*/ 0 h 52"/>
                <a:gd name="T14" fmla="*/ 28 w 28"/>
                <a:gd name="T15" fmla="*/ 52 h 52"/>
              </a:gdLst>
              <a:ahLst/>
              <a:cxnLst>
                <a:cxn ang="T8">
                  <a:pos x="T0" y="T1"/>
                </a:cxn>
                <a:cxn ang="T9">
                  <a:pos x="T2" y="T3"/>
                </a:cxn>
                <a:cxn ang="T10">
                  <a:pos x="T4" y="T5"/>
                </a:cxn>
                <a:cxn ang="T11">
                  <a:pos x="T6" y="T7"/>
                </a:cxn>
              </a:cxnLst>
              <a:rect l="T12" t="T13" r="T14" b="T15"/>
              <a:pathLst>
                <a:path w="28" h="52">
                  <a:moveTo>
                    <a:pt x="28" y="52"/>
                  </a:moveTo>
                  <a:lnTo>
                    <a:pt x="14" y="0"/>
                  </a:lnTo>
                  <a:lnTo>
                    <a:pt x="0" y="52"/>
                  </a:lnTo>
                  <a:lnTo>
                    <a:pt x="28"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76"/>
            <p:cNvSpPr>
              <a:spLocks/>
            </p:cNvSpPr>
            <p:nvPr/>
          </p:nvSpPr>
          <p:spPr bwMode="auto">
            <a:xfrm>
              <a:off x="1656" y="2585"/>
              <a:ext cx="227" cy="592"/>
            </a:xfrm>
            <a:custGeom>
              <a:avLst/>
              <a:gdLst>
                <a:gd name="T0" fmla="*/ 0 w 227"/>
                <a:gd name="T1" fmla="*/ 0 h 592"/>
                <a:gd name="T2" fmla="*/ 0 w 227"/>
                <a:gd name="T3" fmla="*/ 592 h 592"/>
                <a:gd name="T4" fmla="*/ 227 w 227"/>
                <a:gd name="T5" fmla="*/ 592 h 592"/>
                <a:gd name="T6" fmla="*/ 0 60000 65536"/>
                <a:gd name="T7" fmla="*/ 0 60000 65536"/>
                <a:gd name="T8" fmla="*/ 0 60000 65536"/>
                <a:gd name="T9" fmla="*/ 0 w 227"/>
                <a:gd name="T10" fmla="*/ 0 h 592"/>
                <a:gd name="T11" fmla="*/ 227 w 227"/>
                <a:gd name="T12" fmla="*/ 592 h 592"/>
              </a:gdLst>
              <a:ahLst/>
              <a:cxnLst>
                <a:cxn ang="T6">
                  <a:pos x="T0" y="T1"/>
                </a:cxn>
                <a:cxn ang="T7">
                  <a:pos x="T2" y="T3"/>
                </a:cxn>
                <a:cxn ang="T8">
                  <a:pos x="T4" y="T5"/>
                </a:cxn>
              </a:cxnLst>
              <a:rect l="T9" t="T10" r="T11" b="T12"/>
              <a:pathLst>
                <a:path w="227" h="592">
                  <a:moveTo>
                    <a:pt x="0" y="0"/>
                  </a:moveTo>
                  <a:lnTo>
                    <a:pt x="0" y="592"/>
                  </a:lnTo>
                  <a:lnTo>
                    <a:pt x="227" y="59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6" name="Freeform 77"/>
            <p:cNvSpPr>
              <a:spLocks/>
            </p:cNvSpPr>
            <p:nvPr/>
          </p:nvSpPr>
          <p:spPr bwMode="auto">
            <a:xfrm>
              <a:off x="3075" y="2620"/>
              <a:ext cx="230" cy="557"/>
            </a:xfrm>
            <a:custGeom>
              <a:avLst/>
              <a:gdLst>
                <a:gd name="T0" fmla="*/ 0 w 230"/>
                <a:gd name="T1" fmla="*/ 557 h 557"/>
                <a:gd name="T2" fmla="*/ 230 w 230"/>
                <a:gd name="T3" fmla="*/ 557 h 557"/>
                <a:gd name="T4" fmla="*/ 230 w 230"/>
                <a:gd name="T5" fmla="*/ 0 h 557"/>
                <a:gd name="T6" fmla="*/ 0 60000 65536"/>
                <a:gd name="T7" fmla="*/ 0 60000 65536"/>
                <a:gd name="T8" fmla="*/ 0 60000 65536"/>
                <a:gd name="T9" fmla="*/ 0 w 230"/>
                <a:gd name="T10" fmla="*/ 0 h 557"/>
                <a:gd name="T11" fmla="*/ 230 w 230"/>
                <a:gd name="T12" fmla="*/ 557 h 557"/>
              </a:gdLst>
              <a:ahLst/>
              <a:cxnLst>
                <a:cxn ang="T6">
                  <a:pos x="T0" y="T1"/>
                </a:cxn>
                <a:cxn ang="T7">
                  <a:pos x="T2" y="T3"/>
                </a:cxn>
                <a:cxn ang="T8">
                  <a:pos x="T4" y="T5"/>
                </a:cxn>
              </a:cxnLst>
              <a:rect l="T9" t="T10" r="T11" b="T12"/>
              <a:pathLst>
                <a:path w="230" h="557">
                  <a:moveTo>
                    <a:pt x="0" y="557"/>
                  </a:moveTo>
                  <a:lnTo>
                    <a:pt x="230" y="557"/>
                  </a:lnTo>
                  <a:lnTo>
                    <a:pt x="23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7" name="Rectangle 78"/>
            <p:cNvSpPr>
              <a:spLocks noChangeArrowheads="1"/>
            </p:cNvSpPr>
            <p:nvPr/>
          </p:nvSpPr>
          <p:spPr bwMode="auto">
            <a:xfrm>
              <a:off x="1852" y="1281"/>
              <a:ext cx="1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Host</a:t>
              </a:r>
              <a:endParaRPr lang="en-GB" altLang="en-US"/>
            </a:p>
          </p:txBody>
        </p:sp>
        <p:sp>
          <p:nvSpPr>
            <p:cNvPr id="27678" name="Rectangle 79"/>
            <p:cNvSpPr>
              <a:spLocks noChangeArrowheads="1"/>
            </p:cNvSpPr>
            <p:nvPr/>
          </p:nvSpPr>
          <p:spPr bwMode="auto">
            <a:xfrm>
              <a:off x="3665" y="1281"/>
              <a:ext cx="1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Host</a:t>
              </a:r>
              <a:endParaRPr lang="en-GB" altLang="en-US"/>
            </a:p>
          </p:txBody>
        </p:sp>
        <p:sp>
          <p:nvSpPr>
            <p:cNvPr id="27679" name="Rectangle 80"/>
            <p:cNvSpPr>
              <a:spLocks noChangeArrowheads="1"/>
            </p:cNvSpPr>
            <p:nvPr/>
          </p:nvSpPr>
          <p:spPr bwMode="auto">
            <a:xfrm>
              <a:off x="1461" y="1485"/>
              <a:ext cx="3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Application</a:t>
              </a:r>
              <a:endParaRPr lang="en-GB" altLang="en-US"/>
            </a:p>
          </p:txBody>
        </p:sp>
        <p:sp>
          <p:nvSpPr>
            <p:cNvPr id="27680" name="Rectangle 81"/>
            <p:cNvSpPr>
              <a:spLocks noChangeArrowheads="1"/>
            </p:cNvSpPr>
            <p:nvPr/>
          </p:nvSpPr>
          <p:spPr bwMode="auto">
            <a:xfrm>
              <a:off x="1511" y="1575"/>
              <a:ext cx="30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program</a:t>
              </a:r>
              <a:endParaRPr lang="en-GB" altLang="en-US"/>
            </a:p>
          </p:txBody>
        </p:sp>
        <p:sp>
          <p:nvSpPr>
            <p:cNvPr id="27681" name="Rectangle 82"/>
            <p:cNvSpPr>
              <a:spLocks noChangeArrowheads="1"/>
            </p:cNvSpPr>
            <p:nvPr/>
          </p:nvSpPr>
          <p:spPr bwMode="auto">
            <a:xfrm>
              <a:off x="3111" y="1485"/>
              <a:ext cx="3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Application</a:t>
              </a:r>
              <a:endParaRPr lang="en-GB" altLang="en-US"/>
            </a:p>
          </p:txBody>
        </p:sp>
        <p:sp>
          <p:nvSpPr>
            <p:cNvPr id="27682" name="Rectangle 83"/>
            <p:cNvSpPr>
              <a:spLocks noChangeArrowheads="1"/>
            </p:cNvSpPr>
            <p:nvPr/>
          </p:nvSpPr>
          <p:spPr bwMode="auto">
            <a:xfrm>
              <a:off x="3160" y="1575"/>
              <a:ext cx="30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program</a:t>
              </a:r>
              <a:endParaRPr lang="en-GB" altLang="en-US"/>
            </a:p>
          </p:txBody>
        </p:sp>
        <p:sp>
          <p:nvSpPr>
            <p:cNvPr id="27683" name="Rectangle 84"/>
            <p:cNvSpPr>
              <a:spLocks noChangeArrowheads="1"/>
            </p:cNvSpPr>
            <p:nvPr/>
          </p:nvSpPr>
          <p:spPr bwMode="auto">
            <a:xfrm>
              <a:off x="1454" y="1926"/>
              <a:ext cx="356" cy="20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84" name="Freeform 85"/>
            <p:cNvSpPr>
              <a:spLocks/>
            </p:cNvSpPr>
            <p:nvPr/>
          </p:nvSpPr>
          <p:spPr bwMode="auto">
            <a:xfrm>
              <a:off x="1810" y="1881"/>
              <a:ext cx="45" cy="253"/>
            </a:xfrm>
            <a:custGeom>
              <a:avLst/>
              <a:gdLst>
                <a:gd name="T0" fmla="*/ 45 w 45"/>
                <a:gd name="T1" fmla="*/ 0 h 253"/>
                <a:gd name="T2" fmla="*/ 45 w 45"/>
                <a:gd name="T3" fmla="*/ 211 h 253"/>
                <a:gd name="T4" fmla="*/ 0 w 45"/>
                <a:gd name="T5" fmla="*/ 253 h 253"/>
                <a:gd name="T6" fmla="*/ 0 w 45"/>
                <a:gd name="T7" fmla="*/ 45 h 253"/>
                <a:gd name="T8" fmla="*/ 45 w 45"/>
                <a:gd name="T9" fmla="*/ 0 h 253"/>
                <a:gd name="T10" fmla="*/ 0 60000 65536"/>
                <a:gd name="T11" fmla="*/ 0 60000 65536"/>
                <a:gd name="T12" fmla="*/ 0 60000 65536"/>
                <a:gd name="T13" fmla="*/ 0 60000 65536"/>
                <a:gd name="T14" fmla="*/ 0 60000 65536"/>
                <a:gd name="T15" fmla="*/ 0 w 45"/>
                <a:gd name="T16" fmla="*/ 0 h 253"/>
                <a:gd name="T17" fmla="*/ 45 w 45"/>
                <a:gd name="T18" fmla="*/ 253 h 253"/>
              </a:gdLst>
              <a:ahLst/>
              <a:cxnLst>
                <a:cxn ang="T10">
                  <a:pos x="T0" y="T1"/>
                </a:cxn>
                <a:cxn ang="T11">
                  <a:pos x="T2" y="T3"/>
                </a:cxn>
                <a:cxn ang="T12">
                  <a:pos x="T4" y="T5"/>
                </a:cxn>
                <a:cxn ang="T13">
                  <a:pos x="T6" y="T7"/>
                </a:cxn>
                <a:cxn ang="T14">
                  <a:pos x="T8" y="T9"/>
                </a:cxn>
              </a:cxnLst>
              <a:rect l="T15" t="T16" r="T17" b="T18"/>
              <a:pathLst>
                <a:path w="45" h="253">
                  <a:moveTo>
                    <a:pt x="45" y="0"/>
                  </a:moveTo>
                  <a:lnTo>
                    <a:pt x="45" y="211"/>
                  </a:lnTo>
                  <a:lnTo>
                    <a:pt x="0" y="253"/>
                  </a:lnTo>
                  <a:lnTo>
                    <a:pt x="0" y="45"/>
                  </a:lnTo>
                  <a:lnTo>
                    <a:pt x="4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5" name="Freeform 86"/>
            <p:cNvSpPr>
              <a:spLocks/>
            </p:cNvSpPr>
            <p:nvPr/>
          </p:nvSpPr>
          <p:spPr bwMode="auto">
            <a:xfrm>
              <a:off x="1454" y="1881"/>
              <a:ext cx="401" cy="45"/>
            </a:xfrm>
            <a:custGeom>
              <a:avLst/>
              <a:gdLst>
                <a:gd name="T0" fmla="*/ 0 w 401"/>
                <a:gd name="T1" fmla="*/ 45 h 45"/>
                <a:gd name="T2" fmla="*/ 45 w 401"/>
                <a:gd name="T3" fmla="*/ 0 h 45"/>
                <a:gd name="T4" fmla="*/ 401 w 401"/>
                <a:gd name="T5" fmla="*/ 0 h 45"/>
                <a:gd name="T6" fmla="*/ 356 w 401"/>
                <a:gd name="T7" fmla="*/ 45 h 45"/>
                <a:gd name="T8" fmla="*/ 0 w 401"/>
                <a:gd name="T9" fmla="*/ 45 h 45"/>
                <a:gd name="T10" fmla="*/ 0 60000 65536"/>
                <a:gd name="T11" fmla="*/ 0 60000 65536"/>
                <a:gd name="T12" fmla="*/ 0 60000 65536"/>
                <a:gd name="T13" fmla="*/ 0 60000 65536"/>
                <a:gd name="T14" fmla="*/ 0 60000 65536"/>
                <a:gd name="T15" fmla="*/ 0 w 401"/>
                <a:gd name="T16" fmla="*/ 0 h 45"/>
                <a:gd name="T17" fmla="*/ 401 w 401"/>
                <a:gd name="T18" fmla="*/ 45 h 45"/>
              </a:gdLst>
              <a:ahLst/>
              <a:cxnLst>
                <a:cxn ang="T10">
                  <a:pos x="T0" y="T1"/>
                </a:cxn>
                <a:cxn ang="T11">
                  <a:pos x="T2" y="T3"/>
                </a:cxn>
                <a:cxn ang="T12">
                  <a:pos x="T4" y="T5"/>
                </a:cxn>
                <a:cxn ang="T13">
                  <a:pos x="T6" y="T7"/>
                </a:cxn>
                <a:cxn ang="T14">
                  <a:pos x="T8" y="T9"/>
                </a:cxn>
              </a:cxnLst>
              <a:rect l="T15" t="T16" r="T17" b="T18"/>
              <a:pathLst>
                <a:path w="401" h="45">
                  <a:moveTo>
                    <a:pt x="0" y="45"/>
                  </a:moveTo>
                  <a:lnTo>
                    <a:pt x="45" y="0"/>
                  </a:lnTo>
                  <a:lnTo>
                    <a:pt x="401" y="0"/>
                  </a:lnTo>
                  <a:lnTo>
                    <a:pt x="356" y="45"/>
                  </a:lnTo>
                  <a:lnTo>
                    <a:pt x="0" y="4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6" name="Rectangle 87"/>
            <p:cNvSpPr>
              <a:spLocks noChangeArrowheads="1"/>
            </p:cNvSpPr>
            <p:nvPr/>
          </p:nvSpPr>
          <p:spPr bwMode="auto">
            <a:xfrm>
              <a:off x="1544" y="1987"/>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RRP</a:t>
              </a:r>
              <a:endParaRPr lang="en-GB" altLang="en-US"/>
            </a:p>
          </p:txBody>
        </p:sp>
        <p:sp>
          <p:nvSpPr>
            <p:cNvPr id="27687" name="Rectangle 88"/>
            <p:cNvSpPr>
              <a:spLocks noChangeArrowheads="1"/>
            </p:cNvSpPr>
            <p:nvPr/>
          </p:nvSpPr>
          <p:spPr bwMode="auto">
            <a:xfrm>
              <a:off x="1362" y="1734"/>
              <a:ext cx="239" cy="10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88" name="Freeform 89"/>
            <p:cNvSpPr>
              <a:spLocks/>
            </p:cNvSpPr>
            <p:nvPr/>
          </p:nvSpPr>
          <p:spPr bwMode="auto">
            <a:xfrm>
              <a:off x="1601" y="1720"/>
              <a:ext cx="19" cy="120"/>
            </a:xfrm>
            <a:custGeom>
              <a:avLst/>
              <a:gdLst>
                <a:gd name="T0" fmla="*/ 19 w 19"/>
                <a:gd name="T1" fmla="*/ 0 h 120"/>
                <a:gd name="T2" fmla="*/ 19 w 19"/>
                <a:gd name="T3" fmla="*/ 104 h 120"/>
                <a:gd name="T4" fmla="*/ 0 w 19"/>
                <a:gd name="T5" fmla="*/ 120 h 120"/>
                <a:gd name="T6" fmla="*/ 0 w 19"/>
                <a:gd name="T7" fmla="*/ 14 h 120"/>
                <a:gd name="T8" fmla="*/ 19 w 19"/>
                <a:gd name="T9" fmla="*/ 0 h 120"/>
                <a:gd name="T10" fmla="*/ 0 60000 65536"/>
                <a:gd name="T11" fmla="*/ 0 60000 65536"/>
                <a:gd name="T12" fmla="*/ 0 60000 65536"/>
                <a:gd name="T13" fmla="*/ 0 60000 65536"/>
                <a:gd name="T14" fmla="*/ 0 60000 65536"/>
                <a:gd name="T15" fmla="*/ 0 w 19"/>
                <a:gd name="T16" fmla="*/ 0 h 120"/>
                <a:gd name="T17" fmla="*/ 19 w 19"/>
                <a:gd name="T18" fmla="*/ 120 h 120"/>
              </a:gdLst>
              <a:ahLst/>
              <a:cxnLst>
                <a:cxn ang="T10">
                  <a:pos x="T0" y="T1"/>
                </a:cxn>
                <a:cxn ang="T11">
                  <a:pos x="T2" y="T3"/>
                </a:cxn>
                <a:cxn ang="T12">
                  <a:pos x="T4" y="T5"/>
                </a:cxn>
                <a:cxn ang="T13">
                  <a:pos x="T6" y="T7"/>
                </a:cxn>
                <a:cxn ang="T14">
                  <a:pos x="T8" y="T9"/>
                </a:cxn>
              </a:cxnLst>
              <a:rect l="T15" t="T16" r="T17" b="T18"/>
              <a:pathLst>
                <a:path w="19" h="120">
                  <a:moveTo>
                    <a:pt x="19" y="0"/>
                  </a:moveTo>
                  <a:lnTo>
                    <a:pt x="19" y="104"/>
                  </a:lnTo>
                  <a:lnTo>
                    <a:pt x="0" y="120"/>
                  </a:lnTo>
                  <a:lnTo>
                    <a:pt x="0" y="14"/>
                  </a:lnTo>
                  <a:lnTo>
                    <a:pt x="1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9" name="Freeform 90"/>
            <p:cNvSpPr>
              <a:spLocks/>
            </p:cNvSpPr>
            <p:nvPr/>
          </p:nvSpPr>
          <p:spPr bwMode="auto">
            <a:xfrm>
              <a:off x="1362" y="1720"/>
              <a:ext cx="258" cy="14"/>
            </a:xfrm>
            <a:custGeom>
              <a:avLst/>
              <a:gdLst>
                <a:gd name="T0" fmla="*/ 0 w 258"/>
                <a:gd name="T1" fmla="*/ 14 h 14"/>
                <a:gd name="T2" fmla="*/ 16 w 258"/>
                <a:gd name="T3" fmla="*/ 0 h 14"/>
                <a:gd name="T4" fmla="*/ 258 w 258"/>
                <a:gd name="T5" fmla="*/ 0 h 14"/>
                <a:gd name="T6" fmla="*/ 239 w 258"/>
                <a:gd name="T7" fmla="*/ 14 h 14"/>
                <a:gd name="T8" fmla="*/ 0 w 258"/>
                <a:gd name="T9" fmla="*/ 14 h 14"/>
                <a:gd name="T10" fmla="*/ 0 60000 65536"/>
                <a:gd name="T11" fmla="*/ 0 60000 65536"/>
                <a:gd name="T12" fmla="*/ 0 60000 65536"/>
                <a:gd name="T13" fmla="*/ 0 60000 65536"/>
                <a:gd name="T14" fmla="*/ 0 60000 65536"/>
                <a:gd name="T15" fmla="*/ 0 w 258"/>
                <a:gd name="T16" fmla="*/ 0 h 14"/>
                <a:gd name="T17" fmla="*/ 258 w 258"/>
                <a:gd name="T18" fmla="*/ 14 h 14"/>
              </a:gdLst>
              <a:ahLst/>
              <a:cxnLst>
                <a:cxn ang="T10">
                  <a:pos x="T0" y="T1"/>
                </a:cxn>
                <a:cxn ang="T11">
                  <a:pos x="T2" y="T3"/>
                </a:cxn>
                <a:cxn ang="T12">
                  <a:pos x="T4" y="T5"/>
                </a:cxn>
                <a:cxn ang="T13">
                  <a:pos x="T6" y="T7"/>
                </a:cxn>
                <a:cxn ang="T14">
                  <a:pos x="T8" y="T9"/>
                </a:cxn>
              </a:cxnLst>
              <a:rect l="T15" t="T16" r="T17" b="T18"/>
              <a:pathLst>
                <a:path w="258" h="14">
                  <a:moveTo>
                    <a:pt x="0" y="14"/>
                  </a:moveTo>
                  <a:lnTo>
                    <a:pt x="16" y="0"/>
                  </a:lnTo>
                  <a:lnTo>
                    <a:pt x="258" y="0"/>
                  </a:lnTo>
                  <a:lnTo>
                    <a:pt x="239" y="14"/>
                  </a:lnTo>
                  <a:lnTo>
                    <a:pt x="0" y="1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0" name="Rectangle 91"/>
            <p:cNvSpPr>
              <a:spLocks noChangeArrowheads="1"/>
            </p:cNvSpPr>
            <p:nvPr/>
          </p:nvSpPr>
          <p:spPr bwMode="auto">
            <a:xfrm>
              <a:off x="1400" y="1743"/>
              <a:ext cx="1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Data</a:t>
              </a:r>
              <a:endParaRPr lang="en-GB" altLang="en-US"/>
            </a:p>
          </p:txBody>
        </p:sp>
        <p:sp>
          <p:nvSpPr>
            <p:cNvPr id="27691" name="Rectangle 92"/>
            <p:cNvSpPr>
              <a:spLocks noChangeArrowheads="1"/>
            </p:cNvSpPr>
            <p:nvPr/>
          </p:nvSpPr>
          <p:spPr bwMode="auto">
            <a:xfrm>
              <a:off x="3343" y="1734"/>
              <a:ext cx="239" cy="10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92" name="Freeform 93"/>
            <p:cNvSpPr>
              <a:spLocks/>
            </p:cNvSpPr>
            <p:nvPr/>
          </p:nvSpPr>
          <p:spPr bwMode="auto">
            <a:xfrm>
              <a:off x="3582" y="1720"/>
              <a:ext cx="19" cy="120"/>
            </a:xfrm>
            <a:custGeom>
              <a:avLst/>
              <a:gdLst>
                <a:gd name="T0" fmla="*/ 19 w 19"/>
                <a:gd name="T1" fmla="*/ 0 h 120"/>
                <a:gd name="T2" fmla="*/ 19 w 19"/>
                <a:gd name="T3" fmla="*/ 104 h 120"/>
                <a:gd name="T4" fmla="*/ 0 w 19"/>
                <a:gd name="T5" fmla="*/ 120 h 120"/>
                <a:gd name="T6" fmla="*/ 0 w 19"/>
                <a:gd name="T7" fmla="*/ 14 h 120"/>
                <a:gd name="T8" fmla="*/ 19 w 19"/>
                <a:gd name="T9" fmla="*/ 0 h 120"/>
                <a:gd name="T10" fmla="*/ 0 60000 65536"/>
                <a:gd name="T11" fmla="*/ 0 60000 65536"/>
                <a:gd name="T12" fmla="*/ 0 60000 65536"/>
                <a:gd name="T13" fmla="*/ 0 60000 65536"/>
                <a:gd name="T14" fmla="*/ 0 60000 65536"/>
                <a:gd name="T15" fmla="*/ 0 w 19"/>
                <a:gd name="T16" fmla="*/ 0 h 120"/>
                <a:gd name="T17" fmla="*/ 19 w 19"/>
                <a:gd name="T18" fmla="*/ 120 h 120"/>
              </a:gdLst>
              <a:ahLst/>
              <a:cxnLst>
                <a:cxn ang="T10">
                  <a:pos x="T0" y="T1"/>
                </a:cxn>
                <a:cxn ang="T11">
                  <a:pos x="T2" y="T3"/>
                </a:cxn>
                <a:cxn ang="T12">
                  <a:pos x="T4" y="T5"/>
                </a:cxn>
                <a:cxn ang="T13">
                  <a:pos x="T6" y="T7"/>
                </a:cxn>
                <a:cxn ang="T14">
                  <a:pos x="T8" y="T9"/>
                </a:cxn>
              </a:cxnLst>
              <a:rect l="T15" t="T16" r="T17" b="T18"/>
              <a:pathLst>
                <a:path w="19" h="120">
                  <a:moveTo>
                    <a:pt x="19" y="0"/>
                  </a:moveTo>
                  <a:lnTo>
                    <a:pt x="19" y="104"/>
                  </a:lnTo>
                  <a:lnTo>
                    <a:pt x="0" y="120"/>
                  </a:lnTo>
                  <a:lnTo>
                    <a:pt x="0" y="14"/>
                  </a:lnTo>
                  <a:lnTo>
                    <a:pt x="1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3" name="Freeform 94"/>
            <p:cNvSpPr>
              <a:spLocks/>
            </p:cNvSpPr>
            <p:nvPr/>
          </p:nvSpPr>
          <p:spPr bwMode="auto">
            <a:xfrm>
              <a:off x="3343" y="1720"/>
              <a:ext cx="258" cy="14"/>
            </a:xfrm>
            <a:custGeom>
              <a:avLst/>
              <a:gdLst>
                <a:gd name="T0" fmla="*/ 0 w 258"/>
                <a:gd name="T1" fmla="*/ 14 h 14"/>
                <a:gd name="T2" fmla="*/ 16 w 258"/>
                <a:gd name="T3" fmla="*/ 0 h 14"/>
                <a:gd name="T4" fmla="*/ 258 w 258"/>
                <a:gd name="T5" fmla="*/ 0 h 14"/>
                <a:gd name="T6" fmla="*/ 239 w 258"/>
                <a:gd name="T7" fmla="*/ 14 h 14"/>
                <a:gd name="T8" fmla="*/ 0 w 258"/>
                <a:gd name="T9" fmla="*/ 14 h 14"/>
                <a:gd name="T10" fmla="*/ 0 60000 65536"/>
                <a:gd name="T11" fmla="*/ 0 60000 65536"/>
                <a:gd name="T12" fmla="*/ 0 60000 65536"/>
                <a:gd name="T13" fmla="*/ 0 60000 65536"/>
                <a:gd name="T14" fmla="*/ 0 60000 65536"/>
                <a:gd name="T15" fmla="*/ 0 w 258"/>
                <a:gd name="T16" fmla="*/ 0 h 14"/>
                <a:gd name="T17" fmla="*/ 258 w 258"/>
                <a:gd name="T18" fmla="*/ 14 h 14"/>
              </a:gdLst>
              <a:ahLst/>
              <a:cxnLst>
                <a:cxn ang="T10">
                  <a:pos x="T0" y="T1"/>
                </a:cxn>
                <a:cxn ang="T11">
                  <a:pos x="T2" y="T3"/>
                </a:cxn>
                <a:cxn ang="T12">
                  <a:pos x="T4" y="T5"/>
                </a:cxn>
                <a:cxn ang="T13">
                  <a:pos x="T6" y="T7"/>
                </a:cxn>
                <a:cxn ang="T14">
                  <a:pos x="T8" y="T9"/>
                </a:cxn>
              </a:cxnLst>
              <a:rect l="T15" t="T16" r="T17" b="T18"/>
              <a:pathLst>
                <a:path w="258" h="14">
                  <a:moveTo>
                    <a:pt x="0" y="14"/>
                  </a:moveTo>
                  <a:lnTo>
                    <a:pt x="16" y="0"/>
                  </a:lnTo>
                  <a:lnTo>
                    <a:pt x="258" y="0"/>
                  </a:lnTo>
                  <a:lnTo>
                    <a:pt x="239" y="14"/>
                  </a:lnTo>
                  <a:lnTo>
                    <a:pt x="0" y="1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4" name="Rectangle 95"/>
            <p:cNvSpPr>
              <a:spLocks noChangeArrowheads="1"/>
            </p:cNvSpPr>
            <p:nvPr/>
          </p:nvSpPr>
          <p:spPr bwMode="auto">
            <a:xfrm>
              <a:off x="3381" y="1743"/>
              <a:ext cx="1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Data</a:t>
              </a:r>
              <a:endParaRPr lang="en-GB" altLang="en-US"/>
            </a:p>
          </p:txBody>
        </p:sp>
        <p:sp>
          <p:nvSpPr>
            <p:cNvPr id="27695" name="Rectangle 96"/>
            <p:cNvSpPr>
              <a:spLocks noChangeArrowheads="1"/>
            </p:cNvSpPr>
            <p:nvPr/>
          </p:nvSpPr>
          <p:spPr bwMode="auto">
            <a:xfrm>
              <a:off x="1454" y="2381"/>
              <a:ext cx="356" cy="20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96" name="Freeform 97"/>
            <p:cNvSpPr>
              <a:spLocks/>
            </p:cNvSpPr>
            <p:nvPr/>
          </p:nvSpPr>
          <p:spPr bwMode="auto">
            <a:xfrm>
              <a:off x="1810" y="2336"/>
              <a:ext cx="45" cy="253"/>
            </a:xfrm>
            <a:custGeom>
              <a:avLst/>
              <a:gdLst>
                <a:gd name="T0" fmla="*/ 45 w 45"/>
                <a:gd name="T1" fmla="*/ 0 h 253"/>
                <a:gd name="T2" fmla="*/ 45 w 45"/>
                <a:gd name="T3" fmla="*/ 208 h 253"/>
                <a:gd name="T4" fmla="*/ 0 w 45"/>
                <a:gd name="T5" fmla="*/ 253 h 253"/>
                <a:gd name="T6" fmla="*/ 0 w 45"/>
                <a:gd name="T7" fmla="*/ 45 h 253"/>
                <a:gd name="T8" fmla="*/ 45 w 45"/>
                <a:gd name="T9" fmla="*/ 0 h 253"/>
                <a:gd name="T10" fmla="*/ 0 60000 65536"/>
                <a:gd name="T11" fmla="*/ 0 60000 65536"/>
                <a:gd name="T12" fmla="*/ 0 60000 65536"/>
                <a:gd name="T13" fmla="*/ 0 60000 65536"/>
                <a:gd name="T14" fmla="*/ 0 60000 65536"/>
                <a:gd name="T15" fmla="*/ 0 w 45"/>
                <a:gd name="T16" fmla="*/ 0 h 253"/>
                <a:gd name="T17" fmla="*/ 45 w 45"/>
                <a:gd name="T18" fmla="*/ 253 h 253"/>
              </a:gdLst>
              <a:ahLst/>
              <a:cxnLst>
                <a:cxn ang="T10">
                  <a:pos x="T0" y="T1"/>
                </a:cxn>
                <a:cxn ang="T11">
                  <a:pos x="T2" y="T3"/>
                </a:cxn>
                <a:cxn ang="T12">
                  <a:pos x="T4" y="T5"/>
                </a:cxn>
                <a:cxn ang="T13">
                  <a:pos x="T6" y="T7"/>
                </a:cxn>
                <a:cxn ang="T14">
                  <a:pos x="T8" y="T9"/>
                </a:cxn>
              </a:cxnLst>
              <a:rect l="T15" t="T16" r="T17" b="T18"/>
              <a:pathLst>
                <a:path w="45" h="253">
                  <a:moveTo>
                    <a:pt x="45" y="0"/>
                  </a:moveTo>
                  <a:lnTo>
                    <a:pt x="45" y="208"/>
                  </a:lnTo>
                  <a:lnTo>
                    <a:pt x="0" y="253"/>
                  </a:lnTo>
                  <a:lnTo>
                    <a:pt x="0" y="45"/>
                  </a:lnTo>
                  <a:lnTo>
                    <a:pt x="4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7" name="Freeform 98"/>
            <p:cNvSpPr>
              <a:spLocks/>
            </p:cNvSpPr>
            <p:nvPr/>
          </p:nvSpPr>
          <p:spPr bwMode="auto">
            <a:xfrm>
              <a:off x="1454" y="2336"/>
              <a:ext cx="401" cy="45"/>
            </a:xfrm>
            <a:custGeom>
              <a:avLst/>
              <a:gdLst>
                <a:gd name="T0" fmla="*/ 0 w 401"/>
                <a:gd name="T1" fmla="*/ 45 h 45"/>
                <a:gd name="T2" fmla="*/ 45 w 401"/>
                <a:gd name="T3" fmla="*/ 0 h 45"/>
                <a:gd name="T4" fmla="*/ 401 w 401"/>
                <a:gd name="T5" fmla="*/ 0 h 45"/>
                <a:gd name="T6" fmla="*/ 356 w 401"/>
                <a:gd name="T7" fmla="*/ 45 h 45"/>
                <a:gd name="T8" fmla="*/ 0 w 401"/>
                <a:gd name="T9" fmla="*/ 45 h 45"/>
                <a:gd name="T10" fmla="*/ 0 60000 65536"/>
                <a:gd name="T11" fmla="*/ 0 60000 65536"/>
                <a:gd name="T12" fmla="*/ 0 60000 65536"/>
                <a:gd name="T13" fmla="*/ 0 60000 65536"/>
                <a:gd name="T14" fmla="*/ 0 60000 65536"/>
                <a:gd name="T15" fmla="*/ 0 w 401"/>
                <a:gd name="T16" fmla="*/ 0 h 45"/>
                <a:gd name="T17" fmla="*/ 401 w 401"/>
                <a:gd name="T18" fmla="*/ 45 h 45"/>
              </a:gdLst>
              <a:ahLst/>
              <a:cxnLst>
                <a:cxn ang="T10">
                  <a:pos x="T0" y="T1"/>
                </a:cxn>
                <a:cxn ang="T11">
                  <a:pos x="T2" y="T3"/>
                </a:cxn>
                <a:cxn ang="T12">
                  <a:pos x="T4" y="T5"/>
                </a:cxn>
                <a:cxn ang="T13">
                  <a:pos x="T6" y="T7"/>
                </a:cxn>
                <a:cxn ang="T14">
                  <a:pos x="T8" y="T9"/>
                </a:cxn>
              </a:cxnLst>
              <a:rect l="T15" t="T16" r="T17" b="T18"/>
              <a:pathLst>
                <a:path w="401" h="45">
                  <a:moveTo>
                    <a:pt x="0" y="45"/>
                  </a:moveTo>
                  <a:lnTo>
                    <a:pt x="45" y="0"/>
                  </a:lnTo>
                  <a:lnTo>
                    <a:pt x="401" y="0"/>
                  </a:lnTo>
                  <a:lnTo>
                    <a:pt x="356" y="45"/>
                  </a:lnTo>
                  <a:lnTo>
                    <a:pt x="0" y="4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8" name="Rectangle 99"/>
            <p:cNvSpPr>
              <a:spLocks noChangeArrowheads="1"/>
            </p:cNvSpPr>
            <p:nvPr/>
          </p:nvSpPr>
          <p:spPr bwMode="auto">
            <a:xfrm>
              <a:off x="1544" y="2447"/>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HHP</a:t>
              </a:r>
              <a:endParaRPr lang="en-GB" altLang="en-US"/>
            </a:p>
          </p:txBody>
        </p:sp>
        <p:sp>
          <p:nvSpPr>
            <p:cNvPr id="27699" name="Rectangle 100"/>
            <p:cNvSpPr>
              <a:spLocks noChangeArrowheads="1"/>
            </p:cNvSpPr>
            <p:nvPr/>
          </p:nvSpPr>
          <p:spPr bwMode="auto">
            <a:xfrm>
              <a:off x="3103" y="1926"/>
              <a:ext cx="356" cy="20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00" name="Freeform 101"/>
            <p:cNvSpPr>
              <a:spLocks/>
            </p:cNvSpPr>
            <p:nvPr/>
          </p:nvSpPr>
          <p:spPr bwMode="auto">
            <a:xfrm>
              <a:off x="3459" y="1881"/>
              <a:ext cx="45" cy="253"/>
            </a:xfrm>
            <a:custGeom>
              <a:avLst/>
              <a:gdLst>
                <a:gd name="T0" fmla="*/ 45 w 45"/>
                <a:gd name="T1" fmla="*/ 0 h 253"/>
                <a:gd name="T2" fmla="*/ 45 w 45"/>
                <a:gd name="T3" fmla="*/ 211 h 253"/>
                <a:gd name="T4" fmla="*/ 0 w 45"/>
                <a:gd name="T5" fmla="*/ 253 h 253"/>
                <a:gd name="T6" fmla="*/ 0 w 45"/>
                <a:gd name="T7" fmla="*/ 45 h 253"/>
                <a:gd name="T8" fmla="*/ 45 w 45"/>
                <a:gd name="T9" fmla="*/ 0 h 253"/>
                <a:gd name="T10" fmla="*/ 0 60000 65536"/>
                <a:gd name="T11" fmla="*/ 0 60000 65536"/>
                <a:gd name="T12" fmla="*/ 0 60000 65536"/>
                <a:gd name="T13" fmla="*/ 0 60000 65536"/>
                <a:gd name="T14" fmla="*/ 0 60000 65536"/>
                <a:gd name="T15" fmla="*/ 0 w 45"/>
                <a:gd name="T16" fmla="*/ 0 h 253"/>
                <a:gd name="T17" fmla="*/ 45 w 45"/>
                <a:gd name="T18" fmla="*/ 253 h 253"/>
              </a:gdLst>
              <a:ahLst/>
              <a:cxnLst>
                <a:cxn ang="T10">
                  <a:pos x="T0" y="T1"/>
                </a:cxn>
                <a:cxn ang="T11">
                  <a:pos x="T2" y="T3"/>
                </a:cxn>
                <a:cxn ang="T12">
                  <a:pos x="T4" y="T5"/>
                </a:cxn>
                <a:cxn ang="T13">
                  <a:pos x="T6" y="T7"/>
                </a:cxn>
                <a:cxn ang="T14">
                  <a:pos x="T8" y="T9"/>
                </a:cxn>
              </a:cxnLst>
              <a:rect l="T15" t="T16" r="T17" b="T18"/>
              <a:pathLst>
                <a:path w="45" h="253">
                  <a:moveTo>
                    <a:pt x="45" y="0"/>
                  </a:moveTo>
                  <a:lnTo>
                    <a:pt x="45" y="211"/>
                  </a:lnTo>
                  <a:lnTo>
                    <a:pt x="0" y="253"/>
                  </a:lnTo>
                  <a:lnTo>
                    <a:pt x="0" y="45"/>
                  </a:lnTo>
                  <a:lnTo>
                    <a:pt x="4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1" name="Freeform 102"/>
            <p:cNvSpPr>
              <a:spLocks/>
            </p:cNvSpPr>
            <p:nvPr/>
          </p:nvSpPr>
          <p:spPr bwMode="auto">
            <a:xfrm>
              <a:off x="3103" y="1881"/>
              <a:ext cx="401" cy="45"/>
            </a:xfrm>
            <a:custGeom>
              <a:avLst/>
              <a:gdLst>
                <a:gd name="T0" fmla="*/ 0 w 401"/>
                <a:gd name="T1" fmla="*/ 45 h 45"/>
                <a:gd name="T2" fmla="*/ 46 w 401"/>
                <a:gd name="T3" fmla="*/ 0 h 45"/>
                <a:gd name="T4" fmla="*/ 401 w 401"/>
                <a:gd name="T5" fmla="*/ 0 h 45"/>
                <a:gd name="T6" fmla="*/ 356 w 401"/>
                <a:gd name="T7" fmla="*/ 45 h 45"/>
                <a:gd name="T8" fmla="*/ 0 w 401"/>
                <a:gd name="T9" fmla="*/ 45 h 45"/>
                <a:gd name="T10" fmla="*/ 0 60000 65536"/>
                <a:gd name="T11" fmla="*/ 0 60000 65536"/>
                <a:gd name="T12" fmla="*/ 0 60000 65536"/>
                <a:gd name="T13" fmla="*/ 0 60000 65536"/>
                <a:gd name="T14" fmla="*/ 0 60000 65536"/>
                <a:gd name="T15" fmla="*/ 0 w 401"/>
                <a:gd name="T16" fmla="*/ 0 h 45"/>
                <a:gd name="T17" fmla="*/ 401 w 401"/>
                <a:gd name="T18" fmla="*/ 45 h 45"/>
              </a:gdLst>
              <a:ahLst/>
              <a:cxnLst>
                <a:cxn ang="T10">
                  <a:pos x="T0" y="T1"/>
                </a:cxn>
                <a:cxn ang="T11">
                  <a:pos x="T2" y="T3"/>
                </a:cxn>
                <a:cxn ang="T12">
                  <a:pos x="T4" y="T5"/>
                </a:cxn>
                <a:cxn ang="T13">
                  <a:pos x="T6" y="T7"/>
                </a:cxn>
                <a:cxn ang="T14">
                  <a:pos x="T8" y="T9"/>
                </a:cxn>
              </a:cxnLst>
              <a:rect l="T15" t="T16" r="T17" b="T18"/>
              <a:pathLst>
                <a:path w="401" h="45">
                  <a:moveTo>
                    <a:pt x="0" y="45"/>
                  </a:moveTo>
                  <a:lnTo>
                    <a:pt x="46" y="0"/>
                  </a:lnTo>
                  <a:lnTo>
                    <a:pt x="401" y="0"/>
                  </a:lnTo>
                  <a:lnTo>
                    <a:pt x="356" y="45"/>
                  </a:lnTo>
                  <a:lnTo>
                    <a:pt x="0" y="4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2" name="Rectangle 103"/>
            <p:cNvSpPr>
              <a:spLocks noChangeArrowheads="1"/>
            </p:cNvSpPr>
            <p:nvPr/>
          </p:nvSpPr>
          <p:spPr bwMode="auto">
            <a:xfrm>
              <a:off x="3194" y="1987"/>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RRP</a:t>
              </a:r>
              <a:endParaRPr lang="en-GB" altLang="en-US"/>
            </a:p>
          </p:txBody>
        </p:sp>
        <p:sp>
          <p:nvSpPr>
            <p:cNvPr id="27703" name="Rectangle 104"/>
            <p:cNvSpPr>
              <a:spLocks noChangeArrowheads="1"/>
            </p:cNvSpPr>
            <p:nvPr/>
          </p:nvSpPr>
          <p:spPr bwMode="auto">
            <a:xfrm>
              <a:off x="3103" y="2381"/>
              <a:ext cx="356" cy="20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04" name="Freeform 105"/>
            <p:cNvSpPr>
              <a:spLocks/>
            </p:cNvSpPr>
            <p:nvPr/>
          </p:nvSpPr>
          <p:spPr bwMode="auto">
            <a:xfrm>
              <a:off x="3459" y="2336"/>
              <a:ext cx="45" cy="253"/>
            </a:xfrm>
            <a:custGeom>
              <a:avLst/>
              <a:gdLst>
                <a:gd name="T0" fmla="*/ 45 w 45"/>
                <a:gd name="T1" fmla="*/ 0 h 253"/>
                <a:gd name="T2" fmla="*/ 45 w 45"/>
                <a:gd name="T3" fmla="*/ 208 h 253"/>
                <a:gd name="T4" fmla="*/ 0 w 45"/>
                <a:gd name="T5" fmla="*/ 253 h 253"/>
                <a:gd name="T6" fmla="*/ 0 w 45"/>
                <a:gd name="T7" fmla="*/ 45 h 253"/>
                <a:gd name="T8" fmla="*/ 45 w 45"/>
                <a:gd name="T9" fmla="*/ 0 h 253"/>
                <a:gd name="T10" fmla="*/ 0 60000 65536"/>
                <a:gd name="T11" fmla="*/ 0 60000 65536"/>
                <a:gd name="T12" fmla="*/ 0 60000 65536"/>
                <a:gd name="T13" fmla="*/ 0 60000 65536"/>
                <a:gd name="T14" fmla="*/ 0 60000 65536"/>
                <a:gd name="T15" fmla="*/ 0 w 45"/>
                <a:gd name="T16" fmla="*/ 0 h 253"/>
                <a:gd name="T17" fmla="*/ 45 w 45"/>
                <a:gd name="T18" fmla="*/ 253 h 253"/>
              </a:gdLst>
              <a:ahLst/>
              <a:cxnLst>
                <a:cxn ang="T10">
                  <a:pos x="T0" y="T1"/>
                </a:cxn>
                <a:cxn ang="T11">
                  <a:pos x="T2" y="T3"/>
                </a:cxn>
                <a:cxn ang="T12">
                  <a:pos x="T4" y="T5"/>
                </a:cxn>
                <a:cxn ang="T13">
                  <a:pos x="T6" y="T7"/>
                </a:cxn>
                <a:cxn ang="T14">
                  <a:pos x="T8" y="T9"/>
                </a:cxn>
              </a:cxnLst>
              <a:rect l="T15" t="T16" r="T17" b="T18"/>
              <a:pathLst>
                <a:path w="45" h="253">
                  <a:moveTo>
                    <a:pt x="45" y="0"/>
                  </a:moveTo>
                  <a:lnTo>
                    <a:pt x="45" y="208"/>
                  </a:lnTo>
                  <a:lnTo>
                    <a:pt x="0" y="253"/>
                  </a:lnTo>
                  <a:lnTo>
                    <a:pt x="0" y="45"/>
                  </a:lnTo>
                  <a:lnTo>
                    <a:pt x="4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5" name="Freeform 106"/>
            <p:cNvSpPr>
              <a:spLocks/>
            </p:cNvSpPr>
            <p:nvPr/>
          </p:nvSpPr>
          <p:spPr bwMode="auto">
            <a:xfrm>
              <a:off x="3103" y="2336"/>
              <a:ext cx="401" cy="45"/>
            </a:xfrm>
            <a:custGeom>
              <a:avLst/>
              <a:gdLst>
                <a:gd name="T0" fmla="*/ 0 w 401"/>
                <a:gd name="T1" fmla="*/ 45 h 45"/>
                <a:gd name="T2" fmla="*/ 46 w 401"/>
                <a:gd name="T3" fmla="*/ 0 h 45"/>
                <a:gd name="T4" fmla="*/ 401 w 401"/>
                <a:gd name="T5" fmla="*/ 0 h 45"/>
                <a:gd name="T6" fmla="*/ 356 w 401"/>
                <a:gd name="T7" fmla="*/ 45 h 45"/>
                <a:gd name="T8" fmla="*/ 0 w 401"/>
                <a:gd name="T9" fmla="*/ 45 h 45"/>
                <a:gd name="T10" fmla="*/ 0 60000 65536"/>
                <a:gd name="T11" fmla="*/ 0 60000 65536"/>
                <a:gd name="T12" fmla="*/ 0 60000 65536"/>
                <a:gd name="T13" fmla="*/ 0 60000 65536"/>
                <a:gd name="T14" fmla="*/ 0 60000 65536"/>
                <a:gd name="T15" fmla="*/ 0 w 401"/>
                <a:gd name="T16" fmla="*/ 0 h 45"/>
                <a:gd name="T17" fmla="*/ 401 w 401"/>
                <a:gd name="T18" fmla="*/ 45 h 45"/>
              </a:gdLst>
              <a:ahLst/>
              <a:cxnLst>
                <a:cxn ang="T10">
                  <a:pos x="T0" y="T1"/>
                </a:cxn>
                <a:cxn ang="T11">
                  <a:pos x="T2" y="T3"/>
                </a:cxn>
                <a:cxn ang="T12">
                  <a:pos x="T4" y="T5"/>
                </a:cxn>
                <a:cxn ang="T13">
                  <a:pos x="T6" y="T7"/>
                </a:cxn>
                <a:cxn ang="T14">
                  <a:pos x="T8" y="T9"/>
                </a:cxn>
              </a:cxnLst>
              <a:rect l="T15" t="T16" r="T17" b="T18"/>
              <a:pathLst>
                <a:path w="401" h="45">
                  <a:moveTo>
                    <a:pt x="0" y="45"/>
                  </a:moveTo>
                  <a:lnTo>
                    <a:pt x="46" y="0"/>
                  </a:lnTo>
                  <a:lnTo>
                    <a:pt x="401" y="0"/>
                  </a:lnTo>
                  <a:lnTo>
                    <a:pt x="356" y="45"/>
                  </a:lnTo>
                  <a:lnTo>
                    <a:pt x="0" y="4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6" name="Rectangle 107"/>
            <p:cNvSpPr>
              <a:spLocks noChangeArrowheads="1"/>
            </p:cNvSpPr>
            <p:nvPr/>
          </p:nvSpPr>
          <p:spPr bwMode="auto">
            <a:xfrm>
              <a:off x="3194" y="2447"/>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HHP</a:t>
              </a:r>
              <a:endParaRPr lang="en-GB" altLang="en-US"/>
            </a:p>
          </p:txBody>
        </p:sp>
        <p:sp>
          <p:nvSpPr>
            <p:cNvPr id="27707" name="Rectangle 108"/>
            <p:cNvSpPr>
              <a:spLocks noChangeArrowheads="1"/>
            </p:cNvSpPr>
            <p:nvPr/>
          </p:nvSpPr>
          <p:spPr bwMode="auto">
            <a:xfrm>
              <a:off x="1433" y="1428"/>
              <a:ext cx="412" cy="25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08" name="Freeform 109"/>
            <p:cNvSpPr>
              <a:spLocks/>
            </p:cNvSpPr>
            <p:nvPr/>
          </p:nvSpPr>
          <p:spPr bwMode="auto">
            <a:xfrm>
              <a:off x="1845" y="1395"/>
              <a:ext cx="33" cy="289"/>
            </a:xfrm>
            <a:custGeom>
              <a:avLst/>
              <a:gdLst>
                <a:gd name="T0" fmla="*/ 33 w 33"/>
                <a:gd name="T1" fmla="*/ 0 h 289"/>
                <a:gd name="T2" fmla="*/ 33 w 33"/>
                <a:gd name="T3" fmla="*/ 258 h 289"/>
                <a:gd name="T4" fmla="*/ 0 w 33"/>
                <a:gd name="T5" fmla="*/ 289 h 289"/>
                <a:gd name="T6" fmla="*/ 0 w 33"/>
                <a:gd name="T7" fmla="*/ 33 h 289"/>
                <a:gd name="T8" fmla="*/ 33 w 33"/>
                <a:gd name="T9" fmla="*/ 0 h 289"/>
                <a:gd name="T10" fmla="*/ 0 60000 65536"/>
                <a:gd name="T11" fmla="*/ 0 60000 65536"/>
                <a:gd name="T12" fmla="*/ 0 60000 65536"/>
                <a:gd name="T13" fmla="*/ 0 60000 65536"/>
                <a:gd name="T14" fmla="*/ 0 60000 65536"/>
                <a:gd name="T15" fmla="*/ 0 w 33"/>
                <a:gd name="T16" fmla="*/ 0 h 289"/>
                <a:gd name="T17" fmla="*/ 33 w 33"/>
                <a:gd name="T18" fmla="*/ 289 h 289"/>
              </a:gdLst>
              <a:ahLst/>
              <a:cxnLst>
                <a:cxn ang="T10">
                  <a:pos x="T0" y="T1"/>
                </a:cxn>
                <a:cxn ang="T11">
                  <a:pos x="T2" y="T3"/>
                </a:cxn>
                <a:cxn ang="T12">
                  <a:pos x="T4" y="T5"/>
                </a:cxn>
                <a:cxn ang="T13">
                  <a:pos x="T6" y="T7"/>
                </a:cxn>
                <a:cxn ang="T14">
                  <a:pos x="T8" y="T9"/>
                </a:cxn>
              </a:cxnLst>
              <a:rect l="T15" t="T16" r="T17" b="T18"/>
              <a:pathLst>
                <a:path w="33" h="289">
                  <a:moveTo>
                    <a:pt x="33" y="0"/>
                  </a:moveTo>
                  <a:lnTo>
                    <a:pt x="33" y="258"/>
                  </a:lnTo>
                  <a:lnTo>
                    <a:pt x="0" y="289"/>
                  </a:lnTo>
                  <a:lnTo>
                    <a:pt x="0" y="33"/>
                  </a:lnTo>
                  <a:lnTo>
                    <a:pt x="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9" name="Freeform 110"/>
            <p:cNvSpPr>
              <a:spLocks/>
            </p:cNvSpPr>
            <p:nvPr/>
          </p:nvSpPr>
          <p:spPr bwMode="auto">
            <a:xfrm>
              <a:off x="1433" y="1395"/>
              <a:ext cx="445" cy="33"/>
            </a:xfrm>
            <a:custGeom>
              <a:avLst/>
              <a:gdLst>
                <a:gd name="T0" fmla="*/ 0 w 445"/>
                <a:gd name="T1" fmla="*/ 33 h 33"/>
                <a:gd name="T2" fmla="*/ 33 w 445"/>
                <a:gd name="T3" fmla="*/ 0 h 33"/>
                <a:gd name="T4" fmla="*/ 445 w 445"/>
                <a:gd name="T5" fmla="*/ 0 h 33"/>
                <a:gd name="T6" fmla="*/ 412 w 445"/>
                <a:gd name="T7" fmla="*/ 33 h 33"/>
                <a:gd name="T8" fmla="*/ 0 w 445"/>
                <a:gd name="T9" fmla="*/ 33 h 33"/>
                <a:gd name="T10" fmla="*/ 0 60000 65536"/>
                <a:gd name="T11" fmla="*/ 0 60000 65536"/>
                <a:gd name="T12" fmla="*/ 0 60000 65536"/>
                <a:gd name="T13" fmla="*/ 0 60000 65536"/>
                <a:gd name="T14" fmla="*/ 0 60000 65536"/>
                <a:gd name="T15" fmla="*/ 0 w 445"/>
                <a:gd name="T16" fmla="*/ 0 h 33"/>
                <a:gd name="T17" fmla="*/ 445 w 445"/>
                <a:gd name="T18" fmla="*/ 33 h 33"/>
              </a:gdLst>
              <a:ahLst/>
              <a:cxnLst>
                <a:cxn ang="T10">
                  <a:pos x="T0" y="T1"/>
                </a:cxn>
                <a:cxn ang="T11">
                  <a:pos x="T2" y="T3"/>
                </a:cxn>
                <a:cxn ang="T12">
                  <a:pos x="T4" y="T5"/>
                </a:cxn>
                <a:cxn ang="T13">
                  <a:pos x="T6" y="T7"/>
                </a:cxn>
                <a:cxn ang="T14">
                  <a:pos x="T8" y="T9"/>
                </a:cxn>
              </a:cxnLst>
              <a:rect l="T15" t="T16" r="T17" b="T18"/>
              <a:pathLst>
                <a:path w="445" h="33">
                  <a:moveTo>
                    <a:pt x="0" y="33"/>
                  </a:moveTo>
                  <a:lnTo>
                    <a:pt x="33" y="0"/>
                  </a:lnTo>
                  <a:lnTo>
                    <a:pt x="445" y="0"/>
                  </a:lnTo>
                  <a:lnTo>
                    <a:pt x="412" y="33"/>
                  </a:lnTo>
                  <a:lnTo>
                    <a:pt x="0" y="3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0" name="Rectangle 111"/>
            <p:cNvSpPr>
              <a:spLocks noChangeArrowheads="1"/>
            </p:cNvSpPr>
            <p:nvPr/>
          </p:nvSpPr>
          <p:spPr bwMode="auto">
            <a:xfrm>
              <a:off x="1445" y="1466"/>
              <a:ext cx="3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Application</a:t>
              </a:r>
              <a:endParaRPr lang="en-GB" altLang="en-US"/>
            </a:p>
          </p:txBody>
        </p:sp>
        <p:sp>
          <p:nvSpPr>
            <p:cNvPr id="27711" name="Rectangle 112"/>
            <p:cNvSpPr>
              <a:spLocks noChangeArrowheads="1"/>
            </p:cNvSpPr>
            <p:nvPr/>
          </p:nvSpPr>
          <p:spPr bwMode="auto">
            <a:xfrm>
              <a:off x="1495" y="1556"/>
              <a:ext cx="30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program</a:t>
              </a:r>
              <a:endParaRPr lang="en-GB" altLang="en-US"/>
            </a:p>
          </p:txBody>
        </p:sp>
        <p:sp>
          <p:nvSpPr>
            <p:cNvPr id="27712" name="Rectangle 113"/>
            <p:cNvSpPr>
              <a:spLocks noChangeArrowheads="1"/>
            </p:cNvSpPr>
            <p:nvPr/>
          </p:nvSpPr>
          <p:spPr bwMode="auto">
            <a:xfrm>
              <a:off x="3082" y="1428"/>
              <a:ext cx="412" cy="256"/>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13" name="Freeform 114"/>
            <p:cNvSpPr>
              <a:spLocks/>
            </p:cNvSpPr>
            <p:nvPr/>
          </p:nvSpPr>
          <p:spPr bwMode="auto">
            <a:xfrm>
              <a:off x="3494" y="1395"/>
              <a:ext cx="34" cy="289"/>
            </a:xfrm>
            <a:custGeom>
              <a:avLst/>
              <a:gdLst>
                <a:gd name="T0" fmla="*/ 34 w 34"/>
                <a:gd name="T1" fmla="*/ 0 h 289"/>
                <a:gd name="T2" fmla="*/ 34 w 34"/>
                <a:gd name="T3" fmla="*/ 258 h 289"/>
                <a:gd name="T4" fmla="*/ 0 w 34"/>
                <a:gd name="T5" fmla="*/ 289 h 289"/>
                <a:gd name="T6" fmla="*/ 0 w 34"/>
                <a:gd name="T7" fmla="*/ 33 h 289"/>
                <a:gd name="T8" fmla="*/ 34 w 34"/>
                <a:gd name="T9" fmla="*/ 0 h 289"/>
                <a:gd name="T10" fmla="*/ 0 60000 65536"/>
                <a:gd name="T11" fmla="*/ 0 60000 65536"/>
                <a:gd name="T12" fmla="*/ 0 60000 65536"/>
                <a:gd name="T13" fmla="*/ 0 60000 65536"/>
                <a:gd name="T14" fmla="*/ 0 60000 65536"/>
                <a:gd name="T15" fmla="*/ 0 w 34"/>
                <a:gd name="T16" fmla="*/ 0 h 289"/>
                <a:gd name="T17" fmla="*/ 34 w 34"/>
                <a:gd name="T18" fmla="*/ 289 h 289"/>
              </a:gdLst>
              <a:ahLst/>
              <a:cxnLst>
                <a:cxn ang="T10">
                  <a:pos x="T0" y="T1"/>
                </a:cxn>
                <a:cxn ang="T11">
                  <a:pos x="T2" y="T3"/>
                </a:cxn>
                <a:cxn ang="T12">
                  <a:pos x="T4" y="T5"/>
                </a:cxn>
                <a:cxn ang="T13">
                  <a:pos x="T6" y="T7"/>
                </a:cxn>
                <a:cxn ang="T14">
                  <a:pos x="T8" y="T9"/>
                </a:cxn>
              </a:cxnLst>
              <a:rect l="T15" t="T16" r="T17" b="T18"/>
              <a:pathLst>
                <a:path w="34" h="289">
                  <a:moveTo>
                    <a:pt x="34" y="0"/>
                  </a:moveTo>
                  <a:lnTo>
                    <a:pt x="34" y="258"/>
                  </a:lnTo>
                  <a:lnTo>
                    <a:pt x="0" y="289"/>
                  </a:lnTo>
                  <a:lnTo>
                    <a:pt x="0" y="33"/>
                  </a:lnTo>
                  <a:lnTo>
                    <a:pt x="3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4" name="Freeform 115"/>
            <p:cNvSpPr>
              <a:spLocks/>
            </p:cNvSpPr>
            <p:nvPr/>
          </p:nvSpPr>
          <p:spPr bwMode="auto">
            <a:xfrm>
              <a:off x="3082" y="1395"/>
              <a:ext cx="446" cy="33"/>
            </a:xfrm>
            <a:custGeom>
              <a:avLst/>
              <a:gdLst>
                <a:gd name="T0" fmla="*/ 0 w 446"/>
                <a:gd name="T1" fmla="*/ 33 h 33"/>
                <a:gd name="T2" fmla="*/ 33 w 446"/>
                <a:gd name="T3" fmla="*/ 0 h 33"/>
                <a:gd name="T4" fmla="*/ 446 w 446"/>
                <a:gd name="T5" fmla="*/ 0 h 33"/>
                <a:gd name="T6" fmla="*/ 412 w 446"/>
                <a:gd name="T7" fmla="*/ 33 h 33"/>
                <a:gd name="T8" fmla="*/ 0 w 446"/>
                <a:gd name="T9" fmla="*/ 33 h 33"/>
                <a:gd name="T10" fmla="*/ 0 60000 65536"/>
                <a:gd name="T11" fmla="*/ 0 60000 65536"/>
                <a:gd name="T12" fmla="*/ 0 60000 65536"/>
                <a:gd name="T13" fmla="*/ 0 60000 65536"/>
                <a:gd name="T14" fmla="*/ 0 60000 65536"/>
                <a:gd name="T15" fmla="*/ 0 w 446"/>
                <a:gd name="T16" fmla="*/ 0 h 33"/>
                <a:gd name="T17" fmla="*/ 446 w 446"/>
                <a:gd name="T18" fmla="*/ 33 h 33"/>
              </a:gdLst>
              <a:ahLst/>
              <a:cxnLst>
                <a:cxn ang="T10">
                  <a:pos x="T0" y="T1"/>
                </a:cxn>
                <a:cxn ang="T11">
                  <a:pos x="T2" y="T3"/>
                </a:cxn>
                <a:cxn ang="T12">
                  <a:pos x="T4" y="T5"/>
                </a:cxn>
                <a:cxn ang="T13">
                  <a:pos x="T6" y="T7"/>
                </a:cxn>
                <a:cxn ang="T14">
                  <a:pos x="T8" y="T9"/>
                </a:cxn>
              </a:cxnLst>
              <a:rect l="T15" t="T16" r="T17" b="T18"/>
              <a:pathLst>
                <a:path w="446" h="33">
                  <a:moveTo>
                    <a:pt x="0" y="33"/>
                  </a:moveTo>
                  <a:lnTo>
                    <a:pt x="33" y="0"/>
                  </a:lnTo>
                  <a:lnTo>
                    <a:pt x="446" y="0"/>
                  </a:lnTo>
                  <a:lnTo>
                    <a:pt x="412" y="33"/>
                  </a:lnTo>
                  <a:lnTo>
                    <a:pt x="0" y="3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5" name="Rectangle 116"/>
            <p:cNvSpPr>
              <a:spLocks noChangeArrowheads="1"/>
            </p:cNvSpPr>
            <p:nvPr/>
          </p:nvSpPr>
          <p:spPr bwMode="auto">
            <a:xfrm>
              <a:off x="3094" y="1466"/>
              <a:ext cx="3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Application</a:t>
              </a:r>
              <a:endParaRPr lang="en-GB" altLang="en-US"/>
            </a:p>
          </p:txBody>
        </p:sp>
        <p:sp>
          <p:nvSpPr>
            <p:cNvPr id="27716" name="Rectangle 117"/>
            <p:cNvSpPr>
              <a:spLocks noChangeArrowheads="1"/>
            </p:cNvSpPr>
            <p:nvPr/>
          </p:nvSpPr>
          <p:spPr bwMode="auto">
            <a:xfrm>
              <a:off x="3144" y="1556"/>
              <a:ext cx="30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000">
                  <a:solidFill>
                    <a:srgbClr val="000000"/>
                  </a:solidFill>
                  <a:latin typeface="Myriad Roman" charset="0"/>
                </a:rPr>
                <a:t>program</a:t>
              </a:r>
              <a:endParaRPr lang="en-GB" altLang="en-US"/>
            </a:p>
          </p:txBody>
        </p:sp>
        <p:sp>
          <p:nvSpPr>
            <p:cNvPr id="27717" name="Rectangle 118"/>
            <p:cNvSpPr>
              <a:spLocks noChangeArrowheads="1"/>
            </p:cNvSpPr>
            <p:nvPr/>
          </p:nvSpPr>
          <p:spPr bwMode="auto">
            <a:xfrm>
              <a:off x="1149" y="2179"/>
              <a:ext cx="452" cy="107"/>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18" name="Freeform 119"/>
            <p:cNvSpPr>
              <a:spLocks/>
            </p:cNvSpPr>
            <p:nvPr/>
          </p:nvSpPr>
          <p:spPr bwMode="auto">
            <a:xfrm>
              <a:off x="1601" y="2165"/>
              <a:ext cx="19" cy="121"/>
            </a:xfrm>
            <a:custGeom>
              <a:avLst/>
              <a:gdLst>
                <a:gd name="T0" fmla="*/ 19 w 19"/>
                <a:gd name="T1" fmla="*/ 0 h 121"/>
                <a:gd name="T2" fmla="*/ 19 w 19"/>
                <a:gd name="T3" fmla="*/ 104 h 121"/>
                <a:gd name="T4" fmla="*/ 0 w 19"/>
                <a:gd name="T5" fmla="*/ 121 h 121"/>
                <a:gd name="T6" fmla="*/ 0 w 19"/>
                <a:gd name="T7" fmla="*/ 14 h 121"/>
                <a:gd name="T8" fmla="*/ 19 w 19"/>
                <a:gd name="T9" fmla="*/ 0 h 121"/>
                <a:gd name="T10" fmla="*/ 0 60000 65536"/>
                <a:gd name="T11" fmla="*/ 0 60000 65536"/>
                <a:gd name="T12" fmla="*/ 0 60000 65536"/>
                <a:gd name="T13" fmla="*/ 0 60000 65536"/>
                <a:gd name="T14" fmla="*/ 0 60000 65536"/>
                <a:gd name="T15" fmla="*/ 0 w 19"/>
                <a:gd name="T16" fmla="*/ 0 h 121"/>
                <a:gd name="T17" fmla="*/ 19 w 19"/>
                <a:gd name="T18" fmla="*/ 121 h 121"/>
              </a:gdLst>
              <a:ahLst/>
              <a:cxnLst>
                <a:cxn ang="T10">
                  <a:pos x="T0" y="T1"/>
                </a:cxn>
                <a:cxn ang="T11">
                  <a:pos x="T2" y="T3"/>
                </a:cxn>
                <a:cxn ang="T12">
                  <a:pos x="T4" y="T5"/>
                </a:cxn>
                <a:cxn ang="T13">
                  <a:pos x="T6" y="T7"/>
                </a:cxn>
                <a:cxn ang="T14">
                  <a:pos x="T8" y="T9"/>
                </a:cxn>
              </a:cxnLst>
              <a:rect l="T15" t="T16" r="T17" b="T18"/>
              <a:pathLst>
                <a:path w="19" h="121">
                  <a:moveTo>
                    <a:pt x="19" y="0"/>
                  </a:moveTo>
                  <a:lnTo>
                    <a:pt x="19" y="104"/>
                  </a:lnTo>
                  <a:lnTo>
                    <a:pt x="0" y="121"/>
                  </a:lnTo>
                  <a:lnTo>
                    <a:pt x="0" y="14"/>
                  </a:lnTo>
                  <a:lnTo>
                    <a:pt x="1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9" name="Freeform 120"/>
            <p:cNvSpPr>
              <a:spLocks/>
            </p:cNvSpPr>
            <p:nvPr/>
          </p:nvSpPr>
          <p:spPr bwMode="auto">
            <a:xfrm>
              <a:off x="1149" y="2165"/>
              <a:ext cx="471" cy="14"/>
            </a:xfrm>
            <a:custGeom>
              <a:avLst/>
              <a:gdLst>
                <a:gd name="T0" fmla="*/ 0 w 471"/>
                <a:gd name="T1" fmla="*/ 14 h 14"/>
                <a:gd name="T2" fmla="*/ 16 w 471"/>
                <a:gd name="T3" fmla="*/ 0 h 14"/>
                <a:gd name="T4" fmla="*/ 471 w 471"/>
                <a:gd name="T5" fmla="*/ 0 h 14"/>
                <a:gd name="T6" fmla="*/ 452 w 471"/>
                <a:gd name="T7" fmla="*/ 14 h 14"/>
                <a:gd name="T8" fmla="*/ 0 w 471"/>
                <a:gd name="T9" fmla="*/ 14 h 14"/>
                <a:gd name="T10" fmla="*/ 0 60000 65536"/>
                <a:gd name="T11" fmla="*/ 0 60000 65536"/>
                <a:gd name="T12" fmla="*/ 0 60000 65536"/>
                <a:gd name="T13" fmla="*/ 0 60000 65536"/>
                <a:gd name="T14" fmla="*/ 0 60000 65536"/>
                <a:gd name="T15" fmla="*/ 0 w 471"/>
                <a:gd name="T16" fmla="*/ 0 h 14"/>
                <a:gd name="T17" fmla="*/ 471 w 471"/>
                <a:gd name="T18" fmla="*/ 14 h 14"/>
              </a:gdLst>
              <a:ahLst/>
              <a:cxnLst>
                <a:cxn ang="T10">
                  <a:pos x="T0" y="T1"/>
                </a:cxn>
                <a:cxn ang="T11">
                  <a:pos x="T2" y="T3"/>
                </a:cxn>
                <a:cxn ang="T12">
                  <a:pos x="T4" y="T5"/>
                </a:cxn>
                <a:cxn ang="T13">
                  <a:pos x="T6" y="T7"/>
                </a:cxn>
                <a:cxn ang="T14">
                  <a:pos x="T8" y="T9"/>
                </a:cxn>
              </a:cxnLst>
              <a:rect l="T15" t="T16" r="T17" b="T18"/>
              <a:pathLst>
                <a:path w="471" h="14">
                  <a:moveTo>
                    <a:pt x="0" y="14"/>
                  </a:moveTo>
                  <a:lnTo>
                    <a:pt x="16" y="0"/>
                  </a:lnTo>
                  <a:lnTo>
                    <a:pt x="471" y="0"/>
                  </a:lnTo>
                  <a:lnTo>
                    <a:pt x="452" y="14"/>
                  </a:lnTo>
                  <a:lnTo>
                    <a:pt x="0" y="1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0" name="Rectangle 121"/>
            <p:cNvSpPr>
              <a:spLocks noChangeArrowheads="1"/>
            </p:cNvSpPr>
            <p:nvPr/>
          </p:nvSpPr>
          <p:spPr bwMode="auto">
            <a:xfrm>
              <a:off x="1122" y="2188"/>
              <a:ext cx="49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latin typeface="Myriad Roman" charset="0"/>
                </a:rPr>
                <a:t>   </a:t>
              </a:r>
              <a:r>
                <a:rPr lang="en-GB" altLang="en-US" sz="1000">
                  <a:solidFill>
                    <a:srgbClr val="000000"/>
                  </a:solidFill>
                  <a:latin typeface="Myriad Roman" charset="0"/>
                </a:rPr>
                <a:t>RRP    Data</a:t>
              </a:r>
              <a:endParaRPr lang="en-GB" altLang="en-US"/>
            </a:p>
          </p:txBody>
        </p:sp>
        <p:sp>
          <p:nvSpPr>
            <p:cNvPr id="27721" name="Line 122"/>
            <p:cNvSpPr>
              <a:spLocks noChangeShapeType="1"/>
            </p:cNvSpPr>
            <p:nvPr/>
          </p:nvSpPr>
          <p:spPr bwMode="auto">
            <a:xfrm>
              <a:off x="1364" y="2179"/>
              <a:ext cx="1" cy="10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2" name="Rectangle 123"/>
            <p:cNvSpPr>
              <a:spLocks noChangeArrowheads="1"/>
            </p:cNvSpPr>
            <p:nvPr/>
          </p:nvSpPr>
          <p:spPr bwMode="auto">
            <a:xfrm>
              <a:off x="3343" y="2179"/>
              <a:ext cx="452" cy="107"/>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23" name="Freeform 124"/>
            <p:cNvSpPr>
              <a:spLocks/>
            </p:cNvSpPr>
            <p:nvPr/>
          </p:nvSpPr>
          <p:spPr bwMode="auto">
            <a:xfrm>
              <a:off x="3795" y="2165"/>
              <a:ext cx="19" cy="121"/>
            </a:xfrm>
            <a:custGeom>
              <a:avLst/>
              <a:gdLst>
                <a:gd name="T0" fmla="*/ 19 w 19"/>
                <a:gd name="T1" fmla="*/ 0 h 121"/>
                <a:gd name="T2" fmla="*/ 19 w 19"/>
                <a:gd name="T3" fmla="*/ 104 h 121"/>
                <a:gd name="T4" fmla="*/ 0 w 19"/>
                <a:gd name="T5" fmla="*/ 121 h 121"/>
                <a:gd name="T6" fmla="*/ 0 w 19"/>
                <a:gd name="T7" fmla="*/ 14 h 121"/>
                <a:gd name="T8" fmla="*/ 19 w 19"/>
                <a:gd name="T9" fmla="*/ 0 h 121"/>
                <a:gd name="T10" fmla="*/ 0 60000 65536"/>
                <a:gd name="T11" fmla="*/ 0 60000 65536"/>
                <a:gd name="T12" fmla="*/ 0 60000 65536"/>
                <a:gd name="T13" fmla="*/ 0 60000 65536"/>
                <a:gd name="T14" fmla="*/ 0 60000 65536"/>
                <a:gd name="T15" fmla="*/ 0 w 19"/>
                <a:gd name="T16" fmla="*/ 0 h 121"/>
                <a:gd name="T17" fmla="*/ 19 w 19"/>
                <a:gd name="T18" fmla="*/ 121 h 121"/>
              </a:gdLst>
              <a:ahLst/>
              <a:cxnLst>
                <a:cxn ang="T10">
                  <a:pos x="T0" y="T1"/>
                </a:cxn>
                <a:cxn ang="T11">
                  <a:pos x="T2" y="T3"/>
                </a:cxn>
                <a:cxn ang="T12">
                  <a:pos x="T4" y="T5"/>
                </a:cxn>
                <a:cxn ang="T13">
                  <a:pos x="T6" y="T7"/>
                </a:cxn>
                <a:cxn ang="T14">
                  <a:pos x="T8" y="T9"/>
                </a:cxn>
              </a:cxnLst>
              <a:rect l="T15" t="T16" r="T17" b="T18"/>
              <a:pathLst>
                <a:path w="19" h="121">
                  <a:moveTo>
                    <a:pt x="19" y="0"/>
                  </a:moveTo>
                  <a:lnTo>
                    <a:pt x="19" y="104"/>
                  </a:lnTo>
                  <a:lnTo>
                    <a:pt x="0" y="121"/>
                  </a:lnTo>
                  <a:lnTo>
                    <a:pt x="0" y="14"/>
                  </a:lnTo>
                  <a:lnTo>
                    <a:pt x="1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4" name="Freeform 125"/>
            <p:cNvSpPr>
              <a:spLocks/>
            </p:cNvSpPr>
            <p:nvPr/>
          </p:nvSpPr>
          <p:spPr bwMode="auto">
            <a:xfrm>
              <a:off x="3343" y="2165"/>
              <a:ext cx="471" cy="14"/>
            </a:xfrm>
            <a:custGeom>
              <a:avLst/>
              <a:gdLst>
                <a:gd name="T0" fmla="*/ 0 w 471"/>
                <a:gd name="T1" fmla="*/ 14 h 14"/>
                <a:gd name="T2" fmla="*/ 16 w 471"/>
                <a:gd name="T3" fmla="*/ 0 h 14"/>
                <a:gd name="T4" fmla="*/ 471 w 471"/>
                <a:gd name="T5" fmla="*/ 0 h 14"/>
                <a:gd name="T6" fmla="*/ 452 w 471"/>
                <a:gd name="T7" fmla="*/ 14 h 14"/>
                <a:gd name="T8" fmla="*/ 0 w 471"/>
                <a:gd name="T9" fmla="*/ 14 h 14"/>
                <a:gd name="T10" fmla="*/ 0 60000 65536"/>
                <a:gd name="T11" fmla="*/ 0 60000 65536"/>
                <a:gd name="T12" fmla="*/ 0 60000 65536"/>
                <a:gd name="T13" fmla="*/ 0 60000 65536"/>
                <a:gd name="T14" fmla="*/ 0 60000 65536"/>
                <a:gd name="T15" fmla="*/ 0 w 471"/>
                <a:gd name="T16" fmla="*/ 0 h 14"/>
                <a:gd name="T17" fmla="*/ 471 w 471"/>
                <a:gd name="T18" fmla="*/ 14 h 14"/>
              </a:gdLst>
              <a:ahLst/>
              <a:cxnLst>
                <a:cxn ang="T10">
                  <a:pos x="T0" y="T1"/>
                </a:cxn>
                <a:cxn ang="T11">
                  <a:pos x="T2" y="T3"/>
                </a:cxn>
                <a:cxn ang="T12">
                  <a:pos x="T4" y="T5"/>
                </a:cxn>
                <a:cxn ang="T13">
                  <a:pos x="T6" y="T7"/>
                </a:cxn>
                <a:cxn ang="T14">
                  <a:pos x="T8" y="T9"/>
                </a:cxn>
              </a:cxnLst>
              <a:rect l="T15" t="T16" r="T17" b="T18"/>
              <a:pathLst>
                <a:path w="471" h="14">
                  <a:moveTo>
                    <a:pt x="0" y="14"/>
                  </a:moveTo>
                  <a:lnTo>
                    <a:pt x="16" y="0"/>
                  </a:lnTo>
                  <a:lnTo>
                    <a:pt x="471" y="0"/>
                  </a:lnTo>
                  <a:lnTo>
                    <a:pt x="452" y="14"/>
                  </a:lnTo>
                  <a:lnTo>
                    <a:pt x="0" y="1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5" name="Rectangle 126"/>
            <p:cNvSpPr>
              <a:spLocks noChangeArrowheads="1"/>
            </p:cNvSpPr>
            <p:nvPr/>
          </p:nvSpPr>
          <p:spPr bwMode="auto">
            <a:xfrm>
              <a:off x="3317" y="2188"/>
              <a:ext cx="49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latin typeface="Myriad Roman" charset="0"/>
                </a:rPr>
                <a:t>  </a:t>
              </a:r>
              <a:r>
                <a:rPr lang="en-GB" altLang="en-US" sz="1000">
                  <a:solidFill>
                    <a:srgbClr val="000000"/>
                  </a:solidFill>
                  <a:latin typeface="Myriad Roman" charset="0"/>
                </a:rPr>
                <a:t>RRP    </a:t>
              </a:r>
              <a:r>
                <a:rPr lang="en-US" altLang="en-US" sz="1000">
                  <a:solidFill>
                    <a:srgbClr val="000000"/>
                  </a:solidFill>
                  <a:latin typeface="Myriad Roman" charset="0"/>
                </a:rPr>
                <a:t> </a:t>
              </a:r>
              <a:r>
                <a:rPr lang="en-GB" altLang="en-US" sz="1000">
                  <a:solidFill>
                    <a:srgbClr val="000000"/>
                  </a:solidFill>
                  <a:latin typeface="Myriad Roman" charset="0"/>
                </a:rPr>
                <a:t>Data</a:t>
              </a:r>
              <a:endParaRPr lang="en-GB" altLang="en-US"/>
            </a:p>
          </p:txBody>
        </p:sp>
        <p:sp>
          <p:nvSpPr>
            <p:cNvPr id="27726" name="Line 127"/>
            <p:cNvSpPr>
              <a:spLocks noChangeShapeType="1"/>
            </p:cNvSpPr>
            <p:nvPr/>
          </p:nvSpPr>
          <p:spPr bwMode="auto">
            <a:xfrm>
              <a:off x="3558" y="2179"/>
              <a:ext cx="1" cy="10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7" name="Rectangle 128"/>
            <p:cNvSpPr>
              <a:spLocks noChangeArrowheads="1"/>
            </p:cNvSpPr>
            <p:nvPr/>
          </p:nvSpPr>
          <p:spPr bwMode="auto">
            <a:xfrm>
              <a:off x="2094" y="3125"/>
              <a:ext cx="739" cy="104"/>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728" name="Freeform 129"/>
            <p:cNvSpPr>
              <a:spLocks/>
            </p:cNvSpPr>
            <p:nvPr/>
          </p:nvSpPr>
          <p:spPr bwMode="auto">
            <a:xfrm>
              <a:off x="2833" y="3111"/>
              <a:ext cx="17" cy="118"/>
            </a:xfrm>
            <a:custGeom>
              <a:avLst/>
              <a:gdLst>
                <a:gd name="T0" fmla="*/ 17 w 17"/>
                <a:gd name="T1" fmla="*/ 0 h 118"/>
                <a:gd name="T2" fmla="*/ 17 w 17"/>
                <a:gd name="T3" fmla="*/ 104 h 118"/>
                <a:gd name="T4" fmla="*/ 0 w 17"/>
                <a:gd name="T5" fmla="*/ 118 h 118"/>
                <a:gd name="T6" fmla="*/ 0 w 17"/>
                <a:gd name="T7" fmla="*/ 14 h 118"/>
                <a:gd name="T8" fmla="*/ 17 w 17"/>
                <a:gd name="T9" fmla="*/ 0 h 118"/>
                <a:gd name="T10" fmla="*/ 0 60000 65536"/>
                <a:gd name="T11" fmla="*/ 0 60000 65536"/>
                <a:gd name="T12" fmla="*/ 0 60000 65536"/>
                <a:gd name="T13" fmla="*/ 0 60000 65536"/>
                <a:gd name="T14" fmla="*/ 0 60000 65536"/>
                <a:gd name="T15" fmla="*/ 0 w 17"/>
                <a:gd name="T16" fmla="*/ 0 h 118"/>
                <a:gd name="T17" fmla="*/ 17 w 17"/>
                <a:gd name="T18" fmla="*/ 118 h 118"/>
              </a:gdLst>
              <a:ahLst/>
              <a:cxnLst>
                <a:cxn ang="T10">
                  <a:pos x="T0" y="T1"/>
                </a:cxn>
                <a:cxn ang="T11">
                  <a:pos x="T2" y="T3"/>
                </a:cxn>
                <a:cxn ang="T12">
                  <a:pos x="T4" y="T5"/>
                </a:cxn>
                <a:cxn ang="T13">
                  <a:pos x="T6" y="T7"/>
                </a:cxn>
                <a:cxn ang="T14">
                  <a:pos x="T8" y="T9"/>
                </a:cxn>
              </a:cxnLst>
              <a:rect l="T15" t="T16" r="T17" b="T18"/>
              <a:pathLst>
                <a:path w="17" h="118">
                  <a:moveTo>
                    <a:pt x="17" y="0"/>
                  </a:moveTo>
                  <a:lnTo>
                    <a:pt x="17" y="104"/>
                  </a:lnTo>
                  <a:lnTo>
                    <a:pt x="0" y="118"/>
                  </a:lnTo>
                  <a:lnTo>
                    <a:pt x="0" y="14"/>
                  </a:lnTo>
                  <a:lnTo>
                    <a:pt x="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9" name="Freeform 130"/>
            <p:cNvSpPr>
              <a:spLocks/>
            </p:cNvSpPr>
            <p:nvPr/>
          </p:nvSpPr>
          <p:spPr bwMode="auto">
            <a:xfrm>
              <a:off x="2094" y="3111"/>
              <a:ext cx="756" cy="14"/>
            </a:xfrm>
            <a:custGeom>
              <a:avLst/>
              <a:gdLst>
                <a:gd name="T0" fmla="*/ 0 w 756"/>
                <a:gd name="T1" fmla="*/ 14 h 14"/>
                <a:gd name="T2" fmla="*/ 17 w 756"/>
                <a:gd name="T3" fmla="*/ 0 h 14"/>
                <a:gd name="T4" fmla="*/ 756 w 756"/>
                <a:gd name="T5" fmla="*/ 0 h 14"/>
                <a:gd name="T6" fmla="*/ 739 w 756"/>
                <a:gd name="T7" fmla="*/ 14 h 14"/>
                <a:gd name="T8" fmla="*/ 0 w 756"/>
                <a:gd name="T9" fmla="*/ 14 h 14"/>
                <a:gd name="T10" fmla="*/ 0 60000 65536"/>
                <a:gd name="T11" fmla="*/ 0 60000 65536"/>
                <a:gd name="T12" fmla="*/ 0 60000 65536"/>
                <a:gd name="T13" fmla="*/ 0 60000 65536"/>
                <a:gd name="T14" fmla="*/ 0 60000 65536"/>
                <a:gd name="T15" fmla="*/ 0 w 756"/>
                <a:gd name="T16" fmla="*/ 0 h 14"/>
                <a:gd name="T17" fmla="*/ 756 w 756"/>
                <a:gd name="T18" fmla="*/ 14 h 14"/>
              </a:gdLst>
              <a:ahLst/>
              <a:cxnLst>
                <a:cxn ang="T10">
                  <a:pos x="T0" y="T1"/>
                </a:cxn>
                <a:cxn ang="T11">
                  <a:pos x="T2" y="T3"/>
                </a:cxn>
                <a:cxn ang="T12">
                  <a:pos x="T4" y="T5"/>
                </a:cxn>
                <a:cxn ang="T13">
                  <a:pos x="T6" y="T7"/>
                </a:cxn>
                <a:cxn ang="T14">
                  <a:pos x="T8" y="T9"/>
                </a:cxn>
              </a:cxnLst>
              <a:rect l="T15" t="T16" r="T17" b="T18"/>
              <a:pathLst>
                <a:path w="756" h="14">
                  <a:moveTo>
                    <a:pt x="0" y="14"/>
                  </a:moveTo>
                  <a:lnTo>
                    <a:pt x="17" y="0"/>
                  </a:lnTo>
                  <a:lnTo>
                    <a:pt x="756" y="0"/>
                  </a:lnTo>
                  <a:lnTo>
                    <a:pt x="739" y="14"/>
                  </a:lnTo>
                  <a:lnTo>
                    <a:pt x="0" y="1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0" name="Rectangle 131"/>
            <p:cNvSpPr>
              <a:spLocks noChangeArrowheads="1"/>
            </p:cNvSpPr>
            <p:nvPr/>
          </p:nvSpPr>
          <p:spPr bwMode="auto">
            <a:xfrm>
              <a:off x="2013" y="3134"/>
              <a:ext cx="8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latin typeface="Myriad Roman" charset="0"/>
                </a:rPr>
                <a:t>       </a:t>
              </a:r>
              <a:r>
                <a:rPr lang="en-GB" altLang="en-US" sz="1000">
                  <a:solidFill>
                    <a:srgbClr val="000000"/>
                  </a:solidFill>
                  <a:latin typeface="Myriad Roman" charset="0"/>
                </a:rPr>
                <a:t>HHP    RRP    Data</a:t>
              </a:r>
              <a:endParaRPr lang="en-GB" altLang="en-US"/>
            </a:p>
          </p:txBody>
        </p:sp>
        <p:sp>
          <p:nvSpPr>
            <p:cNvPr id="27731" name="Line 132"/>
            <p:cNvSpPr>
              <a:spLocks noChangeShapeType="1"/>
            </p:cNvSpPr>
            <p:nvPr/>
          </p:nvSpPr>
          <p:spPr bwMode="auto">
            <a:xfrm>
              <a:off x="2324" y="3125"/>
              <a:ext cx="1" cy="10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2" name="Line 133"/>
            <p:cNvSpPr>
              <a:spLocks noChangeShapeType="1"/>
            </p:cNvSpPr>
            <p:nvPr/>
          </p:nvSpPr>
          <p:spPr bwMode="auto">
            <a:xfrm>
              <a:off x="2558" y="3125"/>
              <a:ext cx="1" cy="10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5" name="Footer Placeholder 8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Tree>
    <p:extLst>
      <p:ext uri="{BB962C8B-B14F-4D97-AF65-F5344CB8AC3E}">
        <p14:creationId xmlns:p14="http://schemas.microsoft.com/office/powerpoint/2010/main" val="3181472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dissolve">
                                      <p:cBhvr>
                                        <p:cTn id="7" dur="500"/>
                                        <p:tgtEl>
                                          <p:spTgt spid="409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2867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2867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A67EC9-FC08-4DA1-B558-351435744F39}" type="slidenum">
              <a:rPr lang="en-US" altLang="en-US" sz="1400"/>
              <a:pPr/>
              <a:t>23</a:t>
            </a:fld>
            <a:endParaRPr lang="en-US" altLang="en-US" sz="1400"/>
          </a:p>
        </p:txBody>
      </p:sp>
      <p:sp>
        <p:nvSpPr>
          <p:cNvPr id="28677" name="Rectangle 2"/>
          <p:cNvSpPr>
            <a:spLocks noChangeArrowheads="1"/>
          </p:cNvSpPr>
          <p:nvPr/>
        </p:nvSpPr>
        <p:spPr bwMode="auto">
          <a:xfrm>
            <a:off x="8102600" y="1714500"/>
            <a:ext cx="1892300" cy="3530600"/>
          </a:xfrm>
          <a:prstGeom prst="rect">
            <a:avLst/>
          </a:prstGeom>
          <a:solidFill>
            <a:schemeClr val="accent2"/>
          </a:solidFill>
          <a:ln w="38100">
            <a:solidFill>
              <a:schemeClr val="accent2"/>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8" name="Rectangle 3"/>
          <p:cNvSpPr>
            <a:spLocks noGrp="1" noChangeArrowheads="1"/>
          </p:cNvSpPr>
          <p:nvPr>
            <p:ph type="title"/>
          </p:nvPr>
        </p:nvSpPr>
        <p:spPr>
          <a:xfrm>
            <a:off x="2362200" y="152400"/>
            <a:ext cx="7772400" cy="1143000"/>
          </a:xfrm>
        </p:spPr>
        <p:txBody>
          <a:bodyPr/>
          <a:lstStyle/>
          <a:p>
            <a:r>
              <a:rPr lang="en-US" altLang="en-US"/>
              <a:t>Internet Protocol Stack</a:t>
            </a:r>
          </a:p>
        </p:txBody>
      </p:sp>
      <p:sp>
        <p:nvSpPr>
          <p:cNvPr id="28679" name="Rectangle 4"/>
          <p:cNvSpPr>
            <a:spLocks noGrp="1" noChangeArrowheads="1"/>
          </p:cNvSpPr>
          <p:nvPr>
            <p:ph type="body" sz="half" idx="1"/>
          </p:nvPr>
        </p:nvSpPr>
        <p:spPr>
          <a:xfrm>
            <a:off x="2057400" y="1143000"/>
            <a:ext cx="5715000" cy="4648200"/>
          </a:xfrm>
        </p:spPr>
        <p:txBody>
          <a:bodyPr/>
          <a:lstStyle/>
          <a:p>
            <a:r>
              <a:rPr lang="en-US" altLang="en-US" sz="2400">
                <a:solidFill>
                  <a:srgbClr val="FF0000"/>
                </a:solidFill>
              </a:rPr>
              <a:t>application:</a:t>
            </a:r>
            <a:r>
              <a:rPr lang="en-US" altLang="en-US" sz="2400"/>
              <a:t> supporting network applications</a:t>
            </a:r>
          </a:p>
          <a:p>
            <a:pPr lvl="1"/>
            <a:r>
              <a:rPr lang="en-US" altLang="en-US" sz="2000"/>
              <a:t>ftp, smtp, http</a:t>
            </a:r>
          </a:p>
          <a:p>
            <a:r>
              <a:rPr lang="en-US" altLang="en-US" sz="2400">
                <a:solidFill>
                  <a:srgbClr val="FF0000"/>
                </a:solidFill>
              </a:rPr>
              <a:t>transport:</a:t>
            </a:r>
            <a:r>
              <a:rPr lang="en-US" altLang="en-US" sz="2400"/>
              <a:t> host-host data transfer</a:t>
            </a:r>
          </a:p>
          <a:p>
            <a:pPr lvl="1"/>
            <a:r>
              <a:rPr lang="en-US" altLang="en-US" sz="2000"/>
              <a:t>tcp, udp</a:t>
            </a:r>
          </a:p>
          <a:p>
            <a:r>
              <a:rPr lang="en-US" altLang="en-US" sz="2400">
                <a:solidFill>
                  <a:srgbClr val="FF0000"/>
                </a:solidFill>
              </a:rPr>
              <a:t>network:</a:t>
            </a:r>
            <a:r>
              <a:rPr lang="en-US" altLang="en-US" sz="2400"/>
              <a:t> routing of datagrams from source to destination</a:t>
            </a:r>
          </a:p>
          <a:p>
            <a:pPr lvl="1"/>
            <a:r>
              <a:rPr lang="en-US" altLang="en-US" sz="2000"/>
              <a:t>ip, routing protocols</a:t>
            </a:r>
          </a:p>
          <a:p>
            <a:r>
              <a:rPr lang="en-US" altLang="en-US" sz="2400">
                <a:solidFill>
                  <a:srgbClr val="FF0000"/>
                </a:solidFill>
              </a:rPr>
              <a:t>link:</a:t>
            </a:r>
            <a:r>
              <a:rPr lang="en-US" altLang="en-US" sz="2400"/>
              <a:t> data transfer between neighboring  network elements</a:t>
            </a:r>
          </a:p>
          <a:p>
            <a:pPr lvl="1"/>
            <a:r>
              <a:rPr lang="en-US" altLang="en-US" sz="2000"/>
              <a:t>ppp, ethernet</a:t>
            </a:r>
          </a:p>
          <a:p>
            <a:r>
              <a:rPr lang="en-US" altLang="en-US" sz="2400">
                <a:solidFill>
                  <a:srgbClr val="FF0000"/>
                </a:solidFill>
              </a:rPr>
              <a:t>physical:</a:t>
            </a:r>
            <a:r>
              <a:rPr lang="en-US" altLang="en-US" sz="2400"/>
              <a:t> bits “on the wire”</a:t>
            </a:r>
          </a:p>
          <a:p>
            <a:endParaRPr lang="en-US" altLang="en-US" sz="2400"/>
          </a:p>
        </p:txBody>
      </p:sp>
      <p:grpSp>
        <p:nvGrpSpPr>
          <p:cNvPr id="28680" name="Group 5"/>
          <p:cNvGrpSpPr>
            <a:grpSpLocks/>
          </p:cNvGrpSpPr>
          <p:nvPr/>
        </p:nvGrpSpPr>
        <p:grpSpPr bwMode="auto">
          <a:xfrm>
            <a:off x="8032750" y="1828800"/>
            <a:ext cx="1898650" cy="3530600"/>
            <a:chOff x="3076" y="888"/>
            <a:chExt cx="1196" cy="2224"/>
          </a:xfrm>
        </p:grpSpPr>
        <p:sp>
          <p:nvSpPr>
            <p:cNvPr id="28681"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82" name="Text Box 7"/>
            <p:cNvSpPr txBox="1">
              <a:spLocks noChangeArrowheads="1"/>
            </p:cNvSpPr>
            <p:nvPr/>
          </p:nvSpPr>
          <p:spPr bwMode="auto">
            <a:xfrm>
              <a:off x="3145" y="949"/>
              <a:ext cx="1080" cy="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application</a:t>
              </a:r>
            </a:p>
            <a:p>
              <a:pPr algn="ctr"/>
              <a:endParaRPr lang="en-US" altLang="en-US">
                <a:latin typeface="Comic Sans MS" panose="030F0702030302020204" pitchFamily="66" charset="0"/>
              </a:endParaRPr>
            </a:p>
            <a:p>
              <a:pPr algn="ctr"/>
              <a:r>
                <a:rPr lang="en-US" altLang="en-US">
                  <a:latin typeface="Comic Sans MS" panose="030F0702030302020204" pitchFamily="66" charset="0"/>
                </a:rPr>
                <a:t>transport</a:t>
              </a:r>
            </a:p>
            <a:p>
              <a:pPr algn="ctr"/>
              <a:endParaRPr lang="en-US" altLang="en-US">
                <a:latin typeface="Comic Sans MS" panose="030F0702030302020204" pitchFamily="66" charset="0"/>
              </a:endParaRPr>
            </a:p>
            <a:p>
              <a:pPr algn="ctr"/>
              <a:r>
                <a:rPr lang="en-US" altLang="en-US">
                  <a:latin typeface="Comic Sans MS" panose="030F0702030302020204" pitchFamily="66" charset="0"/>
                </a:rPr>
                <a:t>network</a:t>
              </a:r>
            </a:p>
            <a:p>
              <a:pPr algn="ctr"/>
              <a:endParaRPr lang="en-US" altLang="en-US">
                <a:latin typeface="Comic Sans MS" panose="030F0702030302020204" pitchFamily="66" charset="0"/>
              </a:endParaRPr>
            </a:p>
            <a:p>
              <a:pPr algn="ctr"/>
              <a:r>
                <a:rPr lang="en-US" altLang="en-US">
                  <a:latin typeface="Comic Sans MS" panose="030F0702030302020204" pitchFamily="66" charset="0"/>
                </a:rPr>
                <a:t>link</a:t>
              </a:r>
            </a:p>
            <a:p>
              <a:pPr algn="ctr"/>
              <a:endParaRPr lang="en-US" altLang="en-US">
                <a:latin typeface="Comic Sans MS" panose="030F0702030302020204" pitchFamily="66" charset="0"/>
              </a:endParaRPr>
            </a:p>
            <a:p>
              <a:pPr algn="ctr"/>
              <a:r>
                <a:rPr lang="en-US" altLang="en-US">
                  <a:latin typeface="Comic Sans MS" panose="030F0702030302020204" pitchFamily="66" charset="0"/>
                </a:rPr>
                <a:t>physical</a:t>
              </a:r>
            </a:p>
          </p:txBody>
        </p:sp>
        <p:sp>
          <p:nvSpPr>
            <p:cNvPr id="28683" name="Line 8"/>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4" name="Line 9"/>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10"/>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11"/>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30136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Architecture</a:t>
            </a:r>
          </a:p>
        </p:txBody>
      </p:sp>
      <p:sp>
        <p:nvSpPr>
          <p:cNvPr id="3" name="Content Placeholder 2"/>
          <p:cNvSpPr>
            <a:spLocks noGrp="1"/>
          </p:cNvSpPr>
          <p:nvPr>
            <p:ph idx="1"/>
          </p:nvPr>
        </p:nvSpPr>
        <p:spPr/>
        <p:txBody>
          <a:bodyPr/>
          <a:lstStyle/>
          <a:p>
            <a:r>
              <a:rPr lang="en-US" dirty="0"/>
              <a:t>What are some of the strategies used?</a:t>
            </a:r>
          </a:p>
          <a:p>
            <a:r>
              <a:rPr lang="en-US" dirty="0"/>
              <a:t>How are resources shared/distributed in a network?</a:t>
            </a:r>
          </a:p>
          <a:p>
            <a:r>
              <a:rPr lang="en-US" dirty="0"/>
              <a:t>Types of Communication</a:t>
            </a:r>
          </a:p>
          <a:p>
            <a:r>
              <a:rPr lang="en-US" dirty="0"/>
              <a:t>Network Problems/tolerances</a:t>
            </a:r>
          </a:p>
          <a:p>
            <a:r>
              <a:rPr lang="en-US" dirty="0"/>
              <a:t>Abstractions</a:t>
            </a:r>
          </a:p>
          <a:p>
            <a:endParaRPr lang="en-US" dirty="0"/>
          </a:p>
          <a:p>
            <a:endParaRPr lang="en-US" dirty="0"/>
          </a:p>
          <a:p>
            <a:endParaRPr lang="en-US" dirty="0"/>
          </a:p>
        </p:txBody>
      </p:sp>
    </p:spTree>
    <p:extLst>
      <p:ext uri="{BB962C8B-B14F-4D97-AF65-F5344CB8AC3E}">
        <p14:creationId xmlns:p14="http://schemas.microsoft.com/office/powerpoint/2010/main" val="323467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1433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D4FFE2-FF8E-45C7-9CF0-839E511DBEC1}" type="slidenum">
              <a:rPr lang="en-US" altLang="en-US" sz="1400"/>
              <a:pPr/>
              <a:t>4</a:t>
            </a:fld>
            <a:endParaRPr lang="en-US" altLang="en-US" sz="1400"/>
          </a:p>
        </p:txBody>
      </p:sp>
      <p:grpSp>
        <p:nvGrpSpPr>
          <p:cNvPr id="14341" name="Group 2"/>
          <p:cNvGrpSpPr>
            <a:grpSpLocks/>
          </p:cNvGrpSpPr>
          <p:nvPr/>
        </p:nvGrpSpPr>
        <p:grpSpPr bwMode="auto">
          <a:xfrm>
            <a:off x="1524000" y="0"/>
            <a:ext cx="9158288" cy="6248400"/>
            <a:chOff x="0" y="0"/>
            <a:chExt cx="5769" cy="4320"/>
          </a:xfrm>
        </p:grpSpPr>
        <p:pic>
          <p:nvPicPr>
            <p:cNvPr id="14343" name="Picture 3" descr="Us09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36"/>
              <a:ext cx="5760" cy="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4"/>
            <p:cNvSpPr>
              <a:spLocks noChangeArrowheads="1"/>
            </p:cNvSpPr>
            <p:nvPr/>
          </p:nvSpPr>
          <p:spPr bwMode="auto">
            <a:xfrm>
              <a:off x="0" y="0"/>
              <a:ext cx="5759" cy="103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5" name="AutoShape 5"/>
            <p:cNvSpPr>
              <a:spLocks noChangeArrowheads="1"/>
            </p:cNvSpPr>
            <p:nvPr/>
          </p:nvSpPr>
          <p:spPr bwMode="auto">
            <a:xfrm rot="5400000">
              <a:off x="781" y="214"/>
              <a:ext cx="96" cy="96"/>
            </a:xfrm>
            <a:prstGeom prst="triangle">
              <a:avLst>
                <a:gd name="adj" fmla="val 46667"/>
              </a:avLst>
            </a:prstGeom>
            <a:gradFill rotWithShape="0">
              <a:gsLst>
                <a:gs pos="0">
                  <a:srgbClr val="FDE235"/>
                </a:gs>
                <a:gs pos="100000">
                  <a:srgbClr val="4B431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6" name="AutoShape 6"/>
            <p:cNvSpPr>
              <a:spLocks noChangeArrowheads="1"/>
            </p:cNvSpPr>
            <p:nvPr/>
          </p:nvSpPr>
          <p:spPr bwMode="auto">
            <a:xfrm rot="5400000">
              <a:off x="1625" y="534"/>
              <a:ext cx="96" cy="96"/>
            </a:xfrm>
            <a:prstGeom prst="triangle">
              <a:avLst>
                <a:gd name="adj" fmla="val 46667"/>
              </a:avLst>
            </a:prstGeom>
            <a:gradFill rotWithShape="0">
              <a:gsLst>
                <a:gs pos="0">
                  <a:srgbClr val="FDE235"/>
                </a:gs>
                <a:gs pos="100000">
                  <a:srgbClr val="4B431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7" name="Rectangle 7"/>
            <p:cNvSpPr>
              <a:spLocks noChangeArrowheads="1"/>
            </p:cNvSpPr>
            <p:nvPr/>
          </p:nvSpPr>
          <p:spPr bwMode="auto">
            <a:xfrm>
              <a:off x="0" y="0"/>
              <a:ext cx="2119" cy="1032"/>
            </a:xfrm>
            <a:prstGeom prst="rect">
              <a:avLst/>
            </a:prstGeom>
            <a:solidFill>
              <a:srgbClr val="333333"/>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8" name="Rectangle 8"/>
            <p:cNvSpPr>
              <a:spLocks noChangeArrowheads="1"/>
            </p:cNvSpPr>
            <p:nvPr/>
          </p:nvSpPr>
          <p:spPr bwMode="auto">
            <a:xfrm>
              <a:off x="76" y="71"/>
              <a:ext cx="2001"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4800">
                  <a:solidFill>
                    <a:schemeClr val="bg1"/>
                  </a:solidFill>
                  <a:latin typeface="Stone Sans" pitchFamily="2" charset="0"/>
                </a:rPr>
                <a:t>Sprint</a:t>
              </a:r>
              <a:br>
                <a:rPr lang="en-US" altLang="en-US" sz="4800">
                  <a:solidFill>
                    <a:schemeClr val="bg1"/>
                  </a:solidFill>
                  <a:latin typeface="Stone Sans" pitchFamily="2" charset="0"/>
                </a:rPr>
              </a:br>
              <a:r>
                <a:rPr lang="en-US" altLang="en-US" sz="4800">
                  <a:solidFill>
                    <a:schemeClr val="bg1"/>
                  </a:solidFill>
                  <a:latin typeface="Stone Sans" pitchFamily="2" charset="0"/>
                </a:rPr>
                <a:t>Network</a:t>
              </a:r>
            </a:p>
          </p:txBody>
        </p:sp>
        <p:sp>
          <p:nvSpPr>
            <p:cNvPr id="14349" name="Line 9"/>
            <p:cNvSpPr>
              <a:spLocks noChangeShapeType="1"/>
            </p:cNvSpPr>
            <p:nvPr/>
          </p:nvSpPr>
          <p:spPr bwMode="auto">
            <a:xfrm flipH="1">
              <a:off x="3" y="1032"/>
              <a:ext cx="5766" cy="0"/>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4350"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r="52026" b="43443"/>
            <a:stretch>
              <a:fillRect/>
            </a:stretch>
          </p:blipFill>
          <p:spPr bwMode="auto">
            <a:xfrm>
              <a:off x="128" y="3936"/>
              <a:ext cx="121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Rectangle 11">
              <a:hlinkClick r:id="rId5" action="ppaction://hlinksldjump" highlightClick="1">
                <a:snd r:embed="rId6" name="TYPE.WAV"/>
              </a:hlinkClick>
            </p:cNvPr>
            <p:cNvSpPr>
              <a:spLocks noChangeArrowheads="1"/>
            </p:cNvSpPr>
            <p:nvPr/>
          </p:nvSpPr>
          <p:spPr bwMode="auto">
            <a:xfrm>
              <a:off x="5017" y="1116"/>
              <a:ext cx="658" cy="663"/>
            </a:xfrm>
            <a:prstGeom prst="rect">
              <a:avLst/>
            </a:prstGeom>
            <a:solidFill>
              <a:srgbClr val="FFCC00"/>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200">
                  <a:latin typeface="Arial Narrow" panose="020B0606020202030204" pitchFamily="34" charset="0"/>
                </a:rPr>
                <a:t>Click here for</a:t>
              </a:r>
              <a:br>
                <a:rPr lang="en-US" altLang="en-US" sz="1200">
                  <a:latin typeface="Arial Narrow" panose="020B0606020202030204" pitchFamily="34" charset="0"/>
                </a:rPr>
              </a:br>
              <a:r>
                <a:rPr lang="en-US" altLang="en-US" sz="1200">
                  <a:latin typeface="Arial Narrow" panose="020B0606020202030204" pitchFamily="34" charset="0"/>
                </a:rPr>
                <a:t>a closer look</a:t>
              </a:r>
              <a:br>
                <a:rPr lang="en-US" altLang="en-US" sz="1200">
                  <a:latin typeface="Arial Narrow" panose="020B0606020202030204" pitchFamily="34" charset="0"/>
                </a:rPr>
              </a:br>
              <a:r>
                <a:rPr lang="en-US" altLang="en-US" sz="1200">
                  <a:latin typeface="Arial Narrow" panose="020B0606020202030204" pitchFamily="34" charset="0"/>
                </a:rPr>
                <a:t>at the Sprint</a:t>
              </a:r>
              <a:br>
                <a:rPr lang="en-US" altLang="en-US" sz="1200">
                  <a:latin typeface="Arial Narrow" panose="020B0606020202030204" pitchFamily="34" charset="0"/>
                </a:rPr>
              </a:br>
              <a:r>
                <a:rPr lang="en-US" altLang="en-US" sz="1200">
                  <a:latin typeface="Arial Narrow" panose="020B0606020202030204" pitchFamily="34" charset="0"/>
                </a:rPr>
                <a:t>network on the</a:t>
              </a:r>
              <a:br>
                <a:rPr lang="en-US" altLang="en-US" sz="1200">
                  <a:latin typeface="Arial Narrow" panose="020B0606020202030204" pitchFamily="34" charset="0"/>
                </a:rPr>
              </a:br>
              <a:r>
                <a:rPr lang="en-US" altLang="en-US" sz="1200">
                  <a:latin typeface="Arial Narrow" panose="020B0606020202030204" pitchFamily="34" charset="0"/>
                </a:rPr>
                <a:t>East Coast</a:t>
              </a:r>
            </a:p>
          </p:txBody>
        </p:sp>
        <p:sp>
          <p:nvSpPr>
            <p:cNvPr id="14352" name="Rectangle 12">
              <a:hlinkClick r:id="rId7" action="ppaction://hlinksldjump" highlightClick="1">
                <a:snd r:embed="rId6" name="TYPE.WAV"/>
              </a:hlinkClick>
            </p:cNvPr>
            <p:cNvSpPr>
              <a:spLocks noChangeArrowheads="1"/>
            </p:cNvSpPr>
            <p:nvPr/>
          </p:nvSpPr>
          <p:spPr bwMode="auto">
            <a:xfrm>
              <a:off x="85" y="3079"/>
              <a:ext cx="576" cy="726"/>
            </a:xfrm>
            <a:prstGeom prst="rect">
              <a:avLst/>
            </a:prstGeom>
            <a:solidFill>
              <a:srgbClr val="FFCC00"/>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200" dirty="0">
                  <a:latin typeface="Arial Narrow" panose="020B0606020202030204" pitchFamily="34" charset="0"/>
                </a:rPr>
                <a:t>Click here for</a:t>
              </a:r>
              <a:br>
                <a:rPr lang="en-US" altLang="en-US" sz="1200" dirty="0">
                  <a:latin typeface="Arial Narrow" panose="020B0606020202030204" pitchFamily="34" charset="0"/>
                </a:rPr>
              </a:br>
              <a:r>
                <a:rPr lang="en-US" altLang="en-US" sz="1200" dirty="0">
                  <a:latin typeface="Arial Narrow" panose="020B0606020202030204" pitchFamily="34" charset="0"/>
                </a:rPr>
                <a:t>a closer look</a:t>
              </a:r>
              <a:br>
                <a:rPr lang="en-US" altLang="en-US" sz="1200" dirty="0">
                  <a:latin typeface="Arial Narrow" panose="020B0606020202030204" pitchFamily="34" charset="0"/>
                </a:rPr>
              </a:br>
              <a:r>
                <a:rPr lang="en-US" altLang="en-US" sz="1200" dirty="0">
                  <a:latin typeface="Arial Narrow" panose="020B0606020202030204" pitchFamily="34" charset="0"/>
                </a:rPr>
                <a:t>at the Sprint</a:t>
              </a:r>
              <a:br>
                <a:rPr lang="en-US" altLang="en-US" sz="1200" dirty="0">
                  <a:latin typeface="Arial Narrow" panose="020B0606020202030204" pitchFamily="34" charset="0"/>
                </a:rPr>
              </a:br>
              <a:r>
                <a:rPr lang="en-US" altLang="en-US" sz="1200" dirty="0">
                  <a:latin typeface="Arial Narrow" panose="020B0606020202030204" pitchFamily="34" charset="0"/>
                </a:rPr>
                <a:t>network in</a:t>
              </a:r>
              <a:br>
                <a:rPr lang="en-US" altLang="en-US" sz="1200" dirty="0">
                  <a:latin typeface="Arial Narrow" panose="020B0606020202030204" pitchFamily="34" charset="0"/>
                </a:rPr>
              </a:br>
              <a:r>
                <a:rPr lang="en-US" altLang="en-US" sz="1200" dirty="0">
                  <a:latin typeface="Arial Narrow" panose="020B0606020202030204" pitchFamily="34" charset="0"/>
                </a:rPr>
                <a:t>Northern</a:t>
              </a:r>
            </a:p>
            <a:p>
              <a:pPr algn="ctr" eaLnBrk="1" hangingPunct="1"/>
              <a:r>
                <a:rPr lang="en-US" altLang="en-US" sz="1200" dirty="0">
                  <a:latin typeface="Arial Narrow" panose="020B0606020202030204" pitchFamily="34" charset="0"/>
                </a:rPr>
                <a:t>California</a:t>
              </a:r>
            </a:p>
          </p:txBody>
        </p:sp>
        <p:sp>
          <p:nvSpPr>
            <p:cNvPr id="14353" name="Rectangle 13"/>
            <p:cNvSpPr>
              <a:spLocks noChangeArrowheads="1"/>
            </p:cNvSpPr>
            <p:nvPr/>
          </p:nvSpPr>
          <p:spPr bwMode="auto">
            <a:xfrm>
              <a:off x="760" y="3586"/>
              <a:ext cx="122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pPr>
              <a:r>
                <a:rPr lang="en-US" altLang="en-US" sz="1400" b="1">
                  <a:latin typeface="Arial Narrow" panose="020B0606020202030204" pitchFamily="34" charset="0"/>
                </a:rPr>
                <a:t>Pearl City in Hawaii is</a:t>
              </a:r>
            </a:p>
            <a:p>
              <a:pPr eaLnBrk="1" hangingPunct="1">
                <a:lnSpc>
                  <a:spcPct val="80000"/>
                </a:lnSpc>
              </a:pPr>
              <a:r>
                <a:rPr lang="en-US" altLang="en-US" sz="1400" b="1">
                  <a:latin typeface="Arial Narrow" panose="020B0606020202030204" pitchFamily="34" charset="0"/>
                </a:rPr>
                <a:t>a future network location</a:t>
              </a:r>
            </a:p>
          </p:txBody>
        </p:sp>
        <p:sp>
          <p:nvSpPr>
            <p:cNvPr id="14354" name="Rectangle 14">
              <a:hlinkClick r:id="rId8" action="ppaction://hlinksldjump" highlightClick="1">
                <a:snd r:embed="rId6" name="TYPE.WAV"/>
              </a:hlinkClick>
            </p:cNvPr>
            <p:cNvSpPr>
              <a:spLocks noChangeArrowheads="1"/>
            </p:cNvSpPr>
            <p:nvPr/>
          </p:nvSpPr>
          <p:spPr bwMode="auto">
            <a:xfrm>
              <a:off x="1690" y="1093"/>
              <a:ext cx="1431" cy="335"/>
            </a:xfrm>
            <a:prstGeom prst="rect">
              <a:avLst/>
            </a:prstGeom>
            <a:solidFill>
              <a:srgbClr val="FFCC00"/>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200">
                  <a:latin typeface="Arial Narrow" panose="020B0606020202030204" pitchFamily="34" charset="0"/>
                </a:rPr>
                <a:t>Click here for a closer look at the</a:t>
              </a:r>
              <a:br>
                <a:rPr lang="en-US" altLang="en-US" sz="1200">
                  <a:latin typeface="Arial Narrow" panose="020B0606020202030204" pitchFamily="34" charset="0"/>
                </a:rPr>
              </a:br>
              <a:r>
                <a:rPr lang="en-US" altLang="en-US" sz="1200">
                  <a:latin typeface="Arial Narrow" panose="020B0606020202030204" pitchFamily="34" charset="0"/>
                </a:rPr>
                <a:t>Sprint network in Washington state</a:t>
              </a:r>
            </a:p>
          </p:txBody>
        </p:sp>
        <p:grpSp>
          <p:nvGrpSpPr>
            <p:cNvPr id="14355" name="Group 15"/>
            <p:cNvGrpSpPr>
              <a:grpSpLocks/>
            </p:cNvGrpSpPr>
            <p:nvPr/>
          </p:nvGrpSpPr>
          <p:grpSpPr bwMode="auto">
            <a:xfrm>
              <a:off x="2181" y="73"/>
              <a:ext cx="3507" cy="919"/>
              <a:chOff x="2181" y="73"/>
              <a:chExt cx="3507" cy="919"/>
            </a:xfrm>
          </p:grpSpPr>
          <p:sp>
            <p:nvSpPr>
              <p:cNvPr id="14439" name="AutoShape 16"/>
              <p:cNvSpPr>
                <a:spLocks noChangeArrowheads="1"/>
              </p:cNvSpPr>
              <p:nvPr/>
            </p:nvSpPr>
            <p:spPr bwMode="auto">
              <a:xfrm>
                <a:off x="2181" y="73"/>
                <a:ext cx="3507" cy="863"/>
              </a:xfrm>
              <a:prstGeom prst="bevel">
                <a:avLst>
                  <a:gd name="adj" fmla="val 4056"/>
                </a:avLst>
              </a:prstGeom>
              <a:solidFill>
                <a:srgbClr val="EAEAE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a:p>
            </p:txBody>
          </p:sp>
          <p:sp>
            <p:nvSpPr>
              <p:cNvPr id="14440" name="Text Box 17"/>
              <p:cNvSpPr txBox="1">
                <a:spLocks noChangeArrowheads="1"/>
              </p:cNvSpPr>
              <p:nvPr/>
            </p:nvSpPr>
            <p:spPr bwMode="auto">
              <a:xfrm>
                <a:off x="2205" y="101"/>
                <a:ext cx="41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chemeClr val="bg2"/>
                    </a:solidFill>
                    <a:latin typeface="Stone Sans" pitchFamily="2" charset="0"/>
                  </a:rPr>
                  <a:t>Legend</a:t>
                </a:r>
              </a:p>
            </p:txBody>
          </p:sp>
          <p:sp>
            <p:nvSpPr>
              <p:cNvPr id="14441" name="Line 18"/>
              <p:cNvSpPr>
                <a:spLocks noChangeShapeType="1"/>
              </p:cNvSpPr>
              <p:nvPr/>
            </p:nvSpPr>
            <p:spPr bwMode="auto">
              <a:xfrm>
                <a:off x="3144" y="203"/>
                <a:ext cx="682" cy="0"/>
              </a:xfrm>
              <a:prstGeom prst="line">
                <a:avLst/>
              </a:prstGeom>
              <a:noFill/>
              <a:ln w="381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42" name="Line 19"/>
              <p:cNvSpPr>
                <a:spLocks noChangeShapeType="1"/>
              </p:cNvSpPr>
              <p:nvPr/>
            </p:nvSpPr>
            <p:spPr bwMode="auto">
              <a:xfrm>
                <a:off x="3144" y="395"/>
                <a:ext cx="682" cy="0"/>
              </a:xfrm>
              <a:prstGeom prst="line">
                <a:avLst/>
              </a:prstGeom>
              <a:noFill/>
              <a:ln w="38100">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43" name="Line 20"/>
              <p:cNvSpPr>
                <a:spLocks noChangeShapeType="1"/>
              </p:cNvSpPr>
              <p:nvPr/>
            </p:nvSpPr>
            <p:spPr bwMode="auto">
              <a:xfrm>
                <a:off x="3144" y="587"/>
                <a:ext cx="682"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44" name="Line 21"/>
              <p:cNvSpPr>
                <a:spLocks noChangeShapeType="1"/>
              </p:cNvSpPr>
              <p:nvPr/>
            </p:nvSpPr>
            <p:spPr bwMode="auto">
              <a:xfrm>
                <a:off x="3144" y="779"/>
                <a:ext cx="682" cy="0"/>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45" name="Text Box 22"/>
              <p:cNvSpPr txBox="1">
                <a:spLocks noChangeArrowheads="1"/>
              </p:cNvSpPr>
              <p:nvPr/>
            </p:nvSpPr>
            <p:spPr bwMode="auto">
              <a:xfrm>
                <a:off x="3815" y="77"/>
                <a:ext cx="463"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rgbClr val="00CCFF"/>
                    </a:solidFill>
                    <a:latin typeface="Arial Narrow" panose="020B0606020202030204" pitchFamily="34" charset="0"/>
                  </a:rPr>
                  <a:t>DS3</a:t>
                </a:r>
                <a:endParaRPr lang="en-US" altLang="en-US" sz="2000" b="1">
                  <a:solidFill>
                    <a:srgbClr val="990099"/>
                  </a:solidFill>
                  <a:latin typeface="Arial Narrow" panose="020B0606020202030204" pitchFamily="34" charset="0"/>
                </a:endParaRPr>
              </a:p>
              <a:p>
                <a:pPr eaLnBrk="1" hangingPunct="1"/>
                <a:r>
                  <a:rPr lang="en-US" altLang="en-US" sz="2000" b="1">
                    <a:solidFill>
                      <a:srgbClr val="CC0099"/>
                    </a:solidFill>
                    <a:latin typeface="Arial Narrow" panose="020B0606020202030204" pitchFamily="34" charset="0"/>
                  </a:rPr>
                  <a:t>OC3</a:t>
                </a:r>
                <a:endParaRPr lang="en-US" altLang="en-US" sz="2000" b="1">
                  <a:solidFill>
                    <a:schemeClr val="accent2"/>
                  </a:solidFill>
                  <a:latin typeface="Arial Narrow" panose="020B0606020202030204" pitchFamily="34" charset="0"/>
                </a:endParaRPr>
              </a:p>
              <a:p>
                <a:pPr eaLnBrk="1" hangingPunct="1"/>
                <a:r>
                  <a:rPr lang="en-US" altLang="en-US" sz="2000" b="1">
                    <a:solidFill>
                      <a:srgbClr val="FF0000"/>
                    </a:solidFill>
                    <a:latin typeface="Arial Narrow" panose="020B0606020202030204" pitchFamily="34" charset="0"/>
                  </a:rPr>
                  <a:t>OC12</a:t>
                </a:r>
              </a:p>
              <a:p>
                <a:pPr eaLnBrk="1" hangingPunct="1"/>
                <a:r>
                  <a:rPr lang="en-US" altLang="en-US" sz="2000" b="1">
                    <a:solidFill>
                      <a:schemeClr val="accent2"/>
                    </a:solidFill>
                    <a:latin typeface="Arial Narrow" panose="020B0606020202030204" pitchFamily="34" charset="0"/>
                  </a:rPr>
                  <a:t>OC48</a:t>
                </a:r>
                <a:endParaRPr lang="en-US" altLang="en-US" sz="2000" b="1">
                  <a:latin typeface="Arial Narrow" panose="020B0606020202030204" pitchFamily="34" charset="0"/>
                </a:endParaRPr>
              </a:p>
            </p:txBody>
          </p:sp>
        </p:grpSp>
        <p:grpSp>
          <p:nvGrpSpPr>
            <p:cNvPr id="14356" name="Group 23"/>
            <p:cNvGrpSpPr>
              <a:grpSpLocks/>
            </p:cNvGrpSpPr>
            <p:nvPr/>
          </p:nvGrpSpPr>
          <p:grpSpPr bwMode="auto">
            <a:xfrm>
              <a:off x="236" y="1030"/>
              <a:ext cx="4759" cy="2999"/>
              <a:chOff x="236" y="1030"/>
              <a:chExt cx="4759" cy="2999"/>
            </a:xfrm>
          </p:grpSpPr>
          <p:sp>
            <p:nvSpPr>
              <p:cNvPr id="14392" name="Freeform 24"/>
              <p:cNvSpPr>
                <a:spLocks/>
              </p:cNvSpPr>
              <p:nvPr/>
            </p:nvSpPr>
            <p:spPr bwMode="auto">
              <a:xfrm>
                <a:off x="4788" y="2193"/>
                <a:ext cx="207" cy="282"/>
              </a:xfrm>
              <a:custGeom>
                <a:avLst/>
                <a:gdLst>
                  <a:gd name="T0" fmla="*/ 0 w 207"/>
                  <a:gd name="T1" fmla="*/ 282 h 282"/>
                  <a:gd name="T2" fmla="*/ 117 w 207"/>
                  <a:gd name="T3" fmla="*/ 258 h 282"/>
                  <a:gd name="T4" fmla="*/ 189 w 207"/>
                  <a:gd name="T5" fmla="*/ 195 h 282"/>
                  <a:gd name="T6" fmla="*/ 207 w 207"/>
                  <a:gd name="T7" fmla="*/ 90 h 282"/>
                  <a:gd name="T8" fmla="*/ 186 w 207"/>
                  <a:gd name="T9" fmla="*/ 0 h 282"/>
                  <a:gd name="T10" fmla="*/ 0 60000 65536"/>
                  <a:gd name="T11" fmla="*/ 0 60000 65536"/>
                  <a:gd name="T12" fmla="*/ 0 60000 65536"/>
                  <a:gd name="T13" fmla="*/ 0 60000 65536"/>
                  <a:gd name="T14" fmla="*/ 0 60000 65536"/>
                  <a:gd name="T15" fmla="*/ 0 w 207"/>
                  <a:gd name="T16" fmla="*/ 0 h 282"/>
                  <a:gd name="T17" fmla="*/ 207 w 207"/>
                  <a:gd name="T18" fmla="*/ 282 h 282"/>
                </a:gdLst>
                <a:ahLst/>
                <a:cxnLst>
                  <a:cxn ang="T10">
                    <a:pos x="T0" y="T1"/>
                  </a:cxn>
                  <a:cxn ang="T11">
                    <a:pos x="T2" y="T3"/>
                  </a:cxn>
                  <a:cxn ang="T12">
                    <a:pos x="T4" y="T5"/>
                  </a:cxn>
                  <a:cxn ang="T13">
                    <a:pos x="T6" y="T7"/>
                  </a:cxn>
                  <a:cxn ang="T14">
                    <a:pos x="T8" y="T9"/>
                  </a:cxn>
                </a:cxnLst>
                <a:rect l="T15" t="T16" r="T17" b="T18"/>
                <a:pathLst>
                  <a:path w="207" h="282">
                    <a:moveTo>
                      <a:pt x="0" y="282"/>
                    </a:moveTo>
                    <a:lnTo>
                      <a:pt x="117" y="258"/>
                    </a:lnTo>
                    <a:lnTo>
                      <a:pt x="189" y="195"/>
                    </a:lnTo>
                    <a:lnTo>
                      <a:pt x="207" y="90"/>
                    </a:lnTo>
                    <a:lnTo>
                      <a:pt x="186" y="0"/>
                    </a:lnTo>
                  </a:path>
                </a:pathLst>
              </a:custGeom>
              <a:noFill/>
              <a:ln w="762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Arc 25"/>
              <p:cNvSpPr>
                <a:spLocks/>
              </p:cNvSpPr>
              <p:nvPr/>
            </p:nvSpPr>
            <p:spPr bwMode="auto">
              <a:xfrm flipV="1">
                <a:off x="498" y="2418"/>
                <a:ext cx="4234" cy="516"/>
              </a:xfrm>
              <a:custGeom>
                <a:avLst/>
                <a:gdLst>
                  <a:gd name="T0" fmla="*/ 0 w 42724"/>
                  <a:gd name="T1" fmla="*/ 0 h 21600"/>
                  <a:gd name="T2" fmla="*/ 0 w 42724"/>
                  <a:gd name="T3" fmla="*/ 0 h 21600"/>
                  <a:gd name="T4" fmla="*/ 0 w 42724"/>
                  <a:gd name="T5" fmla="*/ 0 h 21600"/>
                  <a:gd name="T6" fmla="*/ 0 60000 65536"/>
                  <a:gd name="T7" fmla="*/ 0 60000 65536"/>
                  <a:gd name="T8" fmla="*/ 0 60000 65536"/>
                  <a:gd name="T9" fmla="*/ 0 w 42724"/>
                  <a:gd name="T10" fmla="*/ 0 h 21600"/>
                  <a:gd name="T11" fmla="*/ 42724 w 42724"/>
                  <a:gd name="T12" fmla="*/ 21600 h 21600"/>
                </a:gdLst>
                <a:ahLst/>
                <a:cxnLst>
                  <a:cxn ang="T6">
                    <a:pos x="T0" y="T1"/>
                  </a:cxn>
                  <a:cxn ang="T7">
                    <a:pos x="T2" y="T3"/>
                  </a:cxn>
                  <a:cxn ang="T8">
                    <a:pos x="T4" y="T5"/>
                  </a:cxn>
                </a:cxnLst>
                <a:rect l="T9" t="T10" r="T11" b="T12"/>
                <a:pathLst>
                  <a:path w="42724" h="21600" fill="none" extrusionOk="0">
                    <a:moveTo>
                      <a:pt x="0" y="17242"/>
                    </a:moveTo>
                    <a:cubicBezTo>
                      <a:pt x="2068" y="7203"/>
                      <a:pt x="10906" y="-1"/>
                      <a:pt x="21156" y="0"/>
                    </a:cubicBezTo>
                    <a:cubicBezTo>
                      <a:pt x="32626" y="0"/>
                      <a:pt x="42095" y="8965"/>
                      <a:pt x="42723" y="20418"/>
                    </a:cubicBezTo>
                  </a:path>
                  <a:path w="42724" h="21600" stroke="0" extrusionOk="0">
                    <a:moveTo>
                      <a:pt x="0" y="17242"/>
                    </a:moveTo>
                    <a:cubicBezTo>
                      <a:pt x="2068" y="7203"/>
                      <a:pt x="10906" y="-1"/>
                      <a:pt x="21156" y="0"/>
                    </a:cubicBezTo>
                    <a:cubicBezTo>
                      <a:pt x="32626" y="0"/>
                      <a:pt x="42095" y="8965"/>
                      <a:pt x="42723" y="20418"/>
                    </a:cubicBezTo>
                    <a:lnTo>
                      <a:pt x="21156" y="21600"/>
                    </a:lnTo>
                    <a:lnTo>
                      <a:pt x="0" y="17242"/>
                    </a:lnTo>
                    <a:close/>
                  </a:path>
                </a:pathLst>
              </a:custGeom>
              <a:noFill/>
              <a:ln w="508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Line 26"/>
              <p:cNvSpPr>
                <a:spLocks noChangeShapeType="1"/>
              </p:cNvSpPr>
              <p:nvPr/>
            </p:nvSpPr>
            <p:spPr bwMode="auto">
              <a:xfrm flipH="1">
                <a:off x="2773" y="2728"/>
                <a:ext cx="263" cy="709"/>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95" name="Freeform 27"/>
              <p:cNvSpPr>
                <a:spLocks/>
              </p:cNvSpPr>
              <p:nvPr/>
            </p:nvSpPr>
            <p:spPr bwMode="auto">
              <a:xfrm>
                <a:off x="609" y="2091"/>
                <a:ext cx="3054" cy="282"/>
              </a:xfrm>
              <a:custGeom>
                <a:avLst/>
                <a:gdLst>
                  <a:gd name="T0" fmla="*/ 0 w 3054"/>
                  <a:gd name="T1" fmla="*/ 282 h 282"/>
                  <a:gd name="T2" fmla="*/ 173 w 3054"/>
                  <a:gd name="T3" fmla="*/ 136 h 282"/>
                  <a:gd name="T4" fmla="*/ 300 w 3054"/>
                  <a:gd name="T5" fmla="*/ 73 h 282"/>
                  <a:gd name="T6" fmla="*/ 418 w 3054"/>
                  <a:gd name="T7" fmla="*/ 46 h 282"/>
                  <a:gd name="T8" fmla="*/ 609 w 3054"/>
                  <a:gd name="T9" fmla="*/ 18 h 282"/>
                  <a:gd name="T10" fmla="*/ 900 w 3054"/>
                  <a:gd name="T11" fmla="*/ 0 h 282"/>
                  <a:gd name="T12" fmla="*/ 1236 w 3054"/>
                  <a:gd name="T13" fmla="*/ 9 h 282"/>
                  <a:gd name="T14" fmla="*/ 3054 w 3054"/>
                  <a:gd name="T15" fmla="*/ 200 h 282"/>
                  <a:gd name="T16" fmla="*/ 0 60000 65536"/>
                  <a:gd name="T17" fmla="*/ 0 60000 65536"/>
                  <a:gd name="T18" fmla="*/ 0 60000 65536"/>
                  <a:gd name="T19" fmla="*/ 0 60000 65536"/>
                  <a:gd name="T20" fmla="*/ 0 60000 65536"/>
                  <a:gd name="T21" fmla="*/ 0 60000 65536"/>
                  <a:gd name="T22" fmla="*/ 0 60000 65536"/>
                  <a:gd name="T23" fmla="*/ 0 60000 65536"/>
                  <a:gd name="T24" fmla="*/ 0 w 3054"/>
                  <a:gd name="T25" fmla="*/ 0 h 282"/>
                  <a:gd name="T26" fmla="*/ 3054 w 3054"/>
                  <a:gd name="T27" fmla="*/ 282 h 2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4" h="282">
                    <a:moveTo>
                      <a:pt x="0" y="282"/>
                    </a:moveTo>
                    <a:lnTo>
                      <a:pt x="173" y="136"/>
                    </a:lnTo>
                    <a:lnTo>
                      <a:pt x="300" y="73"/>
                    </a:lnTo>
                    <a:lnTo>
                      <a:pt x="418" y="46"/>
                    </a:lnTo>
                    <a:lnTo>
                      <a:pt x="609" y="18"/>
                    </a:lnTo>
                    <a:lnTo>
                      <a:pt x="900" y="0"/>
                    </a:lnTo>
                    <a:lnTo>
                      <a:pt x="1236" y="9"/>
                    </a:lnTo>
                    <a:lnTo>
                      <a:pt x="3054" y="200"/>
                    </a:lnTo>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Line 28"/>
              <p:cNvSpPr>
                <a:spLocks noChangeShapeType="1"/>
              </p:cNvSpPr>
              <p:nvPr/>
            </p:nvSpPr>
            <p:spPr bwMode="auto">
              <a:xfrm flipH="1">
                <a:off x="3100" y="2314"/>
                <a:ext cx="548" cy="406"/>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97" name="Freeform 29"/>
              <p:cNvSpPr>
                <a:spLocks/>
              </p:cNvSpPr>
              <p:nvPr/>
            </p:nvSpPr>
            <p:spPr bwMode="auto">
              <a:xfrm>
                <a:off x="873" y="1236"/>
                <a:ext cx="3999" cy="1082"/>
              </a:xfrm>
              <a:custGeom>
                <a:avLst/>
                <a:gdLst>
                  <a:gd name="T0" fmla="*/ 0 w 3999"/>
                  <a:gd name="T1" fmla="*/ 0 h 1082"/>
                  <a:gd name="T2" fmla="*/ 1545 w 3999"/>
                  <a:gd name="T3" fmla="*/ 464 h 1082"/>
                  <a:gd name="T4" fmla="*/ 2699 w 3999"/>
                  <a:gd name="T5" fmla="*/ 791 h 1082"/>
                  <a:gd name="T6" fmla="*/ 3227 w 3999"/>
                  <a:gd name="T7" fmla="*/ 910 h 1082"/>
                  <a:gd name="T8" fmla="*/ 3617 w 3999"/>
                  <a:gd name="T9" fmla="*/ 1001 h 1082"/>
                  <a:gd name="T10" fmla="*/ 3999 w 3999"/>
                  <a:gd name="T11" fmla="*/ 1082 h 1082"/>
                  <a:gd name="T12" fmla="*/ 0 60000 65536"/>
                  <a:gd name="T13" fmla="*/ 0 60000 65536"/>
                  <a:gd name="T14" fmla="*/ 0 60000 65536"/>
                  <a:gd name="T15" fmla="*/ 0 60000 65536"/>
                  <a:gd name="T16" fmla="*/ 0 60000 65536"/>
                  <a:gd name="T17" fmla="*/ 0 60000 65536"/>
                  <a:gd name="T18" fmla="*/ 0 w 3999"/>
                  <a:gd name="T19" fmla="*/ 0 h 1082"/>
                  <a:gd name="T20" fmla="*/ 3999 w 3999"/>
                  <a:gd name="T21" fmla="*/ 1082 h 1082"/>
                </a:gdLst>
                <a:ahLst/>
                <a:cxnLst>
                  <a:cxn ang="T12">
                    <a:pos x="T0" y="T1"/>
                  </a:cxn>
                  <a:cxn ang="T13">
                    <a:pos x="T2" y="T3"/>
                  </a:cxn>
                  <a:cxn ang="T14">
                    <a:pos x="T4" y="T5"/>
                  </a:cxn>
                  <a:cxn ang="T15">
                    <a:pos x="T6" y="T7"/>
                  </a:cxn>
                  <a:cxn ang="T16">
                    <a:pos x="T8" y="T9"/>
                  </a:cxn>
                  <a:cxn ang="T17">
                    <a:pos x="T10" y="T11"/>
                  </a:cxn>
                </a:cxnLst>
                <a:rect l="T18" t="T19" r="T20" b="T21"/>
                <a:pathLst>
                  <a:path w="3999" h="1082">
                    <a:moveTo>
                      <a:pt x="0" y="0"/>
                    </a:moveTo>
                    <a:lnTo>
                      <a:pt x="1545" y="464"/>
                    </a:lnTo>
                    <a:lnTo>
                      <a:pt x="2699" y="791"/>
                    </a:lnTo>
                    <a:lnTo>
                      <a:pt x="3227" y="910"/>
                    </a:lnTo>
                    <a:lnTo>
                      <a:pt x="3617" y="1001"/>
                    </a:lnTo>
                    <a:lnTo>
                      <a:pt x="3999" y="1082"/>
                    </a:lnTo>
                  </a:path>
                </a:pathLst>
              </a:custGeom>
              <a:noFill/>
              <a:ln w="508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Arc 30"/>
              <p:cNvSpPr>
                <a:spLocks/>
              </p:cNvSpPr>
              <p:nvPr/>
            </p:nvSpPr>
            <p:spPr bwMode="auto">
              <a:xfrm rot="5400000" flipH="1">
                <a:off x="4112" y="1687"/>
                <a:ext cx="362" cy="1302"/>
              </a:xfrm>
              <a:custGeom>
                <a:avLst/>
                <a:gdLst>
                  <a:gd name="T0" fmla="*/ 0 w 21600"/>
                  <a:gd name="T1" fmla="*/ 0 h 21845"/>
                  <a:gd name="T2" fmla="*/ 0 w 21600"/>
                  <a:gd name="T3" fmla="*/ 0 h 21845"/>
                  <a:gd name="T4" fmla="*/ 0 w 21600"/>
                  <a:gd name="T5" fmla="*/ 0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20740" y="-1"/>
                    </a:moveTo>
                    <a:cubicBezTo>
                      <a:pt x="21310" y="1960"/>
                      <a:pt x="21600" y="3992"/>
                      <a:pt x="21600" y="6034"/>
                    </a:cubicBezTo>
                    <a:cubicBezTo>
                      <a:pt x="21600" y="12031"/>
                      <a:pt x="19106" y="17758"/>
                      <a:pt x="14716" y="21844"/>
                    </a:cubicBezTo>
                  </a:path>
                  <a:path w="21600" h="21845" stroke="0" extrusionOk="0">
                    <a:moveTo>
                      <a:pt x="20740" y="-1"/>
                    </a:moveTo>
                    <a:cubicBezTo>
                      <a:pt x="21310" y="1960"/>
                      <a:pt x="21600" y="3992"/>
                      <a:pt x="21600" y="6034"/>
                    </a:cubicBezTo>
                    <a:cubicBezTo>
                      <a:pt x="21600" y="12031"/>
                      <a:pt x="19106" y="17758"/>
                      <a:pt x="14716" y="21844"/>
                    </a:cubicBezTo>
                    <a:lnTo>
                      <a:pt x="0" y="6034"/>
                    </a:lnTo>
                    <a:lnTo>
                      <a:pt x="20740" y="-1"/>
                    </a:lnTo>
                    <a:close/>
                  </a:path>
                </a:pathLst>
              </a:custGeom>
              <a:noFill/>
              <a:ln w="508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9" name="Arc 31"/>
              <p:cNvSpPr>
                <a:spLocks/>
              </p:cNvSpPr>
              <p:nvPr/>
            </p:nvSpPr>
            <p:spPr bwMode="auto">
              <a:xfrm flipH="1">
                <a:off x="846" y="1030"/>
                <a:ext cx="2270" cy="2386"/>
              </a:xfrm>
              <a:custGeom>
                <a:avLst/>
                <a:gdLst>
                  <a:gd name="T0" fmla="*/ 0 w 21512"/>
                  <a:gd name="T1" fmla="*/ 0 h 21390"/>
                  <a:gd name="T2" fmla="*/ 0 w 21512"/>
                  <a:gd name="T3" fmla="*/ 0 h 21390"/>
                  <a:gd name="T4" fmla="*/ 0 w 21512"/>
                  <a:gd name="T5" fmla="*/ 0 h 21390"/>
                  <a:gd name="T6" fmla="*/ 0 60000 65536"/>
                  <a:gd name="T7" fmla="*/ 0 60000 65536"/>
                  <a:gd name="T8" fmla="*/ 0 60000 65536"/>
                  <a:gd name="T9" fmla="*/ 0 w 21512"/>
                  <a:gd name="T10" fmla="*/ 0 h 21390"/>
                  <a:gd name="T11" fmla="*/ 21512 w 21512"/>
                  <a:gd name="T12" fmla="*/ 21390 h 21390"/>
                </a:gdLst>
                <a:ahLst/>
                <a:cxnLst>
                  <a:cxn ang="T6">
                    <a:pos x="T0" y="T1"/>
                  </a:cxn>
                  <a:cxn ang="T7">
                    <a:pos x="T2" y="T3"/>
                  </a:cxn>
                  <a:cxn ang="T8">
                    <a:pos x="T4" y="T5"/>
                  </a:cxn>
                </a:cxnLst>
                <a:rect l="T9" t="T10" r="T11" b="T12"/>
                <a:pathLst>
                  <a:path w="21512" h="21390" fill="none" extrusionOk="0">
                    <a:moveTo>
                      <a:pt x="21511" y="1948"/>
                    </a:moveTo>
                    <a:cubicBezTo>
                      <a:pt x="20606" y="11940"/>
                      <a:pt x="12941" y="19993"/>
                      <a:pt x="3006" y="21389"/>
                    </a:cubicBezTo>
                  </a:path>
                  <a:path w="21512" h="21390" stroke="0" extrusionOk="0">
                    <a:moveTo>
                      <a:pt x="21511" y="1948"/>
                    </a:moveTo>
                    <a:cubicBezTo>
                      <a:pt x="20606" y="11940"/>
                      <a:pt x="12941" y="19993"/>
                      <a:pt x="3006" y="21389"/>
                    </a:cubicBezTo>
                    <a:lnTo>
                      <a:pt x="0" y="0"/>
                    </a:lnTo>
                    <a:lnTo>
                      <a:pt x="21511" y="1948"/>
                    </a:lnTo>
                    <a:close/>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00" name="Arc 32"/>
              <p:cNvSpPr>
                <a:spLocks/>
              </p:cNvSpPr>
              <p:nvPr/>
            </p:nvSpPr>
            <p:spPr bwMode="auto">
              <a:xfrm rot="10800000" flipV="1">
                <a:off x="4141" y="2572"/>
                <a:ext cx="581" cy="666"/>
              </a:xfrm>
              <a:custGeom>
                <a:avLst/>
                <a:gdLst>
                  <a:gd name="T0" fmla="*/ 0 w 24885"/>
                  <a:gd name="T1" fmla="*/ 0 h 21600"/>
                  <a:gd name="T2" fmla="*/ 0 w 24885"/>
                  <a:gd name="T3" fmla="*/ 0 h 21600"/>
                  <a:gd name="T4" fmla="*/ 0 w 24885"/>
                  <a:gd name="T5" fmla="*/ 0 h 21600"/>
                  <a:gd name="T6" fmla="*/ 0 60000 65536"/>
                  <a:gd name="T7" fmla="*/ 0 60000 65536"/>
                  <a:gd name="T8" fmla="*/ 0 60000 65536"/>
                  <a:gd name="T9" fmla="*/ 0 w 24885"/>
                  <a:gd name="T10" fmla="*/ 0 h 21600"/>
                  <a:gd name="T11" fmla="*/ 24885 w 24885"/>
                  <a:gd name="T12" fmla="*/ 21600 h 21600"/>
                </a:gdLst>
                <a:ahLst/>
                <a:cxnLst>
                  <a:cxn ang="T6">
                    <a:pos x="T0" y="T1"/>
                  </a:cxn>
                  <a:cxn ang="T7">
                    <a:pos x="T2" y="T3"/>
                  </a:cxn>
                  <a:cxn ang="T8">
                    <a:pos x="T4" y="T5"/>
                  </a:cxn>
                </a:cxnLst>
                <a:rect l="T9" t="T10" r="T11" b="T12"/>
                <a:pathLst>
                  <a:path w="24885" h="21600" fill="none" extrusionOk="0">
                    <a:moveTo>
                      <a:pt x="0" y="251"/>
                    </a:moveTo>
                    <a:cubicBezTo>
                      <a:pt x="1087" y="83"/>
                      <a:pt x="2185" y="-1"/>
                      <a:pt x="3285" y="0"/>
                    </a:cubicBezTo>
                    <a:cubicBezTo>
                      <a:pt x="15214" y="0"/>
                      <a:pt x="24885" y="9670"/>
                      <a:pt x="24885" y="21600"/>
                    </a:cubicBezTo>
                  </a:path>
                  <a:path w="24885" h="21600" stroke="0" extrusionOk="0">
                    <a:moveTo>
                      <a:pt x="0" y="251"/>
                    </a:moveTo>
                    <a:cubicBezTo>
                      <a:pt x="1087" y="83"/>
                      <a:pt x="2185" y="-1"/>
                      <a:pt x="3285" y="0"/>
                    </a:cubicBezTo>
                    <a:cubicBezTo>
                      <a:pt x="15214" y="0"/>
                      <a:pt x="24885" y="9670"/>
                      <a:pt x="24885" y="21600"/>
                    </a:cubicBezTo>
                    <a:lnTo>
                      <a:pt x="3285" y="21600"/>
                    </a:lnTo>
                    <a:lnTo>
                      <a:pt x="0" y="251"/>
                    </a:lnTo>
                    <a:close/>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01" name="Arc 33"/>
              <p:cNvSpPr>
                <a:spLocks/>
              </p:cNvSpPr>
              <p:nvPr/>
            </p:nvSpPr>
            <p:spPr bwMode="auto">
              <a:xfrm rot="16200000" flipV="1">
                <a:off x="3339" y="2899"/>
                <a:ext cx="582" cy="1677"/>
              </a:xfrm>
              <a:custGeom>
                <a:avLst/>
                <a:gdLst>
                  <a:gd name="T0" fmla="*/ 0 w 21600"/>
                  <a:gd name="T1" fmla="*/ 0 h 20808"/>
                  <a:gd name="T2" fmla="*/ 0 w 21600"/>
                  <a:gd name="T3" fmla="*/ 0 h 20808"/>
                  <a:gd name="T4" fmla="*/ 0 w 21600"/>
                  <a:gd name="T5" fmla="*/ 0 h 20808"/>
                  <a:gd name="T6" fmla="*/ 0 60000 65536"/>
                  <a:gd name="T7" fmla="*/ 0 60000 65536"/>
                  <a:gd name="T8" fmla="*/ 0 60000 65536"/>
                  <a:gd name="T9" fmla="*/ 0 w 21600"/>
                  <a:gd name="T10" fmla="*/ 0 h 20808"/>
                  <a:gd name="T11" fmla="*/ 21600 w 21600"/>
                  <a:gd name="T12" fmla="*/ 20808 h 20808"/>
                </a:gdLst>
                <a:ahLst/>
                <a:cxnLst>
                  <a:cxn ang="T6">
                    <a:pos x="T0" y="T1"/>
                  </a:cxn>
                  <a:cxn ang="T7">
                    <a:pos x="T2" y="T3"/>
                  </a:cxn>
                  <a:cxn ang="T8">
                    <a:pos x="T4" y="T5"/>
                  </a:cxn>
                </a:cxnLst>
                <a:rect l="T9" t="T10" r="T11" b="T12"/>
                <a:pathLst>
                  <a:path w="21600" h="20808" fill="none" extrusionOk="0">
                    <a:moveTo>
                      <a:pt x="5796" y="0"/>
                    </a:moveTo>
                    <a:cubicBezTo>
                      <a:pt x="15137" y="2602"/>
                      <a:pt x="21600" y="11111"/>
                      <a:pt x="21600" y="20808"/>
                    </a:cubicBezTo>
                  </a:path>
                  <a:path w="21600" h="20808" stroke="0" extrusionOk="0">
                    <a:moveTo>
                      <a:pt x="5796" y="0"/>
                    </a:moveTo>
                    <a:cubicBezTo>
                      <a:pt x="15137" y="2602"/>
                      <a:pt x="21600" y="11111"/>
                      <a:pt x="21600" y="20808"/>
                    </a:cubicBezTo>
                    <a:lnTo>
                      <a:pt x="0" y="20808"/>
                    </a:lnTo>
                    <a:lnTo>
                      <a:pt x="5796" y="0"/>
                    </a:lnTo>
                    <a:close/>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02" name="Freeform 34"/>
              <p:cNvSpPr>
                <a:spLocks/>
              </p:cNvSpPr>
              <p:nvPr/>
            </p:nvSpPr>
            <p:spPr bwMode="auto">
              <a:xfrm>
                <a:off x="2782" y="2327"/>
                <a:ext cx="2063" cy="1119"/>
              </a:xfrm>
              <a:custGeom>
                <a:avLst/>
                <a:gdLst>
                  <a:gd name="T0" fmla="*/ 0 w 2063"/>
                  <a:gd name="T1" fmla="*/ 1119 h 1119"/>
                  <a:gd name="T2" fmla="*/ 1281 w 2063"/>
                  <a:gd name="T3" fmla="*/ 364 h 1119"/>
                  <a:gd name="T4" fmla="*/ 1418 w 2063"/>
                  <a:gd name="T5" fmla="*/ 273 h 1119"/>
                  <a:gd name="T6" fmla="*/ 1590 w 2063"/>
                  <a:gd name="T7" fmla="*/ 191 h 1119"/>
                  <a:gd name="T8" fmla="*/ 1708 w 2063"/>
                  <a:gd name="T9" fmla="*/ 110 h 1119"/>
                  <a:gd name="T10" fmla="*/ 1827 w 2063"/>
                  <a:gd name="T11" fmla="*/ 64 h 1119"/>
                  <a:gd name="T12" fmla="*/ 1954 w 2063"/>
                  <a:gd name="T13" fmla="*/ 19 h 1119"/>
                  <a:gd name="T14" fmla="*/ 2063 w 2063"/>
                  <a:gd name="T15" fmla="*/ 0 h 1119"/>
                  <a:gd name="T16" fmla="*/ 0 60000 65536"/>
                  <a:gd name="T17" fmla="*/ 0 60000 65536"/>
                  <a:gd name="T18" fmla="*/ 0 60000 65536"/>
                  <a:gd name="T19" fmla="*/ 0 60000 65536"/>
                  <a:gd name="T20" fmla="*/ 0 60000 65536"/>
                  <a:gd name="T21" fmla="*/ 0 60000 65536"/>
                  <a:gd name="T22" fmla="*/ 0 60000 65536"/>
                  <a:gd name="T23" fmla="*/ 0 60000 65536"/>
                  <a:gd name="T24" fmla="*/ 0 w 2063"/>
                  <a:gd name="T25" fmla="*/ 0 h 1119"/>
                  <a:gd name="T26" fmla="*/ 2063 w 2063"/>
                  <a:gd name="T27" fmla="*/ 1119 h 1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3" h="1119">
                    <a:moveTo>
                      <a:pt x="0" y="1119"/>
                    </a:moveTo>
                    <a:lnTo>
                      <a:pt x="1281" y="364"/>
                    </a:lnTo>
                    <a:lnTo>
                      <a:pt x="1418" y="273"/>
                    </a:lnTo>
                    <a:lnTo>
                      <a:pt x="1590" y="191"/>
                    </a:lnTo>
                    <a:lnTo>
                      <a:pt x="1708" y="110"/>
                    </a:lnTo>
                    <a:lnTo>
                      <a:pt x="1827" y="64"/>
                    </a:lnTo>
                    <a:lnTo>
                      <a:pt x="1954" y="19"/>
                    </a:lnTo>
                    <a:lnTo>
                      <a:pt x="2063" y="0"/>
                    </a:lnTo>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03" name="Line 35"/>
              <p:cNvSpPr>
                <a:spLocks noChangeShapeType="1"/>
              </p:cNvSpPr>
              <p:nvPr/>
            </p:nvSpPr>
            <p:spPr bwMode="auto">
              <a:xfrm flipH="1">
                <a:off x="2833" y="2734"/>
                <a:ext cx="263" cy="709"/>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04" name="Freeform 36"/>
              <p:cNvSpPr>
                <a:spLocks/>
              </p:cNvSpPr>
              <p:nvPr/>
            </p:nvSpPr>
            <p:spPr bwMode="auto">
              <a:xfrm>
                <a:off x="3672" y="2294"/>
                <a:ext cx="1191" cy="45"/>
              </a:xfrm>
              <a:custGeom>
                <a:avLst/>
                <a:gdLst>
                  <a:gd name="T0" fmla="*/ 0 w 1191"/>
                  <a:gd name="T1" fmla="*/ 0 h 45"/>
                  <a:gd name="T2" fmla="*/ 400 w 1191"/>
                  <a:gd name="T3" fmla="*/ 27 h 45"/>
                  <a:gd name="T4" fmla="*/ 573 w 1191"/>
                  <a:gd name="T5" fmla="*/ 36 h 45"/>
                  <a:gd name="T6" fmla="*/ 891 w 1191"/>
                  <a:gd name="T7" fmla="*/ 18 h 45"/>
                  <a:gd name="T8" fmla="*/ 1191 w 1191"/>
                  <a:gd name="T9" fmla="*/ 45 h 45"/>
                  <a:gd name="T10" fmla="*/ 0 60000 65536"/>
                  <a:gd name="T11" fmla="*/ 0 60000 65536"/>
                  <a:gd name="T12" fmla="*/ 0 60000 65536"/>
                  <a:gd name="T13" fmla="*/ 0 60000 65536"/>
                  <a:gd name="T14" fmla="*/ 0 60000 65536"/>
                  <a:gd name="T15" fmla="*/ 0 w 1191"/>
                  <a:gd name="T16" fmla="*/ 0 h 45"/>
                  <a:gd name="T17" fmla="*/ 1191 w 1191"/>
                  <a:gd name="T18" fmla="*/ 45 h 45"/>
                </a:gdLst>
                <a:ahLst/>
                <a:cxnLst>
                  <a:cxn ang="T10">
                    <a:pos x="T0" y="T1"/>
                  </a:cxn>
                  <a:cxn ang="T11">
                    <a:pos x="T2" y="T3"/>
                  </a:cxn>
                  <a:cxn ang="T12">
                    <a:pos x="T4" y="T5"/>
                  </a:cxn>
                  <a:cxn ang="T13">
                    <a:pos x="T6" y="T7"/>
                  </a:cxn>
                  <a:cxn ang="T14">
                    <a:pos x="T8" y="T9"/>
                  </a:cxn>
                </a:cxnLst>
                <a:rect l="T15" t="T16" r="T17" b="T18"/>
                <a:pathLst>
                  <a:path w="1191" h="45">
                    <a:moveTo>
                      <a:pt x="0" y="0"/>
                    </a:moveTo>
                    <a:lnTo>
                      <a:pt x="400" y="27"/>
                    </a:lnTo>
                    <a:lnTo>
                      <a:pt x="573" y="36"/>
                    </a:lnTo>
                    <a:lnTo>
                      <a:pt x="891" y="18"/>
                    </a:lnTo>
                    <a:lnTo>
                      <a:pt x="1191" y="45"/>
                    </a:lnTo>
                  </a:path>
                </a:pathLst>
              </a:custGeom>
              <a:noFill/>
              <a:ln w="38100">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05" name="Arc 37"/>
              <p:cNvSpPr>
                <a:spLocks/>
              </p:cNvSpPr>
              <p:nvPr/>
            </p:nvSpPr>
            <p:spPr bwMode="auto">
              <a:xfrm flipH="1">
                <a:off x="236" y="1242"/>
                <a:ext cx="627" cy="1759"/>
              </a:xfrm>
              <a:custGeom>
                <a:avLst/>
                <a:gdLst>
                  <a:gd name="T0" fmla="*/ 0 w 21600"/>
                  <a:gd name="T1" fmla="*/ 0 h 42952"/>
                  <a:gd name="T2" fmla="*/ 0 w 21600"/>
                  <a:gd name="T3" fmla="*/ 0 h 42952"/>
                  <a:gd name="T4" fmla="*/ 0 w 21600"/>
                  <a:gd name="T5" fmla="*/ 0 h 42952"/>
                  <a:gd name="T6" fmla="*/ 0 60000 65536"/>
                  <a:gd name="T7" fmla="*/ 0 60000 65536"/>
                  <a:gd name="T8" fmla="*/ 0 60000 65536"/>
                  <a:gd name="T9" fmla="*/ 0 w 21600"/>
                  <a:gd name="T10" fmla="*/ 0 h 42952"/>
                  <a:gd name="T11" fmla="*/ 21600 w 21600"/>
                  <a:gd name="T12" fmla="*/ 42952 h 42952"/>
                </a:gdLst>
                <a:ahLst/>
                <a:cxnLst>
                  <a:cxn ang="T6">
                    <a:pos x="T0" y="T1"/>
                  </a:cxn>
                  <a:cxn ang="T7">
                    <a:pos x="T2" y="T3"/>
                  </a:cxn>
                  <a:cxn ang="T8">
                    <a:pos x="T4" y="T5"/>
                  </a:cxn>
                </a:cxnLst>
                <a:rect l="T9" t="T10" r="T11" b="T12"/>
                <a:pathLst>
                  <a:path w="21600" h="42952" fill="none" extrusionOk="0">
                    <a:moveTo>
                      <a:pt x="1283" y="0"/>
                    </a:moveTo>
                    <a:cubicBezTo>
                      <a:pt x="12694" y="679"/>
                      <a:pt x="21600" y="10131"/>
                      <a:pt x="21600" y="21562"/>
                    </a:cubicBezTo>
                    <a:cubicBezTo>
                      <a:pt x="21600" y="32329"/>
                      <a:pt x="13669" y="41452"/>
                      <a:pt x="3006" y="42951"/>
                    </a:cubicBezTo>
                  </a:path>
                  <a:path w="21600" h="42952" stroke="0" extrusionOk="0">
                    <a:moveTo>
                      <a:pt x="1283" y="0"/>
                    </a:moveTo>
                    <a:cubicBezTo>
                      <a:pt x="12694" y="679"/>
                      <a:pt x="21600" y="10131"/>
                      <a:pt x="21600" y="21562"/>
                    </a:cubicBezTo>
                    <a:cubicBezTo>
                      <a:pt x="21600" y="32329"/>
                      <a:pt x="13669" y="41452"/>
                      <a:pt x="3006" y="42951"/>
                    </a:cubicBezTo>
                    <a:lnTo>
                      <a:pt x="0" y="21562"/>
                    </a:lnTo>
                    <a:lnTo>
                      <a:pt x="1283" y="0"/>
                    </a:lnTo>
                    <a:close/>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06" name="Arc 38"/>
              <p:cNvSpPr>
                <a:spLocks/>
              </p:cNvSpPr>
              <p:nvPr/>
            </p:nvSpPr>
            <p:spPr bwMode="auto">
              <a:xfrm flipH="1">
                <a:off x="441" y="1252"/>
                <a:ext cx="845" cy="1248"/>
              </a:xfrm>
              <a:custGeom>
                <a:avLst/>
                <a:gdLst>
                  <a:gd name="T0" fmla="*/ 0 w 21600"/>
                  <a:gd name="T1" fmla="*/ 0 h 19403"/>
                  <a:gd name="T2" fmla="*/ 0 w 21600"/>
                  <a:gd name="T3" fmla="*/ 0 h 19403"/>
                  <a:gd name="T4" fmla="*/ 0 w 21600"/>
                  <a:gd name="T5" fmla="*/ 0 h 19403"/>
                  <a:gd name="T6" fmla="*/ 0 60000 65536"/>
                  <a:gd name="T7" fmla="*/ 0 60000 65536"/>
                  <a:gd name="T8" fmla="*/ 0 60000 65536"/>
                  <a:gd name="T9" fmla="*/ 0 w 21600"/>
                  <a:gd name="T10" fmla="*/ 0 h 19403"/>
                  <a:gd name="T11" fmla="*/ 21600 w 21600"/>
                  <a:gd name="T12" fmla="*/ 19403 h 19403"/>
                </a:gdLst>
                <a:ahLst/>
                <a:cxnLst>
                  <a:cxn ang="T6">
                    <a:pos x="T0" y="T1"/>
                  </a:cxn>
                  <a:cxn ang="T7">
                    <a:pos x="T2" y="T3"/>
                  </a:cxn>
                  <a:cxn ang="T8">
                    <a:pos x="T4" y="T5"/>
                  </a:cxn>
                </a:cxnLst>
                <a:rect l="T9" t="T10" r="T11" b="T12"/>
                <a:pathLst>
                  <a:path w="21600" h="19403" fill="none" extrusionOk="0">
                    <a:moveTo>
                      <a:pt x="12640" y="0"/>
                    </a:moveTo>
                    <a:cubicBezTo>
                      <a:pt x="18266" y="4060"/>
                      <a:pt x="21600" y="10576"/>
                      <a:pt x="21600" y="17515"/>
                    </a:cubicBezTo>
                    <a:cubicBezTo>
                      <a:pt x="21600" y="18145"/>
                      <a:pt x="21572" y="18775"/>
                      <a:pt x="21517" y="19403"/>
                    </a:cubicBezTo>
                  </a:path>
                  <a:path w="21600" h="19403" stroke="0" extrusionOk="0">
                    <a:moveTo>
                      <a:pt x="12640" y="0"/>
                    </a:moveTo>
                    <a:cubicBezTo>
                      <a:pt x="18266" y="4060"/>
                      <a:pt x="21600" y="10576"/>
                      <a:pt x="21600" y="17515"/>
                    </a:cubicBezTo>
                    <a:cubicBezTo>
                      <a:pt x="21600" y="18145"/>
                      <a:pt x="21572" y="18775"/>
                      <a:pt x="21517" y="19403"/>
                    </a:cubicBezTo>
                    <a:lnTo>
                      <a:pt x="0" y="17515"/>
                    </a:lnTo>
                    <a:lnTo>
                      <a:pt x="12640" y="0"/>
                    </a:lnTo>
                    <a:close/>
                  </a:path>
                </a:pathLst>
              </a:custGeom>
              <a:noFill/>
              <a:ln w="508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07" name="Line 39"/>
              <p:cNvSpPr>
                <a:spLocks noChangeShapeType="1"/>
              </p:cNvSpPr>
              <p:nvPr/>
            </p:nvSpPr>
            <p:spPr bwMode="auto">
              <a:xfrm flipV="1">
                <a:off x="459" y="2391"/>
                <a:ext cx="122" cy="80"/>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08" name="Line 40"/>
              <p:cNvSpPr>
                <a:spLocks noChangeShapeType="1"/>
              </p:cNvSpPr>
              <p:nvPr/>
            </p:nvSpPr>
            <p:spPr bwMode="auto">
              <a:xfrm flipV="1">
                <a:off x="491" y="2435"/>
                <a:ext cx="122" cy="80"/>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09" name="Arc 41"/>
              <p:cNvSpPr>
                <a:spLocks/>
              </p:cNvSpPr>
              <p:nvPr/>
            </p:nvSpPr>
            <p:spPr bwMode="auto">
              <a:xfrm flipH="1">
                <a:off x="492" y="1258"/>
                <a:ext cx="845" cy="1248"/>
              </a:xfrm>
              <a:custGeom>
                <a:avLst/>
                <a:gdLst>
                  <a:gd name="T0" fmla="*/ 0 w 21600"/>
                  <a:gd name="T1" fmla="*/ 0 h 19403"/>
                  <a:gd name="T2" fmla="*/ 0 w 21600"/>
                  <a:gd name="T3" fmla="*/ 0 h 19403"/>
                  <a:gd name="T4" fmla="*/ 0 w 21600"/>
                  <a:gd name="T5" fmla="*/ 0 h 19403"/>
                  <a:gd name="T6" fmla="*/ 0 60000 65536"/>
                  <a:gd name="T7" fmla="*/ 0 60000 65536"/>
                  <a:gd name="T8" fmla="*/ 0 60000 65536"/>
                  <a:gd name="T9" fmla="*/ 0 w 21600"/>
                  <a:gd name="T10" fmla="*/ 0 h 19403"/>
                  <a:gd name="T11" fmla="*/ 21600 w 21600"/>
                  <a:gd name="T12" fmla="*/ 19403 h 19403"/>
                </a:gdLst>
                <a:ahLst/>
                <a:cxnLst>
                  <a:cxn ang="T6">
                    <a:pos x="T0" y="T1"/>
                  </a:cxn>
                  <a:cxn ang="T7">
                    <a:pos x="T2" y="T3"/>
                  </a:cxn>
                  <a:cxn ang="T8">
                    <a:pos x="T4" y="T5"/>
                  </a:cxn>
                </a:cxnLst>
                <a:rect l="T9" t="T10" r="T11" b="T12"/>
                <a:pathLst>
                  <a:path w="21600" h="19403" fill="none" extrusionOk="0">
                    <a:moveTo>
                      <a:pt x="12640" y="0"/>
                    </a:moveTo>
                    <a:cubicBezTo>
                      <a:pt x="18266" y="4060"/>
                      <a:pt x="21600" y="10576"/>
                      <a:pt x="21600" y="17515"/>
                    </a:cubicBezTo>
                    <a:cubicBezTo>
                      <a:pt x="21600" y="18145"/>
                      <a:pt x="21572" y="18775"/>
                      <a:pt x="21517" y="19403"/>
                    </a:cubicBezTo>
                  </a:path>
                  <a:path w="21600" h="19403" stroke="0" extrusionOk="0">
                    <a:moveTo>
                      <a:pt x="12640" y="0"/>
                    </a:moveTo>
                    <a:cubicBezTo>
                      <a:pt x="18266" y="4060"/>
                      <a:pt x="21600" y="10576"/>
                      <a:pt x="21600" y="17515"/>
                    </a:cubicBezTo>
                    <a:cubicBezTo>
                      <a:pt x="21600" y="18145"/>
                      <a:pt x="21572" y="18775"/>
                      <a:pt x="21517" y="19403"/>
                    </a:cubicBezTo>
                    <a:lnTo>
                      <a:pt x="0" y="17515"/>
                    </a:lnTo>
                    <a:lnTo>
                      <a:pt x="12640" y="0"/>
                    </a:lnTo>
                    <a:close/>
                  </a:path>
                </a:pathLst>
              </a:custGeom>
              <a:noFill/>
              <a:ln w="508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10" name="Line 42"/>
              <p:cNvSpPr>
                <a:spLocks noChangeShapeType="1"/>
              </p:cNvSpPr>
              <p:nvPr/>
            </p:nvSpPr>
            <p:spPr bwMode="auto">
              <a:xfrm>
                <a:off x="464" y="2527"/>
                <a:ext cx="318" cy="464"/>
              </a:xfrm>
              <a:prstGeom prst="line">
                <a:avLst/>
              </a:prstGeom>
              <a:noFill/>
              <a:ln w="38100">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11" name="Line 43"/>
              <p:cNvSpPr>
                <a:spLocks noChangeShapeType="1"/>
              </p:cNvSpPr>
              <p:nvPr/>
            </p:nvSpPr>
            <p:spPr bwMode="auto">
              <a:xfrm flipV="1">
                <a:off x="600" y="1273"/>
                <a:ext cx="227" cy="1109"/>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12" name="Arc 44"/>
              <p:cNvSpPr>
                <a:spLocks/>
              </p:cNvSpPr>
              <p:nvPr/>
            </p:nvSpPr>
            <p:spPr bwMode="auto">
              <a:xfrm flipH="1">
                <a:off x="606" y="2298"/>
                <a:ext cx="2479" cy="1142"/>
              </a:xfrm>
              <a:custGeom>
                <a:avLst/>
                <a:gdLst>
                  <a:gd name="T0" fmla="*/ 0 w 21512"/>
                  <a:gd name="T1" fmla="*/ 0 h 21390"/>
                  <a:gd name="T2" fmla="*/ 0 w 21512"/>
                  <a:gd name="T3" fmla="*/ 0 h 21390"/>
                  <a:gd name="T4" fmla="*/ 0 w 21512"/>
                  <a:gd name="T5" fmla="*/ 0 h 21390"/>
                  <a:gd name="T6" fmla="*/ 0 60000 65536"/>
                  <a:gd name="T7" fmla="*/ 0 60000 65536"/>
                  <a:gd name="T8" fmla="*/ 0 60000 65536"/>
                  <a:gd name="T9" fmla="*/ 0 w 21512"/>
                  <a:gd name="T10" fmla="*/ 0 h 21390"/>
                  <a:gd name="T11" fmla="*/ 21512 w 21512"/>
                  <a:gd name="T12" fmla="*/ 21390 h 21390"/>
                </a:gdLst>
                <a:ahLst/>
                <a:cxnLst>
                  <a:cxn ang="T6">
                    <a:pos x="T0" y="T1"/>
                  </a:cxn>
                  <a:cxn ang="T7">
                    <a:pos x="T2" y="T3"/>
                  </a:cxn>
                  <a:cxn ang="T8">
                    <a:pos x="T4" y="T5"/>
                  </a:cxn>
                </a:cxnLst>
                <a:rect l="T9" t="T10" r="T11" b="T12"/>
                <a:pathLst>
                  <a:path w="21512" h="21390" fill="none" extrusionOk="0">
                    <a:moveTo>
                      <a:pt x="21511" y="1948"/>
                    </a:moveTo>
                    <a:cubicBezTo>
                      <a:pt x="20606" y="11940"/>
                      <a:pt x="12941" y="19993"/>
                      <a:pt x="3006" y="21389"/>
                    </a:cubicBezTo>
                  </a:path>
                  <a:path w="21512" h="21390" stroke="0" extrusionOk="0">
                    <a:moveTo>
                      <a:pt x="21511" y="1948"/>
                    </a:moveTo>
                    <a:cubicBezTo>
                      <a:pt x="20606" y="11940"/>
                      <a:pt x="12941" y="19993"/>
                      <a:pt x="3006" y="21389"/>
                    </a:cubicBezTo>
                    <a:lnTo>
                      <a:pt x="0" y="0"/>
                    </a:lnTo>
                    <a:lnTo>
                      <a:pt x="21511" y="1948"/>
                    </a:lnTo>
                    <a:close/>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13" name="Line 45"/>
              <p:cNvSpPr>
                <a:spLocks noChangeShapeType="1"/>
              </p:cNvSpPr>
              <p:nvPr/>
            </p:nvSpPr>
            <p:spPr bwMode="auto">
              <a:xfrm flipH="1" flipV="1">
                <a:off x="596" y="2414"/>
                <a:ext cx="182" cy="573"/>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14" name="Arc 46"/>
              <p:cNvSpPr>
                <a:spLocks/>
              </p:cNvSpPr>
              <p:nvPr/>
            </p:nvSpPr>
            <p:spPr bwMode="auto">
              <a:xfrm flipV="1">
                <a:off x="618" y="2396"/>
                <a:ext cx="4112" cy="492"/>
              </a:xfrm>
              <a:custGeom>
                <a:avLst/>
                <a:gdLst>
                  <a:gd name="T0" fmla="*/ 0 w 41767"/>
                  <a:gd name="T1" fmla="*/ 0 h 21600"/>
                  <a:gd name="T2" fmla="*/ 0 w 41767"/>
                  <a:gd name="T3" fmla="*/ 0 h 21600"/>
                  <a:gd name="T4" fmla="*/ 0 w 41767"/>
                  <a:gd name="T5" fmla="*/ 0 h 21600"/>
                  <a:gd name="T6" fmla="*/ 0 60000 65536"/>
                  <a:gd name="T7" fmla="*/ 0 60000 65536"/>
                  <a:gd name="T8" fmla="*/ 0 60000 65536"/>
                  <a:gd name="T9" fmla="*/ 0 w 41767"/>
                  <a:gd name="T10" fmla="*/ 0 h 21600"/>
                  <a:gd name="T11" fmla="*/ 41767 w 41767"/>
                  <a:gd name="T12" fmla="*/ 21600 h 21600"/>
                </a:gdLst>
                <a:ahLst/>
                <a:cxnLst>
                  <a:cxn ang="T6">
                    <a:pos x="T0" y="T1"/>
                  </a:cxn>
                  <a:cxn ang="T7">
                    <a:pos x="T2" y="T3"/>
                  </a:cxn>
                  <a:cxn ang="T8">
                    <a:pos x="T4" y="T5"/>
                  </a:cxn>
                </a:cxnLst>
                <a:rect l="T9" t="T10" r="T11" b="T12"/>
                <a:pathLst>
                  <a:path w="41767" h="21600" fill="none" extrusionOk="0">
                    <a:moveTo>
                      <a:pt x="0" y="20236"/>
                    </a:moveTo>
                    <a:cubicBezTo>
                      <a:pt x="719" y="8859"/>
                      <a:pt x="10157" y="-1"/>
                      <a:pt x="21557" y="0"/>
                    </a:cubicBezTo>
                    <a:cubicBezTo>
                      <a:pt x="30545" y="0"/>
                      <a:pt x="38594" y="5566"/>
                      <a:pt x="41766" y="13976"/>
                    </a:cubicBezTo>
                  </a:path>
                  <a:path w="41767" h="21600" stroke="0" extrusionOk="0">
                    <a:moveTo>
                      <a:pt x="0" y="20236"/>
                    </a:moveTo>
                    <a:cubicBezTo>
                      <a:pt x="719" y="8859"/>
                      <a:pt x="10157" y="-1"/>
                      <a:pt x="21557" y="0"/>
                    </a:cubicBezTo>
                    <a:cubicBezTo>
                      <a:pt x="30545" y="0"/>
                      <a:pt x="38594" y="5566"/>
                      <a:pt x="41766" y="13976"/>
                    </a:cubicBezTo>
                    <a:lnTo>
                      <a:pt x="21557" y="21600"/>
                    </a:lnTo>
                    <a:lnTo>
                      <a:pt x="0" y="20236"/>
                    </a:lnTo>
                    <a:close/>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15" name="Freeform 47"/>
              <p:cNvSpPr>
                <a:spLocks/>
              </p:cNvSpPr>
              <p:nvPr/>
            </p:nvSpPr>
            <p:spPr bwMode="auto">
              <a:xfrm>
                <a:off x="591" y="2327"/>
                <a:ext cx="4272" cy="146"/>
              </a:xfrm>
              <a:custGeom>
                <a:avLst/>
                <a:gdLst>
                  <a:gd name="T0" fmla="*/ 0 w 4272"/>
                  <a:gd name="T1" fmla="*/ 82 h 146"/>
                  <a:gd name="T2" fmla="*/ 1436 w 4272"/>
                  <a:gd name="T3" fmla="*/ 146 h 146"/>
                  <a:gd name="T4" fmla="*/ 2345 w 4272"/>
                  <a:gd name="T5" fmla="*/ 146 h 146"/>
                  <a:gd name="T6" fmla="*/ 3000 w 4272"/>
                  <a:gd name="T7" fmla="*/ 100 h 146"/>
                  <a:gd name="T8" fmla="*/ 3581 w 4272"/>
                  <a:gd name="T9" fmla="*/ 82 h 146"/>
                  <a:gd name="T10" fmla="*/ 4018 w 4272"/>
                  <a:gd name="T11" fmla="*/ 10 h 146"/>
                  <a:gd name="T12" fmla="*/ 4272 w 4272"/>
                  <a:gd name="T13" fmla="*/ 0 h 146"/>
                  <a:gd name="T14" fmla="*/ 0 60000 65536"/>
                  <a:gd name="T15" fmla="*/ 0 60000 65536"/>
                  <a:gd name="T16" fmla="*/ 0 60000 65536"/>
                  <a:gd name="T17" fmla="*/ 0 60000 65536"/>
                  <a:gd name="T18" fmla="*/ 0 60000 65536"/>
                  <a:gd name="T19" fmla="*/ 0 60000 65536"/>
                  <a:gd name="T20" fmla="*/ 0 60000 65536"/>
                  <a:gd name="T21" fmla="*/ 0 w 4272"/>
                  <a:gd name="T22" fmla="*/ 0 h 146"/>
                  <a:gd name="T23" fmla="*/ 4272 w 4272"/>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72" h="146">
                    <a:moveTo>
                      <a:pt x="0" y="82"/>
                    </a:moveTo>
                    <a:lnTo>
                      <a:pt x="1436" y="146"/>
                    </a:lnTo>
                    <a:lnTo>
                      <a:pt x="2345" y="146"/>
                    </a:lnTo>
                    <a:lnTo>
                      <a:pt x="3000" y="100"/>
                    </a:lnTo>
                    <a:lnTo>
                      <a:pt x="3581" y="82"/>
                    </a:lnTo>
                    <a:lnTo>
                      <a:pt x="4018" y="10"/>
                    </a:lnTo>
                    <a:lnTo>
                      <a:pt x="4272" y="0"/>
                    </a:lnTo>
                  </a:path>
                </a:pathLst>
              </a:custGeom>
              <a:noFill/>
              <a:ln w="508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16" name="Arc 48"/>
              <p:cNvSpPr>
                <a:spLocks/>
              </p:cNvSpPr>
              <p:nvPr/>
            </p:nvSpPr>
            <p:spPr bwMode="auto">
              <a:xfrm rot="5400000" flipH="1">
                <a:off x="1092" y="1782"/>
                <a:ext cx="481" cy="1440"/>
              </a:xfrm>
              <a:custGeom>
                <a:avLst/>
                <a:gdLst>
                  <a:gd name="T0" fmla="*/ 0 w 21600"/>
                  <a:gd name="T1" fmla="*/ 0 h 25412"/>
                  <a:gd name="T2" fmla="*/ 0 w 21600"/>
                  <a:gd name="T3" fmla="*/ 0 h 25412"/>
                  <a:gd name="T4" fmla="*/ 0 w 21600"/>
                  <a:gd name="T5" fmla="*/ 0 h 25412"/>
                  <a:gd name="T6" fmla="*/ 0 60000 65536"/>
                  <a:gd name="T7" fmla="*/ 0 60000 65536"/>
                  <a:gd name="T8" fmla="*/ 0 60000 65536"/>
                  <a:gd name="T9" fmla="*/ 0 w 21600"/>
                  <a:gd name="T10" fmla="*/ 0 h 25412"/>
                  <a:gd name="T11" fmla="*/ 21600 w 21600"/>
                  <a:gd name="T12" fmla="*/ 25412 h 25412"/>
                </a:gdLst>
                <a:ahLst/>
                <a:cxnLst>
                  <a:cxn ang="T6">
                    <a:pos x="T0" y="T1"/>
                  </a:cxn>
                  <a:cxn ang="T7">
                    <a:pos x="T2" y="T3"/>
                  </a:cxn>
                  <a:cxn ang="T8">
                    <a:pos x="T4" y="T5"/>
                  </a:cxn>
                </a:cxnLst>
                <a:rect l="T9" t="T10" r="T11" b="T12"/>
                <a:pathLst>
                  <a:path w="21600" h="25412" fill="none" extrusionOk="0">
                    <a:moveTo>
                      <a:pt x="19348" y="0"/>
                    </a:moveTo>
                    <a:cubicBezTo>
                      <a:pt x="20829" y="2983"/>
                      <a:pt x="21600" y="6269"/>
                      <a:pt x="21600" y="9601"/>
                    </a:cubicBezTo>
                    <a:cubicBezTo>
                      <a:pt x="21600" y="15598"/>
                      <a:pt x="19106" y="21325"/>
                      <a:pt x="14716" y="25411"/>
                    </a:cubicBezTo>
                  </a:path>
                  <a:path w="21600" h="25412" stroke="0" extrusionOk="0">
                    <a:moveTo>
                      <a:pt x="19348" y="0"/>
                    </a:moveTo>
                    <a:cubicBezTo>
                      <a:pt x="20829" y="2983"/>
                      <a:pt x="21600" y="6269"/>
                      <a:pt x="21600" y="9601"/>
                    </a:cubicBezTo>
                    <a:cubicBezTo>
                      <a:pt x="21600" y="15598"/>
                      <a:pt x="19106" y="21325"/>
                      <a:pt x="14716" y="25411"/>
                    </a:cubicBezTo>
                    <a:lnTo>
                      <a:pt x="0" y="9601"/>
                    </a:lnTo>
                    <a:lnTo>
                      <a:pt x="19348" y="0"/>
                    </a:lnTo>
                    <a:close/>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17" name="Arc 49"/>
              <p:cNvSpPr>
                <a:spLocks/>
              </p:cNvSpPr>
              <p:nvPr/>
            </p:nvSpPr>
            <p:spPr bwMode="auto">
              <a:xfrm rot="5400000" flipH="1">
                <a:off x="1098" y="1743"/>
                <a:ext cx="481" cy="1440"/>
              </a:xfrm>
              <a:custGeom>
                <a:avLst/>
                <a:gdLst>
                  <a:gd name="T0" fmla="*/ 0 w 21600"/>
                  <a:gd name="T1" fmla="*/ 0 h 25412"/>
                  <a:gd name="T2" fmla="*/ 0 w 21600"/>
                  <a:gd name="T3" fmla="*/ 0 h 25412"/>
                  <a:gd name="T4" fmla="*/ 0 w 21600"/>
                  <a:gd name="T5" fmla="*/ 0 h 25412"/>
                  <a:gd name="T6" fmla="*/ 0 60000 65536"/>
                  <a:gd name="T7" fmla="*/ 0 60000 65536"/>
                  <a:gd name="T8" fmla="*/ 0 60000 65536"/>
                  <a:gd name="T9" fmla="*/ 0 w 21600"/>
                  <a:gd name="T10" fmla="*/ 0 h 25412"/>
                  <a:gd name="T11" fmla="*/ 21600 w 21600"/>
                  <a:gd name="T12" fmla="*/ 25412 h 25412"/>
                </a:gdLst>
                <a:ahLst/>
                <a:cxnLst>
                  <a:cxn ang="T6">
                    <a:pos x="T0" y="T1"/>
                  </a:cxn>
                  <a:cxn ang="T7">
                    <a:pos x="T2" y="T3"/>
                  </a:cxn>
                  <a:cxn ang="T8">
                    <a:pos x="T4" y="T5"/>
                  </a:cxn>
                </a:cxnLst>
                <a:rect l="T9" t="T10" r="T11" b="T12"/>
                <a:pathLst>
                  <a:path w="21600" h="25412" fill="none" extrusionOk="0">
                    <a:moveTo>
                      <a:pt x="19348" y="0"/>
                    </a:moveTo>
                    <a:cubicBezTo>
                      <a:pt x="20829" y="2983"/>
                      <a:pt x="21600" y="6269"/>
                      <a:pt x="21600" y="9601"/>
                    </a:cubicBezTo>
                    <a:cubicBezTo>
                      <a:pt x="21600" y="15598"/>
                      <a:pt x="19106" y="21325"/>
                      <a:pt x="14716" y="25411"/>
                    </a:cubicBezTo>
                  </a:path>
                  <a:path w="21600" h="25412" stroke="0" extrusionOk="0">
                    <a:moveTo>
                      <a:pt x="19348" y="0"/>
                    </a:moveTo>
                    <a:cubicBezTo>
                      <a:pt x="20829" y="2983"/>
                      <a:pt x="21600" y="6269"/>
                      <a:pt x="21600" y="9601"/>
                    </a:cubicBezTo>
                    <a:cubicBezTo>
                      <a:pt x="21600" y="15598"/>
                      <a:pt x="19106" y="21325"/>
                      <a:pt x="14716" y="25411"/>
                    </a:cubicBezTo>
                    <a:lnTo>
                      <a:pt x="0" y="9601"/>
                    </a:lnTo>
                    <a:lnTo>
                      <a:pt x="19348" y="0"/>
                    </a:lnTo>
                    <a:close/>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18" name="Line 50"/>
              <p:cNvSpPr>
                <a:spLocks noChangeShapeType="1"/>
              </p:cNvSpPr>
              <p:nvPr/>
            </p:nvSpPr>
            <p:spPr bwMode="auto">
              <a:xfrm>
                <a:off x="2073" y="2337"/>
                <a:ext cx="981" cy="400"/>
              </a:xfrm>
              <a:prstGeom prst="line">
                <a:avLst/>
              </a:prstGeom>
              <a:noFill/>
              <a:ln w="38100">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19" name="Line 51"/>
              <p:cNvSpPr>
                <a:spLocks noChangeShapeType="1"/>
              </p:cNvSpPr>
              <p:nvPr/>
            </p:nvSpPr>
            <p:spPr bwMode="auto">
              <a:xfrm>
                <a:off x="2088" y="2298"/>
                <a:ext cx="981" cy="400"/>
              </a:xfrm>
              <a:prstGeom prst="line">
                <a:avLst/>
              </a:prstGeom>
              <a:noFill/>
              <a:ln w="38100">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20" name="Line 52"/>
              <p:cNvSpPr>
                <a:spLocks noChangeShapeType="1"/>
              </p:cNvSpPr>
              <p:nvPr/>
            </p:nvSpPr>
            <p:spPr bwMode="auto">
              <a:xfrm>
                <a:off x="845" y="1282"/>
                <a:ext cx="2809" cy="100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21" name="Line 53"/>
              <p:cNvSpPr>
                <a:spLocks noChangeShapeType="1"/>
              </p:cNvSpPr>
              <p:nvPr/>
            </p:nvSpPr>
            <p:spPr bwMode="auto">
              <a:xfrm>
                <a:off x="3645" y="2291"/>
                <a:ext cx="155" cy="246"/>
              </a:xfrm>
              <a:prstGeom prst="line">
                <a:avLst/>
              </a:prstGeom>
              <a:noFill/>
              <a:ln w="38100">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22" name="Freeform 54"/>
              <p:cNvSpPr>
                <a:spLocks/>
              </p:cNvSpPr>
              <p:nvPr/>
            </p:nvSpPr>
            <p:spPr bwMode="auto">
              <a:xfrm>
                <a:off x="3781" y="2337"/>
                <a:ext cx="1100" cy="200"/>
              </a:xfrm>
              <a:custGeom>
                <a:avLst/>
                <a:gdLst>
                  <a:gd name="T0" fmla="*/ 0 w 1100"/>
                  <a:gd name="T1" fmla="*/ 200 h 200"/>
                  <a:gd name="T2" fmla="*/ 364 w 1100"/>
                  <a:gd name="T3" fmla="*/ 163 h 200"/>
                  <a:gd name="T4" fmla="*/ 555 w 1100"/>
                  <a:gd name="T5" fmla="*/ 109 h 200"/>
                  <a:gd name="T6" fmla="*/ 773 w 1100"/>
                  <a:gd name="T7" fmla="*/ 36 h 200"/>
                  <a:gd name="T8" fmla="*/ 1100 w 1100"/>
                  <a:gd name="T9" fmla="*/ 0 h 200"/>
                  <a:gd name="T10" fmla="*/ 0 60000 65536"/>
                  <a:gd name="T11" fmla="*/ 0 60000 65536"/>
                  <a:gd name="T12" fmla="*/ 0 60000 65536"/>
                  <a:gd name="T13" fmla="*/ 0 60000 65536"/>
                  <a:gd name="T14" fmla="*/ 0 60000 65536"/>
                  <a:gd name="T15" fmla="*/ 0 w 1100"/>
                  <a:gd name="T16" fmla="*/ 0 h 200"/>
                  <a:gd name="T17" fmla="*/ 1100 w 1100"/>
                  <a:gd name="T18" fmla="*/ 200 h 200"/>
                </a:gdLst>
                <a:ahLst/>
                <a:cxnLst>
                  <a:cxn ang="T10">
                    <a:pos x="T0" y="T1"/>
                  </a:cxn>
                  <a:cxn ang="T11">
                    <a:pos x="T2" y="T3"/>
                  </a:cxn>
                  <a:cxn ang="T12">
                    <a:pos x="T4" y="T5"/>
                  </a:cxn>
                  <a:cxn ang="T13">
                    <a:pos x="T6" y="T7"/>
                  </a:cxn>
                  <a:cxn ang="T14">
                    <a:pos x="T8" y="T9"/>
                  </a:cxn>
                </a:cxnLst>
                <a:rect l="T15" t="T16" r="T17" b="T18"/>
                <a:pathLst>
                  <a:path w="1100" h="200">
                    <a:moveTo>
                      <a:pt x="0" y="200"/>
                    </a:moveTo>
                    <a:lnTo>
                      <a:pt x="364" y="163"/>
                    </a:lnTo>
                    <a:lnTo>
                      <a:pt x="555" y="109"/>
                    </a:lnTo>
                    <a:lnTo>
                      <a:pt x="773" y="36"/>
                    </a:lnTo>
                    <a:lnTo>
                      <a:pt x="1100" y="0"/>
                    </a:lnTo>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23" name="Arc 55"/>
              <p:cNvSpPr>
                <a:spLocks/>
              </p:cNvSpPr>
              <p:nvPr/>
            </p:nvSpPr>
            <p:spPr bwMode="auto">
              <a:xfrm flipH="1">
                <a:off x="3065" y="2584"/>
                <a:ext cx="1688" cy="435"/>
              </a:xfrm>
              <a:custGeom>
                <a:avLst/>
                <a:gdLst>
                  <a:gd name="T0" fmla="*/ 0 w 42712"/>
                  <a:gd name="T1" fmla="*/ 0 h 25938"/>
                  <a:gd name="T2" fmla="*/ 0 w 42712"/>
                  <a:gd name="T3" fmla="*/ 0 h 25938"/>
                  <a:gd name="T4" fmla="*/ 0 w 42712"/>
                  <a:gd name="T5" fmla="*/ 0 h 25938"/>
                  <a:gd name="T6" fmla="*/ 0 60000 65536"/>
                  <a:gd name="T7" fmla="*/ 0 60000 65536"/>
                  <a:gd name="T8" fmla="*/ 0 60000 65536"/>
                  <a:gd name="T9" fmla="*/ 0 w 42712"/>
                  <a:gd name="T10" fmla="*/ 0 h 25938"/>
                  <a:gd name="T11" fmla="*/ 42712 w 42712"/>
                  <a:gd name="T12" fmla="*/ 25938 h 25938"/>
                </a:gdLst>
                <a:ahLst/>
                <a:cxnLst>
                  <a:cxn ang="T6">
                    <a:pos x="T0" y="T1"/>
                  </a:cxn>
                  <a:cxn ang="T7">
                    <a:pos x="T2" y="T3"/>
                  </a:cxn>
                  <a:cxn ang="T8">
                    <a:pos x="T4" y="T5"/>
                  </a:cxn>
                </a:cxnLst>
                <a:rect l="T9" t="T10" r="T11" b="T12"/>
                <a:pathLst>
                  <a:path w="42712" h="25938" fill="none" extrusionOk="0">
                    <a:moveTo>
                      <a:pt x="42711" y="8903"/>
                    </a:moveTo>
                    <a:cubicBezTo>
                      <a:pt x="40562" y="18843"/>
                      <a:pt x="31769" y="25937"/>
                      <a:pt x="21600" y="25938"/>
                    </a:cubicBezTo>
                    <a:cubicBezTo>
                      <a:pt x="9670" y="25938"/>
                      <a:pt x="0" y="16267"/>
                      <a:pt x="0" y="4338"/>
                    </a:cubicBezTo>
                    <a:cubicBezTo>
                      <a:pt x="-1" y="2880"/>
                      <a:pt x="147" y="1427"/>
                      <a:pt x="440" y="0"/>
                    </a:cubicBezTo>
                  </a:path>
                  <a:path w="42712" h="25938" stroke="0" extrusionOk="0">
                    <a:moveTo>
                      <a:pt x="42711" y="8903"/>
                    </a:moveTo>
                    <a:cubicBezTo>
                      <a:pt x="40562" y="18843"/>
                      <a:pt x="31769" y="25937"/>
                      <a:pt x="21600" y="25938"/>
                    </a:cubicBezTo>
                    <a:cubicBezTo>
                      <a:pt x="9670" y="25938"/>
                      <a:pt x="0" y="16267"/>
                      <a:pt x="0" y="4338"/>
                    </a:cubicBezTo>
                    <a:cubicBezTo>
                      <a:pt x="-1" y="2880"/>
                      <a:pt x="147" y="1427"/>
                      <a:pt x="440" y="0"/>
                    </a:cubicBezTo>
                    <a:lnTo>
                      <a:pt x="21600" y="4338"/>
                    </a:lnTo>
                    <a:lnTo>
                      <a:pt x="42711" y="8903"/>
                    </a:lnTo>
                    <a:close/>
                  </a:path>
                </a:pathLst>
              </a:custGeom>
              <a:noFill/>
              <a:ln w="38100">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24" name="Arc 56"/>
              <p:cNvSpPr>
                <a:spLocks/>
              </p:cNvSpPr>
              <p:nvPr/>
            </p:nvSpPr>
            <p:spPr bwMode="auto">
              <a:xfrm flipV="1">
                <a:off x="3957" y="2453"/>
                <a:ext cx="853" cy="783"/>
              </a:xfrm>
              <a:custGeom>
                <a:avLst/>
                <a:gdLst>
                  <a:gd name="T0" fmla="*/ 0 w 21600"/>
                  <a:gd name="T1" fmla="*/ 0 h 28475"/>
                  <a:gd name="T2" fmla="*/ 0 w 21600"/>
                  <a:gd name="T3" fmla="*/ 0 h 28475"/>
                  <a:gd name="T4" fmla="*/ 0 w 21600"/>
                  <a:gd name="T5" fmla="*/ 0 h 28475"/>
                  <a:gd name="T6" fmla="*/ 0 60000 65536"/>
                  <a:gd name="T7" fmla="*/ 0 60000 65536"/>
                  <a:gd name="T8" fmla="*/ 0 60000 65536"/>
                  <a:gd name="T9" fmla="*/ 0 w 21600"/>
                  <a:gd name="T10" fmla="*/ 0 h 28475"/>
                  <a:gd name="T11" fmla="*/ 21600 w 21600"/>
                  <a:gd name="T12" fmla="*/ 28475 h 28475"/>
                </a:gdLst>
                <a:ahLst/>
                <a:cxnLst>
                  <a:cxn ang="T6">
                    <a:pos x="T0" y="T1"/>
                  </a:cxn>
                  <a:cxn ang="T7">
                    <a:pos x="T2" y="T3"/>
                  </a:cxn>
                  <a:cxn ang="T8">
                    <a:pos x="T4" y="T5"/>
                  </a:cxn>
                </a:cxnLst>
                <a:rect l="T9" t="T10" r="T11" b="T12"/>
                <a:pathLst>
                  <a:path w="21600" h="28475" fill="none" extrusionOk="0">
                    <a:moveTo>
                      <a:pt x="4634" y="0"/>
                    </a:moveTo>
                    <a:cubicBezTo>
                      <a:pt x="14542" y="2176"/>
                      <a:pt x="21600" y="10953"/>
                      <a:pt x="21600" y="21097"/>
                    </a:cubicBezTo>
                    <a:cubicBezTo>
                      <a:pt x="21600" y="23613"/>
                      <a:pt x="21160" y="26110"/>
                      <a:pt x="20300" y="28474"/>
                    </a:cubicBezTo>
                  </a:path>
                  <a:path w="21600" h="28475" stroke="0" extrusionOk="0">
                    <a:moveTo>
                      <a:pt x="4634" y="0"/>
                    </a:moveTo>
                    <a:cubicBezTo>
                      <a:pt x="14542" y="2176"/>
                      <a:pt x="21600" y="10953"/>
                      <a:pt x="21600" y="21097"/>
                    </a:cubicBezTo>
                    <a:cubicBezTo>
                      <a:pt x="21600" y="23613"/>
                      <a:pt x="21160" y="26110"/>
                      <a:pt x="20300" y="28474"/>
                    </a:cubicBezTo>
                    <a:lnTo>
                      <a:pt x="0" y="21097"/>
                    </a:lnTo>
                    <a:lnTo>
                      <a:pt x="4634" y="0"/>
                    </a:lnTo>
                    <a:close/>
                  </a:path>
                </a:pathLst>
              </a:custGeom>
              <a:noFill/>
              <a:ln w="508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25" name="Arc 57"/>
              <p:cNvSpPr>
                <a:spLocks/>
              </p:cNvSpPr>
              <p:nvPr/>
            </p:nvSpPr>
            <p:spPr bwMode="auto">
              <a:xfrm flipV="1">
                <a:off x="4108" y="2430"/>
                <a:ext cx="744" cy="834"/>
              </a:xfrm>
              <a:custGeom>
                <a:avLst/>
                <a:gdLst>
                  <a:gd name="T0" fmla="*/ 0 w 21600"/>
                  <a:gd name="T1" fmla="*/ 0 h 32588"/>
                  <a:gd name="T2" fmla="*/ 0 w 21600"/>
                  <a:gd name="T3" fmla="*/ 0 h 32588"/>
                  <a:gd name="T4" fmla="*/ 0 w 21600"/>
                  <a:gd name="T5" fmla="*/ 0 h 32588"/>
                  <a:gd name="T6" fmla="*/ 0 60000 65536"/>
                  <a:gd name="T7" fmla="*/ 0 60000 65536"/>
                  <a:gd name="T8" fmla="*/ 0 60000 65536"/>
                  <a:gd name="T9" fmla="*/ 0 w 21600"/>
                  <a:gd name="T10" fmla="*/ 0 h 32588"/>
                  <a:gd name="T11" fmla="*/ 21600 w 21600"/>
                  <a:gd name="T12" fmla="*/ 32588 h 32588"/>
                </a:gdLst>
                <a:ahLst/>
                <a:cxnLst>
                  <a:cxn ang="T6">
                    <a:pos x="T0" y="T1"/>
                  </a:cxn>
                  <a:cxn ang="T7">
                    <a:pos x="T2" y="T3"/>
                  </a:cxn>
                  <a:cxn ang="T8">
                    <a:pos x="T4" y="T5"/>
                  </a:cxn>
                </a:cxnLst>
                <a:rect l="T9" t="T10" r="T11" b="T12"/>
                <a:pathLst>
                  <a:path w="21600" h="32588" fill="none" extrusionOk="0">
                    <a:moveTo>
                      <a:pt x="1445" y="0"/>
                    </a:moveTo>
                    <a:cubicBezTo>
                      <a:pt x="12788" y="761"/>
                      <a:pt x="21600" y="10183"/>
                      <a:pt x="21600" y="21552"/>
                    </a:cubicBezTo>
                    <a:cubicBezTo>
                      <a:pt x="21600" y="25436"/>
                      <a:pt x="20552" y="29248"/>
                      <a:pt x="18567" y="32587"/>
                    </a:cubicBezTo>
                  </a:path>
                  <a:path w="21600" h="32588" stroke="0" extrusionOk="0">
                    <a:moveTo>
                      <a:pt x="1445" y="0"/>
                    </a:moveTo>
                    <a:cubicBezTo>
                      <a:pt x="12788" y="761"/>
                      <a:pt x="21600" y="10183"/>
                      <a:pt x="21600" y="21552"/>
                    </a:cubicBezTo>
                    <a:cubicBezTo>
                      <a:pt x="21600" y="25436"/>
                      <a:pt x="20552" y="29248"/>
                      <a:pt x="18567" y="32587"/>
                    </a:cubicBezTo>
                    <a:lnTo>
                      <a:pt x="0" y="21552"/>
                    </a:lnTo>
                    <a:lnTo>
                      <a:pt x="1445" y="0"/>
                    </a:lnTo>
                    <a:close/>
                  </a:path>
                </a:pathLst>
              </a:custGeom>
              <a:noFill/>
              <a:ln w="762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26" name="Arc 58"/>
              <p:cNvSpPr>
                <a:spLocks/>
              </p:cNvSpPr>
              <p:nvPr/>
            </p:nvSpPr>
            <p:spPr bwMode="auto">
              <a:xfrm flipV="1">
                <a:off x="4132" y="2423"/>
                <a:ext cx="817" cy="1430"/>
              </a:xfrm>
              <a:custGeom>
                <a:avLst/>
                <a:gdLst>
                  <a:gd name="T0" fmla="*/ 0 w 21600"/>
                  <a:gd name="T1" fmla="*/ 0 h 33061"/>
                  <a:gd name="T2" fmla="*/ 0 w 21600"/>
                  <a:gd name="T3" fmla="*/ 0 h 33061"/>
                  <a:gd name="T4" fmla="*/ 0 w 21600"/>
                  <a:gd name="T5" fmla="*/ 0 h 33061"/>
                  <a:gd name="T6" fmla="*/ 0 60000 65536"/>
                  <a:gd name="T7" fmla="*/ 0 60000 65536"/>
                  <a:gd name="T8" fmla="*/ 0 60000 65536"/>
                  <a:gd name="T9" fmla="*/ 0 w 21600"/>
                  <a:gd name="T10" fmla="*/ 0 h 33061"/>
                  <a:gd name="T11" fmla="*/ 21600 w 21600"/>
                  <a:gd name="T12" fmla="*/ 33061 h 33061"/>
                </a:gdLst>
                <a:ahLst/>
                <a:cxnLst>
                  <a:cxn ang="T6">
                    <a:pos x="T0" y="T1"/>
                  </a:cxn>
                  <a:cxn ang="T7">
                    <a:pos x="T2" y="T3"/>
                  </a:cxn>
                  <a:cxn ang="T8">
                    <a:pos x="T4" y="T5"/>
                  </a:cxn>
                </a:cxnLst>
                <a:rect l="T9" t="T10" r="T11" b="T12"/>
                <a:pathLst>
                  <a:path w="21600" h="33061" fill="none" extrusionOk="0">
                    <a:moveTo>
                      <a:pt x="8827" y="0"/>
                    </a:moveTo>
                    <a:cubicBezTo>
                      <a:pt x="16598" y="3480"/>
                      <a:pt x="21600" y="11199"/>
                      <a:pt x="21600" y="19714"/>
                    </a:cubicBezTo>
                    <a:cubicBezTo>
                      <a:pt x="21600" y="24554"/>
                      <a:pt x="19974" y="29254"/>
                      <a:pt x="16982" y="33060"/>
                    </a:cubicBezTo>
                  </a:path>
                  <a:path w="21600" h="33061" stroke="0" extrusionOk="0">
                    <a:moveTo>
                      <a:pt x="8827" y="0"/>
                    </a:moveTo>
                    <a:cubicBezTo>
                      <a:pt x="16598" y="3480"/>
                      <a:pt x="21600" y="11199"/>
                      <a:pt x="21600" y="19714"/>
                    </a:cubicBezTo>
                    <a:cubicBezTo>
                      <a:pt x="21600" y="24554"/>
                      <a:pt x="19974" y="29254"/>
                      <a:pt x="16982" y="33060"/>
                    </a:cubicBezTo>
                    <a:lnTo>
                      <a:pt x="0" y="19714"/>
                    </a:lnTo>
                    <a:lnTo>
                      <a:pt x="8827" y="0"/>
                    </a:lnTo>
                    <a:close/>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27" name="Line 59"/>
              <p:cNvSpPr>
                <a:spLocks noChangeShapeType="1"/>
              </p:cNvSpPr>
              <p:nvPr/>
            </p:nvSpPr>
            <p:spPr bwMode="auto">
              <a:xfrm>
                <a:off x="4118" y="3237"/>
                <a:ext cx="372" cy="636"/>
              </a:xfrm>
              <a:prstGeom prst="line">
                <a:avLst/>
              </a:prstGeom>
              <a:noFill/>
              <a:ln w="38100">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28" name="Arc 60"/>
              <p:cNvSpPr>
                <a:spLocks/>
              </p:cNvSpPr>
              <p:nvPr/>
            </p:nvSpPr>
            <p:spPr bwMode="auto">
              <a:xfrm flipH="1">
                <a:off x="779" y="2349"/>
                <a:ext cx="2047" cy="1124"/>
              </a:xfrm>
              <a:custGeom>
                <a:avLst/>
                <a:gdLst>
                  <a:gd name="T0" fmla="*/ 0 w 17760"/>
                  <a:gd name="T1" fmla="*/ 0 h 21598"/>
                  <a:gd name="T2" fmla="*/ 0 w 17760"/>
                  <a:gd name="T3" fmla="*/ 0 h 21598"/>
                  <a:gd name="T4" fmla="*/ 0 w 17760"/>
                  <a:gd name="T5" fmla="*/ 0 h 21598"/>
                  <a:gd name="T6" fmla="*/ 0 60000 65536"/>
                  <a:gd name="T7" fmla="*/ 0 60000 65536"/>
                  <a:gd name="T8" fmla="*/ 0 60000 65536"/>
                  <a:gd name="T9" fmla="*/ 0 w 17760"/>
                  <a:gd name="T10" fmla="*/ 0 h 21598"/>
                  <a:gd name="T11" fmla="*/ 17760 w 17760"/>
                  <a:gd name="T12" fmla="*/ 21598 h 21598"/>
                </a:gdLst>
                <a:ahLst/>
                <a:cxnLst>
                  <a:cxn ang="T6">
                    <a:pos x="T0" y="T1"/>
                  </a:cxn>
                  <a:cxn ang="T7">
                    <a:pos x="T2" y="T3"/>
                  </a:cxn>
                  <a:cxn ang="T8">
                    <a:pos x="T4" y="T5"/>
                  </a:cxn>
                </a:cxnLst>
                <a:rect l="T9" t="T10" r="T11" b="T12"/>
                <a:pathLst>
                  <a:path w="17760" h="21598" fill="none" extrusionOk="0">
                    <a:moveTo>
                      <a:pt x="17759" y="12293"/>
                    </a:moveTo>
                    <a:cubicBezTo>
                      <a:pt x="13789" y="18029"/>
                      <a:pt x="7293" y="21494"/>
                      <a:pt x="318" y="21597"/>
                    </a:cubicBezTo>
                  </a:path>
                  <a:path w="17760" h="21598" stroke="0" extrusionOk="0">
                    <a:moveTo>
                      <a:pt x="17759" y="12293"/>
                    </a:moveTo>
                    <a:cubicBezTo>
                      <a:pt x="13789" y="18029"/>
                      <a:pt x="7293" y="21494"/>
                      <a:pt x="318" y="21597"/>
                    </a:cubicBezTo>
                    <a:lnTo>
                      <a:pt x="0" y="0"/>
                    </a:lnTo>
                    <a:lnTo>
                      <a:pt x="17759" y="12293"/>
                    </a:lnTo>
                    <a:close/>
                  </a:path>
                </a:pathLst>
              </a:custGeom>
              <a:noFill/>
              <a:ln w="508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29" name="Line 61"/>
              <p:cNvSpPr>
                <a:spLocks noChangeShapeType="1"/>
              </p:cNvSpPr>
              <p:nvPr/>
            </p:nvSpPr>
            <p:spPr bwMode="auto">
              <a:xfrm flipV="1">
                <a:off x="4779" y="2355"/>
                <a:ext cx="84" cy="63"/>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30" name="Line 62"/>
              <p:cNvSpPr>
                <a:spLocks noChangeShapeType="1"/>
              </p:cNvSpPr>
              <p:nvPr/>
            </p:nvSpPr>
            <p:spPr bwMode="auto">
              <a:xfrm flipV="1">
                <a:off x="4890" y="2214"/>
                <a:ext cx="54" cy="123"/>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31" name="Arc 63"/>
              <p:cNvSpPr>
                <a:spLocks/>
              </p:cNvSpPr>
              <p:nvPr/>
            </p:nvSpPr>
            <p:spPr bwMode="auto">
              <a:xfrm>
                <a:off x="4785" y="2193"/>
                <a:ext cx="207" cy="265"/>
              </a:xfrm>
              <a:custGeom>
                <a:avLst/>
                <a:gdLst>
                  <a:gd name="T0" fmla="*/ 0 w 31792"/>
                  <a:gd name="T1" fmla="*/ 0 h 30588"/>
                  <a:gd name="T2" fmla="*/ 0 w 31792"/>
                  <a:gd name="T3" fmla="*/ 0 h 30588"/>
                  <a:gd name="T4" fmla="*/ 0 w 31792"/>
                  <a:gd name="T5" fmla="*/ 0 h 30588"/>
                  <a:gd name="T6" fmla="*/ 0 60000 65536"/>
                  <a:gd name="T7" fmla="*/ 0 60000 65536"/>
                  <a:gd name="T8" fmla="*/ 0 60000 65536"/>
                  <a:gd name="T9" fmla="*/ 0 w 31792"/>
                  <a:gd name="T10" fmla="*/ 0 h 30588"/>
                  <a:gd name="T11" fmla="*/ 31792 w 31792"/>
                  <a:gd name="T12" fmla="*/ 30588 h 30588"/>
                </a:gdLst>
                <a:ahLst/>
                <a:cxnLst>
                  <a:cxn ang="T6">
                    <a:pos x="T0" y="T1"/>
                  </a:cxn>
                  <a:cxn ang="T7">
                    <a:pos x="T2" y="T3"/>
                  </a:cxn>
                  <a:cxn ang="T8">
                    <a:pos x="T4" y="T5"/>
                  </a:cxn>
                </a:cxnLst>
                <a:rect l="T9" t="T10" r="T11" b="T12"/>
                <a:pathLst>
                  <a:path w="31792" h="30588" fill="none" extrusionOk="0">
                    <a:moveTo>
                      <a:pt x="29833" y="-1"/>
                    </a:moveTo>
                    <a:cubicBezTo>
                      <a:pt x="31123" y="2820"/>
                      <a:pt x="31792" y="5886"/>
                      <a:pt x="31792" y="8988"/>
                    </a:cubicBezTo>
                    <a:cubicBezTo>
                      <a:pt x="31792" y="20917"/>
                      <a:pt x="22121" y="30588"/>
                      <a:pt x="10192" y="30588"/>
                    </a:cubicBezTo>
                    <a:cubicBezTo>
                      <a:pt x="6636" y="30588"/>
                      <a:pt x="3135" y="29710"/>
                      <a:pt x="-1" y="28032"/>
                    </a:cubicBezTo>
                  </a:path>
                  <a:path w="31792" h="30588" stroke="0" extrusionOk="0">
                    <a:moveTo>
                      <a:pt x="29833" y="-1"/>
                    </a:moveTo>
                    <a:cubicBezTo>
                      <a:pt x="31123" y="2820"/>
                      <a:pt x="31792" y="5886"/>
                      <a:pt x="31792" y="8988"/>
                    </a:cubicBezTo>
                    <a:cubicBezTo>
                      <a:pt x="31792" y="20917"/>
                      <a:pt x="22121" y="30588"/>
                      <a:pt x="10192" y="30588"/>
                    </a:cubicBezTo>
                    <a:cubicBezTo>
                      <a:pt x="6636" y="30588"/>
                      <a:pt x="3135" y="29710"/>
                      <a:pt x="-1" y="28032"/>
                    </a:cubicBezTo>
                    <a:lnTo>
                      <a:pt x="10192" y="8988"/>
                    </a:lnTo>
                    <a:lnTo>
                      <a:pt x="29833" y="-1"/>
                    </a:lnTo>
                    <a:close/>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32" name="Freeform 64"/>
              <p:cNvSpPr>
                <a:spLocks/>
              </p:cNvSpPr>
              <p:nvPr/>
            </p:nvSpPr>
            <p:spPr bwMode="auto">
              <a:xfrm>
                <a:off x="3651" y="2264"/>
                <a:ext cx="1191" cy="45"/>
              </a:xfrm>
              <a:custGeom>
                <a:avLst/>
                <a:gdLst>
                  <a:gd name="T0" fmla="*/ 0 w 1191"/>
                  <a:gd name="T1" fmla="*/ 0 h 45"/>
                  <a:gd name="T2" fmla="*/ 400 w 1191"/>
                  <a:gd name="T3" fmla="*/ 27 h 45"/>
                  <a:gd name="T4" fmla="*/ 573 w 1191"/>
                  <a:gd name="T5" fmla="*/ 36 h 45"/>
                  <a:gd name="T6" fmla="*/ 891 w 1191"/>
                  <a:gd name="T7" fmla="*/ 18 h 45"/>
                  <a:gd name="T8" fmla="*/ 1191 w 1191"/>
                  <a:gd name="T9" fmla="*/ 45 h 45"/>
                  <a:gd name="T10" fmla="*/ 0 60000 65536"/>
                  <a:gd name="T11" fmla="*/ 0 60000 65536"/>
                  <a:gd name="T12" fmla="*/ 0 60000 65536"/>
                  <a:gd name="T13" fmla="*/ 0 60000 65536"/>
                  <a:gd name="T14" fmla="*/ 0 60000 65536"/>
                  <a:gd name="T15" fmla="*/ 0 w 1191"/>
                  <a:gd name="T16" fmla="*/ 0 h 45"/>
                  <a:gd name="T17" fmla="*/ 1191 w 1191"/>
                  <a:gd name="T18" fmla="*/ 45 h 45"/>
                </a:gdLst>
                <a:ahLst/>
                <a:cxnLst>
                  <a:cxn ang="T10">
                    <a:pos x="T0" y="T1"/>
                  </a:cxn>
                  <a:cxn ang="T11">
                    <a:pos x="T2" y="T3"/>
                  </a:cxn>
                  <a:cxn ang="T12">
                    <a:pos x="T4" y="T5"/>
                  </a:cxn>
                  <a:cxn ang="T13">
                    <a:pos x="T6" y="T7"/>
                  </a:cxn>
                  <a:cxn ang="T14">
                    <a:pos x="T8" y="T9"/>
                  </a:cxn>
                </a:cxnLst>
                <a:rect l="T15" t="T16" r="T17" b="T18"/>
                <a:pathLst>
                  <a:path w="1191" h="45">
                    <a:moveTo>
                      <a:pt x="0" y="0"/>
                    </a:moveTo>
                    <a:lnTo>
                      <a:pt x="400" y="27"/>
                    </a:lnTo>
                    <a:lnTo>
                      <a:pt x="573" y="36"/>
                    </a:lnTo>
                    <a:lnTo>
                      <a:pt x="891" y="18"/>
                    </a:lnTo>
                    <a:lnTo>
                      <a:pt x="1191" y="45"/>
                    </a:lnTo>
                  </a:path>
                </a:pathLst>
              </a:custGeom>
              <a:noFill/>
              <a:ln w="38100">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33" name="Freeform 65"/>
              <p:cNvSpPr>
                <a:spLocks/>
              </p:cNvSpPr>
              <p:nvPr/>
            </p:nvSpPr>
            <p:spPr bwMode="auto">
              <a:xfrm>
                <a:off x="2821" y="3239"/>
                <a:ext cx="1295" cy="186"/>
              </a:xfrm>
              <a:custGeom>
                <a:avLst/>
                <a:gdLst>
                  <a:gd name="T0" fmla="*/ 0 w 2063"/>
                  <a:gd name="T1" fmla="*/ 0 h 1119"/>
                  <a:gd name="T2" fmla="*/ 2 w 2063"/>
                  <a:gd name="T3" fmla="*/ 0 h 1119"/>
                  <a:gd name="T4" fmla="*/ 3 w 2063"/>
                  <a:gd name="T5" fmla="*/ 0 h 1119"/>
                  <a:gd name="T6" fmla="*/ 3 w 2063"/>
                  <a:gd name="T7" fmla="*/ 0 h 1119"/>
                  <a:gd name="T8" fmla="*/ 3 w 2063"/>
                  <a:gd name="T9" fmla="*/ 0 h 1119"/>
                  <a:gd name="T10" fmla="*/ 3 w 2063"/>
                  <a:gd name="T11" fmla="*/ 0 h 1119"/>
                  <a:gd name="T12" fmla="*/ 3 w 2063"/>
                  <a:gd name="T13" fmla="*/ 0 h 1119"/>
                  <a:gd name="T14" fmla="*/ 3 w 2063"/>
                  <a:gd name="T15" fmla="*/ 0 h 1119"/>
                  <a:gd name="T16" fmla="*/ 0 60000 65536"/>
                  <a:gd name="T17" fmla="*/ 0 60000 65536"/>
                  <a:gd name="T18" fmla="*/ 0 60000 65536"/>
                  <a:gd name="T19" fmla="*/ 0 60000 65536"/>
                  <a:gd name="T20" fmla="*/ 0 60000 65536"/>
                  <a:gd name="T21" fmla="*/ 0 60000 65536"/>
                  <a:gd name="T22" fmla="*/ 0 60000 65536"/>
                  <a:gd name="T23" fmla="*/ 0 60000 65536"/>
                  <a:gd name="T24" fmla="*/ 0 w 2063"/>
                  <a:gd name="T25" fmla="*/ 0 h 1119"/>
                  <a:gd name="T26" fmla="*/ 2063 w 2063"/>
                  <a:gd name="T27" fmla="*/ 1119 h 1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3" h="1119">
                    <a:moveTo>
                      <a:pt x="0" y="1119"/>
                    </a:moveTo>
                    <a:lnTo>
                      <a:pt x="1281" y="364"/>
                    </a:lnTo>
                    <a:lnTo>
                      <a:pt x="1418" y="273"/>
                    </a:lnTo>
                    <a:lnTo>
                      <a:pt x="1590" y="191"/>
                    </a:lnTo>
                    <a:lnTo>
                      <a:pt x="1708" y="110"/>
                    </a:lnTo>
                    <a:lnTo>
                      <a:pt x="1827" y="64"/>
                    </a:lnTo>
                    <a:lnTo>
                      <a:pt x="1954" y="19"/>
                    </a:lnTo>
                    <a:lnTo>
                      <a:pt x="2063" y="0"/>
                    </a:lnTo>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34" name="Arc 66"/>
              <p:cNvSpPr>
                <a:spLocks/>
              </p:cNvSpPr>
              <p:nvPr/>
            </p:nvSpPr>
            <p:spPr bwMode="auto">
              <a:xfrm flipH="1">
                <a:off x="396" y="1333"/>
                <a:ext cx="343" cy="1177"/>
              </a:xfrm>
              <a:custGeom>
                <a:avLst/>
                <a:gdLst>
                  <a:gd name="T0" fmla="*/ 0 w 28245"/>
                  <a:gd name="T1" fmla="*/ 0 h 35340"/>
                  <a:gd name="T2" fmla="*/ 0 w 28245"/>
                  <a:gd name="T3" fmla="*/ 0 h 35340"/>
                  <a:gd name="T4" fmla="*/ 0 w 28245"/>
                  <a:gd name="T5" fmla="*/ 0 h 35340"/>
                  <a:gd name="T6" fmla="*/ 0 60000 65536"/>
                  <a:gd name="T7" fmla="*/ 0 60000 65536"/>
                  <a:gd name="T8" fmla="*/ 0 60000 65536"/>
                  <a:gd name="T9" fmla="*/ 0 w 28245"/>
                  <a:gd name="T10" fmla="*/ 0 h 35340"/>
                  <a:gd name="T11" fmla="*/ 28245 w 28245"/>
                  <a:gd name="T12" fmla="*/ 35340 h 35340"/>
                </a:gdLst>
                <a:ahLst/>
                <a:cxnLst>
                  <a:cxn ang="T6">
                    <a:pos x="T0" y="T1"/>
                  </a:cxn>
                  <a:cxn ang="T7">
                    <a:pos x="T2" y="T3"/>
                  </a:cxn>
                  <a:cxn ang="T8">
                    <a:pos x="T4" y="T5"/>
                  </a:cxn>
                </a:cxnLst>
                <a:rect l="T9" t="T10" r="T11" b="T12"/>
                <a:pathLst>
                  <a:path w="28245" h="35340" fill="none" extrusionOk="0">
                    <a:moveTo>
                      <a:pt x="0" y="1047"/>
                    </a:moveTo>
                    <a:cubicBezTo>
                      <a:pt x="2146" y="353"/>
                      <a:pt x="4388" y="-1"/>
                      <a:pt x="6645" y="0"/>
                    </a:cubicBezTo>
                    <a:cubicBezTo>
                      <a:pt x="18574" y="0"/>
                      <a:pt x="28245" y="9670"/>
                      <a:pt x="28245" y="21600"/>
                    </a:cubicBezTo>
                    <a:cubicBezTo>
                      <a:pt x="28245" y="26613"/>
                      <a:pt x="26500" y="31471"/>
                      <a:pt x="23311" y="35339"/>
                    </a:cubicBezTo>
                  </a:path>
                  <a:path w="28245" h="35340" stroke="0" extrusionOk="0">
                    <a:moveTo>
                      <a:pt x="0" y="1047"/>
                    </a:moveTo>
                    <a:cubicBezTo>
                      <a:pt x="2146" y="353"/>
                      <a:pt x="4388" y="-1"/>
                      <a:pt x="6645" y="0"/>
                    </a:cubicBezTo>
                    <a:cubicBezTo>
                      <a:pt x="18574" y="0"/>
                      <a:pt x="28245" y="9670"/>
                      <a:pt x="28245" y="21600"/>
                    </a:cubicBezTo>
                    <a:cubicBezTo>
                      <a:pt x="28245" y="26613"/>
                      <a:pt x="26500" y="31471"/>
                      <a:pt x="23311" y="35339"/>
                    </a:cubicBezTo>
                    <a:lnTo>
                      <a:pt x="6645" y="21600"/>
                    </a:lnTo>
                    <a:lnTo>
                      <a:pt x="0" y="1047"/>
                    </a:lnTo>
                    <a:close/>
                  </a:path>
                </a:pathLst>
              </a:custGeom>
              <a:noFill/>
              <a:ln w="762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35" name="Freeform 67"/>
              <p:cNvSpPr>
                <a:spLocks/>
              </p:cNvSpPr>
              <p:nvPr/>
            </p:nvSpPr>
            <p:spPr bwMode="auto">
              <a:xfrm>
                <a:off x="840" y="1278"/>
                <a:ext cx="1230" cy="1038"/>
              </a:xfrm>
              <a:custGeom>
                <a:avLst/>
                <a:gdLst>
                  <a:gd name="T0" fmla="*/ 0 w 1230"/>
                  <a:gd name="T1" fmla="*/ 0 h 1038"/>
                  <a:gd name="T2" fmla="*/ 120 w 1230"/>
                  <a:gd name="T3" fmla="*/ 168 h 1038"/>
                  <a:gd name="T4" fmla="*/ 306 w 1230"/>
                  <a:gd name="T5" fmla="*/ 366 h 1038"/>
                  <a:gd name="T6" fmla="*/ 582 w 1230"/>
                  <a:gd name="T7" fmla="*/ 624 h 1038"/>
                  <a:gd name="T8" fmla="*/ 786 w 1230"/>
                  <a:gd name="T9" fmla="*/ 804 h 1038"/>
                  <a:gd name="T10" fmla="*/ 990 w 1230"/>
                  <a:gd name="T11" fmla="*/ 948 h 1038"/>
                  <a:gd name="T12" fmla="*/ 1122 w 1230"/>
                  <a:gd name="T13" fmla="*/ 1008 h 1038"/>
                  <a:gd name="T14" fmla="*/ 1230 w 1230"/>
                  <a:gd name="T15" fmla="*/ 1038 h 1038"/>
                  <a:gd name="T16" fmla="*/ 0 60000 65536"/>
                  <a:gd name="T17" fmla="*/ 0 60000 65536"/>
                  <a:gd name="T18" fmla="*/ 0 60000 65536"/>
                  <a:gd name="T19" fmla="*/ 0 60000 65536"/>
                  <a:gd name="T20" fmla="*/ 0 60000 65536"/>
                  <a:gd name="T21" fmla="*/ 0 60000 65536"/>
                  <a:gd name="T22" fmla="*/ 0 60000 65536"/>
                  <a:gd name="T23" fmla="*/ 0 60000 65536"/>
                  <a:gd name="T24" fmla="*/ 0 w 1230"/>
                  <a:gd name="T25" fmla="*/ 0 h 1038"/>
                  <a:gd name="T26" fmla="*/ 1230 w 1230"/>
                  <a:gd name="T27" fmla="*/ 1038 h 10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0" h="1038">
                    <a:moveTo>
                      <a:pt x="0" y="0"/>
                    </a:moveTo>
                    <a:lnTo>
                      <a:pt x="120" y="168"/>
                    </a:lnTo>
                    <a:lnTo>
                      <a:pt x="306" y="366"/>
                    </a:lnTo>
                    <a:lnTo>
                      <a:pt x="582" y="624"/>
                    </a:lnTo>
                    <a:lnTo>
                      <a:pt x="786" y="804"/>
                    </a:lnTo>
                    <a:lnTo>
                      <a:pt x="990" y="948"/>
                    </a:lnTo>
                    <a:lnTo>
                      <a:pt x="1122" y="1008"/>
                    </a:lnTo>
                    <a:lnTo>
                      <a:pt x="1230" y="1038"/>
                    </a:lnTo>
                  </a:path>
                </a:pathLst>
              </a:custGeom>
              <a:noFill/>
              <a:ln w="38100">
                <a:solidFill>
                  <a:srgbClr val="CC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36" name="Line 68"/>
              <p:cNvSpPr>
                <a:spLocks noChangeShapeType="1"/>
              </p:cNvSpPr>
              <p:nvPr/>
            </p:nvSpPr>
            <p:spPr bwMode="auto">
              <a:xfrm flipH="1">
                <a:off x="3064" y="2290"/>
                <a:ext cx="548" cy="406"/>
              </a:xfrm>
              <a:prstGeom prst="line">
                <a:avLst/>
              </a:prstGeom>
              <a:noFill/>
              <a:ln w="38100">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437" name="Freeform 69"/>
              <p:cNvSpPr>
                <a:spLocks/>
              </p:cNvSpPr>
              <p:nvPr/>
            </p:nvSpPr>
            <p:spPr bwMode="auto">
              <a:xfrm>
                <a:off x="474" y="2436"/>
                <a:ext cx="4242" cy="576"/>
              </a:xfrm>
              <a:custGeom>
                <a:avLst/>
                <a:gdLst>
                  <a:gd name="T0" fmla="*/ 0 w 4242"/>
                  <a:gd name="T1" fmla="*/ 78 h 576"/>
                  <a:gd name="T2" fmla="*/ 1290 w 4242"/>
                  <a:gd name="T3" fmla="*/ 258 h 576"/>
                  <a:gd name="T4" fmla="*/ 1560 w 4242"/>
                  <a:gd name="T5" fmla="*/ 306 h 576"/>
                  <a:gd name="T6" fmla="*/ 1800 w 4242"/>
                  <a:gd name="T7" fmla="*/ 402 h 576"/>
                  <a:gd name="T8" fmla="*/ 2106 w 4242"/>
                  <a:gd name="T9" fmla="*/ 522 h 576"/>
                  <a:gd name="T10" fmla="*/ 2406 w 4242"/>
                  <a:gd name="T11" fmla="*/ 576 h 576"/>
                  <a:gd name="T12" fmla="*/ 2646 w 4242"/>
                  <a:gd name="T13" fmla="*/ 576 h 576"/>
                  <a:gd name="T14" fmla="*/ 2910 w 4242"/>
                  <a:gd name="T15" fmla="*/ 552 h 576"/>
                  <a:gd name="T16" fmla="*/ 3222 w 4242"/>
                  <a:gd name="T17" fmla="*/ 516 h 576"/>
                  <a:gd name="T18" fmla="*/ 3414 w 4242"/>
                  <a:gd name="T19" fmla="*/ 468 h 576"/>
                  <a:gd name="T20" fmla="*/ 3552 w 4242"/>
                  <a:gd name="T21" fmla="*/ 402 h 576"/>
                  <a:gd name="T22" fmla="*/ 3708 w 4242"/>
                  <a:gd name="T23" fmla="*/ 276 h 576"/>
                  <a:gd name="T24" fmla="*/ 3828 w 4242"/>
                  <a:gd name="T25" fmla="*/ 198 h 576"/>
                  <a:gd name="T26" fmla="*/ 3972 w 4242"/>
                  <a:gd name="T27" fmla="*/ 96 h 576"/>
                  <a:gd name="T28" fmla="*/ 4074 w 4242"/>
                  <a:gd name="T29" fmla="*/ 42 h 576"/>
                  <a:gd name="T30" fmla="*/ 4242 w 4242"/>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42"/>
                  <a:gd name="T49" fmla="*/ 0 h 576"/>
                  <a:gd name="T50" fmla="*/ 4242 w 4242"/>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42" h="576">
                    <a:moveTo>
                      <a:pt x="0" y="78"/>
                    </a:moveTo>
                    <a:lnTo>
                      <a:pt x="1290" y="258"/>
                    </a:lnTo>
                    <a:lnTo>
                      <a:pt x="1560" y="306"/>
                    </a:lnTo>
                    <a:lnTo>
                      <a:pt x="1800" y="402"/>
                    </a:lnTo>
                    <a:lnTo>
                      <a:pt x="2106" y="522"/>
                    </a:lnTo>
                    <a:lnTo>
                      <a:pt x="2406" y="576"/>
                    </a:lnTo>
                    <a:lnTo>
                      <a:pt x="2646" y="576"/>
                    </a:lnTo>
                    <a:lnTo>
                      <a:pt x="2910" y="552"/>
                    </a:lnTo>
                    <a:lnTo>
                      <a:pt x="3222" y="516"/>
                    </a:lnTo>
                    <a:lnTo>
                      <a:pt x="3414" y="468"/>
                    </a:lnTo>
                    <a:lnTo>
                      <a:pt x="3552" y="402"/>
                    </a:lnTo>
                    <a:lnTo>
                      <a:pt x="3708" y="276"/>
                    </a:lnTo>
                    <a:lnTo>
                      <a:pt x="3828" y="198"/>
                    </a:lnTo>
                    <a:lnTo>
                      <a:pt x="3972" y="96"/>
                    </a:lnTo>
                    <a:lnTo>
                      <a:pt x="4074" y="42"/>
                    </a:lnTo>
                    <a:lnTo>
                      <a:pt x="4242" y="0"/>
                    </a:lnTo>
                  </a:path>
                </a:pathLst>
              </a:custGeom>
              <a:noFill/>
              <a:ln w="762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38" name="Line 70"/>
              <p:cNvSpPr>
                <a:spLocks noChangeShapeType="1"/>
              </p:cNvSpPr>
              <p:nvPr/>
            </p:nvSpPr>
            <p:spPr bwMode="auto">
              <a:xfrm flipV="1">
                <a:off x="4803" y="2382"/>
                <a:ext cx="60" cy="51"/>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357" name="Group 71"/>
            <p:cNvGrpSpPr>
              <a:grpSpLocks/>
            </p:cNvGrpSpPr>
            <p:nvPr/>
          </p:nvGrpSpPr>
          <p:grpSpPr bwMode="auto">
            <a:xfrm>
              <a:off x="334" y="1162"/>
              <a:ext cx="5270" cy="2956"/>
              <a:chOff x="334" y="1162"/>
              <a:chExt cx="5270" cy="2956"/>
            </a:xfrm>
          </p:grpSpPr>
          <p:sp>
            <p:nvSpPr>
              <p:cNvPr id="14376" name="Text Box 72"/>
              <p:cNvSpPr txBox="1">
                <a:spLocks noChangeArrowheads="1"/>
              </p:cNvSpPr>
              <p:nvPr/>
            </p:nvSpPr>
            <p:spPr bwMode="auto">
              <a:xfrm>
                <a:off x="906" y="1162"/>
                <a:ext cx="4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Narrow" panose="020B0606020202030204" pitchFamily="34" charset="0"/>
                  </a:rPr>
                  <a:t>Seattle</a:t>
                </a:r>
              </a:p>
            </p:txBody>
          </p:sp>
          <p:sp>
            <p:nvSpPr>
              <p:cNvPr id="14377" name="Text Box 73"/>
              <p:cNvSpPr txBox="1">
                <a:spLocks noChangeArrowheads="1"/>
              </p:cNvSpPr>
              <p:nvPr/>
            </p:nvSpPr>
            <p:spPr bwMode="auto">
              <a:xfrm>
                <a:off x="3771" y="3286"/>
                <a:ext cx="42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Narrow" panose="020B0606020202030204" pitchFamily="34" charset="0"/>
                  </a:rPr>
                  <a:t>Atlanta</a:t>
                </a:r>
              </a:p>
            </p:txBody>
          </p:sp>
          <p:sp>
            <p:nvSpPr>
              <p:cNvPr id="14378" name="Text Box 74"/>
              <p:cNvSpPr txBox="1">
                <a:spLocks noChangeArrowheads="1"/>
              </p:cNvSpPr>
              <p:nvPr/>
            </p:nvSpPr>
            <p:spPr bwMode="auto">
              <a:xfrm>
                <a:off x="3134" y="2229"/>
                <a:ext cx="4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Narrow" panose="020B0606020202030204" pitchFamily="34" charset="0"/>
                  </a:rPr>
                  <a:t>Chicago</a:t>
                </a:r>
              </a:p>
            </p:txBody>
          </p:sp>
          <p:sp>
            <p:nvSpPr>
              <p:cNvPr id="14379" name="Text Box 75"/>
              <p:cNvSpPr txBox="1">
                <a:spLocks noChangeArrowheads="1"/>
              </p:cNvSpPr>
              <p:nvPr/>
            </p:nvSpPr>
            <p:spPr bwMode="auto">
              <a:xfrm>
                <a:off x="3419" y="2580"/>
                <a:ext cx="5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Narrow" panose="020B0606020202030204" pitchFamily="34" charset="0"/>
                  </a:rPr>
                  <a:t>Roachdale</a:t>
                </a:r>
              </a:p>
            </p:txBody>
          </p:sp>
          <p:sp>
            <p:nvSpPr>
              <p:cNvPr id="14380" name="Text Box 76"/>
              <p:cNvSpPr txBox="1">
                <a:spLocks noChangeArrowheads="1"/>
              </p:cNvSpPr>
              <p:nvPr/>
            </p:nvSpPr>
            <p:spPr bwMode="auto">
              <a:xfrm>
                <a:off x="441" y="2178"/>
                <a:ext cx="5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Narrow" panose="020B0606020202030204" pitchFamily="34" charset="0"/>
                  </a:rPr>
                  <a:t>Stockton</a:t>
                </a:r>
              </a:p>
            </p:txBody>
          </p:sp>
          <p:sp>
            <p:nvSpPr>
              <p:cNvPr id="14381" name="Text Box 77"/>
              <p:cNvSpPr txBox="1">
                <a:spLocks noChangeArrowheads="1"/>
              </p:cNvSpPr>
              <p:nvPr/>
            </p:nvSpPr>
            <p:spPr bwMode="auto">
              <a:xfrm>
                <a:off x="334" y="2538"/>
                <a:ext cx="52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Narrow" panose="020B0606020202030204" pitchFamily="34" charset="0"/>
                  </a:rPr>
                  <a:t>San Jose</a:t>
                </a:r>
              </a:p>
            </p:txBody>
          </p:sp>
          <p:sp>
            <p:nvSpPr>
              <p:cNvPr id="14382" name="Text Box 78"/>
              <p:cNvSpPr txBox="1">
                <a:spLocks noChangeArrowheads="1"/>
              </p:cNvSpPr>
              <p:nvPr/>
            </p:nvSpPr>
            <p:spPr bwMode="auto">
              <a:xfrm>
                <a:off x="695" y="3051"/>
                <a:ext cx="5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Narrow" panose="020B0606020202030204" pitchFamily="34" charset="0"/>
                  </a:rPr>
                  <a:t>Anaheim</a:t>
                </a:r>
              </a:p>
            </p:txBody>
          </p:sp>
          <p:sp>
            <p:nvSpPr>
              <p:cNvPr id="14383" name="Text Box 79"/>
              <p:cNvSpPr txBox="1">
                <a:spLocks noChangeArrowheads="1"/>
              </p:cNvSpPr>
              <p:nvPr/>
            </p:nvSpPr>
            <p:spPr bwMode="auto">
              <a:xfrm>
                <a:off x="2494" y="3483"/>
                <a:ext cx="5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Narrow" panose="020B0606020202030204" pitchFamily="34" charset="0"/>
                  </a:rPr>
                  <a:t>Fort Worth</a:t>
                </a:r>
              </a:p>
            </p:txBody>
          </p:sp>
          <p:sp>
            <p:nvSpPr>
              <p:cNvPr id="14384" name="Text Box 80"/>
              <p:cNvSpPr txBox="1">
                <a:spLocks noChangeArrowheads="1"/>
              </p:cNvSpPr>
              <p:nvPr/>
            </p:nvSpPr>
            <p:spPr bwMode="auto">
              <a:xfrm>
                <a:off x="4252" y="3907"/>
                <a:ext cx="4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Narrow" panose="020B0606020202030204" pitchFamily="34" charset="0"/>
                  </a:rPr>
                  <a:t>Orlando</a:t>
                </a:r>
              </a:p>
            </p:txBody>
          </p:sp>
          <p:sp>
            <p:nvSpPr>
              <p:cNvPr id="14385" name="Text Box 81"/>
              <p:cNvSpPr txBox="1">
                <a:spLocks noChangeArrowheads="1"/>
              </p:cNvSpPr>
              <p:nvPr/>
            </p:nvSpPr>
            <p:spPr bwMode="auto">
              <a:xfrm>
                <a:off x="2391" y="2663"/>
                <a:ext cx="6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Narrow" panose="020B0606020202030204" pitchFamily="34" charset="0"/>
                  </a:rPr>
                  <a:t>Kansas City</a:t>
                </a:r>
              </a:p>
            </p:txBody>
          </p:sp>
          <p:sp>
            <p:nvSpPr>
              <p:cNvPr id="14386" name="Text Box 82"/>
              <p:cNvSpPr txBox="1">
                <a:spLocks noChangeArrowheads="1"/>
              </p:cNvSpPr>
              <p:nvPr/>
            </p:nvSpPr>
            <p:spPr bwMode="auto">
              <a:xfrm>
                <a:off x="2140" y="2218"/>
                <a:ext cx="5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Narrow" panose="020B0606020202030204" pitchFamily="34" charset="0"/>
                  </a:rPr>
                  <a:t>Cheyenne</a:t>
                </a:r>
              </a:p>
            </p:txBody>
          </p:sp>
          <p:sp>
            <p:nvSpPr>
              <p:cNvPr id="14387" name="Text Box 83"/>
              <p:cNvSpPr txBox="1">
                <a:spLocks noChangeArrowheads="1"/>
              </p:cNvSpPr>
              <p:nvPr/>
            </p:nvSpPr>
            <p:spPr bwMode="auto">
              <a:xfrm>
                <a:off x="5005" y="2093"/>
                <a:ext cx="53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Narrow" panose="020B0606020202030204" pitchFamily="34" charset="0"/>
                  </a:rPr>
                  <a:t>New York</a:t>
                </a:r>
              </a:p>
            </p:txBody>
          </p:sp>
          <p:sp>
            <p:nvSpPr>
              <p:cNvPr id="14388" name="Text Box 84"/>
              <p:cNvSpPr txBox="1">
                <a:spLocks noChangeArrowheads="1"/>
              </p:cNvSpPr>
              <p:nvPr/>
            </p:nvSpPr>
            <p:spPr bwMode="auto">
              <a:xfrm>
                <a:off x="4948" y="2252"/>
                <a:ext cx="65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Narrow" panose="020B0606020202030204" pitchFamily="34" charset="0"/>
                  </a:rPr>
                  <a:t>Pennsauken</a:t>
                </a:r>
              </a:p>
            </p:txBody>
          </p:sp>
          <p:sp>
            <p:nvSpPr>
              <p:cNvPr id="14389" name="Text Box 85"/>
              <p:cNvSpPr txBox="1">
                <a:spLocks noChangeArrowheads="1"/>
              </p:cNvSpPr>
              <p:nvPr/>
            </p:nvSpPr>
            <p:spPr bwMode="auto">
              <a:xfrm>
                <a:off x="4909" y="2384"/>
                <a:ext cx="36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Narrow" panose="020B0606020202030204" pitchFamily="34" charset="0"/>
                  </a:rPr>
                  <a:t>Relay</a:t>
                </a:r>
              </a:p>
            </p:txBody>
          </p:sp>
          <p:sp>
            <p:nvSpPr>
              <p:cNvPr id="14390" name="Text Box 86"/>
              <p:cNvSpPr txBox="1">
                <a:spLocks noChangeArrowheads="1"/>
              </p:cNvSpPr>
              <p:nvPr/>
            </p:nvSpPr>
            <p:spPr bwMode="auto">
              <a:xfrm>
                <a:off x="4879" y="2518"/>
                <a:ext cx="54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Narrow" panose="020B0606020202030204" pitchFamily="34" charset="0"/>
                  </a:rPr>
                  <a:t>Wash. DC</a:t>
                </a:r>
              </a:p>
            </p:txBody>
          </p:sp>
          <p:sp>
            <p:nvSpPr>
              <p:cNvPr id="14391" name="Text Box 87"/>
              <p:cNvSpPr txBox="1">
                <a:spLocks noChangeArrowheads="1"/>
              </p:cNvSpPr>
              <p:nvPr/>
            </p:nvSpPr>
            <p:spPr bwMode="auto">
              <a:xfrm>
                <a:off x="836" y="1295"/>
                <a:ext cx="46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Narrow" panose="020B0606020202030204" pitchFamily="34" charset="0"/>
                  </a:rPr>
                  <a:t>Tacoma</a:t>
                </a:r>
              </a:p>
            </p:txBody>
          </p:sp>
        </p:grpSp>
        <p:grpSp>
          <p:nvGrpSpPr>
            <p:cNvPr id="14358" name="Group 88"/>
            <p:cNvGrpSpPr>
              <a:grpSpLocks/>
            </p:cNvGrpSpPr>
            <p:nvPr/>
          </p:nvGrpSpPr>
          <p:grpSpPr bwMode="auto">
            <a:xfrm>
              <a:off x="400" y="1185"/>
              <a:ext cx="4629" cy="2756"/>
              <a:chOff x="400" y="1185"/>
              <a:chExt cx="4629" cy="2756"/>
            </a:xfrm>
          </p:grpSpPr>
          <p:sp>
            <p:nvSpPr>
              <p:cNvPr id="14359" name="Oval 89"/>
              <p:cNvSpPr>
                <a:spLocks noChangeArrowheads="1"/>
              </p:cNvSpPr>
              <p:nvPr/>
            </p:nvSpPr>
            <p:spPr bwMode="auto">
              <a:xfrm>
                <a:off x="782" y="1185"/>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4360" name="Group 90"/>
              <p:cNvGrpSpPr>
                <a:grpSpLocks/>
              </p:cNvGrpSpPr>
              <p:nvPr/>
            </p:nvGrpSpPr>
            <p:grpSpPr bwMode="auto">
              <a:xfrm>
                <a:off x="400" y="2121"/>
                <a:ext cx="4629" cy="1820"/>
                <a:chOff x="400" y="2121"/>
                <a:chExt cx="4629" cy="1820"/>
              </a:xfrm>
            </p:grpSpPr>
            <p:sp>
              <p:nvSpPr>
                <p:cNvPr id="14362" name="Oval 91"/>
                <p:cNvSpPr>
                  <a:spLocks noChangeArrowheads="1"/>
                </p:cNvSpPr>
                <p:nvPr/>
              </p:nvSpPr>
              <p:spPr bwMode="auto">
                <a:xfrm>
                  <a:off x="400" y="2428"/>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63" name="Oval 92"/>
                <p:cNvSpPr>
                  <a:spLocks noChangeArrowheads="1"/>
                </p:cNvSpPr>
                <p:nvPr/>
              </p:nvSpPr>
              <p:spPr bwMode="auto">
                <a:xfrm>
                  <a:off x="2018" y="2257"/>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64" name="Oval 93"/>
                <p:cNvSpPr>
                  <a:spLocks noChangeArrowheads="1"/>
                </p:cNvSpPr>
                <p:nvPr/>
              </p:nvSpPr>
              <p:spPr bwMode="auto">
                <a:xfrm>
                  <a:off x="532" y="2333"/>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65" name="Oval 94"/>
                <p:cNvSpPr>
                  <a:spLocks noChangeArrowheads="1"/>
                </p:cNvSpPr>
                <p:nvPr/>
              </p:nvSpPr>
              <p:spPr bwMode="auto">
                <a:xfrm>
                  <a:off x="3733" y="2479"/>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66" name="Oval 95"/>
                <p:cNvSpPr>
                  <a:spLocks noChangeArrowheads="1"/>
                </p:cNvSpPr>
                <p:nvPr/>
              </p:nvSpPr>
              <p:spPr bwMode="auto">
                <a:xfrm>
                  <a:off x="3592" y="2221"/>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67" name="Oval 96"/>
                <p:cNvSpPr>
                  <a:spLocks noChangeArrowheads="1"/>
                </p:cNvSpPr>
                <p:nvPr/>
              </p:nvSpPr>
              <p:spPr bwMode="auto">
                <a:xfrm>
                  <a:off x="4055" y="3167"/>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68" name="Oval 97"/>
                <p:cNvSpPr>
                  <a:spLocks noChangeArrowheads="1"/>
                </p:cNvSpPr>
                <p:nvPr/>
              </p:nvSpPr>
              <p:spPr bwMode="auto">
                <a:xfrm>
                  <a:off x="4400" y="3803"/>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69" name="Oval 98"/>
                <p:cNvSpPr>
                  <a:spLocks noChangeArrowheads="1"/>
                </p:cNvSpPr>
                <p:nvPr/>
              </p:nvSpPr>
              <p:spPr bwMode="auto">
                <a:xfrm>
                  <a:off x="705" y="2924"/>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70" name="Oval 99"/>
                <p:cNvSpPr>
                  <a:spLocks noChangeArrowheads="1"/>
                </p:cNvSpPr>
                <p:nvPr/>
              </p:nvSpPr>
              <p:spPr bwMode="auto">
                <a:xfrm>
                  <a:off x="3000" y="2666"/>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71" name="Oval 100"/>
                <p:cNvSpPr>
                  <a:spLocks noChangeArrowheads="1"/>
                </p:cNvSpPr>
                <p:nvPr/>
              </p:nvSpPr>
              <p:spPr bwMode="auto">
                <a:xfrm>
                  <a:off x="2727" y="3367"/>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72" name="Oval 101"/>
                <p:cNvSpPr>
                  <a:spLocks noChangeArrowheads="1"/>
                </p:cNvSpPr>
                <p:nvPr/>
              </p:nvSpPr>
              <p:spPr bwMode="auto">
                <a:xfrm>
                  <a:off x="4809" y="2276"/>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73" name="Oval 102"/>
                <p:cNvSpPr>
                  <a:spLocks noChangeArrowheads="1"/>
                </p:cNvSpPr>
                <p:nvPr/>
              </p:nvSpPr>
              <p:spPr bwMode="auto">
                <a:xfrm>
                  <a:off x="4664" y="2503"/>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74" name="Oval 103"/>
                <p:cNvSpPr>
                  <a:spLocks noChangeArrowheads="1"/>
                </p:cNvSpPr>
                <p:nvPr/>
              </p:nvSpPr>
              <p:spPr bwMode="auto">
                <a:xfrm>
                  <a:off x="4891" y="2121"/>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75" name="Oval 104"/>
                <p:cNvSpPr>
                  <a:spLocks noChangeArrowheads="1"/>
                </p:cNvSpPr>
                <p:nvPr/>
              </p:nvSpPr>
              <p:spPr bwMode="auto">
                <a:xfrm>
                  <a:off x="4682" y="2376"/>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4361" name="Oval 105"/>
              <p:cNvSpPr>
                <a:spLocks noChangeArrowheads="1"/>
              </p:cNvSpPr>
              <p:nvPr/>
            </p:nvSpPr>
            <p:spPr bwMode="auto">
              <a:xfrm>
                <a:off x="715" y="1299"/>
                <a:ext cx="138" cy="138"/>
              </a:xfrm>
              <a:prstGeom prst="ellipse">
                <a:avLst/>
              </a:prstGeom>
              <a:gradFill rotWithShape="0">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sp>
        <p:nvSpPr>
          <p:cNvPr id="14342" name="Text Box 111"/>
          <p:cNvSpPr txBox="1">
            <a:spLocks noChangeArrowheads="1"/>
          </p:cNvSpPr>
          <p:nvPr/>
        </p:nvSpPr>
        <p:spPr bwMode="auto">
          <a:xfrm>
            <a:off x="8286751" y="123826"/>
            <a:ext cx="88582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300"/>
              <a:t>45 Mbps</a:t>
            </a:r>
          </a:p>
          <a:p>
            <a:pPr>
              <a:spcBef>
                <a:spcPct val="50000"/>
              </a:spcBef>
            </a:pPr>
            <a:r>
              <a:rPr lang="en-US" altLang="en-US" sz="1300"/>
              <a:t>155 Mbps</a:t>
            </a:r>
          </a:p>
          <a:p>
            <a:pPr>
              <a:spcBef>
                <a:spcPct val="50000"/>
              </a:spcBef>
            </a:pPr>
            <a:r>
              <a:rPr lang="en-US" altLang="en-US" sz="1300"/>
              <a:t>622 Mbps</a:t>
            </a:r>
          </a:p>
          <a:p>
            <a:pPr>
              <a:spcBef>
                <a:spcPct val="50000"/>
              </a:spcBef>
            </a:pPr>
            <a:r>
              <a:rPr lang="en-US" altLang="en-US" sz="1300"/>
              <a:t>2.45 Gbps</a:t>
            </a:r>
          </a:p>
        </p:txBody>
      </p:sp>
    </p:spTree>
    <p:extLst>
      <p:ext uri="{BB962C8B-B14F-4D97-AF65-F5344CB8AC3E}">
        <p14:creationId xmlns:p14="http://schemas.microsoft.com/office/powerpoint/2010/main" val="356443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dirty="0"/>
              <a:t>Spring 2014</a:t>
            </a:r>
            <a:endParaRPr lang="en-US" altLang="en-US" sz="1400" dirty="0"/>
          </a:p>
        </p:txBody>
      </p:sp>
      <p:sp>
        <p:nvSpPr>
          <p:cNvPr id="153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153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49C95A-1C3B-4693-B36A-91767A8E5153}" type="slidenum">
              <a:rPr lang="en-US" altLang="en-US" sz="1400"/>
              <a:pPr/>
              <a:t>5</a:t>
            </a:fld>
            <a:endParaRPr lang="en-US" altLang="en-US" sz="1400"/>
          </a:p>
        </p:txBody>
      </p:sp>
      <p:sp>
        <p:nvSpPr>
          <p:cNvPr id="15365" name="Rectangle 2"/>
          <p:cNvSpPr>
            <a:spLocks noGrp="1" noChangeArrowheads="1"/>
          </p:cNvSpPr>
          <p:nvPr>
            <p:ph type="title"/>
          </p:nvPr>
        </p:nvSpPr>
        <p:spPr/>
        <p:txBody>
          <a:bodyPr/>
          <a:lstStyle/>
          <a:p>
            <a:pPr>
              <a:lnSpc>
                <a:spcPct val="90000"/>
              </a:lnSpc>
            </a:pPr>
            <a:r>
              <a:rPr lang="en-US" altLang="en-US"/>
              <a:t>Strategies</a:t>
            </a:r>
          </a:p>
        </p:txBody>
      </p:sp>
      <p:sp>
        <p:nvSpPr>
          <p:cNvPr id="38915" name="Rectangle 3"/>
          <p:cNvSpPr>
            <a:spLocks noGrp="1" noChangeArrowheads="1"/>
          </p:cNvSpPr>
          <p:nvPr>
            <p:ph type="body" idx="1"/>
          </p:nvPr>
        </p:nvSpPr>
        <p:spPr/>
        <p:txBody>
          <a:bodyPr/>
          <a:lstStyle/>
          <a:p>
            <a:pPr>
              <a:lnSpc>
                <a:spcPct val="90000"/>
              </a:lnSpc>
            </a:pPr>
            <a:r>
              <a:rPr lang="en-US" altLang="en-US" dirty="0"/>
              <a:t>Circuit switching: carry bit streams</a:t>
            </a:r>
          </a:p>
          <a:p>
            <a:pPr lvl="1">
              <a:lnSpc>
                <a:spcPct val="90000"/>
              </a:lnSpc>
            </a:pPr>
            <a:r>
              <a:rPr lang="en-US" altLang="en-US" dirty="0"/>
              <a:t>original telephone network</a:t>
            </a:r>
          </a:p>
          <a:p>
            <a:pPr marL="457200" lvl="1" indent="0">
              <a:lnSpc>
                <a:spcPct val="90000"/>
              </a:lnSpc>
              <a:buNone/>
            </a:pPr>
            <a:br>
              <a:rPr lang="en-US" altLang="en-US" dirty="0"/>
            </a:br>
            <a:br>
              <a:rPr lang="en-US" altLang="en-US" dirty="0"/>
            </a:br>
            <a:endParaRPr lang="en-US" altLang="en-US" dirty="0"/>
          </a:p>
          <a:p>
            <a:pPr>
              <a:lnSpc>
                <a:spcPct val="90000"/>
              </a:lnSpc>
            </a:pPr>
            <a:r>
              <a:rPr lang="en-US" altLang="en-US" dirty="0"/>
              <a:t>Packet switching: </a:t>
            </a:r>
            <a:r>
              <a:rPr lang="en-US" altLang="en-US" dirty="0">
                <a:solidFill>
                  <a:srgbClr val="FF0000"/>
                </a:solidFill>
              </a:rPr>
              <a:t>store-and-forward</a:t>
            </a:r>
            <a:r>
              <a:rPr lang="en-US" altLang="en-US" dirty="0"/>
              <a:t> messages</a:t>
            </a:r>
          </a:p>
          <a:p>
            <a:pPr lvl="1">
              <a:lnSpc>
                <a:spcPct val="90000"/>
              </a:lnSpc>
            </a:pPr>
            <a:r>
              <a:rPr lang="en-US" altLang="en-US" dirty="0"/>
              <a:t>Internet</a:t>
            </a:r>
          </a:p>
        </p:txBody>
      </p:sp>
      <p:pic>
        <p:nvPicPr>
          <p:cNvPr id="21506" name="Picture 2" descr="Image result for circuit switch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636" y="1825625"/>
            <a:ext cx="4436904" cy="18793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3162644" y="4268109"/>
            <a:ext cx="2512292" cy="2120511"/>
          </a:xfrm>
          <a:prstGeom prst="rect">
            <a:avLst/>
          </a:prstGeom>
        </p:spPr>
      </p:pic>
      <p:pic>
        <p:nvPicPr>
          <p:cNvPr id="4" name="Picture 3"/>
          <p:cNvPicPr>
            <a:picLocks noChangeAspect="1"/>
          </p:cNvPicPr>
          <p:nvPr/>
        </p:nvPicPr>
        <p:blipFill>
          <a:blip r:embed="rId5"/>
          <a:stretch>
            <a:fillRect/>
          </a:stretch>
        </p:blipFill>
        <p:spPr>
          <a:xfrm>
            <a:off x="6516131" y="4397645"/>
            <a:ext cx="2342471" cy="1958705"/>
          </a:xfrm>
          <a:prstGeom prst="rect">
            <a:avLst/>
          </a:prstGeom>
        </p:spPr>
      </p:pic>
    </p:spTree>
    <p:extLst>
      <p:ext uri="{BB962C8B-B14F-4D97-AF65-F5344CB8AC3E}">
        <p14:creationId xmlns:p14="http://schemas.microsoft.com/office/powerpoint/2010/main" val="174398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dissolve">
                                      <p:cBhvr>
                                        <p:cTn id="7"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1638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163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305354-C829-43C0-BF39-C84328550692}" type="slidenum">
              <a:rPr lang="en-US" altLang="en-US" sz="1400"/>
              <a:pPr/>
              <a:t>6</a:t>
            </a:fld>
            <a:endParaRPr lang="en-US" altLang="en-US" sz="1400"/>
          </a:p>
        </p:txBody>
      </p:sp>
      <p:sp>
        <p:nvSpPr>
          <p:cNvPr id="16389" name="Rectangle 2"/>
          <p:cNvSpPr>
            <a:spLocks noGrp="1" noChangeArrowheads="1"/>
          </p:cNvSpPr>
          <p:nvPr>
            <p:ph type="title"/>
          </p:nvPr>
        </p:nvSpPr>
        <p:spPr/>
        <p:txBody>
          <a:bodyPr/>
          <a:lstStyle/>
          <a:p>
            <a:r>
              <a:rPr lang="en-US" altLang="en-US"/>
              <a:t>Addressing and Routing</a:t>
            </a:r>
          </a:p>
        </p:txBody>
      </p:sp>
      <p:sp>
        <p:nvSpPr>
          <p:cNvPr id="10243" name="Rectangle 3"/>
          <p:cNvSpPr>
            <a:spLocks noGrp="1" noChangeArrowheads="1"/>
          </p:cNvSpPr>
          <p:nvPr>
            <p:ph type="body" idx="1"/>
          </p:nvPr>
        </p:nvSpPr>
        <p:spPr/>
        <p:txBody>
          <a:bodyPr/>
          <a:lstStyle/>
          <a:p>
            <a:pPr>
              <a:lnSpc>
                <a:spcPct val="90000"/>
              </a:lnSpc>
            </a:pPr>
            <a:r>
              <a:rPr lang="en-US" altLang="en-US" dirty="0"/>
              <a:t>Address: byte-string that identifies a node</a:t>
            </a:r>
          </a:p>
          <a:p>
            <a:pPr lvl="1">
              <a:lnSpc>
                <a:spcPct val="90000"/>
              </a:lnSpc>
            </a:pPr>
            <a:r>
              <a:rPr lang="en-US" altLang="en-US" dirty="0"/>
              <a:t>usually </a:t>
            </a:r>
            <a:r>
              <a:rPr lang="en-US" altLang="en-US" dirty="0">
                <a:solidFill>
                  <a:srgbClr val="FF0000"/>
                </a:solidFill>
              </a:rPr>
              <a:t>unique</a:t>
            </a:r>
          </a:p>
          <a:p>
            <a:pPr lvl="1">
              <a:lnSpc>
                <a:spcPct val="90000"/>
              </a:lnSpc>
            </a:pPr>
            <a:r>
              <a:rPr lang="en-US" altLang="en-US" dirty="0"/>
              <a:t>What other properties?</a:t>
            </a:r>
          </a:p>
          <a:p>
            <a:pPr>
              <a:lnSpc>
                <a:spcPct val="90000"/>
              </a:lnSpc>
            </a:pPr>
            <a:r>
              <a:rPr lang="en-US" altLang="en-US" dirty="0"/>
              <a:t>Routing: process of forwarding messages to the destination node based on its address</a:t>
            </a:r>
          </a:p>
          <a:p>
            <a:pPr>
              <a:lnSpc>
                <a:spcPct val="90000"/>
              </a:lnSpc>
            </a:pPr>
            <a:r>
              <a:rPr lang="en-US" altLang="en-US" dirty="0"/>
              <a:t>Types of addresses</a:t>
            </a:r>
          </a:p>
          <a:p>
            <a:pPr lvl="1">
              <a:lnSpc>
                <a:spcPct val="90000"/>
              </a:lnSpc>
            </a:pPr>
            <a:r>
              <a:rPr lang="en-US" altLang="en-US" dirty="0"/>
              <a:t>unicast: node-specific</a:t>
            </a:r>
          </a:p>
          <a:p>
            <a:pPr lvl="1">
              <a:lnSpc>
                <a:spcPct val="90000"/>
              </a:lnSpc>
            </a:pPr>
            <a:r>
              <a:rPr lang="en-US" altLang="en-US" dirty="0"/>
              <a:t>broadcast: all nodes on the network</a:t>
            </a:r>
          </a:p>
          <a:p>
            <a:pPr lvl="1">
              <a:lnSpc>
                <a:spcPct val="90000"/>
              </a:lnSpc>
            </a:pPr>
            <a:r>
              <a:rPr lang="en-US" altLang="en-US" dirty="0"/>
              <a:t>multicast: some subset of nodes on the network</a:t>
            </a:r>
          </a:p>
        </p:txBody>
      </p:sp>
    </p:spTree>
    <p:extLst>
      <p:ext uri="{BB962C8B-B14F-4D97-AF65-F5344CB8AC3E}">
        <p14:creationId xmlns:p14="http://schemas.microsoft.com/office/powerpoint/2010/main" val="2234388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dissolve">
                                      <p:cBhvr>
                                        <p:cTn id="7" dur="500"/>
                                        <p:tgtEl>
                                          <p:spTgt spid="1024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43">
                                            <p:txEl>
                                              <p:pRg st="4" end="4"/>
                                            </p:txEl>
                                          </p:spTgt>
                                        </p:tgtEl>
                                        <p:attrNameLst>
                                          <p:attrName>style.visibility</p:attrName>
                                        </p:attrNameLst>
                                      </p:cBhvr>
                                      <p:to>
                                        <p:strVal val="visible"/>
                                      </p:to>
                                    </p:set>
                                    <p:animEffect transition="in" filter="dissolve">
                                      <p:cBhvr>
                                        <p:cTn id="12" dur="500"/>
                                        <p:tgtEl>
                                          <p:spTgt spid="10243">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0243">
                                            <p:txEl>
                                              <p:pRg st="5" end="5"/>
                                            </p:txEl>
                                          </p:spTgt>
                                        </p:tgtEl>
                                        <p:attrNameLst>
                                          <p:attrName>style.visibility</p:attrName>
                                        </p:attrNameLst>
                                      </p:cBhvr>
                                      <p:to>
                                        <p:strVal val="visible"/>
                                      </p:to>
                                    </p:set>
                                    <p:animEffect transition="in" filter="dissolve">
                                      <p:cBhvr>
                                        <p:cTn id="15" dur="500"/>
                                        <p:tgtEl>
                                          <p:spTgt spid="1024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243">
                                            <p:txEl>
                                              <p:pRg st="6" end="6"/>
                                            </p:txEl>
                                          </p:spTgt>
                                        </p:tgtEl>
                                        <p:attrNameLst>
                                          <p:attrName>style.visibility</p:attrName>
                                        </p:attrNameLst>
                                      </p:cBhvr>
                                      <p:to>
                                        <p:strVal val="visible"/>
                                      </p:to>
                                    </p:set>
                                    <p:animEffect transition="in" filter="dissolve">
                                      <p:cBhvr>
                                        <p:cTn id="18" dur="500"/>
                                        <p:tgtEl>
                                          <p:spTgt spid="1024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animEffect transition="in" filter="dissolve">
                                      <p:cBhvr>
                                        <p:cTn id="21"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Make System Resources to Many Hosts? </a:t>
            </a:r>
          </a:p>
        </p:txBody>
      </p:sp>
      <p:pic>
        <p:nvPicPr>
          <p:cNvPr id="25602"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947" y="1690688"/>
            <a:ext cx="4802105" cy="480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174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174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E5AF23-FEC9-4212-9C92-4C5518175C0D}" type="slidenum">
              <a:rPr lang="en-US" altLang="en-US" sz="1400"/>
              <a:pPr/>
              <a:t>8</a:t>
            </a:fld>
            <a:endParaRPr lang="en-US" altLang="en-US" sz="1400"/>
          </a:p>
        </p:txBody>
      </p:sp>
      <p:sp>
        <p:nvSpPr>
          <p:cNvPr id="17413" name="Rectangle 2"/>
          <p:cNvSpPr>
            <a:spLocks noGrp="1" noChangeArrowheads="1"/>
          </p:cNvSpPr>
          <p:nvPr>
            <p:ph type="title"/>
          </p:nvPr>
        </p:nvSpPr>
        <p:spPr/>
        <p:txBody>
          <a:bodyPr/>
          <a:lstStyle/>
          <a:p>
            <a:r>
              <a:rPr lang="en-US" altLang="en-US" dirty="0"/>
              <a:t>Multiplexing</a:t>
            </a:r>
            <a:br>
              <a:rPr lang="en-US" altLang="en-US" dirty="0"/>
            </a:br>
            <a:r>
              <a:rPr lang="en-US" altLang="en-US" sz="2400" dirty="0"/>
              <a:t>- A system resource shared by multiple users</a:t>
            </a:r>
            <a:endParaRPr lang="en-US" altLang="en-US" dirty="0"/>
          </a:p>
        </p:txBody>
      </p:sp>
      <p:sp>
        <p:nvSpPr>
          <p:cNvPr id="12291" name="Rectangle 3"/>
          <p:cNvSpPr>
            <a:spLocks noGrp="1" noChangeArrowheads="1"/>
          </p:cNvSpPr>
          <p:nvPr>
            <p:ph type="body" idx="1"/>
          </p:nvPr>
        </p:nvSpPr>
        <p:spPr>
          <a:xfrm>
            <a:off x="2209801" y="1870075"/>
            <a:ext cx="8062913" cy="4114800"/>
          </a:xfrm>
        </p:spPr>
        <p:txBody>
          <a:bodyPr/>
          <a:lstStyle/>
          <a:p>
            <a:r>
              <a:rPr lang="en-US" altLang="en-US" dirty="0"/>
              <a:t>Synchronous Time-Division Multiplexing (STDM)</a:t>
            </a:r>
          </a:p>
          <a:p>
            <a:r>
              <a:rPr lang="en-US" altLang="en-US" dirty="0"/>
              <a:t>Frequency-Division Multiplexing (FDM)</a:t>
            </a:r>
          </a:p>
          <a:p>
            <a:pPr lvl="1"/>
            <a:r>
              <a:rPr lang="en-US" altLang="en-US" dirty="0"/>
              <a:t>E.g., TV channels</a:t>
            </a:r>
          </a:p>
        </p:txBody>
      </p:sp>
      <p:pic>
        <p:nvPicPr>
          <p:cNvPr id="17415" name="Picture 47" descr="01x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864" y="3413125"/>
            <a:ext cx="6143625"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6767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dissolve">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dissolve">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dissolve">
                                      <p:cBhvr>
                                        <p:cTn id="17"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Multiplexing: Possible Problems</a:t>
            </a:r>
          </a:p>
        </p:txBody>
      </p:sp>
      <p:sp>
        <p:nvSpPr>
          <p:cNvPr id="3" name="Content Placeholder 2"/>
          <p:cNvSpPr>
            <a:spLocks noGrp="1"/>
          </p:cNvSpPr>
          <p:nvPr>
            <p:ph idx="1"/>
          </p:nvPr>
        </p:nvSpPr>
        <p:spPr/>
        <p:txBody>
          <a:bodyPr/>
          <a:lstStyle/>
          <a:p>
            <a:r>
              <a:rPr lang="en-US" dirty="0"/>
              <a:t>Wasted resources when host has no data to send - STDM</a:t>
            </a:r>
          </a:p>
          <a:p>
            <a:r>
              <a:rPr lang="en-US" dirty="0"/>
              <a:t>Max number of flows must be fixed ahead of time - FDM</a:t>
            </a:r>
          </a:p>
          <a:p>
            <a:pPr lvl="1"/>
            <a:r>
              <a:rPr lang="en-US" dirty="0"/>
              <a:t>NOT PRACTICAL</a:t>
            </a:r>
          </a:p>
          <a:p>
            <a:endParaRPr lang="en-US" dirty="0"/>
          </a:p>
        </p:txBody>
      </p:sp>
      <p:pic>
        <p:nvPicPr>
          <p:cNvPr id="24578"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9822" y="4001294"/>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4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1375</Words>
  <Application>Microsoft Office PowerPoint</Application>
  <PresentationFormat>Widescreen</PresentationFormat>
  <Paragraphs>307</Paragraphs>
  <Slides>23</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5" baseType="lpstr">
      <vt:lpstr>宋体</vt:lpstr>
      <vt:lpstr>Arial</vt:lpstr>
      <vt:lpstr>Arial Narrow</vt:lpstr>
      <vt:lpstr>Calibri</vt:lpstr>
      <vt:lpstr>Calibri Light</vt:lpstr>
      <vt:lpstr>Comic Sans MS</vt:lpstr>
      <vt:lpstr>Helvetica</vt:lpstr>
      <vt:lpstr>Myriad Roman</vt:lpstr>
      <vt:lpstr>Stone Sans</vt:lpstr>
      <vt:lpstr>Times New Roman</vt:lpstr>
      <vt:lpstr>Office Theme</vt:lpstr>
      <vt:lpstr>Clip</vt:lpstr>
      <vt:lpstr>Network Architecture</vt:lpstr>
      <vt:lpstr>More About Me</vt:lpstr>
      <vt:lpstr>Network Architecture</vt:lpstr>
      <vt:lpstr>PowerPoint Presentation</vt:lpstr>
      <vt:lpstr>Strategies</vt:lpstr>
      <vt:lpstr>Addressing and Routing</vt:lpstr>
      <vt:lpstr>How Do We Make System Resources to Many Hosts? </vt:lpstr>
      <vt:lpstr>Multiplexing - A system resource shared by multiple users</vt:lpstr>
      <vt:lpstr>Multiplexing: Possible Problems</vt:lpstr>
      <vt:lpstr>Statistical Multiplexing</vt:lpstr>
      <vt:lpstr>Communication</vt:lpstr>
      <vt:lpstr>Inter-Process Communication</vt:lpstr>
      <vt:lpstr>IPC Abstractions</vt:lpstr>
      <vt:lpstr>What Goes Wrong in the Network?</vt:lpstr>
      <vt:lpstr>Network Architecture</vt:lpstr>
      <vt:lpstr>Layering Architecture</vt:lpstr>
      <vt:lpstr>What’s a Protocol?</vt:lpstr>
      <vt:lpstr>What’s a Protocol?</vt:lpstr>
      <vt:lpstr>Protocols</vt:lpstr>
      <vt:lpstr>Interfaces </vt:lpstr>
      <vt:lpstr>Protocol Machinery</vt:lpstr>
      <vt:lpstr>Machinery (cont)</vt:lpstr>
      <vt:lpstr>Internet Protocol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zenglab1</dc:creator>
  <cp:lastModifiedBy>Kristofferson</cp:lastModifiedBy>
  <cp:revision>48</cp:revision>
  <dcterms:created xsi:type="dcterms:W3CDTF">2017-01-20T01:36:07Z</dcterms:created>
  <dcterms:modified xsi:type="dcterms:W3CDTF">2017-08-25T03:21:20Z</dcterms:modified>
</cp:coreProperties>
</file>