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8" r:id="rId4"/>
    <p:sldId id="269" r:id="rId5"/>
    <p:sldId id="270" r:id="rId6"/>
    <p:sldId id="271" r:id="rId7"/>
    <p:sldId id="257" r:id="rId8"/>
    <p:sldId id="273" r:id="rId9"/>
    <p:sldId id="258" r:id="rId10"/>
    <p:sldId id="272" r:id="rId11"/>
    <p:sldId id="259" r:id="rId12"/>
    <p:sldId id="260" r:id="rId13"/>
    <p:sldId id="261"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C256A-ACA4-4DB2-B0E8-E829686EDB6A}"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B0819-C7E7-4030-9A9B-9E9D1DA09F0A}" type="slidenum">
              <a:rPr lang="en-US" smtClean="0"/>
              <a:t>‹#›</a:t>
            </a:fld>
            <a:endParaRPr lang="en-US"/>
          </a:p>
        </p:txBody>
      </p:sp>
    </p:spTree>
    <p:extLst>
      <p:ext uri="{BB962C8B-B14F-4D97-AF65-F5344CB8AC3E}">
        <p14:creationId xmlns:p14="http://schemas.microsoft.com/office/powerpoint/2010/main" val="38264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AE37709-AB90-4C61-9EF0-28D8B6AF8243}" type="slidenum">
              <a:rPr lang="en-US" altLang="en-US" sz="1200"/>
              <a:pPr/>
              <a:t>13</a:t>
            </a:fld>
            <a:endParaRPr lang="en-US" altLang="en-US" sz="120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Domain: the protocol family.</a:t>
            </a:r>
          </a:p>
          <a:p>
            <a:r>
              <a:rPr lang="en-US" altLang="en-US" smtClean="0"/>
              <a:t>Sockaddr in accept contains the remote participant’s address., accept returns a new socket that corresponds to the just-established connection.</a:t>
            </a:r>
          </a:p>
        </p:txBody>
      </p:sp>
    </p:spTree>
    <p:extLst>
      <p:ext uri="{BB962C8B-B14F-4D97-AF65-F5344CB8AC3E}">
        <p14:creationId xmlns:p14="http://schemas.microsoft.com/office/powerpoint/2010/main" val="146422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3F37180-6AA9-4788-982C-BE175114821F}" type="slidenum">
              <a:rPr lang="en-US" altLang="en-US" sz="1200"/>
              <a:pPr/>
              <a:t>14</a:t>
            </a:fld>
            <a:endParaRPr lang="en-US" altLang="en-US" sz="120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Sockaddr in connect contains remote participant’s address.</a:t>
            </a:r>
          </a:p>
        </p:txBody>
      </p:sp>
    </p:spTree>
    <p:extLst>
      <p:ext uri="{BB962C8B-B14F-4D97-AF65-F5344CB8AC3E}">
        <p14:creationId xmlns:p14="http://schemas.microsoft.com/office/powerpoint/2010/main" val="3843673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EA0216F3-3F14-44E1-90FD-163EE703C093}" type="slidenum">
              <a:rPr lang="en-US" altLang="en-US" sz="1200"/>
              <a:pPr/>
              <a:t>17</a:t>
            </a:fld>
            <a:endParaRPr lang="en-US" altLang="en-US" sz="120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 procedure call is an order of magnitude more efficient than a context switch.</a:t>
            </a:r>
          </a:p>
          <a:p>
            <a:r>
              <a:rPr lang="en-US" altLang="en-US" smtClean="0"/>
              <a:t>Messages move up the protocol graph through a sequence of deliver operations.</a:t>
            </a:r>
          </a:p>
          <a:p>
            <a:r>
              <a:rPr lang="en-US" altLang="en-US" smtClean="0"/>
              <a:t>Using a linked list of pointers to message buffers to avoid copying.</a:t>
            </a:r>
          </a:p>
        </p:txBody>
      </p:sp>
    </p:spTree>
    <p:extLst>
      <p:ext uri="{BB962C8B-B14F-4D97-AF65-F5344CB8AC3E}">
        <p14:creationId xmlns:p14="http://schemas.microsoft.com/office/powerpoint/2010/main" val="273802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AFFDC1A-7638-432E-97FE-1D6B5E158726}" type="slidenum">
              <a:rPr lang="en-US" altLang="en-US" sz="1200"/>
              <a:pPr/>
              <a:t>18</a:t>
            </a:fld>
            <a:endParaRPr lang="en-US" altLang="en-US" sz="120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High level issues of network system</a:t>
            </a:r>
          </a:p>
        </p:txBody>
      </p:sp>
    </p:spTree>
    <p:extLst>
      <p:ext uri="{BB962C8B-B14F-4D97-AF65-F5344CB8AC3E}">
        <p14:creationId xmlns:p14="http://schemas.microsoft.com/office/powerpoint/2010/main" val="273098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D93B07-C966-46A4-86D9-DF12AF03FF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16484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93B07-C966-46A4-86D9-DF12AF03FF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15585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93B07-C966-46A4-86D9-DF12AF03FF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417573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93B07-C966-46A4-86D9-DF12AF03FF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179143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D93B07-C966-46A4-86D9-DF12AF03FF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181681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D93B07-C966-46A4-86D9-DF12AF03FF9E}"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146132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D93B07-C966-46A4-86D9-DF12AF03FF9E}"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383988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D93B07-C966-46A4-86D9-DF12AF03FF9E}"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383156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93B07-C966-46A4-86D9-DF12AF03FF9E}"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302882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93B07-C966-46A4-86D9-DF12AF03FF9E}"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57199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93B07-C966-46A4-86D9-DF12AF03FF9E}"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4B00C-C727-4FA0-8E09-243DC0DEEBF3}" type="slidenum">
              <a:rPr lang="en-US" smtClean="0"/>
              <a:t>‹#›</a:t>
            </a:fld>
            <a:endParaRPr lang="en-US"/>
          </a:p>
        </p:txBody>
      </p:sp>
    </p:spTree>
    <p:extLst>
      <p:ext uri="{BB962C8B-B14F-4D97-AF65-F5344CB8AC3E}">
        <p14:creationId xmlns:p14="http://schemas.microsoft.com/office/powerpoint/2010/main" val="359467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3B07-C966-46A4-86D9-DF12AF03FF9E}"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4B00C-C727-4FA0-8E09-243DC0DEEBF3}" type="slidenum">
              <a:rPr lang="en-US" smtClean="0"/>
              <a:t>‹#›</a:t>
            </a:fld>
            <a:endParaRPr lang="en-US"/>
          </a:p>
        </p:txBody>
      </p:sp>
    </p:spTree>
    <p:extLst>
      <p:ext uri="{BB962C8B-B14F-4D97-AF65-F5344CB8AC3E}">
        <p14:creationId xmlns:p14="http://schemas.microsoft.com/office/powerpoint/2010/main" val="183899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Metrics &amp; APIs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1593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Exercise</a:t>
            </a:r>
          </a:p>
        </p:txBody>
      </p:sp>
      <p:sp>
        <p:nvSpPr>
          <p:cNvPr id="37891" name="Content Placeholder 2"/>
          <p:cNvSpPr>
            <a:spLocks noGrp="1"/>
          </p:cNvSpPr>
          <p:nvPr>
            <p:ph idx="1"/>
          </p:nvPr>
        </p:nvSpPr>
        <p:spPr/>
        <p:txBody>
          <a:bodyPr/>
          <a:lstStyle/>
          <a:p>
            <a:r>
              <a:rPr lang="en-US" altLang="en-US" sz="2400" dirty="0" smtClean="0"/>
              <a:t>Zero </a:t>
            </a:r>
            <a:r>
              <a:rPr lang="en-US" altLang="en-US" sz="2400" dirty="0"/>
              <a:t>transmit time as in (c), but during the first RTT we can send one packet, during the second RTT we can send two packets, during the third we can send four (2^(3−1)), </a:t>
            </a:r>
            <a:r>
              <a:rPr lang="en-US" altLang="en-US" sz="2400" dirty="0" err="1" smtClean="0"/>
              <a:t>etc</a:t>
            </a:r>
            <a:endParaRPr lang="en-US" altLang="en-US" sz="2400" dirty="0" smtClean="0"/>
          </a:p>
          <a:p>
            <a:pPr lvl="1"/>
            <a:r>
              <a:rPr lang="en-US" altLang="en-US" sz="2000" dirty="0" smtClean="0"/>
              <a:t>How does this change the problem?</a:t>
            </a:r>
          </a:p>
          <a:p>
            <a:pPr lvl="1"/>
            <a:r>
              <a:rPr lang="en-US" altLang="en-US" sz="2000" dirty="0" smtClean="0"/>
              <a:t>Each RTT we send (2^(n-1)) packets</a:t>
            </a:r>
          </a:p>
          <a:p>
            <a:pPr lvl="1"/>
            <a:r>
              <a:rPr lang="en-US" altLang="en-US" sz="2000" dirty="0" smtClean="0"/>
              <a:t>Need 10 RTT to send all packets + 2RTT HS + (RTT/2)propagation</a:t>
            </a:r>
          </a:p>
          <a:p>
            <a:pPr lvl="1"/>
            <a:r>
              <a:rPr lang="en-US" altLang="en-US" sz="2000" dirty="0" smtClean="0"/>
              <a:t>12.5 x 0.08s = 1s</a:t>
            </a:r>
          </a:p>
          <a:p>
            <a:pPr lvl="1"/>
            <a:endParaRPr lang="en-US" altLang="en-US" sz="2000" dirty="0"/>
          </a:p>
          <a:p>
            <a:r>
              <a:rPr lang="en-US" altLang="en-US" dirty="0" smtClean="0"/>
              <a:t>Effective Bandwidth</a:t>
            </a:r>
          </a:p>
          <a:p>
            <a:pPr lvl="1"/>
            <a:r>
              <a:rPr lang="en-US" altLang="en-US" dirty="0" smtClean="0"/>
              <a:t> </a:t>
            </a:r>
            <a:r>
              <a:rPr lang="en-US" altLang="en-US" sz="2000" dirty="0" smtClean="0"/>
              <a:t>(1.5 x (2^20) x 8)/1 = 12,582,912</a:t>
            </a:r>
          </a:p>
          <a:p>
            <a:pPr lvl="1"/>
            <a:r>
              <a:rPr lang="en-US" altLang="en-US" sz="2000" dirty="0" smtClean="0"/>
              <a:t>= 12.58 Mbps</a:t>
            </a:r>
          </a:p>
          <a:p>
            <a:endParaRPr lang="en-US" altLang="en-US" dirty="0"/>
          </a:p>
        </p:txBody>
      </p:sp>
      <p:sp>
        <p:nvSpPr>
          <p:cNvPr id="378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78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78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A7B0B-D795-4E70-B930-4301CB9B1571}" type="slidenum">
              <a:rPr lang="en-US" altLang="en-US" sz="1400"/>
              <a:pPr/>
              <a:t>10</a:t>
            </a:fld>
            <a:endParaRPr lang="en-US" altLang="en-US" sz="1400"/>
          </a:p>
        </p:txBody>
      </p:sp>
    </p:spTree>
    <p:extLst>
      <p:ext uri="{BB962C8B-B14F-4D97-AF65-F5344CB8AC3E}">
        <p14:creationId xmlns:p14="http://schemas.microsoft.com/office/powerpoint/2010/main" val="415428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500"/>
                                        <p:tgtEl>
                                          <p:spTgt spid="378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fade">
                                      <p:cBhvr>
                                        <p:cTn id="27" dur="500"/>
                                        <p:tgtEl>
                                          <p:spTgt spid="378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Effect transition="in" filter="fade">
                                      <p:cBhvr>
                                        <p:cTn id="32" dur="500"/>
                                        <p:tgtEl>
                                          <p:spTgt spid="378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1">
                                            <p:txEl>
                                              <p:pRg st="8" end="8"/>
                                            </p:txEl>
                                          </p:spTgt>
                                        </p:tgtEl>
                                        <p:attrNameLst>
                                          <p:attrName>style.visibility</p:attrName>
                                        </p:attrNameLst>
                                      </p:cBhvr>
                                      <p:to>
                                        <p:strVal val="visible"/>
                                      </p:to>
                                    </p:set>
                                    <p:animEffect transition="in" filter="fade">
                                      <p:cBhvr>
                                        <p:cTn id="37" dur="500"/>
                                        <p:tgtEl>
                                          <p:spTgt spid="37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Exercise</a:t>
            </a:r>
          </a:p>
        </p:txBody>
      </p:sp>
      <p:sp>
        <p:nvSpPr>
          <p:cNvPr id="38915" name="Content Placeholder 2"/>
          <p:cNvSpPr>
            <a:spLocks noGrp="1"/>
          </p:cNvSpPr>
          <p:nvPr>
            <p:ph idx="1"/>
          </p:nvPr>
        </p:nvSpPr>
        <p:spPr/>
        <p:txBody>
          <a:bodyPr/>
          <a:lstStyle/>
          <a:p>
            <a:r>
              <a:rPr lang="en-US" altLang="en-US" sz="2400" dirty="0"/>
              <a:t>Consider a point-to-point link 50 km in length. At what bandwidth would propagation delay (at a speed of 2×10^8m/s) equal transmit delay for 100-byte packets? What about 512-byte packets?</a:t>
            </a:r>
          </a:p>
        </p:txBody>
      </p:sp>
      <p:sp>
        <p:nvSpPr>
          <p:cNvPr id="389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89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3CEC0F-DBA5-437D-A4EE-06C0894A278D}" type="slidenum">
              <a:rPr lang="en-US" altLang="en-US" sz="1400"/>
              <a:pPr/>
              <a:t>11</a:t>
            </a:fld>
            <a:endParaRPr lang="en-US" altLang="en-US" sz="1400"/>
          </a:p>
        </p:txBody>
      </p:sp>
    </p:spTree>
    <p:extLst>
      <p:ext uri="{BB962C8B-B14F-4D97-AF65-F5344CB8AC3E}">
        <p14:creationId xmlns:p14="http://schemas.microsoft.com/office/powerpoint/2010/main" val="36741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99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51712A-6362-4ABC-A44E-CFF09C840D7C}" type="slidenum">
              <a:rPr lang="en-US" altLang="en-US" sz="1400"/>
              <a:pPr/>
              <a:t>12</a:t>
            </a:fld>
            <a:endParaRPr lang="en-US" altLang="en-US" sz="1400"/>
          </a:p>
        </p:txBody>
      </p:sp>
      <p:sp>
        <p:nvSpPr>
          <p:cNvPr id="39941" name="Rectangle 2"/>
          <p:cNvSpPr>
            <a:spLocks noGrp="1" noChangeArrowheads="1"/>
          </p:cNvSpPr>
          <p:nvPr>
            <p:ph type="title"/>
          </p:nvPr>
        </p:nvSpPr>
        <p:spPr/>
        <p:txBody>
          <a:bodyPr/>
          <a:lstStyle/>
          <a:p>
            <a:r>
              <a:rPr lang="en-US" altLang="en-US" smtClean="0"/>
              <a:t>Other Metrics</a:t>
            </a:r>
          </a:p>
        </p:txBody>
      </p:sp>
      <p:sp>
        <p:nvSpPr>
          <p:cNvPr id="54275" name="Rectangle 3"/>
          <p:cNvSpPr>
            <a:spLocks noGrp="1" noChangeArrowheads="1"/>
          </p:cNvSpPr>
          <p:nvPr>
            <p:ph type="body" idx="1"/>
          </p:nvPr>
        </p:nvSpPr>
        <p:spPr/>
        <p:txBody>
          <a:bodyPr/>
          <a:lstStyle/>
          <a:p>
            <a:r>
              <a:rPr lang="en-US" altLang="en-US" smtClean="0"/>
              <a:t>Application’s bandwidth need</a:t>
            </a:r>
          </a:p>
          <a:p>
            <a:pPr lvl="1"/>
            <a:r>
              <a:rPr lang="en-US" altLang="en-US" smtClean="0"/>
              <a:t>VBR (variable bit rate) vs CBR (constant bit rate)</a:t>
            </a:r>
          </a:p>
          <a:p>
            <a:r>
              <a:rPr lang="en-US" altLang="en-US" smtClean="0"/>
              <a:t>Delay jitter</a:t>
            </a:r>
          </a:p>
          <a:p>
            <a:pPr lvl="1"/>
            <a:r>
              <a:rPr lang="en-US" altLang="en-US" smtClean="0"/>
              <a:t>Buffering</a:t>
            </a:r>
          </a:p>
          <a:p>
            <a:r>
              <a:rPr lang="en-US" altLang="en-US" smtClean="0"/>
              <a:t>Reliability, packet loss rate</a:t>
            </a:r>
          </a:p>
          <a:p>
            <a:r>
              <a:rPr lang="en-US" altLang="en-US" smtClean="0"/>
              <a:t>Efficiency/overhead of implementation</a:t>
            </a:r>
          </a:p>
        </p:txBody>
      </p:sp>
    </p:spTree>
    <p:extLst>
      <p:ext uri="{BB962C8B-B14F-4D97-AF65-F5344CB8AC3E}">
        <p14:creationId xmlns:p14="http://schemas.microsoft.com/office/powerpoint/2010/main" val="368967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dissolve">
                                      <p:cBhvr>
                                        <p:cTn id="7" dur="500"/>
                                        <p:tgtEl>
                                          <p:spTgt spid="5427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75">
                                            <p:txEl>
                                              <p:pRg st="3" end="3"/>
                                            </p:txEl>
                                          </p:spTgt>
                                        </p:tgtEl>
                                        <p:attrNameLst>
                                          <p:attrName>style.visibility</p:attrName>
                                        </p:attrNameLst>
                                      </p:cBhvr>
                                      <p:to>
                                        <p:strVal val="visible"/>
                                      </p:to>
                                    </p:set>
                                    <p:animEffect transition="in" filter="dissolve">
                                      <p:cBhvr>
                                        <p:cTn id="10" dur="500"/>
                                        <p:tgtEl>
                                          <p:spTgt spid="5427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animEffect transition="in" filter="dissolve">
                                      <p:cBhvr>
                                        <p:cTn id="15" dur="500"/>
                                        <p:tgtEl>
                                          <p:spTgt spid="5427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4275">
                                            <p:txEl>
                                              <p:pRg st="5" end="5"/>
                                            </p:txEl>
                                          </p:spTgt>
                                        </p:tgtEl>
                                        <p:attrNameLst>
                                          <p:attrName>style.visibility</p:attrName>
                                        </p:attrNameLst>
                                      </p:cBhvr>
                                      <p:to>
                                        <p:strVal val="visible"/>
                                      </p:to>
                                    </p:set>
                                    <p:animEffect transition="in" filter="dissolve">
                                      <p:cBhvr>
                                        <p:cTn id="20"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409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409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FFCCAC-09FB-4779-B670-5842105DB2A8}" type="slidenum">
              <a:rPr lang="en-US" altLang="en-US" sz="1400"/>
              <a:pPr/>
              <a:t>13</a:t>
            </a:fld>
            <a:endParaRPr lang="en-US" altLang="en-US" sz="1400"/>
          </a:p>
        </p:txBody>
      </p:sp>
      <p:sp>
        <p:nvSpPr>
          <p:cNvPr id="40965" name="Rectangle 2"/>
          <p:cNvSpPr>
            <a:spLocks noGrp="1" noChangeArrowheads="1"/>
          </p:cNvSpPr>
          <p:nvPr>
            <p:ph type="title"/>
          </p:nvPr>
        </p:nvSpPr>
        <p:spPr/>
        <p:txBody>
          <a:bodyPr/>
          <a:lstStyle/>
          <a:p>
            <a:r>
              <a:rPr lang="en-US" altLang="en-US" smtClean="0"/>
              <a:t>Socket API</a:t>
            </a:r>
          </a:p>
        </p:txBody>
      </p:sp>
      <p:sp>
        <p:nvSpPr>
          <p:cNvPr id="45059" name="Rectangle 3"/>
          <p:cNvSpPr>
            <a:spLocks noGrp="1" noChangeArrowheads="1"/>
          </p:cNvSpPr>
          <p:nvPr>
            <p:ph type="body" idx="1"/>
          </p:nvPr>
        </p:nvSpPr>
        <p:spPr>
          <a:xfrm>
            <a:off x="1905000" y="1663700"/>
            <a:ext cx="8534400" cy="4114800"/>
          </a:xfrm>
        </p:spPr>
        <p:txBody>
          <a:bodyPr/>
          <a:lstStyle/>
          <a:p>
            <a:pPr>
              <a:lnSpc>
                <a:spcPct val="90000"/>
              </a:lnSpc>
            </a:pPr>
            <a:r>
              <a:rPr lang="en-US" altLang="en-US" smtClean="0"/>
              <a:t>Creating a socket</a:t>
            </a:r>
          </a:p>
          <a:p>
            <a:pPr lvl="1">
              <a:lnSpc>
                <a:spcPct val="90000"/>
              </a:lnSpc>
              <a:buFontTx/>
              <a:buNone/>
            </a:pPr>
            <a:r>
              <a:rPr lang="en-US" altLang="en-US" smtClean="0">
                <a:latin typeface="Helvetica" panose="020B0604020202020204" pitchFamily="34" charset="0"/>
              </a:rPr>
              <a:t>int socket(int domain, int type, int protocol)</a:t>
            </a:r>
          </a:p>
          <a:p>
            <a:pPr lvl="2">
              <a:lnSpc>
                <a:spcPct val="90000"/>
              </a:lnSpc>
            </a:pPr>
            <a:r>
              <a:rPr lang="en-US" altLang="en-US" smtClean="0">
                <a:latin typeface="Helvetica" panose="020B0604020202020204" pitchFamily="34" charset="0"/>
              </a:rPr>
              <a:t>domain =</a:t>
            </a:r>
            <a:r>
              <a:rPr lang="en-US" altLang="en-US" smtClean="0"/>
              <a:t> </a:t>
            </a:r>
            <a:r>
              <a:rPr lang="en-US" altLang="en-US" smtClean="0">
                <a:latin typeface="Helvetica" panose="020B0604020202020204" pitchFamily="34" charset="0"/>
              </a:rPr>
              <a:t>PF_INET, PF_UNIX</a:t>
            </a:r>
            <a:endParaRPr lang="en-US" altLang="en-US" smtClean="0"/>
          </a:p>
          <a:p>
            <a:pPr lvl="2">
              <a:lnSpc>
                <a:spcPct val="90000"/>
              </a:lnSpc>
            </a:pPr>
            <a:r>
              <a:rPr lang="en-US" altLang="en-US" smtClean="0">
                <a:latin typeface="Helvetica" panose="020B0604020202020204" pitchFamily="34" charset="0"/>
              </a:rPr>
              <a:t>type = SOCK_STREAM, SOCK_DGRAM, SOCK_RAW</a:t>
            </a:r>
          </a:p>
          <a:p>
            <a:pPr lvl="2">
              <a:lnSpc>
                <a:spcPct val="90000"/>
              </a:lnSpc>
            </a:pPr>
            <a:endParaRPr lang="en-US" altLang="en-US" sz="1600">
              <a:latin typeface="Helvetica" panose="020B0604020202020204" pitchFamily="34" charset="0"/>
            </a:endParaRPr>
          </a:p>
          <a:p>
            <a:pPr>
              <a:lnSpc>
                <a:spcPct val="90000"/>
              </a:lnSpc>
            </a:pPr>
            <a:r>
              <a:rPr lang="en-US" altLang="en-US" smtClean="0"/>
              <a:t>Passive Open (on server)</a:t>
            </a:r>
          </a:p>
          <a:p>
            <a:pPr lvl="1">
              <a:lnSpc>
                <a:spcPct val="90000"/>
              </a:lnSpc>
              <a:buFontTx/>
              <a:buNone/>
            </a:pPr>
            <a:r>
              <a:rPr lang="en-US" altLang="en-US" smtClean="0">
                <a:latin typeface="Helvetica" panose="020B0604020202020204" pitchFamily="34" charset="0"/>
              </a:rPr>
              <a:t>int bind(int socket, struct sockaddr *addr, int addr_len)</a:t>
            </a:r>
          </a:p>
          <a:p>
            <a:pPr lvl="1">
              <a:lnSpc>
                <a:spcPct val="90000"/>
              </a:lnSpc>
              <a:buFontTx/>
              <a:buNone/>
            </a:pPr>
            <a:r>
              <a:rPr lang="en-US" altLang="en-US" smtClean="0">
                <a:latin typeface="Helvetica" panose="020B0604020202020204" pitchFamily="34" charset="0"/>
              </a:rPr>
              <a:t>int listen(int socket, int backlog)</a:t>
            </a:r>
          </a:p>
          <a:p>
            <a:pPr lvl="1">
              <a:lnSpc>
                <a:spcPct val="90000"/>
              </a:lnSpc>
              <a:buFontTx/>
              <a:buNone/>
            </a:pPr>
            <a:r>
              <a:rPr lang="en-US" altLang="en-US" smtClean="0">
                <a:latin typeface="Helvetica" panose="020B0604020202020204" pitchFamily="34" charset="0"/>
              </a:rPr>
              <a:t>int accept(int socket, struct sockaddr *addr, int addr_len)</a:t>
            </a:r>
            <a:endParaRPr lang="en-US" altLang="en-US" smtClean="0"/>
          </a:p>
        </p:txBody>
      </p:sp>
    </p:spTree>
    <p:extLst>
      <p:ext uri="{BB962C8B-B14F-4D97-AF65-F5344CB8AC3E}">
        <p14:creationId xmlns:p14="http://schemas.microsoft.com/office/powerpoint/2010/main" val="312847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animEffect transition="in" filter="dissolve">
                                      <p:cBhvr>
                                        <p:cTn id="7" dur="500"/>
                                        <p:tgtEl>
                                          <p:spTgt spid="45059">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5059">
                                            <p:txEl>
                                              <p:pRg st="6" end="6"/>
                                            </p:txEl>
                                          </p:spTgt>
                                        </p:tgtEl>
                                        <p:attrNameLst>
                                          <p:attrName>style.visibility</p:attrName>
                                        </p:attrNameLst>
                                      </p:cBhvr>
                                      <p:to>
                                        <p:strVal val="visible"/>
                                      </p:to>
                                    </p:set>
                                    <p:animEffect transition="in" filter="dissolve">
                                      <p:cBhvr>
                                        <p:cTn id="10" dur="500"/>
                                        <p:tgtEl>
                                          <p:spTgt spid="45059">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5059">
                                            <p:txEl>
                                              <p:pRg st="7" end="7"/>
                                            </p:txEl>
                                          </p:spTgt>
                                        </p:tgtEl>
                                        <p:attrNameLst>
                                          <p:attrName>style.visibility</p:attrName>
                                        </p:attrNameLst>
                                      </p:cBhvr>
                                      <p:to>
                                        <p:strVal val="visible"/>
                                      </p:to>
                                    </p:set>
                                    <p:animEffect transition="in" filter="dissolve">
                                      <p:cBhvr>
                                        <p:cTn id="13" dur="500"/>
                                        <p:tgtEl>
                                          <p:spTgt spid="45059">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5059">
                                            <p:txEl>
                                              <p:pRg st="8" end="8"/>
                                            </p:txEl>
                                          </p:spTgt>
                                        </p:tgtEl>
                                        <p:attrNameLst>
                                          <p:attrName>style.visibility</p:attrName>
                                        </p:attrNameLst>
                                      </p:cBhvr>
                                      <p:to>
                                        <p:strVal val="visible"/>
                                      </p:to>
                                    </p:set>
                                    <p:animEffect transition="in" filter="dissolve">
                                      <p:cBhvr>
                                        <p:cTn id="16"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419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BD3865-8576-4F10-A235-03499054B20A}" type="slidenum">
              <a:rPr lang="en-US" altLang="en-US" sz="1400"/>
              <a:pPr/>
              <a:t>14</a:t>
            </a:fld>
            <a:endParaRPr lang="en-US" altLang="en-US" sz="1400"/>
          </a:p>
        </p:txBody>
      </p:sp>
      <p:sp>
        <p:nvSpPr>
          <p:cNvPr id="41989" name="Rectangle 2"/>
          <p:cNvSpPr>
            <a:spLocks noGrp="1" noChangeArrowheads="1"/>
          </p:cNvSpPr>
          <p:nvPr>
            <p:ph type="title"/>
          </p:nvPr>
        </p:nvSpPr>
        <p:spPr/>
        <p:txBody>
          <a:bodyPr/>
          <a:lstStyle/>
          <a:p>
            <a:r>
              <a:rPr lang="en-US" altLang="en-US" smtClean="0"/>
              <a:t>Sockets (cont)</a:t>
            </a:r>
          </a:p>
        </p:txBody>
      </p:sp>
      <p:sp>
        <p:nvSpPr>
          <p:cNvPr id="46083" name="Rectangle 3"/>
          <p:cNvSpPr>
            <a:spLocks noGrp="1" noChangeArrowheads="1"/>
          </p:cNvSpPr>
          <p:nvPr>
            <p:ph type="body" idx="1"/>
          </p:nvPr>
        </p:nvSpPr>
        <p:spPr/>
        <p:txBody>
          <a:bodyPr/>
          <a:lstStyle/>
          <a:p>
            <a:r>
              <a:rPr lang="en-US" altLang="en-US" smtClean="0"/>
              <a:t>Active Open (on client)</a:t>
            </a:r>
          </a:p>
          <a:p>
            <a:pPr lvl="1">
              <a:buFontTx/>
              <a:buNone/>
            </a:pPr>
            <a:r>
              <a:rPr lang="en-US" altLang="en-US" smtClean="0">
                <a:latin typeface="Helvetica" panose="020B0604020202020204" pitchFamily="34" charset="0"/>
              </a:rPr>
              <a:t>int connect(int socket, struct sockaddr *addr,</a:t>
            </a:r>
          </a:p>
          <a:p>
            <a:pPr lvl="1">
              <a:buFontTx/>
              <a:buNone/>
            </a:pPr>
            <a:r>
              <a:rPr lang="en-US" altLang="en-US" smtClean="0">
                <a:latin typeface="Helvetica" panose="020B0604020202020204" pitchFamily="34" charset="0"/>
              </a:rPr>
              <a:t>			int addr_len)</a:t>
            </a:r>
          </a:p>
          <a:p>
            <a:pPr lvl="1">
              <a:buFontTx/>
              <a:buNone/>
            </a:pPr>
            <a:endParaRPr lang="en-US" altLang="en-US" smtClean="0">
              <a:latin typeface="Helvetica" panose="020B0604020202020204" pitchFamily="34" charset="0"/>
            </a:endParaRPr>
          </a:p>
          <a:p>
            <a:r>
              <a:rPr lang="en-US" altLang="en-US" smtClean="0"/>
              <a:t>Sending/Receiving Messages</a:t>
            </a:r>
          </a:p>
          <a:p>
            <a:pPr lvl="1">
              <a:buFontTx/>
              <a:buNone/>
            </a:pPr>
            <a:r>
              <a:rPr lang="en-US" altLang="en-US" smtClean="0">
                <a:latin typeface="Helvetica" panose="020B0604020202020204" pitchFamily="34" charset="0"/>
              </a:rPr>
              <a:t>int send(int socket, char *msg, int mlen, int flags)</a:t>
            </a:r>
          </a:p>
          <a:p>
            <a:pPr lvl="1">
              <a:buFontTx/>
              <a:buNone/>
            </a:pPr>
            <a:r>
              <a:rPr lang="en-US" altLang="en-US" smtClean="0">
                <a:latin typeface="Helvetica" panose="020B0604020202020204" pitchFamily="34" charset="0"/>
              </a:rPr>
              <a:t>int recv(int socket, char *buf, int blen, int flags)</a:t>
            </a:r>
            <a:endParaRPr lang="en-US" altLang="en-US" smtClean="0"/>
          </a:p>
        </p:txBody>
      </p:sp>
    </p:spTree>
    <p:extLst>
      <p:ext uri="{BB962C8B-B14F-4D97-AF65-F5344CB8AC3E}">
        <p14:creationId xmlns:p14="http://schemas.microsoft.com/office/powerpoint/2010/main" val="2025698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animEffect transition="in" filter="dissolve">
                                      <p:cBhvr>
                                        <p:cTn id="7" dur="500"/>
                                        <p:tgtEl>
                                          <p:spTgt spid="4608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6083">
                                            <p:txEl>
                                              <p:pRg st="5" end="5"/>
                                            </p:txEl>
                                          </p:spTgt>
                                        </p:tgtEl>
                                        <p:attrNameLst>
                                          <p:attrName>style.visibility</p:attrName>
                                        </p:attrNameLst>
                                      </p:cBhvr>
                                      <p:to>
                                        <p:strVal val="visible"/>
                                      </p:to>
                                    </p:set>
                                    <p:animEffect transition="in" filter="dissolve">
                                      <p:cBhvr>
                                        <p:cTn id="10" dur="500"/>
                                        <p:tgtEl>
                                          <p:spTgt spid="4608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6083">
                                            <p:txEl>
                                              <p:pRg st="6" end="6"/>
                                            </p:txEl>
                                          </p:spTgt>
                                        </p:tgtEl>
                                        <p:attrNameLst>
                                          <p:attrName>style.visibility</p:attrName>
                                        </p:attrNameLst>
                                      </p:cBhvr>
                                      <p:to>
                                        <p:strVal val="visible"/>
                                      </p:to>
                                    </p:set>
                                    <p:animEffect transition="in" filter="dissolve">
                                      <p:cBhvr>
                                        <p:cTn id="13"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751C5C-2C58-4F85-B4EF-6F145080FF6D}" type="slidenum">
              <a:rPr lang="en-US" altLang="en-US" sz="1400"/>
              <a:pPr/>
              <a:t>15</a:t>
            </a:fld>
            <a:endParaRPr lang="en-US" altLang="en-US" sz="1400"/>
          </a:p>
        </p:txBody>
      </p:sp>
      <p:sp>
        <p:nvSpPr>
          <p:cNvPr id="43013" name="Rectangle 2"/>
          <p:cNvSpPr>
            <a:spLocks noGrp="1" noChangeArrowheads="1"/>
          </p:cNvSpPr>
          <p:nvPr>
            <p:ph type="title"/>
          </p:nvPr>
        </p:nvSpPr>
        <p:spPr/>
        <p:txBody>
          <a:bodyPr/>
          <a:lstStyle/>
          <a:p>
            <a:r>
              <a:rPr lang="en-US" altLang="en-US" sz="3600"/>
              <a:t>Example: Simplex-talk Socket Program (Server Side)</a:t>
            </a:r>
            <a:br>
              <a:rPr lang="en-US" altLang="en-US" sz="3600"/>
            </a:br>
            <a:endParaRPr lang="en-US" altLang="en-US" sz="3600"/>
          </a:p>
        </p:txBody>
      </p:sp>
      <p:sp>
        <p:nvSpPr>
          <p:cNvPr id="43014" name="Rectangle 3"/>
          <p:cNvSpPr>
            <a:spLocks noGrp="1" noChangeArrowheads="1"/>
          </p:cNvSpPr>
          <p:nvPr>
            <p:ph type="body" idx="1"/>
          </p:nvPr>
        </p:nvSpPr>
        <p:spPr>
          <a:xfrm>
            <a:off x="2209800" y="1570038"/>
            <a:ext cx="7772400" cy="4906962"/>
          </a:xfrm>
        </p:spPr>
        <p:txBody>
          <a:bodyPr>
            <a:normAutofit fontScale="92500" lnSpcReduction="20000"/>
          </a:bodyPr>
          <a:lstStyle/>
          <a:p>
            <a:pPr>
              <a:lnSpc>
                <a:spcPct val="80000"/>
              </a:lnSpc>
              <a:buFontTx/>
              <a:buNone/>
            </a:pPr>
            <a:r>
              <a:rPr lang="en-US" altLang="en-US" sz="1800"/>
              <a:t>	/*build address data structure */</a:t>
            </a:r>
          </a:p>
          <a:p>
            <a:pPr>
              <a:lnSpc>
                <a:spcPct val="80000"/>
              </a:lnSpc>
              <a:buFontTx/>
              <a:buNone/>
            </a:pPr>
            <a:r>
              <a:rPr lang="en-US" altLang="en-US" sz="1800"/>
              <a:t>	sin.sin_addr.s_addr = INADDR_ANY;</a:t>
            </a:r>
          </a:p>
          <a:p>
            <a:pPr>
              <a:lnSpc>
                <a:spcPct val="80000"/>
              </a:lnSpc>
              <a:buFontTx/>
              <a:buNone/>
            </a:pPr>
            <a:r>
              <a:rPr lang="en-US" altLang="en-US" sz="1800"/>
              <a:t>	sin.sin_port=htons(SERVER_PORT);</a:t>
            </a:r>
          </a:p>
          <a:p>
            <a:pPr>
              <a:lnSpc>
                <a:spcPct val="80000"/>
              </a:lnSpc>
              <a:buFontTx/>
              <a:buNone/>
            </a:pPr>
            <a:r>
              <a:rPr lang="en-US" altLang="en-US" sz="1800"/>
              <a:t>      …	</a:t>
            </a:r>
          </a:p>
          <a:p>
            <a:pPr>
              <a:lnSpc>
                <a:spcPct val="80000"/>
              </a:lnSpc>
              <a:buFontTx/>
              <a:buNone/>
            </a:pPr>
            <a:r>
              <a:rPr lang="en-US" altLang="en-US" sz="1800" b="1"/>
              <a:t>	/*setup passive open */</a:t>
            </a:r>
          </a:p>
          <a:p>
            <a:pPr>
              <a:lnSpc>
                <a:spcPct val="80000"/>
              </a:lnSpc>
              <a:buFontTx/>
              <a:buNone/>
            </a:pPr>
            <a:r>
              <a:rPr lang="en-US" altLang="en-US" sz="1800"/>
              <a:t>	If ((s=socket(PF_INET, SOCK_STREAM, 0)) &lt;0) {</a:t>
            </a:r>
          </a:p>
          <a:p>
            <a:pPr>
              <a:lnSpc>
                <a:spcPct val="80000"/>
              </a:lnSpc>
              <a:buFontTx/>
              <a:buNone/>
            </a:pPr>
            <a:r>
              <a:rPr lang="en-US" altLang="en-US" sz="1800"/>
              <a:t>	perror(“simplex-talk: soccket”); 	Exit(1);}</a:t>
            </a:r>
          </a:p>
          <a:p>
            <a:pPr>
              <a:lnSpc>
                <a:spcPct val="80000"/>
              </a:lnSpc>
              <a:buFontTx/>
              <a:buNone/>
            </a:pPr>
            <a:r>
              <a:rPr lang="en-US" altLang="en-US" sz="1800"/>
              <a:t>      if((bind(s, (struct sockaddr *)&amp;sin, sizeof(sin)))&lt;0){</a:t>
            </a:r>
          </a:p>
          <a:p>
            <a:pPr>
              <a:lnSpc>
                <a:spcPct val="80000"/>
              </a:lnSpc>
              <a:buFontTx/>
              <a:buNone/>
            </a:pPr>
            <a:r>
              <a:rPr lang="en-US" altLang="en-US" sz="1800"/>
              <a:t>	    perror((“simplex-talk: bind”);Exit(1);}</a:t>
            </a:r>
          </a:p>
          <a:p>
            <a:pPr>
              <a:lnSpc>
                <a:spcPct val="80000"/>
              </a:lnSpc>
              <a:buFontTx/>
              <a:buNone/>
            </a:pPr>
            <a:r>
              <a:rPr lang="en-US" altLang="en-US" sz="1800"/>
              <a:t>      listen(s, MAX_PENDING); </a:t>
            </a:r>
          </a:p>
          <a:p>
            <a:pPr>
              <a:lnSpc>
                <a:spcPct val="80000"/>
              </a:lnSpc>
              <a:buFontTx/>
              <a:buNone/>
            </a:pPr>
            <a:r>
              <a:rPr lang="en-US" altLang="en-US" sz="1800" b="1"/>
              <a:t>     /*wait for connection, then receive and print text */</a:t>
            </a:r>
          </a:p>
          <a:p>
            <a:pPr>
              <a:lnSpc>
                <a:spcPct val="80000"/>
              </a:lnSpc>
              <a:buFontTx/>
              <a:buNone/>
            </a:pPr>
            <a:r>
              <a:rPr lang="en-US" altLang="en-US" sz="1800"/>
              <a:t>     while(1){</a:t>
            </a:r>
          </a:p>
          <a:p>
            <a:pPr>
              <a:lnSpc>
                <a:spcPct val="80000"/>
              </a:lnSpc>
              <a:buFontTx/>
              <a:buNone/>
            </a:pPr>
            <a:r>
              <a:rPr lang="en-US" altLang="en-US" sz="1800"/>
              <a:t>           if((new_s=accept(s, (struct sockaddr *)&amp;sin, &amp;len))&lt;0) {</a:t>
            </a:r>
          </a:p>
          <a:p>
            <a:pPr>
              <a:lnSpc>
                <a:spcPct val="80000"/>
              </a:lnSpc>
              <a:buFontTx/>
              <a:buNone/>
            </a:pPr>
            <a:r>
              <a:rPr lang="en-US" altLang="en-US" sz="1800"/>
              <a:t>	            perror(“simplex-talk: accept”); 	Exit(1);}</a:t>
            </a:r>
          </a:p>
          <a:p>
            <a:pPr>
              <a:lnSpc>
                <a:spcPct val="80000"/>
              </a:lnSpc>
              <a:buFontTx/>
              <a:buNone/>
            </a:pPr>
            <a:r>
              <a:rPr lang="en-US" altLang="en-US" sz="1800"/>
              <a:t>           while (len=recv(new_s, buf, sizeof(buf),0)) fputs(buf, stdout);</a:t>
            </a:r>
          </a:p>
          <a:p>
            <a:pPr>
              <a:lnSpc>
                <a:spcPct val="80000"/>
              </a:lnSpc>
              <a:buFontTx/>
              <a:buNone/>
            </a:pPr>
            <a:r>
              <a:rPr lang="en-US" altLang="en-US" sz="1800"/>
              <a:t>          close(new_s);</a:t>
            </a:r>
          </a:p>
          <a:p>
            <a:pPr>
              <a:lnSpc>
                <a:spcPct val="80000"/>
              </a:lnSpc>
              <a:buFontTx/>
              <a:buNone/>
            </a:pPr>
            <a:r>
              <a:rPr lang="en-US" altLang="en-US" sz="1800"/>
              <a:t>}</a:t>
            </a:r>
          </a:p>
        </p:txBody>
      </p:sp>
    </p:spTree>
    <p:extLst>
      <p:ext uri="{BB962C8B-B14F-4D97-AF65-F5344CB8AC3E}">
        <p14:creationId xmlns:p14="http://schemas.microsoft.com/office/powerpoint/2010/main" val="1870316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ea typeface="宋体" panose="02010600030101010101" pitchFamily="2" charset="-122"/>
              </a:rPr>
              <a:t>Spring 2014</a:t>
            </a:r>
            <a:endParaRPr lang="en-US" altLang="en-US" sz="1400">
              <a:ea typeface="宋体" panose="02010600030101010101" pitchFamily="2" charset="-122"/>
            </a:endParaRPr>
          </a:p>
        </p:txBody>
      </p:sp>
      <p:sp>
        <p:nvSpPr>
          <p:cNvPr id="44035" name="Footer Placeholder 4"/>
          <p:cNvSpPr txBox="1">
            <a:spLocks noGrp="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t>MU CS 4850/7850</a:t>
            </a:r>
          </a:p>
        </p:txBody>
      </p:sp>
      <p:sp>
        <p:nvSpPr>
          <p:cNvPr id="44036" name="Slide Number Placeholder 5"/>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70B7C2F2-75DE-45E6-998A-4A179F3F853F}" type="slidenum">
              <a:rPr lang="en-US" altLang="en-US" sz="1400"/>
              <a:pPr algn="r"/>
              <a:t>16</a:t>
            </a:fld>
            <a:endParaRPr lang="en-US" altLang="en-US" sz="1400"/>
          </a:p>
        </p:txBody>
      </p:sp>
      <p:sp>
        <p:nvSpPr>
          <p:cNvPr id="44037" name="Rectangle 2"/>
          <p:cNvSpPr>
            <a:spLocks noGrp="1" noChangeArrowheads="1"/>
          </p:cNvSpPr>
          <p:nvPr>
            <p:ph type="title" idx="4294967295"/>
          </p:nvPr>
        </p:nvSpPr>
        <p:spPr/>
        <p:txBody>
          <a:bodyPr/>
          <a:lstStyle/>
          <a:p>
            <a:r>
              <a:rPr lang="en-US" altLang="en-US" sz="3600"/>
              <a:t>Example: Simplex-talk Socket Program (Server Side)</a:t>
            </a:r>
            <a:br>
              <a:rPr lang="en-US" altLang="en-US" sz="3600"/>
            </a:br>
            <a:endParaRPr lang="en-US" altLang="en-US" sz="3600"/>
          </a:p>
        </p:txBody>
      </p:sp>
      <p:sp>
        <p:nvSpPr>
          <p:cNvPr id="44038" name="Rectangle 3"/>
          <p:cNvSpPr>
            <a:spLocks noGrp="1" noChangeArrowheads="1"/>
          </p:cNvSpPr>
          <p:nvPr>
            <p:ph type="body" idx="4294967295"/>
          </p:nvPr>
        </p:nvSpPr>
        <p:spPr>
          <a:xfrm>
            <a:off x="2209800" y="1570038"/>
            <a:ext cx="7772400" cy="4849812"/>
          </a:xfrm>
        </p:spPr>
        <p:txBody>
          <a:bodyPr>
            <a:normAutofit fontScale="92500" lnSpcReduction="20000"/>
          </a:bodyPr>
          <a:lstStyle/>
          <a:p>
            <a:pPr>
              <a:lnSpc>
                <a:spcPct val="90000"/>
              </a:lnSpc>
              <a:buFontTx/>
              <a:buNone/>
            </a:pPr>
            <a:r>
              <a:rPr lang="en-US" altLang="en-US" sz="2000"/>
              <a:t>	/*build address data structure */</a:t>
            </a:r>
          </a:p>
          <a:p>
            <a:pPr>
              <a:lnSpc>
                <a:spcPct val="90000"/>
              </a:lnSpc>
              <a:buFontTx/>
              <a:buNone/>
            </a:pPr>
            <a:r>
              <a:rPr lang="en-US" altLang="en-US" sz="2000"/>
              <a:t>	sin.sin_addr.s_addr = INADDR_ANY;</a:t>
            </a:r>
          </a:p>
          <a:p>
            <a:pPr>
              <a:lnSpc>
                <a:spcPct val="90000"/>
              </a:lnSpc>
              <a:buFontTx/>
              <a:buNone/>
            </a:pPr>
            <a:r>
              <a:rPr lang="en-US" altLang="en-US" sz="2000"/>
              <a:t>	sin.sin_port=htons(SERVER_PORT);</a:t>
            </a:r>
          </a:p>
          <a:p>
            <a:pPr>
              <a:lnSpc>
                <a:spcPct val="90000"/>
              </a:lnSpc>
              <a:buFontTx/>
              <a:buNone/>
            </a:pPr>
            <a:r>
              <a:rPr lang="en-US" altLang="en-US" sz="2000"/>
              <a:t>     … 	</a:t>
            </a:r>
          </a:p>
          <a:p>
            <a:pPr>
              <a:lnSpc>
                <a:spcPct val="90000"/>
              </a:lnSpc>
              <a:buFontTx/>
              <a:buNone/>
            </a:pPr>
            <a:r>
              <a:rPr lang="en-US" altLang="en-US" sz="2000" b="1"/>
              <a:t>	/*setup passive open */</a:t>
            </a:r>
          </a:p>
          <a:p>
            <a:pPr>
              <a:lnSpc>
                <a:spcPct val="90000"/>
              </a:lnSpc>
              <a:buFontTx/>
              <a:buNone/>
            </a:pPr>
            <a:r>
              <a:rPr lang="en-US" altLang="en-US" sz="2000"/>
              <a:t>	s=</a:t>
            </a:r>
            <a:r>
              <a:rPr lang="en-US" altLang="en-US" sz="2000">
                <a:solidFill>
                  <a:srgbClr val="FF0000"/>
                </a:solidFill>
              </a:rPr>
              <a:t>socket</a:t>
            </a:r>
            <a:r>
              <a:rPr lang="en-US" altLang="en-US" sz="2000"/>
              <a:t>(PF_INET, SOCK_STREAM, 0);</a:t>
            </a:r>
          </a:p>
          <a:p>
            <a:pPr>
              <a:lnSpc>
                <a:spcPct val="90000"/>
              </a:lnSpc>
              <a:buFontTx/>
              <a:buNone/>
            </a:pPr>
            <a:r>
              <a:rPr lang="en-US" altLang="en-US" sz="2000">
                <a:solidFill>
                  <a:srgbClr val="FF0000"/>
                </a:solidFill>
              </a:rPr>
              <a:t>     bind</a:t>
            </a:r>
            <a:r>
              <a:rPr lang="en-US" altLang="en-US" sz="2000"/>
              <a:t>(s, (struct sockaddr *)&amp;sin, sizeof(sin));</a:t>
            </a:r>
          </a:p>
          <a:p>
            <a:pPr>
              <a:lnSpc>
                <a:spcPct val="90000"/>
              </a:lnSpc>
              <a:buFontTx/>
              <a:buNone/>
            </a:pPr>
            <a:r>
              <a:rPr lang="en-US" altLang="en-US" sz="2000">
                <a:solidFill>
                  <a:srgbClr val="FF0000"/>
                </a:solidFill>
              </a:rPr>
              <a:t>     listen</a:t>
            </a:r>
            <a:r>
              <a:rPr lang="en-US" altLang="en-US" sz="2000"/>
              <a:t>(s, MAX_PENDING);</a:t>
            </a:r>
          </a:p>
          <a:p>
            <a:pPr>
              <a:lnSpc>
                <a:spcPct val="90000"/>
              </a:lnSpc>
              <a:buFontTx/>
              <a:buNone/>
            </a:pPr>
            <a:r>
              <a:rPr lang="en-US" altLang="en-US" sz="2000" b="1"/>
              <a:t>     /*wait for connection, then receive and print text */</a:t>
            </a:r>
          </a:p>
          <a:p>
            <a:pPr>
              <a:lnSpc>
                <a:spcPct val="90000"/>
              </a:lnSpc>
              <a:buFontTx/>
              <a:buNone/>
            </a:pPr>
            <a:r>
              <a:rPr lang="en-US" altLang="en-US" sz="2000"/>
              <a:t>     while(1){</a:t>
            </a:r>
          </a:p>
          <a:p>
            <a:pPr>
              <a:lnSpc>
                <a:spcPct val="90000"/>
              </a:lnSpc>
              <a:buFontTx/>
              <a:buNone/>
            </a:pPr>
            <a:r>
              <a:rPr lang="en-US" altLang="en-US" sz="2000"/>
              <a:t>            new_s=</a:t>
            </a:r>
            <a:r>
              <a:rPr lang="en-US" altLang="en-US" sz="2000">
                <a:solidFill>
                  <a:srgbClr val="FF0000"/>
                </a:solidFill>
              </a:rPr>
              <a:t>accept</a:t>
            </a:r>
            <a:r>
              <a:rPr lang="en-US" altLang="en-US" sz="2000"/>
              <a:t>(s, (struct sockaddr *)&amp;sin, &amp;len);</a:t>
            </a:r>
          </a:p>
          <a:p>
            <a:pPr>
              <a:lnSpc>
                <a:spcPct val="90000"/>
              </a:lnSpc>
              <a:buFontTx/>
              <a:buNone/>
            </a:pPr>
            <a:r>
              <a:rPr lang="en-US" altLang="en-US" sz="2000"/>
              <a:t>            while (len=</a:t>
            </a:r>
            <a:r>
              <a:rPr lang="en-US" altLang="en-US" sz="2000">
                <a:solidFill>
                  <a:srgbClr val="FF0000"/>
                </a:solidFill>
              </a:rPr>
              <a:t>recv</a:t>
            </a:r>
            <a:r>
              <a:rPr lang="en-US" altLang="en-US" sz="2000"/>
              <a:t>(new_s, buf, sizeof(buf),0)) fputs(buf, stdout);</a:t>
            </a:r>
          </a:p>
          <a:p>
            <a:pPr>
              <a:lnSpc>
                <a:spcPct val="90000"/>
              </a:lnSpc>
              <a:buFontTx/>
              <a:buNone/>
            </a:pPr>
            <a:r>
              <a:rPr lang="en-US" altLang="en-US" sz="2000"/>
              <a:t>            </a:t>
            </a:r>
            <a:r>
              <a:rPr lang="en-US" altLang="en-US" sz="2000">
                <a:solidFill>
                  <a:srgbClr val="FF0000"/>
                </a:solidFill>
              </a:rPr>
              <a:t>close</a:t>
            </a:r>
            <a:r>
              <a:rPr lang="en-US" altLang="en-US" sz="2000"/>
              <a:t>(new_s);</a:t>
            </a:r>
          </a:p>
          <a:p>
            <a:pPr>
              <a:lnSpc>
                <a:spcPct val="90000"/>
              </a:lnSpc>
              <a:buFontTx/>
              <a:buNone/>
            </a:pPr>
            <a:r>
              <a:rPr lang="en-US" altLang="en-US" sz="2000"/>
              <a:t>     }</a:t>
            </a:r>
          </a:p>
        </p:txBody>
      </p:sp>
    </p:spTree>
    <p:extLst>
      <p:ext uri="{BB962C8B-B14F-4D97-AF65-F5344CB8AC3E}">
        <p14:creationId xmlns:p14="http://schemas.microsoft.com/office/powerpoint/2010/main" val="409172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450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450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76BC94-4284-41B2-957A-783F75ABE925}" type="slidenum">
              <a:rPr lang="en-US" altLang="en-US" sz="1400"/>
              <a:pPr/>
              <a:t>17</a:t>
            </a:fld>
            <a:endParaRPr lang="en-US" altLang="en-US" sz="1400"/>
          </a:p>
        </p:txBody>
      </p:sp>
      <p:sp>
        <p:nvSpPr>
          <p:cNvPr id="45061" name="Rectangle 2"/>
          <p:cNvSpPr>
            <a:spLocks noGrp="1" noChangeArrowheads="1"/>
          </p:cNvSpPr>
          <p:nvPr>
            <p:ph type="title"/>
          </p:nvPr>
        </p:nvSpPr>
        <p:spPr/>
        <p:txBody>
          <a:bodyPr/>
          <a:lstStyle/>
          <a:p>
            <a:r>
              <a:rPr lang="en-US" altLang="en-US" smtClean="0"/>
              <a:t>Protocol-to-Protocol Interface</a:t>
            </a:r>
          </a:p>
        </p:txBody>
      </p:sp>
      <p:sp>
        <p:nvSpPr>
          <p:cNvPr id="45062" name="Rectangle 3"/>
          <p:cNvSpPr>
            <a:spLocks noGrp="1" noChangeArrowheads="1"/>
          </p:cNvSpPr>
          <p:nvPr>
            <p:ph type="body" idx="1"/>
          </p:nvPr>
        </p:nvSpPr>
        <p:spPr/>
        <p:txBody>
          <a:bodyPr/>
          <a:lstStyle/>
          <a:p>
            <a:pPr>
              <a:lnSpc>
                <a:spcPct val="90000"/>
              </a:lnSpc>
            </a:pPr>
            <a:r>
              <a:rPr lang="en-US" altLang="en-US" smtClean="0"/>
              <a:t>Configure multiple layers</a:t>
            </a:r>
          </a:p>
          <a:p>
            <a:pPr lvl="1">
              <a:lnSpc>
                <a:spcPct val="90000"/>
              </a:lnSpc>
            </a:pPr>
            <a:r>
              <a:rPr lang="en-US" altLang="en-US" smtClean="0"/>
              <a:t>static versus extensible</a:t>
            </a:r>
          </a:p>
          <a:p>
            <a:pPr lvl="1">
              <a:lnSpc>
                <a:spcPct val="50000"/>
              </a:lnSpc>
            </a:pPr>
            <a:endParaRPr lang="en-US" altLang="en-US" smtClean="0"/>
          </a:p>
          <a:p>
            <a:pPr>
              <a:lnSpc>
                <a:spcPct val="90000"/>
              </a:lnSpc>
            </a:pPr>
            <a:r>
              <a:rPr lang="en-US" altLang="en-US" smtClean="0"/>
              <a:t>Process Model</a:t>
            </a:r>
          </a:p>
          <a:p>
            <a:pPr lvl="1">
              <a:lnSpc>
                <a:spcPct val="90000"/>
              </a:lnSpc>
            </a:pPr>
            <a:r>
              <a:rPr lang="en-US" altLang="en-US" smtClean="0"/>
              <a:t>process-per-protocol vs. process-per-message</a:t>
            </a:r>
          </a:p>
          <a:p>
            <a:pPr lvl="1">
              <a:lnSpc>
                <a:spcPct val="90000"/>
              </a:lnSpc>
            </a:pPr>
            <a:r>
              <a:rPr lang="en-US" altLang="en-US" smtClean="0"/>
              <a:t>avoid context switches (time-consuming)</a:t>
            </a:r>
          </a:p>
          <a:p>
            <a:pPr lvl="1">
              <a:lnSpc>
                <a:spcPct val="50000"/>
              </a:lnSpc>
            </a:pPr>
            <a:endParaRPr lang="en-US" altLang="en-US" smtClean="0"/>
          </a:p>
          <a:p>
            <a:pPr>
              <a:lnSpc>
                <a:spcPct val="90000"/>
              </a:lnSpc>
            </a:pPr>
            <a:r>
              <a:rPr lang="en-US" altLang="en-US" smtClean="0"/>
              <a:t>Buffer Model</a:t>
            </a:r>
          </a:p>
          <a:p>
            <a:pPr lvl="1">
              <a:lnSpc>
                <a:spcPct val="90000"/>
              </a:lnSpc>
            </a:pPr>
            <a:r>
              <a:rPr lang="en-US" altLang="en-US" smtClean="0"/>
              <a:t>avoid data copies</a:t>
            </a:r>
          </a:p>
          <a:p>
            <a:pPr lvl="1">
              <a:lnSpc>
                <a:spcPct val="90000"/>
              </a:lnSpc>
            </a:pPr>
            <a:r>
              <a:rPr lang="en-US" altLang="en-US" smtClean="0"/>
              <a:t>memory not getting faster as quickly as processors are</a:t>
            </a:r>
          </a:p>
        </p:txBody>
      </p:sp>
    </p:spTree>
    <p:extLst>
      <p:ext uri="{BB962C8B-B14F-4D97-AF65-F5344CB8AC3E}">
        <p14:creationId xmlns:p14="http://schemas.microsoft.com/office/powerpoint/2010/main" val="235718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460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460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2308FB-98E4-493B-8162-DAD5C52DD5CA}" type="slidenum">
              <a:rPr lang="en-US" altLang="en-US" sz="1400"/>
              <a:pPr/>
              <a:t>18</a:t>
            </a:fld>
            <a:endParaRPr lang="en-US" altLang="en-US" sz="1400"/>
          </a:p>
        </p:txBody>
      </p:sp>
      <p:sp>
        <p:nvSpPr>
          <p:cNvPr id="46085" name="Rectangle 2"/>
          <p:cNvSpPr>
            <a:spLocks noGrp="1" noChangeArrowheads="1"/>
          </p:cNvSpPr>
          <p:nvPr>
            <p:ph type="ctrTitle"/>
          </p:nvPr>
        </p:nvSpPr>
        <p:spPr>
          <a:xfrm>
            <a:off x="2209800" y="1676400"/>
            <a:ext cx="7772400" cy="1143000"/>
          </a:xfrm>
        </p:spPr>
        <p:txBody>
          <a:bodyPr/>
          <a:lstStyle/>
          <a:p>
            <a:r>
              <a:rPr lang="en-US" altLang="en-US" sz="4800"/>
              <a:t>Introduction</a:t>
            </a:r>
            <a:r>
              <a:rPr lang="en-US" altLang="en-US" smtClean="0"/>
              <a:t/>
            </a:r>
            <a:br>
              <a:rPr lang="en-US" altLang="en-US" smtClean="0"/>
            </a:br>
            <a:endParaRPr lang="en-US" altLang="en-US" sz="2000"/>
          </a:p>
        </p:txBody>
      </p:sp>
      <p:sp>
        <p:nvSpPr>
          <p:cNvPr id="46086" name="Rectangle 3"/>
          <p:cNvSpPr>
            <a:spLocks noGrp="1" noChangeArrowheads="1"/>
          </p:cNvSpPr>
          <p:nvPr>
            <p:ph type="subTitle" idx="1"/>
          </p:nvPr>
        </p:nvSpPr>
        <p:spPr>
          <a:xfrm>
            <a:off x="2819400" y="3190875"/>
            <a:ext cx="6400800" cy="2514600"/>
          </a:xfrm>
        </p:spPr>
        <p:txBody>
          <a:bodyPr/>
          <a:lstStyle/>
          <a:p>
            <a:pPr algn="l"/>
            <a:r>
              <a:rPr lang="en-US" altLang="en-US" smtClean="0"/>
              <a:t>Summary:</a:t>
            </a:r>
          </a:p>
          <a:p>
            <a:pPr lvl="1" algn="l">
              <a:lnSpc>
                <a:spcPct val="80000"/>
              </a:lnSpc>
            </a:pPr>
            <a:r>
              <a:rPr lang="en-US" altLang="en-US" smtClean="0"/>
              <a:t>Applications and Features</a:t>
            </a:r>
          </a:p>
          <a:p>
            <a:pPr lvl="1" algn="l">
              <a:lnSpc>
                <a:spcPct val="80000"/>
              </a:lnSpc>
            </a:pPr>
            <a:r>
              <a:rPr lang="en-US" altLang="en-US" smtClean="0"/>
              <a:t>Statistical Multiplexing</a:t>
            </a:r>
          </a:p>
          <a:p>
            <a:pPr lvl="1" algn="l">
              <a:lnSpc>
                <a:spcPct val="80000"/>
              </a:lnSpc>
            </a:pPr>
            <a:r>
              <a:rPr lang="en-US" altLang="en-US" smtClean="0"/>
              <a:t>Inter-Process Communication</a:t>
            </a:r>
          </a:p>
          <a:p>
            <a:pPr lvl="1" algn="l">
              <a:lnSpc>
                <a:spcPct val="80000"/>
              </a:lnSpc>
            </a:pPr>
            <a:r>
              <a:rPr lang="en-US" altLang="en-US" smtClean="0"/>
              <a:t>Network Architecture</a:t>
            </a:r>
          </a:p>
          <a:p>
            <a:pPr lvl="1" algn="l">
              <a:lnSpc>
                <a:spcPct val="80000"/>
              </a:lnSpc>
            </a:pPr>
            <a:r>
              <a:rPr lang="en-US" altLang="en-US" smtClean="0"/>
              <a:t>Performance Metrics</a:t>
            </a:r>
          </a:p>
          <a:p>
            <a:pPr lvl="1" algn="l">
              <a:lnSpc>
                <a:spcPct val="80000"/>
              </a:lnSpc>
            </a:pPr>
            <a:r>
              <a:rPr lang="en-US" altLang="en-US" smtClean="0"/>
              <a:t>Implementation Issues</a:t>
            </a:r>
          </a:p>
          <a:p>
            <a:endParaRPr lang="en-US" altLang="en-US" smtClean="0"/>
          </a:p>
        </p:txBody>
      </p:sp>
    </p:spTree>
    <p:extLst>
      <p:ext uri="{BB962C8B-B14F-4D97-AF65-F5344CB8AC3E}">
        <p14:creationId xmlns:p14="http://schemas.microsoft.com/office/powerpoint/2010/main" val="24906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r>
              <a:rPr lang="en-US" altLang="en-US" dirty="0" smtClean="0"/>
              <a:t>Bandwidth (throughput)</a:t>
            </a:r>
          </a:p>
          <a:p>
            <a:pPr lvl="1"/>
            <a:r>
              <a:rPr lang="en-US" altLang="en-US" dirty="0" smtClean="0"/>
              <a:t>data transmitted per time unit</a:t>
            </a:r>
          </a:p>
          <a:p>
            <a:pPr lvl="1"/>
            <a:r>
              <a:rPr lang="en-US" dirty="0" smtClean="0"/>
              <a:t>Measured in bits per second (bps) – Kbps, Mbps</a:t>
            </a:r>
            <a:br>
              <a:rPr lang="en-US" dirty="0" smtClean="0"/>
            </a:br>
            <a:endParaRPr lang="en-US" dirty="0"/>
          </a:p>
          <a:p>
            <a:r>
              <a:rPr lang="en-US" altLang="en-US" dirty="0" smtClean="0"/>
              <a:t>Latency (delay)</a:t>
            </a:r>
          </a:p>
          <a:p>
            <a:pPr lvl="1">
              <a:lnSpc>
                <a:spcPct val="80000"/>
              </a:lnSpc>
            </a:pPr>
            <a:r>
              <a:rPr lang="en-US" altLang="en-US" dirty="0" smtClean="0"/>
              <a:t>time to send message from point A to point B</a:t>
            </a:r>
          </a:p>
          <a:p>
            <a:pPr lvl="1">
              <a:lnSpc>
                <a:spcPct val="80000"/>
              </a:lnSpc>
            </a:pPr>
            <a:r>
              <a:rPr lang="en-US" altLang="en-US" dirty="0" smtClean="0"/>
              <a:t>Latency = Transmit + Propagation +  Queue</a:t>
            </a:r>
          </a:p>
          <a:p>
            <a:pPr lvl="2">
              <a:lnSpc>
                <a:spcPct val="80000"/>
              </a:lnSpc>
            </a:pPr>
            <a:r>
              <a:rPr lang="en-US" altLang="en-US" dirty="0" smtClean="0">
                <a:solidFill>
                  <a:srgbClr val="FF0000"/>
                </a:solidFill>
              </a:rPr>
              <a:t>Propagation = Distance / c</a:t>
            </a:r>
          </a:p>
          <a:p>
            <a:pPr lvl="2">
              <a:lnSpc>
                <a:spcPct val="80000"/>
              </a:lnSpc>
            </a:pPr>
            <a:r>
              <a:rPr lang="en-US" altLang="en-US" dirty="0" smtClean="0">
                <a:solidFill>
                  <a:srgbClr val="FF0000"/>
                </a:solidFill>
              </a:rPr>
              <a:t>Transmit = Size / Bandwidth</a:t>
            </a:r>
            <a:r>
              <a:rPr lang="en-US" altLang="zh-CN" dirty="0">
                <a:solidFill>
                  <a:srgbClr val="FF0000"/>
                </a:solidFill>
              </a:rPr>
              <a:t> (time to put the data on link)</a:t>
            </a:r>
            <a:endParaRPr lang="en-US" altLang="en-US" dirty="0" smtClean="0">
              <a:solidFill>
                <a:srgbClr val="FF0000"/>
              </a:solidFill>
            </a:endParaRPr>
          </a:p>
          <a:p>
            <a:pPr marL="0" indent="0">
              <a:buNone/>
            </a:pPr>
            <a:endParaRPr lang="en-US" altLang="en-US" dirty="0"/>
          </a:p>
          <a:p>
            <a:pPr marL="0" indent="0">
              <a:lnSpc>
                <a:spcPct val="80000"/>
              </a:lnSpc>
              <a:buNone/>
            </a:pPr>
            <a:endParaRPr lang="en-US" altLang="en-US" dirty="0" smtClean="0"/>
          </a:p>
          <a:p>
            <a:pPr>
              <a:lnSpc>
                <a:spcPct val="80000"/>
              </a:lnSpc>
            </a:pPr>
            <a:endParaRPr lang="en-US" altLang="en-US" dirty="0" smtClean="0"/>
          </a:p>
          <a:p>
            <a:endParaRPr lang="en-US" dirty="0"/>
          </a:p>
        </p:txBody>
      </p:sp>
    </p:spTree>
    <p:extLst>
      <p:ext uri="{BB962C8B-B14F-4D97-AF65-F5344CB8AC3E}">
        <p14:creationId xmlns:p14="http://schemas.microsoft.com/office/powerpoint/2010/main" val="135542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altLang="en-US" dirty="0" smtClean="0"/>
              <a:t>Throughput (</a:t>
            </a:r>
            <a:r>
              <a:rPr lang="en-US" altLang="en-US" dirty="0" smtClean="0">
                <a:solidFill>
                  <a:srgbClr val="FF0000"/>
                </a:solidFill>
              </a:rPr>
              <a:t>effective bandwidth</a:t>
            </a:r>
            <a:r>
              <a:rPr lang="en-US" altLang="en-US" dirty="0" smtClean="0"/>
              <a:t>)</a:t>
            </a:r>
          </a:p>
          <a:p>
            <a:pPr lvl="1"/>
            <a:r>
              <a:rPr lang="en-US" altLang="en-US" dirty="0" smtClean="0"/>
              <a:t> Throughput = </a:t>
            </a:r>
            <a:r>
              <a:rPr lang="en-US" altLang="en-US" dirty="0" err="1" smtClean="0"/>
              <a:t>TransferSize</a:t>
            </a:r>
            <a:r>
              <a:rPr lang="en-US" altLang="en-US" dirty="0" smtClean="0"/>
              <a:t> / </a:t>
            </a:r>
            <a:r>
              <a:rPr lang="en-US" altLang="en-US" dirty="0" err="1" smtClean="0"/>
              <a:t>TransferTime</a:t>
            </a:r>
            <a:r>
              <a:rPr lang="en-US" altLang="en-US" dirty="0" smtClean="0"/>
              <a:t/>
            </a:r>
            <a:br>
              <a:rPr lang="en-US" altLang="en-US" dirty="0" smtClean="0"/>
            </a:br>
            <a:endParaRPr lang="en-US" altLang="en-US" dirty="0" smtClean="0"/>
          </a:p>
          <a:p>
            <a:r>
              <a:rPr lang="en-US" altLang="en-US" dirty="0" err="1" smtClean="0"/>
              <a:t>TransferTime</a:t>
            </a:r>
            <a:r>
              <a:rPr lang="en-US" altLang="en-US" dirty="0" smtClean="0"/>
              <a:t> = RTT + (</a:t>
            </a:r>
            <a:r>
              <a:rPr lang="en-US" altLang="en-US" dirty="0" err="1" smtClean="0"/>
              <a:t>TransferSize</a:t>
            </a:r>
            <a:r>
              <a:rPr lang="en-US" altLang="en-US" dirty="0" smtClean="0"/>
              <a:t>/Bandwidth)</a:t>
            </a:r>
            <a:endParaRPr lang="en-US" dirty="0" smtClean="0"/>
          </a:p>
          <a:p>
            <a:r>
              <a:rPr lang="en-US" dirty="0" smtClean="0"/>
              <a:t>Delay x Bandwidth Product</a:t>
            </a:r>
          </a:p>
          <a:p>
            <a:pPr lvl="1"/>
            <a:r>
              <a:rPr lang="en-US" altLang="en-US" dirty="0" smtClean="0"/>
              <a:t>Amount of data “in flight” or “in the pipe”</a:t>
            </a:r>
          </a:p>
          <a:p>
            <a:pPr lvl="1"/>
            <a:r>
              <a:rPr lang="en-US" altLang="en-US" dirty="0" smtClean="0"/>
              <a:t>Usually relative to RTT</a:t>
            </a:r>
          </a:p>
          <a:p>
            <a:pPr lvl="1"/>
            <a:r>
              <a:rPr lang="en-US" altLang="en-US" dirty="0" smtClean="0"/>
              <a:t>Example: 100ms </a:t>
            </a:r>
            <a:r>
              <a:rPr lang="en-US" altLang="en-US" sz="2000" dirty="0" smtClean="0"/>
              <a:t>x</a:t>
            </a:r>
            <a:r>
              <a:rPr lang="en-US" altLang="en-US" dirty="0" smtClean="0"/>
              <a:t> 45Mbps = 560KB</a:t>
            </a:r>
          </a:p>
          <a:p>
            <a:pPr lvl="1"/>
            <a:endParaRPr lang="en-US" dirty="0"/>
          </a:p>
        </p:txBody>
      </p:sp>
      <p:pic>
        <p:nvPicPr>
          <p:cNvPr id="4" name="Picture 5" descr="01x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586" y="5266682"/>
            <a:ext cx="64039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861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of Measure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8324466"/>
              </p:ext>
            </p:extLst>
          </p:nvPr>
        </p:nvGraphicFramePr>
        <p:xfrm>
          <a:off x="838200" y="1825625"/>
          <a:ext cx="10515600" cy="23114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smtClean="0"/>
                        <a:t>File Size </a:t>
                      </a:r>
                      <a:endParaRPr lang="en-US" dirty="0"/>
                    </a:p>
                  </a:txBody>
                  <a:tcPr/>
                </a:tc>
                <a:tc>
                  <a:txBody>
                    <a:bodyPr/>
                    <a:lstStyle/>
                    <a:p>
                      <a:pPr algn="ctr"/>
                      <a:r>
                        <a:rPr lang="en-US" dirty="0" smtClean="0"/>
                        <a:t>Bandwidth</a:t>
                      </a:r>
                      <a:endParaRPr lang="en-US" dirty="0"/>
                    </a:p>
                  </a:txBody>
                  <a:tcPr/>
                </a:tc>
              </a:tr>
              <a:tr h="370840">
                <a:tc>
                  <a:txBody>
                    <a:bodyPr/>
                    <a:lstStyle/>
                    <a:p>
                      <a:r>
                        <a:rPr lang="en-US" dirty="0" smtClean="0"/>
                        <a:t>Kilo =     2^10 = 1024 </a:t>
                      </a:r>
                      <a:endParaRPr lang="en-US" dirty="0"/>
                    </a:p>
                  </a:txBody>
                  <a:tcPr/>
                </a:tc>
                <a:tc>
                  <a:txBody>
                    <a:bodyPr/>
                    <a:lstStyle/>
                    <a:p>
                      <a:r>
                        <a:rPr lang="en-US" dirty="0" smtClean="0"/>
                        <a:t>Kilo =    10^3 = 1000</a:t>
                      </a:r>
                      <a:endParaRPr lang="en-US" dirty="0"/>
                    </a:p>
                  </a:txBody>
                  <a:tcPr/>
                </a:tc>
              </a:tr>
              <a:tr h="370840">
                <a:tc>
                  <a:txBody>
                    <a:bodyPr/>
                    <a:lstStyle/>
                    <a:p>
                      <a:r>
                        <a:rPr lang="en-US" dirty="0" smtClean="0"/>
                        <a:t>Mega = 2^20 = 1,048,576</a:t>
                      </a:r>
                      <a:endParaRPr lang="en-US" dirty="0"/>
                    </a:p>
                  </a:txBody>
                  <a:tcPr/>
                </a:tc>
                <a:tc>
                  <a:txBody>
                    <a:bodyPr/>
                    <a:lstStyle/>
                    <a:p>
                      <a:r>
                        <a:rPr lang="en-US" dirty="0" smtClean="0"/>
                        <a:t>Mega = 10^6 = 1,000,000</a:t>
                      </a:r>
                      <a:endParaRPr lang="en-US" dirty="0"/>
                    </a:p>
                  </a:txBody>
                  <a:tcPr/>
                </a:tc>
              </a:tr>
              <a:tr h="370840">
                <a:tc>
                  <a:txBody>
                    <a:bodyPr/>
                    <a:lstStyle/>
                    <a:p>
                      <a:r>
                        <a:rPr lang="en-US" dirty="0" smtClean="0"/>
                        <a:t>Giga =   2^30 = 1,073,741,824</a:t>
                      </a:r>
                      <a:endParaRPr lang="en-US" dirty="0"/>
                    </a:p>
                  </a:txBody>
                  <a:tcPr/>
                </a:tc>
                <a:tc>
                  <a:txBody>
                    <a:bodyPr/>
                    <a:lstStyle/>
                    <a:p>
                      <a:r>
                        <a:rPr lang="en-US" dirty="0" smtClean="0"/>
                        <a:t>Giga =   10^9 = 1,000,000,000</a:t>
                      </a:r>
                      <a:endParaRPr lang="en-US" dirty="0"/>
                    </a:p>
                  </a:txBody>
                  <a:tcPr/>
                </a:tc>
              </a:tr>
              <a:tr h="370840">
                <a:tc gridSpan="2">
                  <a:txBody>
                    <a:bodyPr/>
                    <a:lstStyle/>
                    <a:p>
                      <a:pPr algn="ctr"/>
                      <a:r>
                        <a:rPr lang="en-US" sz="2400" dirty="0" smtClean="0">
                          <a:solidFill>
                            <a:srgbClr val="FF0000"/>
                          </a:solidFill>
                        </a:rPr>
                        <a:t>***8 bits = 1 byte</a:t>
                      </a:r>
                      <a:endParaRPr lang="en-US" sz="2400" dirty="0">
                        <a:solidFill>
                          <a:srgbClr val="FF0000"/>
                        </a:solidFill>
                      </a:endParaRPr>
                    </a:p>
                  </a:txBody>
                  <a:tcPr/>
                </a:tc>
                <a:tc hMerge="1">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224855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vs Bandwidth</a:t>
            </a:r>
            <a:endParaRPr lang="en-US" dirty="0"/>
          </a:p>
        </p:txBody>
      </p:sp>
      <p:sp>
        <p:nvSpPr>
          <p:cNvPr id="3" name="Content Placeholder 2"/>
          <p:cNvSpPr>
            <a:spLocks noGrp="1"/>
          </p:cNvSpPr>
          <p:nvPr>
            <p:ph idx="1"/>
          </p:nvPr>
        </p:nvSpPr>
        <p:spPr/>
        <p:txBody>
          <a:bodyPr/>
          <a:lstStyle/>
          <a:p>
            <a:r>
              <a:rPr lang="en-US" dirty="0" smtClean="0"/>
              <a:t>Latency Dominates</a:t>
            </a:r>
          </a:p>
          <a:p>
            <a:pPr lvl="1"/>
            <a:r>
              <a:rPr lang="en-US" dirty="0" smtClean="0"/>
              <a:t>Client sends 1 byte to a server and receives a 1 byte response. Whether BW is 1 Mbps or 100 Mbps does not matter much</a:t>
            </a:r>
          </a:p>
          <a:p>
            <a:pPr lvl="1"/>
            <a:r>
              <a:rPr lang="en-US" dirty="0" smtClean="0"/>
              <a:t>Transmit time = File Size/Bandwidth </a:t>
            </a:r>
          </a:p>
          <a:p>
            <a:pPr lvl="1"/>
            <a:r>
              <a:rPr lang="en-US" dirty="0" smtClean="0"/>
              <a:t>@ 1Mbps     = (8 / 10^6) = 0.000008s  µ </a:t>
            </a:r>
          </a:p>
          <a:p>
            <a:pPr lvl="1"/>
            <a:r>
              <a:rPr lang="en-US" dirty="0" smtClean="0"/>
              <a:t>@ 100Mbps = </a:t>
            </a:r>
            <a:r>
              <a:rPr lang="en-US" dirty="0" smtClean="0"/>
              <a:t>(8 /  10^8) = 0.00000008s</a:t>
            </a:r>
          </a:p>
          <a:p>
            <a:pPr lvl="1"/>
            <a:endParaRPr lang="en-US" dirty="0" smtClean="0"/>
          </a:p>
          <a:p>
            <a:pPr lvl="1"/>
            <a:r>
              <a:rPr lang="en-US" dirty="0" smtClean="0"/>
              <a:t>Will perform very different where propagation is 1ms or 100ms</a:t>
            </a:r>
            <a:endParaRPr lang="en-US" dirty="0"/>
          </a:p>
        </p:txBody>
      </p:sp>
    </p:spTree>
    <p:extLst>
      <p:ext uri="{BB962C8B-B14F-4D97-AF65-F5344CB8AC3E}">
        <p14:creationId xmlns:p14="http://schemas.microsoft.com/office/powerpoint/2010/main" val="1009472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vs Bandwidth</a:t>
            </a:r>
            <a:endParaRPr lang="en-US" dirty="0"/>
          </a:p>
        </p:txBody>
      </p:sp>
      <p:sp>
        <p:nvSpPr>
          <p:cNvPr id="3" name="Content Placeholder 2"/>
          <p:cNvSpPr>
            <a:spLocks noGrp="1"/>
          </p:cNvSpPr>
          <p:nvPr>
            <p:ph idx="1"/>
          </p:nvPr>
        </p:nvSpPr>
        <p:spPr/>
        <p:txBody>
          <a:bodyPr/>
          <a:lstStyle/>
          <a:p>
            <a:r>
              <a:rPr lang="en-US" dirty="0" smtClean="0"/>
              <a:t>Bandwidth Dominates</a:t>
            </a:r>
          </a:p>
          <a:p>
            <a:pPr lvl="1"/>
            <a:r>
              <a:rPr lang="en-US" dirty="0" smtClean="0"/>
              <a:t>A library program asked to fetch a 25MB file on a 10Mbps network. Will take:</a:t>
            </a:r>
          </a:p>
          <a:p>
            <a:pPr lvl="2"/>
            <a:r>
              <a:rPr lang="en-US" dirty="0" smtClean="0"/>
              <a:t>(25 x (2^20) x 8)/ (10 x 10^6) </a:t>
            </a:r>
          </a:p>
          <a:p>
            <a:pPr lvl="2"/>
            <a:r>
              <a:rPr lang="en-US" dirty="0"/>
              <a:t> </a:t>
            </a:r>
            <a:r>
              <a:rPr lang="en-US" dirty="0" smtClean="0"/>
              <a:t>=  209,715,200 / 10^7</a:t>
            </a:r>
          </a:p>
          <a:p>
            <a:pPr lvl="2"/>
            <a:r>
              <a:rPr lang="en-US" dirty="0"/>
              <a:t> </a:t>
            </a:r>
            <a:r>
              <a:rPr lang="en-US" dirty="0" smtClean="0"/>
              <a:t>= 20.97s</a:t>
            </a:r>
          </a:p>
          <a:p>
            <a:pPr lvl="2"/>
            <a:r>
              <a:rPr lang="en-US" dirty="0" smtClean="0"/>
              <a:t>@ RTT = 1ms </a:t>
            </a:r>
            <a:r>
              <a:rPr lang="en-US" dirty="0" smtClean="0">
                <a:sym typeface="Wingdings" panose="05000000000000000000" pitchFamily="2" charset="2"/>
              </a:rPr>
              <a:t> 20.971s, </a:t>
            </a:r>
          </a:p>
          <a:p>
            <a:pPr lvl="2"/>
            <a:r>
              <a:rPr lang="en-US" dirty="0" smtClean="0">
                <a:sym typeface="Wingdings" panose="05000000000000000000" pitchFamily="2" charset="2"/>
              </a:rPr>
              <a:t>@ RTT = 100ms  21.07s</a:t>
            </a:r>
            <a:br>
              <a:rPr lang="en-US" dirty="0" smtClean="0">
                <a:sym typeface="Wingdings" panose="05000000000000000000" pitchFamily="2" charset="2"/>
              </a:rPr>
            </a:br>
            <a:endParaRPr lang="en-US" dirty="0" smtClean="0">
              <a:sym typeface="Wingdings" panose="05000000000000000000" pitchFamily="2" charset="2"/>
            </a:endParaRPr>
          </a:p>
          <a:p>
            <a:pPr lvl="1"/>
            <a:r>
              <a:rPr lang="en-US" dirty="0" smtClean="0">
                <a:sym typeface="Wingdings" panose="05000000000000000000" pitchFamily="2" charset="2"/>
              </a:rPr>
              <a:t>When we change Bandwidth</a:t>
            </a:r>
          </a:p>
          <a:p>
            <a:pPr lvl="2"/>
            <a:r>
              <a:rPr lang="en-US" dirty="0" smtClean="0">
                <a:sym typeface="Wingdings" panose="05000000000000000000" pitchFamily="2" charset="2"/>
              </a:rPr>
              <a:t>@BW = 100 Mbps  2.097s</a:t>
            </a:r>
          </a:p>
          <a:p>
            <a:pPr lvl="2"/>
            <a:r>
              <a:rPr lang="en-US" dirty="0" smtClean="0">
                <a:sym typeface="Wingdings" panose="05000000000000000000" pitchFamily="2" charset="2"/>
              </a:rPr>
              <a:t>@BW = 1Gbps  0.2097s</a:t>
            </a:r>
            <a:endParaRPr lang="en-US" dirty="0"/>
          </a:p>
        </p:txBody>
      </p:sp>
    </p:spTree>
    <p:extLst>
      <p:ext uri="{BB962C8B-B14F-4D97-AF65-F5344CB8AC3E}">
        <p14:creationId xmlns:p14="http://schemas.microsoft.com/office/powerpoint/2010/main" val="185220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DB4D32-8287-4312-B48E-19218D0D2E5A}" type="slidenum">
              <a:rPr lang="en-US" altLang="en-US" sz="1400"/>
              <a:pPr/>
              <a:t>7</a:t>
            </a:fld>
            <a:endParaRPr lang="en-US" altLang="en-US" sz="1400"/>
          </a:p>
        </p:txBody>
      </p:sp>
      <p:sp>
        <p:nvSpPr>
          <p:cNvPr id="36869" name="Rectangle 2"/>
          <p:cNvSpPr>
            <a:spLocks noGrp="1" noChangeArrowheads="1"/>
          </p:cNvSpPr>
          <p:nvPr>
            <p:ph type="title"/>
          </p:nvPr>
        </p:nvSpPr>
        <p:spPr>
          <a:xfrm>
            <a:off x="2209800" y="485775"/>
            <a:ext cx="7772400" cy="1143000"/>
          </a:xfrm>
        </p:spPr>
        <p:txBody>
          <a:bodyPr/>
          <a:lstStyle/>
          <a:p>
            <a:r>
              <a:rPr lang="en-US" altLang="en-US" smtClean="0"/>
              <a:t>Exercise</a:t>
            </a:r>
          </a:p>
        </p:txBody>
      </p:sp>
      <p:sp>
        <p:nvSpPr>
          <p:cNvPr id="58371" name="Rectangle 3"/>
          <p:cNvSpPr>
            <a:spLocks noGrp="1" noChangeArrowheads="1"/>
          </p:cNvSpPr>
          <p:nvPr>
            <p:ph type="body" idx="1"/>
          </p:nvPr>
        </p:nvSpPr>
        <p:spPr>
          <a:xfrm>
            <a:off x="2209800" y="1735138"/>
            <a:ext cx="7772400" cy="4621212"/>
          </a:xfrm>
        </p:spPr>
        <p:txBody>
          <a:bodyPr>
            <a:normAutofit lnSpcReduction="10000"/>
          </a:bodyPr>
          <a:lstStyle/>
          <a:p>
            <a:pPr>
              <a:lnSpc>
                <a:spcPct val="90000"/>
              </a:lnSpc>
            </a:pPr>
            <a:r>
              <a:rPr lang="en-US" altLang="en-US" sz="2400" dirty="0"/>
              <a:t>Calculate the total time required to transfer a 1.5 MB file, assuming an RTT of 80 </a:t>
            </a:r>
            <a:r>
              <a:rPr lang="en-US" altLang="en-US" sz="2400" dirty="0" err="1"/>
              <a:t>ms</a:t>
            </a:r>
            <a:r>
              <a:rPr lang="en-US" altLang="en-US" sz="2400" dirty="0"/>
              <a:t>, a packet size of 1 KB, and an initial 2xRTT of “hand-shaking” before data is sent. The bandwidth is 10 Mbps, but after finishing sending each data packet, must wait one RTT before sending the next. Assume transfer is completed when last packet arrives.</a:t>
            </a:r>
          </a:p>
          <a:p>
            <a:pPr>
              <a:lnSpc>
                <a:spcPct val="90000"/>
              </a:lnSpc>
            </a:pPr>
            <a:r>
              <a:rPr lang="en-US" altLang="en-US" sz="2400" dirty="0"/>
              <a:t>Sol: </a:t>
            </a:r>
          </a:p>
          <a:p>
            <a:pPr lvl="1">
              <a:lnSpc>
                <a:spcPct val="90000"/>
              </a:lnSpc>
            </a:pPr>
            <a:r>
              <a:rPr lang="en-US" altLang="en-US" sz="2000" dirty="0"/>
              <a:t># of packets=1.5MB/1KB=1536</a:t>
            </a:r>
          </a:p>
          <a:p>
            <a:pPr lvl="1">
              <a:lnSpc>
                <a:spcPct val="90000"/>
              </a:lnSpc>
            </a:pPr>
            <a:r>
              <a:rPr lang="en-US" altLang="en-US" sz="2000" dirty="0"/>
              <a:t># of RTTs between when packet 1 arrives and packet 1536 arrives=1535</a:t>
            </a:r>
          </a:p>
          <a:p>
            <a:pPr lvl="1">
              <a:lnSpc>
                <a:spcPct val="90000"/>
              </a:lnSpc>
            </a:pPr>
            <a:r>
              <a:rPr lang="en-US" altLang="en-US" sz="2000" dirty="0"/>
              <a:t>Total time= 2RTT (handshake) </a:t>
            </a:r>
            <a:r>
              <a:rPr lang="en-US" altLang="en-US" sz="2000" dirty="0" smtClean="0"/>
              <a:t>+(1.5x2^20x8 </a:t>
            </a:r>
            <a:r>
              <a:rPr lang="en-US" altLang="en-US" sz="2000" dirty="0"/>
              <a:t>/</a:t>
            </a:r>
            <a:r>
              <a:rPr lang="en-US" altLang="en-US" sz="2000" dirty="0" smtClean="0"/>
              <a:t>10,000,000)+</a:t>
            </a:r>
            <a:r>
              <a:rPr lang="en-US" altLang="en-US" sz="2000" dirty="0"/>
              <a:t>1535 RTT (waiting</a:t>
            </a:r>
            <a:r>
              <a:rPr lang="en-US" altLang="en-US" sz="2000" dirty="0" smtClean="0"/>
              <a:t>)+(RTT/2) </a:t>
            </a:r>
            <a:r>
              <a:rPr lang="en-US" altLang="en-US" sz="2000" dirty="0"/>
              <a:t>(propagation)=124.258 second</a:t>
            </a:r>
          </a:p>
          <a:p>
            <a:pPr>
              <a:lnSpc>
                <a:spcPct val="90000"/>
              </a:lnSpc>
            </a:pPr>
            <a:r>
              <a:rPr lang="en-US" altLang="en-US" sz="2400" dirty="0"/>
              <a:t>What is the effective bandwidth (or throughput</a:t>
            </a:r>
            <a:r>
              <a:rPr lang="en-US" altLang="en-US" sz="2400" dirty="0" smtClean="0"/>
              <a:t>)?</a:t>
            </a:r>
          </a:p>
          <a:p>
            <a:pPr lvl="1"/>
            <a:r>
              <a:rPr lang="en-US" altLang="en-US" sz="2000" dirty="0" smtClean="0"/>
              <a:t>(1.5x2^20x8)/124.258 = 101264.4 = 101.2 Kbps</a:t>
            </a:r>
            <a:endParaRPr lang="en-US" altLang="en-US" sz="2000" dirty="0"/>
          </a:p>
        </p:txBody>
      </p:sp>
    </p:spTree>
    <p:extLst>
      <p:ext uri="{BB962C8B-B14F-4D97-AF65-F5344CB8AC3E}">
        <p14:creationId xmlns:p14="http://schemas.microsoft.com/office/powerpoint/2010/main" val="1187765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dissolve">
                                      <p:cBhvr>
                                        <p:cTn id="7" dur="500"/>
                                        <p:tgtEl>
                                          <p:spTgt spid="583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dissolve">
                                      <p:cBhvr>
                                        <p:cTn id="12" dur="500"/>
                                        <p:tgtEl>
                                          <p:spTgt spid="583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animEffect transition="in" filter="dissolve">
                                      <p:cBhvr>
                                        <p:cTn id="17" dur="500"/>
                                        <p:tgtEl>
                                          <p:spTgt spid="58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8371">
                                            <p:txEl>
                                              <p:pRg st="5" end="5"/>
                                            </p:txEl>
                                          </p:spTgt>
                                        </p:tgtEl>
                                        <p:attrNameLst>
                                          <p:attrName>style.visibility</p:attrName>
                                        </p:attrNameLst>
                                      </p:cBhvr>
                                      <p:to>
                                        <p:strVal val="visible"/>
                                      </p:to>
                                    </p:set>
                                    <p:animEffect transition="in" filter="dissolve">
                                      <p:cBhvr>
                                        <p:cTn id="22"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Exercise</a:t>
            </a:r>
          </a:p>
        </p:txBody>
      </p:sp>
      <p:sp>
        <p:nvSpPr>
          <p:cNvPr id="37891" name="Content Placeholder 2"/>
          <p:cNvSpPr>
            <a:spLocks noGrp="1"/>
          </p:cNvSpPr>
          <p:nvPr>
            <p:ph idx="1"/>
          </p:nvPr>
        </p:nvSpPr>
        <p:spPr/>
        <p:txBody>
          <a:bodyPr/>
          <a:lstStyle/>
          <a:p>
            <a:r>
              <a:rPr lang="en-US" altLang="en-US" sz="2400" dirty="0"/>
              <a:t>The bandwidth is 10 Mbps, and data packets can be sent continuously</a:t>
            </a:r>
            <a:r>
              <a:rPr lang="en-US" altLang="en-US" sz="2400" dirty="0" smtClean="0"/>
              <a:t>.</a:t>
            </a:r>
          </a:p>
          <a:p>
            <a:pPr lvl="1"/>
            <a:r>
              <a:rPr lang="en-US" altLang="en-US" sz="2000" dirty="0" smtClean="0"/>
              <a:t>How does this change the calculation?</a:t>
            </a:r>
          </a:p>
          <a:p>
            <a:pPr lvl="1"/>
            <a:r>
              <a:rPr lang="en-US" altLang="en-US" sz="2000" dirty="0" smtClean="0"/>
              <a:t>Transmission becomes faster by 1535 x RTT</a:t>
            </a:r>
          </a:p>
          <a:p>
            <a:pPr lvl="1"/>
            <a:r>
              <a:rPr lang="en-US" altLang="en-US" sz="2000" dirty="0" smtClean="0"/>
              <a:t>1535 x 0.080 = 122.8s</a:t>
            </a:r>
          </a:p>
          <a:p>
            <a:pPr lvl="1"/>
            <a:r>
              <a:rPr lang="en-US" altLang="en-US" sz="2000" dirty="0" smtClean="0"/>
              <a:t>Transfer Time = 124.258 – 122.8 = 1.458s</a:t>
            </a:r>
            <a:r>
              <a:rPr lang="en-US" altLang="en-US" dirty="0" smtClean="0"/>
              <a:t/>
            </a:r>
            <a:br>
              <a:rPr lang="en-US" altLang="en-US" dirty="0" smtClean="0"/>
            </a:br>
            <a:endParaRPr lang="en-US" altLang="en-US" dirty="0" smtClean="0"/>
          </a:p>
          <a:p>
            <a:r>
              <a:rPr lang="en-US" altLang="en-US" sz="2400" dirty="0" smtClean="0"/>
              <a:t>Effective Bandwidth</a:t>
            </a:r>
          </a:p>
          <a:p>
            <a:pPr lvl="1"/>
            <a:r>
              <a:rPr lang="en-US" altLang="en-US" sz="2000" dirty="0" smtClean="0"/>
              <a:t>(1.5 x (2^20) x 8)/1.458 = 8,630,255.14</a:t>
            </a:r>
          </a:p>
          <a:p>
            <a:pPr lvl="1"/>
            <a:r>
              <a:rPr lang="en-US" altLang="en-US" sz="2000" dirty="0" smtClean="0"/>
              <a:t>=8.63 Mbps</a:t>
            </a:r>
            <a:r>
              <a:rPr lang="en-US" altLang="en-US" dirty="0"/>
              <a:t/>
            </a:r>
            <a:br>
              <a:rPr lang="en-US" altLang="en-US" dirty="0"/>
            </a:br>
            <a:r>
              <a:rPr lang="en-US" altLang="en-US" dirty="0" smtClean="0"/>
              <a:t>	</a:t>
            </a:r>
            <a:endParaRPr lang="en-US" altLang="en-US" dirty="0"/>
          </a:p>
        </p:txBody>
      </p:sp>
      <p:sp>
        <p:nvSpPr>
          <p:cNvPr id="378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78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78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A7B0B-D795-4E70-B930-4301CB9B1571}" type="slidenum">
              <a:rPr lang="en-US" altLang="en-US" sz="1400"/>
              <a:pPr/>
              <a:t>8</a:t>
            </a:fld>
            <a:endParaRPr lang="en-US" altLang="en-US" sz="1400"/>
          </a:p>
        </p:txBody>
      </p:sp>
    </p:spTree>
    <p:extLst>
      <p:ext uri="{BB962C8B-B14F-4D97-AF65-F5344CB8AC3E}">
        <p14:creationId xmlns:p14="http://schemas.microsoft.com/office/powerpoint/2010/main" val="30672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500"/>
                                        <p:tgtEl>
                                          <p:spTgt spid="378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animEffect transition="in" filter="fade">
                                      <p:cBhvr>
                                        <p:cTn id="27" dur="500"/>
                                        <p:tgtEl>
                                          <p:spTgt spid="378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1">
                                            <p:txEl>
                                              <p:pRg st="6" end="6"/>
                                            </p:txEl>
                                          </p:spTgt>
                                        </p:tgtEl>
                                        <p:attrNameLst>
                                          <p:attrName>style.visibility</p:attrName>
                                        </p:attrNameLst>
                                      </p:cBhvr>
                                      <p:to>
                                        <p:strVal val="visible"/>
                                      </p:to>
                                    </p:set>
                                    <p:animEffect transition="in" filter="fade">
                                      <p:cBhvr>
                                        <p:cTn id="32" dur="500"/>
                                        <p:tgtEl>
                                          <p:spTgt spid="378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Effect transition="in" filter="fade">
                                      <p:cBhvr>
                                        <p:cTn id="37"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Exercise</a:t>
            </a:r>
          </a:p>
        </p:txBody>
      </p:sp>
      <p:sp>
        <p:nvSpPr>
          <p:cNvPr id="37891" name="Content Placeholder 2"/>
          <p:cNvSpPr>
            <a:spLocks noGrp="1"/>
          </p:cNvSpPr>
          <p:nvPr>
            <p:ph idx="1"/>
          </p:nvPr>
        </p:nvSpPr>
        <p:spPr/>
        <p:txBody>
          <a:bodyPr/>
          <a:lstStyle/>
          <a:p>
            <a:r>
              <a:rPr lang="en-US" altLang="en-US" sz="2400" dirty="0" smtClean="0"/>
              <a:t>The </a:t>
            </a:r>
            <a:r>
              <a:rPr lang="en-US" altLang="en-US" sz="2400" dirty="0"/>
              <a:t>link allows infinitely fast transmit, but limits bandwidth such that only 20 packets can be sent per RTT</a:t>
            </a:r>
            <a:r>
              <a:rPr lang="en-US" altLang="en-US" sz="2400" dirty="0" smtClean="0"/>
              <a:t>.</a:t>
            </a:r>
          </a:p>
          <a:p>
            <a:pPr lvl="1"/>
            <a:r>
              <a:rPr lang="en-US" altLang="en-US" sz="2000" dirty="0" smtClean="0"/>
              <a:t>How does this change the problem?</a:t>
            </a:r>
          </a:p>
          <a:p>
            <a:pPr lvl="1"/>
            <a:r>
              <a:rPr lang="en-US" altLang="en-US" sz="2000" dirty="0" smtClean="0"/>
              <a:t>No Transmit time. Only RTT to account for in the calculation</a:t>
            </a:r>
            <a:br>
              <a:rPr lang="en-US" altLang="en-US" sz="2000" dirty="0" smtClean="0"/>
            </a:br>
            <a:endParaRPr lang="en-US" altLang="en-US" sz="2000" dirty="0" smtClean="0"/>
          </a:p>
          <a:p>
            <a:pPr lvl="1"/>
            <a:r>
              <a:rPr lang="en-US" altLang="en-US" sz="2000" dirty="0" smtClean="0"/>
              <a:t>1536 packets / 20 packets per RTT = 77 RTT</a:t>
            </a:r>
          </a:p>
          <a:p>
            <a:pPr lvl="1"/>
            <a:r>
              <a:rPr lang="en-US" altLang="en-US" sz="2000" dirty="0" smtClean="0"/>
              <a:t>77 RTT + 2.5 RTT = 79.5 RTT</a:t>
            </a:r>
          </a:p>
          <a:p>
            <a:pPr lvl="1"/>
            <a:r>
              <a:rPr lang="en-US" altLang="en-US" sz="2000" dirty="0" smtClean="0"/>
              <a:t>79.5 x 0.08s = 6.36s</a:t>
            </a:r>
          </a:p>
          <a:p>
            <a:r>
              <a:rPr lang="en-US" altLang="en-US" dirty="0" smtClean="0"/>
              <a:t>Effective Bandwidth</a:t>
            </a:r>
          </a:p>
          <a:p>
            <a:pPr lvl="1"/>
            <a:r>
              <a:rPr lang="en-US" altLang="en-US" dirty="0" smtClean="0"/>
              <a:t> </a:t>
            </a:r>
            <a:r>
              <a:rPr lang="en-US" altLang="en-US" sz="2000" dirty="0" smtClean="0"/>
              <a:t>(1.5 x (2^20) x 8)/6.36 = 1,978,445.28</a:t>
            </a:r>
          </a:p>
          <a:p>
            <a:pPr lvl="1"/>
            <a:r>
              <a:rPr lang="en-US" altLang="en-US" sz="2000" dirty="0" smtClean="0"/>
              <a:t>= 1.978 Mbps</a:t>
            </a:r>
            <a:endParaRPr lang="en-US" altLang="en-US" sz="2000" dirty="0" smtClean="0"/>
          </a:p>
          <a:p>
            <a:pPr lvl="1"/>
            <a:endParaRPr lang="en-US" altLang="en-US" dirty="0"/>
          </a:p>
        </p:txBody>
      </p:sp>
      <p:sp>
        <p:nvSpPr>
          <p:cNvPr id="378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00"/>
              <a:t>Spring 2014</a:t>
            </a:r>
            <a:endParaRPr lang="en-US" altLang="en-US" sz="1400"/>
          </a:p>
        </p:txBody>
      </p:sp>
      <p:sp>
        <p:nvSpPr>
          <p:cNvPr id="378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MU CS 4850/7850</a:t>
            </a:r>
          </a:p>
        </p:txBody>
      </p:sp>
      <p:sp>
        <p:nvSpPr>
          <p:cNvPr id="378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A7B0B-D795-4E70-B930-4301CB9B1571}" type="slidenum">
              <a:rPr lang="en-US" altLang="en-US" sz="1400"/>
              <a:pPr/>
              <a:t>9</a:t>
            </a:fld>
            <a:endParaRPr lang="en-US" altLang="en-US" sz="1400"/>
          </a:p>
        </p:txBody>
      </p:sp>
    </p:spTree>
    <p:extLst>
      <p:ext uri="{BB962C8B-B14F-4D97-AF65-F5344CB8AC3E}">
        <p14:creationId xmlns:p14="http://schemas.microsoft.com/office/powerpoint/2010/main" val="14385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500"/>
                                        <p:tgtEl>
                                          <p:spTgt spid="378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animEffect transition="in" filter="fade">
                                      <p:cBhvr>
                                        <p:cTn id="27" dur="500"/>
                                        <p:tgtEl>
                                          <p:spTgt spid="378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1">
                                            <p:txEl>
                                              <p:pRg st="6" end="6"/>
                                            </p:txEl>
                                          </p:spTgt>
                                        </p:tgtEl>
                                        <p:attrNameLst>
                                          <p:attrName>style.visibility</p:attrName>
                                        </p:attrNameLst>
                                      </p:cBhvr>
                                      <p:to>
                                        <p:strVal val="visible"/>
                                      </p:to>
                                    </p:set>
                                    <p:animEffect transition="in" filter="fade">
                                      <p:cBhvr>
                                        <p:cTn id="32" dur="500"/>
                                        <p:tgtEl>
                                          <p:spTgt spid="378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Effect transition="in" filter="fade">
                                      <p:cBhvr>
                                        <p:cTn id="37" dur="500"/>
                                        <p:tgtEl>
                                          <p:spTgt spid="378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891">
                                            <p:txEl>
                                              <p:pRg st="8" end="8"/>
                                            </p:txEl>
                                          </p:spTgt>
                                        </p:tgtEl>
                                        <p:attrNameLst>
                                          <p:attrName>style.visibility</p:attrName>
                                        </p:attrNameLst>
                                      </p:cBhvr>
                                      <p:to>
                                        <p:strVal val="visible"/>
                                      </p:to>
                                    </p:set>
                                    <p:animEffect transition="in" filter="fade">
                                      <p:cBhvr>
                                        <p:cTn id="42" dur="500"/>
                                        <p:tgtEl>
                                          <p:spTgt spid="37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889</Words>
  <Application>Microsoft Office PowerPoint</Application>
  <PresentationFormat>Widescreen</PresentationFormat>
  <Paragraphs>212</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Arial</vt:lpstr>
      <vt:lpstr>Calibri</vt:lpstr>
      <vt:lpstr>Calibri Light</vt:lpstr>
      <vt:lpstr>Helvetica</vt:lpstr>
      <vt:lpstr>Times New Roman</vt:lpstr>
      <vt:lpstr>Wingdings</vt:lpstr>
      <vt:lpstr>Office Theme</vt:lpstr>
      <vt:lpstr>Performance Metrics &amp; APIs</vt:lpstr>
      <vt:lpstr>Definitions</vt:lpstr>
      <vt:lpstr>Definitions</vt:lpstr>
      <vt:lpstr>Units of Measure</vt:lpstr>
      <vt:lpstr>Latency vs Bandwidth</vt:lpstr>
      <vt:lpstr>Latency vs Bandwidth</vt:lpstr>
      <vt:lpstr>Exercise</vt:lpstr>
      <vt:lpstr>Exercise</vt:lpstr>
      <vt:lpstr>Exercise</vt:lpstr>
      <vt:lpstr>Exercise</vt:lpstr>
      <vt:lpstr>Exercise</vt:lpstr>
      <vt:lpstr>Other Metrics</vt:lpstr>
      <vt:lpstr>Socket API</vt:lpstr>
      <vt:lpstr>Sockets (cont)</vt:lpstr>
      <vt:lpstr>Example: Simplex-talk Socket Program (Server Side) </vt:lpstr>
      <vt:lpstr>Example: Simplex-talk Socket Program (Server Side) </vt:lpstr>
      <vt:lpstr>Protocol-to-Protocol Interface</vt:lpstr>
      <vt:lpstr>Introduction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zenglab1</dc:creator>
  <cp:lastModifiedBy>zenglab1</cp:lastModifiedBy>
  <cp:revision>55</cp:revision>
  <dcterms:created xsi:type="dcterms:W3CDTF">2017-01-25T04:40:37Z</dcterms:created>
  <dcterms:modified xsi:type="dcterms:W3CDTF">2017-01-25T17:54:04Z</dcterms:modified>
</cp:coreProperties>
</file>