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72" r:id="rId5"/>
    <p:sldId id="258" r:id="rId6"/>
    <p:sldId id="259" r:id="rId7"/>
    <p:sldId id="273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75" r:id="rId16"/>
    <p:sldId id="276" r:id="rId17"/>
    <p:sldId id="267" r:id="rId18"/>
    <p:sldId id="268" r:id="rId19"/>
    <p:sldId id="269" r:id="rId20"/>
    <p:sldId id="27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108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C478-B3F3-4E17-BD00-CAB4B5024610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0905-F70A-4A7F-945C-C4E39C35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9B62A7-D506-4690-9A57-CC5F56ED17FC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163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Needs to keep track of # of outstanding packets.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C35151-E34D-4514-8C3D-BAD307822065}" type="slidenum">
              <a:rPr lang="en-US" altLang="en-US" sz="1300"/>
              <a:pPr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8004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82B596-B51A-45D0-A55A-10AA860AD4DD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 smtClean="0"/>
              <a:t>Used in ARPANET, frames sent over a given link not kept in any particular order.</a:t>
            </a:r>
          </a:p>
          <a:p>
            <a:pPr marL="0" lvl="1"/>
            <a:r>
              <a:rPr lang="en-US" altLang="en-US" smtClean="0"/>
              <a:t>next sequence number in: expected on a frame that arrives on this channel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74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4E98A4-4589-4C5E-AD91-B69061D14EEA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71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D01A-14CE-4831-808B-AD5DFAD5B79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EBB3-4564-4451-AC7A-B2A7AE2C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Sliding Window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185207"/>
            <a:ext cx="5467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F3FF37-5680-42DB-A23D-E3EFFE5DA5C8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/>
          <a:lstStyle/>
          <a:p>
            <a:r>
              <a:rPr lang="en-US" altLang="en-US" smtClean="0"/>
              <a:t>Sliding Window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46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Allow multiple outstanding (un-ACKed) frames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Upper bound on un-ACKed frames, called </a:t>
            </a:r>
            <a:r>
              <a:rPr lang="en-US" altLang="en-US" i="1" smtClean="0"/>
              <a:t>window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How to determine the value of “window”?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Filling the pipe</a:t>
            </a:r>
          </a:p>
        </p:txBody>
      </p:sp>
      <p:pic>
        <p:nvPicPr>
          <p:cNvPr id="27655" name="Picture 37" descr="02x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030539"/>
            <a:ext cx="41402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4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398E82-437F-4E44-8F95-912D167A07D3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288" y="1443038"/>
            <a:ext cx="8564562" cy="4673600"/>
          </a:xfrm>
        </p:spPr>
        <p:txBody>
          <a:bodyPr/>
          <a:lstStyle/>
          <a:p>
            <a:r>
              <a:rPr lang="en-US" altLang="en-US" sz="2400"/>
              <a:t>Assign sequence number to each frame (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Maintain three state variables:</a:t>
            </a:r>
          </a:p>
          <a:p>
            <a:pPr lvl="1"/>
            <a:r>
              <a:rPr lang="en-US" altLang="en-US" sz="2000"/>
              <a:t>send window size (</a:t>
            </a:r>
            <a:r>
              <a:rPr lang="en-US" altLang="en-US" sz="2000" b="1">
                <a:latin typeface="Courier New" panose="02070309020205020404" pitchFamily="49" charset="0"/>
              </a:rPr>
              <a:t>SWS</a:t>
            </a:r>
            <a:r>
              <a:rPr lang="en-US" altLang="en-US" sz="2000"/>
              <a:t>): bound on # of outstanding/unAcked frames</a:t>
            </a:r>
          </a:p>
          <a:p>
            <a:pPr lvl="1"/>
            <a:r>
              <a:rPr lang="en-US" altLang="en-US" sz="2000"/>
              <a:t>last acknowledgment received (</a:t>
            </a:r>
            <a:r>
              <a:rPr lang="en-US" altLang="en-US" sz="2000" b="1">
                <a:latin typeface="Courier New" panose="02070309020205020404" pitchFamily="49" charset="0"/>
              </a:rPr>
              <a:t>LAR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/>
              <a:t>last frame sent (</a:t>
            </a:r>
            <a:r>
              <a:rPr lang="en-US" altLang="en-US" sz="2000" b="1">
                <a:latin typeface="Courier New" panose="02070309020205020404" pitchFamily="49" charset="0"/>
              </a:rPr>
              <a:t>LFS</a:t>
            </a:r>
            <a:r>
              <a:rPr lang="en-US" altLang="en-US" sz="2000"/>
              <a:t>)</a:t>
            </a:r>
          </a:p>
          <a:p>
            <a:r>
              <a:rPr lang="en-US" altLang="en-US" sz="2400"/>
              <a:t>Maintain invariant: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LFS</a:t>
            </a:r>
            <a:r>
              <a:rPr lang="en-US" altLang="en-US" sz="2000">
                <a:solidFill>
                  <a:srgbClr val="FF0000"/>
                </a:solidFill>
              </a:rPr>
              <a:t> -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LAR</a:t>
            </a:r>
            <a:r>
              <a:rPr lang="en-US" altLang="en-US" sz="2000">
                <a:solidFill>
                  <a:srgbClr val="FF0000"/>
                </a:solidFill>
              </a:rPr>
              <a:t> &lt;=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SWS</a:t>
            </a:r>
            <a:endParaRPr lang="en-US" altLang="en-US" sz="2000">
              <a:solidFill>
                <a:srgbClr val="FF0000"/>
              </a:solidFill>
            </a:endParaRP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Advance </a:t>
            </a:r>
            <a:r>
              <a:rPr lang="en-US" altLang="en-US" sz="2000" b="1">
                <a:latin typeface="Courier New" panose="02070309020205020404" pitchFamily="49" charset="0"/>
              </a:rPr>
              <a:t>LAR</a:t>
            </a:r>
            <a:r>
              <a:rPr lang="en-US" altLang="en-US" sz="2400"/>
              <a:t> when ACK arrives 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Buffer</a:t>
            </a:r>
            <a:r>
              <a:rPr lang="en-US" altLang="en-US" sz="2400"/>
              <a:t> up to </a:t>
            </a:r>
            <a:r>
              <a:rPr lang="en-US" altLang="en-US" sz="2000" b="1">
                <a:latin typeface="Courier New" panose="02070309020205020404" pitchFamily="49" charset="0"/>
              </a:rPr>
              <a:t>SWS</a:t>
            </a:r>
            <a:r>
              <a:rPr lang="en-US" altLang="en-US" sz="2400"/>
              <a:t> frames (for retransmission if necessary)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SW: Sender</a:t>
            </a:r>
          </a:p>
        </p:txBody>
      </p:sp>
      <p:sp>
        <p:nvSpPr>
          <p:cNvPr id="28679" name="Rectangle 28"/>
          <p:cNvSpPr>
            <a:spLocks noChangeArrowheads="1"/>
          </p:cNvSpPr>
          <p:nvPr/>
        </p:nvSpPr>
        <p:spPr bwMode="auto">
          <a:xfrm>
            <a:off x="3890964" y="429577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8680" name="Rectangle 30"/>
          <p:cNvSpPr>
            <a:spLocks noChangeArrowheads="1"/>
          </p:cNvSpPr>
          <p:nvPr/>
        </p:nvSpPr>
        <p:spPr bwMode="auto">
          <a:xfrm>
            <a:off x="8370889" y="429577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28681" name="Group 61"/>
          <p:cNvGrpSpPr>
            <a:grpSpLocks/>
          </p:cNvGrpSpPr>
          <p:nvPr/>
        </p:nvGrpSpPr>
        <p:grpSpPr bwMode="auto">
          <a:xfrm>
            <a:off x="3362326" y="3856037"/>
            <a:ext cx="6105399" cy="1252034"/>
            <a:chOff x="1234" y="2552"/>
            <a:chExt cx="3951" cy="937"/>
          </a:xfrm>
        </p:grpSpPr>
        <p:sp>
          <p:nvSpPr>
            <p:cNvPr id="28682" name="Freeform 33"/>
            <p:cNvSpPr>
              <a:spLocks/>
            </p:cNvSpPr>
            <p:nvPr/>
          </p:nvSpPr>
          <p:spPr bwMode="auto">
            <a:xfrm>
              <a:off x="1514" y="2877"/>
              <a:ext cx="3370" cy="220"/>
            </a:xfrm>
            <a:custGeom>
              <a:avLst/>
              <a:gdLst>
                <a:gd name="T0" fmla="*/ 46 w 3370"/>
                <a:gd name="T1" fmla="*/ 0 h 220"/>
                <a:gd name="T2" fmla="*/ 3355 w 3370"/>
                <a:gd name="T3" fmla="*/ 0 h 220"/>
                <a:gd name="T4" fmla="*/ 3298 w 3370"/>
                <a:gd name="T5" fmla="*/ 53 h 220"/>
                <a:gd name="T6" fmla="*/ 3343 w 3370"/>
                <a:gd name="T7" fmla="*/ 84 h 220"/>
                <a:gd name="T8" fmla="*/ 3313 w 3370"/>
                <a:gd name="T9" fmla="*/ 106 h 220"/>
                <a:gd name="T10" fmla="*/ 3370 w 3370"/>
                <a:gd name="T11" fmla="*/ 144 h 220"/>
                <a:gd name="T12" fmla="*/ 3317 w 3370"/>
                <a:gd name="T13" fmla="*/ 167 h 220"/>
                <a:gd name="T14" fmla="*/ 3362 w 3370"/>
                <a:gd name="T15" fmla="*/ 220 h 220"/>
                <a:gd name="T16" fmla="*/ 46 w 3370"/>
                <a:gd name="T17" fmla="*/ 220 h 220"/>
                <a:gd name="T18" fmla="*/ 53 w 3370"/>
                <a:gd name="T19" fmla="*/ 182 h 220"/>
                <a:gd name="T20" fmla="*/ 0 w 3370"/>
                <a:gd name="T21" fmla="*/ 159 h 220"/>
                <a:gd name="T22" fmla="*/ 53 w 3370"/>
                <a:gd name="T23" fmla="*/ 129 h 220"/>
                <a:gd name="T24" fmla="*/ 8 w 3370"/>
                <a:gd name="T25" fmla="*/ 99 h 220"/>
                <a:gd name="T26" fmla="*/ 61 w 3370"/>
                <a:gd name="T27" fmla="*/ 68 h 220"/>
                <a:gd name="T28" fmla="*/ 27 w 3370"/>
                <a:gd name="T29" fmla="*/ 53 h 220"/>
                <a:gd name="T30" fmla="*/ 57 w 3370"/>
                <a:gd name="T31" fmla="*/ 27 h 220"/>
                <a:gd name="T32" fmla="*/ 46 w 3370"/>
                <a:gd name="T33" fmla="*/ 0 h 2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70"/>
                <a:gd name="T52" fmla="*/ 0 h 220"/>
                <a:gd name="T53" fmla="*/ 3370 w 3370"/>
                <a:gd name="T54" fmla="*/ 220 h 2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70" h="220">
                  <a:moveTo>
                    <a:pt x="46" y="0"/>
                  </a:moveTo>
                  <a:lnTo>
                    <a:pt x="3355" y="0"/>
                  </a:lnTo>
                  <a:lnTo>
                    <a:pt x="3298" y="53"/>
                  </a:lnTo>
                  <a:lnTo>
                    <a:pt x="3343" y="84"/>
                  </a:lnTo>
                  <a:lnTo>
                    <a:pt x="3313" y="106"/>
                  </a:lnTo>
                  <a:lnTo>
                    <a:pt x="3370" y="144"/>
                  </a:lnTo>
                  <a:lnTo>
                    <a:pt x="3317" y="167"/>
                  </a:lnTo>
                  <a:lnTo>
                    <a:pt x="3362" y="220"/>
                  </a:lnTo>
                  <a:lnTo>
                    <a:pt x="46" y="220"/>
                  </a:lnTo>
                  <a:lnTo>
                    <a:pt x="53" y="182"/>
                  </a:lnTo>
                  <a:lnTo>
                    <a:pt x="0" y="159"/>
                  </a:lnTo>
                  <a:lnTo>
                    <a:pt x="53" y="129"/>
                  </a:lnTo>
                  <a:lnTo>
                    <a:pt x="8" y="99"/>
                  </a:lnTo>
                  <a:lnTo>
                    <a:pt x="61" y="68"/>
                  </a:lnTo>
                  <a:lnTo>
                    <a:pt x="27" y="53"/>
                  </a:lnTo>
                  <a:lnTo>
                    <a:pt x="57" y="27"/>
                  </a:lnTo>
                  <a:lnTo>
                    <a:pt x="46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Freeform 34"/>
            <p:cNvSpPr>
              <a:spLocks/>
            </p:cNvSpPr>
            <p:nvPr/>
          </p:nvSpPr>
          <p:spPr bwMode="auto">
            <a:xfrm>
              <a:off x="2355" y="2768"/>
              <a:ext cx="1791" cy="79"/>
            </a:xfrm>
            <a:custGeom>
              <a:avLst/>
              <a:gdLst>
                <a:gd name="T0" fmla="*/ 0 w 1791"/>
                <a:gd name="T1" fmla="*/ 75 h 79"/>
                <a:gd name="T2" fmla="*/ 0 w 1791"/>
                <a:gd name="T3" fmla="*/ 0 h 79"/>
                <a:gd name="T4" fmla="*/ 1791 w 1791"/>
                <a:gd name="T5" fmla="*/ 0 h 79"/>
                <a:gd name="T6" fmla="*/ 1791 w 1791"/>
                <a:gd name="T7" fmla="*/ 79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1"/>
                <a:gd name="T13" fmla="*/ 0 h 79"/>
                <a:gd name="T14" fmla="*/ 1791 w 1791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1" h="79">
                  <a:moveTo>
                    <a:pt x="0" y="75"/>
                  </a:moveTo>
                  <a:lnTo>
                    <a:pt x="0" y="0"/>
                  </a:lnTo>
                  <a:lnTo>
                    <a:pt x="1791" y="0"/>
                  </a:lnTo>
                  <a:lnTo>
                    <a:pt x="1791" y="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35"/>
            <p:cNvSpPr>
              <a:spLocks noChangeShapeType="1"/>
            </p:cNvSpPr>
            <p:nvPr/>
          </p:nvSpPr>
          <p:spPr bwMode="auto">
            <a:xfrm>
              <a:off x="1844" y="2881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36"/>
            <p:cNvSpPr>
              <a:spLocks noChangeShapeType="1"/>
            </p:cNvSpPr>
            <p:nvPr/>
          </p:nvSpPr>
          <p:spPr bwMode="auto">
            <a:xfrm>
              <a:off x="2101" y="2881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37"/>
            <p:cNvSpPr>
              <a:spLocks noChangeShapeType="1"/>
            </p:cNvSpPr>
            <p:nvPr/>
          </p:nvSpPr>
          <p:spPr bwMode="auto">
            <a:xfrm>
              <a:off x="2355" y="2881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38"/>
            <p:cNvSpPr>
              <a:spLocks noChangeShapeType="1"/>
            </p:cNvSpPr>
            <p:nvPr/>
          </p:nvSpPr>
          <p:spPr bwMode="auto">
            <a:xfrm>
              <a:off x="2612" y="2881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39"/>
            <p:cNvSpPr>
              <a:spLocks noChangeShapeType="1"/>
            </p:cNvSpPr>
            <p:nvPr/>
          </p:nvSpPr>
          <p:spPr bwMode="auto">
            <a:xfrm>
              <a:off x="2866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40"/>
            <p:cNvSpPr>
              <a:spLocks noChangeShapeType="1"/>
            </p:cNvSpPr>
            <p:nvPr/>
          </p:nvSpPr>
          <p:spPr bwMode="auto">
            <a:xfrm>
              <a:off x="3123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41"/>
            <p:cNvSpPr>
              <a:spLocks noChangeShapeType="1"/>
            </p:cNvSpPr>
            <p:nvPr/>
          </p:nvSpPr>
          <p:spPr bwMode="auto">
            <a:xfrm>
              <a:off x="3377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42"/>
            <p:cNvSpPr>
              <a:spLocks noChangeShapeType="1"/>
            </p:cNvSpPr>
            <p:nvPr/>
          </p:nvSpPr>
          <p:spPr bwMode="auto">
            <a:xfrm>
              <a:off x="3635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43"/>
            <p:cNvSpPr>
              <a:spLocks noChangeShapeType="1"/>
            </p:cNvSpPr>
            <p:nvPr/>
          </p:nvSpPr>
          <p:spPr bwMode="auto">
            <a:xfrm>
              <a:off x="3892" y="2877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44"/>
            <p:cNvSpPr>
              <a:spLocks noChangeShapeType="1"/>
            </p:cNvSpPr>
            <p:nvPr/>
          </p:nvSpPr>
          <p:spPr bwMode="auto">
            <a:xfrm>
              <a:off x="4146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45"/>
            <p:cNvSpPr>
              <a:spLocks noChangeShapeType="1"/>
            </p:cNvSpPr>
            <p:nvPr/>
          </p:nvSpPr>
          <p:spPr bwMode="auto">
            <a:xfrm>
              <a:off x="4403" y="2877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46"/>
            <p:cNvSpPr>
              <a:spLocks noChangeShapeType="1"/>
            </p:cNvSpPr>
            <p:nvPr/>
          </p:nvSpPr>
          <p:spPr bwMode="auto">
            <a:xfrm>
              <a:off x="4657" y="287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Rectangle 47"/>
            <p:cNvSpPr>
              <a:spLocks noChangeArrowheads="1"/>
            </p:cNvSpPr>
            <p:nvPr/>
          </p:nvSpPr>
          <p:spPr bwMode="auto">
            <a:xfrm>
              <a:off x="3055" y="2552"/>
              <a:ext cx="1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cs typeface="Times New Roman" panose="02020603050405020304" pitchFamily="18" charset="0"/>
                </a:rPr>
                <a:t>&lt;</a:t>
              </a:r>
              <a:r>
                <a:rPr lang="en-GB" altLang="en-US" sz="1400"/>
                <a:t> </a:t>
              </a:r>
            </a:p>
          </p:txBody>
        </p:sp>
        <p:sp>
          <p:nvSpPr>
            <p:cNvPr id="28697" name="Rectangle 48"/>
            <p:cNvSpPr>
              <a:spLocks noChangeArrowheads="1"/>
            </p:cNvSpPr>
            <p:nvPr/>
          </p:nvSpPr>
          <p:spPr bwMode="auto">
            <a:xfrm>
              <a:off x="3146" y="2589"/>
              <a:ext cx="3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 SWS</a:t>
              </a:r>
              <a:endParaRPr lang="en-GB" altLang="en-US"/>
            </a:p>
          </p:txBody>
        </p:sp>
        <p:sp>
          <p:nvSpPr>
            <p:cNvPr id="28698" name="Rectangle 49"/>
            <p:cNvSpPr>
              <a:spLocks noChangeArrowheads="1"/>
            </p:cNvSpPr>
            <p:nvPr/>
          </p:nvSpPr>
          <p:spPr bwMode="auto">
            <a:xfrm>
              <a:off x="2109" y="3316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LAR</a:t>
              </a:r>
              <a:endParaRPr lang="en-GB" altLang="en-US"/>
            </a:p>
          </p:txBody>
        </p:sp>
        <p:sp>
          <p:nvSpPr>
            <p:cNvPr id="28699" name="Rectangle 50"/>
            <p:cNvSpPr>
              <a:spLocks noChangeArrowheads="1"/>
            </p:cNvSpPr>
            <p:nvPr/>
          </p:nvSpPr>
          <p:spPr bwMode="auto">
            <a:xfrm>
              <a:off x="3926" y="33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LFS</a:t>
              </a:r>
              <a:endParaRPr lang="en-GB" altLang="en-US"/>
            </a:p>
          </p:txBody>
        </p:sp>
        <p:sp>
          <p:nvSpPr>
            <p:cNvPr id="28700" name="Line 51"/>
            <p:cNvSpPr>
              <a:spLocks noChangeShapeType="1"/>
            </p:cNvSpPr>
            <p:nvPr/>
          </p:nvSpPr>
          <p:spPr bwMode="auto">
            <a:xfrm flipV="1">
              <a:off x="2222" y="3195"/>
              <a:ext cx="1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52"/>
            <p:cNvSpPr>
              <a:spLocks/>
            </p:cNvSpPr>
            <p:nvPr/>
          </p:nvSpPr>
          <p:spPr bwMode="auto">
            <a:xfrm>
              <a:off x="2200" y="3127"/>
              <a:ext cx="41" cy="80"/>
            </a:xfrm>
            <a:custGeom>
              <a:avLst/>
              <a:gdLst>
                <a:gd name="T0" fmla="*/ 41 w 41"/>
                <a:gd name="T1" fmla="*/ 80 h 80"/>
                <a:gd name="T2" fmla="*/ 22 w 41"/>
                <a:gd name="T3" fmla="*/ 0 h 80"/>
                <a:gd name="T4" fmla="*/ 0 w 41"/>
                <a:gd name="T5" fmla="*/ 80 h 80"/>
                <a:gd name="T6" fmla="*/ 41 w 41"/>
                <a:gd name="T7" fmla="*/ 8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80"/>
                <a:gd name="T14" fmla="*/ 41 w 41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80">
                  <a:moveTo>
                    <a:pt x="41" y="80"/>
                  </a:moveTo>
                  <a:lnTo>
                    <a:pt x="22" y="0"/>
                  </a:lnTo>
                  <a:lnTo>
                    <a:pt x="0" y="80"/>
                  </a:lnTo>
                  <a:lnTo>
                    <a:pt x="41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53"/>
            <p:cNvSpPr>
              <a:spLocks noChangeShapeType="1"/>
            </p:cNvSpPr>
            <p:nvPr/>
          </p:nvSpPr>
          <p:spPr bwMode="auto">
            <a:xfrm flipV="1">
              <a:off x="4021" y="3195"/>
              <a:ext cx="1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54"/>
            <p:cNvSpPr>
              <a:spLocks/>
            </p:cNvSpPr>
            <p:nvPr/>
          </p:nvSpPr>
          <p:spPr bwMode="auto">
            <a:xfrm>
              <a:off x="3998" y="3131"/>
              <a:ext cx="45" cy="79"/>
            </a:xfrm>
            <a:custGeom>
              <a:avLst/>
              <a:gdLst>
                <a:gd name="T0" fmla="*/ 45 w 45"/>
                <a:gd name="T1" fmla="*/ 79 h 79"/>
                <a:gd name="T2" fmla="*/ 23 w 45"/>
                <a:gd name="T3" fmla="*/ 0 h 79"/>
                <a:gd name="T4" fmla="*/ 0 w 45"/>
                <a:gd name="T5" fmla="*/ 79 h 79"/>
                <a:gd name="T6" fmla="*/ 45 w 45"/>
                <a:gd name="T7" fmla="*/ 79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79"/>
                <a:gd name="T14" fmla="*/ 45 w 45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79">
                  <a:moveTo>
                    <a:pt x="45" y="79"/>
                  </a:moveTo>
                  <a:lnTo>
                    <a:pt x="23" y="0"/>
                  </a:lnTo>
                  <a:lnTo>
                    <a:pt x="0" y="79"/>
                  </a:lnTo>
                  <a:lnTo>
                    <a:pt x="45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55"/>
            <p:cNvSpPr>
              <a:spLocks noChangeArrowheads="1"/>
            </p:cNvSpPr>
            <p:nvPr/>
          </p:nvSpPr>
          <p:spPr bwMode="auto">
            <a:xfrm>
              <a:off x="1234" y="2821"/>
              <a:ext cx="24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000">
                  <a:cs typeface="Times New Roman" panose="02020603050405020304" pitchFamily="18" charset="0"/>
                </a:rPr>
                <a:t>■ ■ ■</a:t>
              </a:r>
              <a:r>
                <a:rPr lang="en-US" altLang="en-US">
                  <a:cs typeface="Times New Roman" panose="02020603050405020304" pitchFamily="18" charset="0"/>
                </a:rPr>
                <a:t> </a:t>
              </a:r>
              <a:endParaRPr lang="en-GB" altLang="en-US">
                <a:cs typeface="Times New Roman" panose="02020603050405020304" pitchFamily="18" charset="0"/>
              </a:endParaRPr>
            </a:p>
          </p:txBody>
        </p:sp>
        <p:sp>
          <p:nvSpPr>
            <p:cNvPr id="28705" name="Rectangle 56"/>
            <p:cNvSpPr>
              <a:spLocks noChangeArrowheads="1"/>
            </p:cNvSpPr>
            <p:nvPr/>
          </p:nvSpPr>
          <p:spPr bwMode="auto">
            <a:xfrm>
              <a:off x="4944" y="2821"/>
              <a:ext cx="24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000">
                  <a:cs typeface="Times New Roman" panose="02020603050405020304" pitchFamily="18" charset="0"/>
                </a:rPr>
                <a:t>■ ■ ■</a:t>
              </a:r>
              <a:r>
                <a:rPr lang="en-US" altLang="en-US">
                  <a:cs typeface="Times New Roman" panose="02020603050405020304" pitchFamily="18" charset="0"/>
                </a:rPr>
                <a:t> </a:t>
              </a:r>
              <a:endParaRPr lang="en-GB" altLang="en-US">
                <a:cs typeface="Times New Roman" panose="02020603050405020304" pitchFamily="18" charset="0"/>
              </a:endParaRPr>
            </a:p>
          </p:txBody>
        </p:sp>
        <p:sp>
          <p:nvSpPr>
            <p:cNvPr id="28706" name="Rectangle 57"/>
            <p:cNvSpPr>
              <a:spLocks noChangeArrowheads="1"/>
            </p:cNvSpPr>
            <p:nvPr/>
          </p:nvSpPr>
          <p:spPr bwMode="auto">
            <a:xfrm>
              <a:off x="3007" y="2619"/>
              <a:ext cx="2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cs typeface="Times New Roman" panose="02020603050405020304" pitchFamily="18" charset="0"/>
                </a:rPr>
                <a:t>─</a:t>
              </a:r>
              <a:r>
                <a:rPr lang="en-GB" altLang="en-US" sz="1200">
                  <a:cs typeface="Times New Roman" panose="02020603050405020304" pitchFamily="18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8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45526-C480-4CB1-8CDF-8996C43EB07A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SW: Receiver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285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Maintain three state variables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receive window size (</a:t>
            </a:r>
            <a:r>
              <a:rPr lang="en-US" altLang="en-US" sz="2000" b="1">
                <a:latin typeface="Courier New" panose="02070309020205020404" pitchFamily="49" charset="0"/>
              </a:rPr>
              <a:t>RWS&lt;=SWS</a:t>
            </a:r>
            <a:r>
              <a:rPr lang="en-US" altLang="en-US" sz="2000"/>
              <a:t>): bound on # of out-of-order frames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largest acceptable frame (</a:t>
            </a:r>
            <a:r>
              <a:rPr lang="en-US" altLang="en-US" sz="2000" b="1">
                <a:latin typeface="Courier New" panose="02070309020205020404" pitchFamily="49" charset="0"/>
              </a:rPr>
              <a:t>LAF</a:t>
            </a:r>
            <a:r>
              <a:rPr lang="en-US" alt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last frame received </a:t>
            </a:r>
            <a:r>
              <a:rPr lang="en-US" altLang="en-US" sz="2000">
                <a:solidFill>
                  <a:srgbClr val="FF0000"/>
                </a:solidFill>
              </a:rPr>
              <a:t>&amp; Acked</a:t>
            </a:r>
            <a:r>
              <a:rPr lang="en-US" altLang="en-US" sz="2000"/>
              <a:t> (</a:t>
            </a:r>
            <a:r>
              <a:rPr lang="en-US" altLang="en-US" sz="2000" b="1">
                <a:latin typeface="Courier New" panose="02070309020205020404" pitchFamily="49" charset="0"/>
              </a:rPr>
              <a:t>LFR</a:t>
            </a:r>
            <a:r>
              <a:rPr lang="en-US" altLang="en-US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Maintain invariant: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LAF</a:t>
            </a:r>
            <a:r>
              <a:rPr lang="en-US" altLang="en-US" sz="2000">
                <a:solidFill>
                  <a:srgbClr val="FF0000"/>
                </a:solidFill>
              </a:rPr>
              <a:t> -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LFR</a:t>
            </a:r>
            <a:r>
              <a:rPr lang="en-US" altLang="en-US" sz="2000">
                <a:solidFill>
                  <a:srgbClr val="FF0000"/>
                </a:solidFill>
              </a:rPr>
              <a:t> &lt;=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RWS</a:t>
            </a: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Frame 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400"/>
              <a:t> arrives: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if </a:t>
            </a:r>
            <a:r>
              <a:rPr lang="en-US" altLang="en-US" sz="2000" b="1">
                <a:latin typeface="Courier New" panose="02070309020205020404" pitchFamily="49" charset="0"/>
              </a:rPr>
              <a:t>LFR</a:t>
            </a:r>
            <a:r>
              <a:rPr lang="en-US" altLang="en-US" sz="2000" b="1"/>
              <a:t> &lt; 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000" b="1"/>
              <a:t> &lt; = </a:t>
            </a:r>
            <a:r>
              <a:rPr lang="en-US" altLang="en-US" sz="2000" b="1">
                <a:latin typeface="Courier New" panose="02070309020205020404" pitchFamily="49" charset="0"/>
              </a:rPr>
              <a:t>LAF</a:t>
            </a:r>
            <a:r>
              <a:rPr lang="en-US" altLang="en-US" sz="2000"/>
              <a:t>       accept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if 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000" b="1"/>
              <a:t> &lt; = </a:t>
            </a:r>
            <a:r>
              <a:rPr lang="en-US" altLang="en-US" sz="2000" b="1">
                <a:latin typeface="Courier New" panose="02070309020205020404" pitchFamily="49" charset="0"/>
              </a:rPr>
              <a:t>LFR</a:t>
            </a:r>
            <a:r>
              <a:rPr lang="en-US" altLang="en-US" sz="2000"/>
              <a:t> or 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000" b="1"/>
              <a:t> &gt; </a:t>
            </a:r>
            <a:r>
              <a:rPr lang="en-US" altLang="en-US" sz="2000" b="1">
                <a:latin typeface="Courier New" panose="02070309020205020404" pitchFamily="49" charset="0"/>
              </a:rPr>
              <a:t>LAF</a:t>
            </a:r>
            <a:r>
              <a:rPr lang="en-US" altLang="en-US" sz="2000"/>
              <a:t>             discarded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</a:rPr>
              <a:t>cumulative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ACKs 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Ack only the last received frame whose previous frames have </a:t>
            </a:r>
            <a:r>
              <a:rPr lang="en-US" altLang="en-US" sz="2000" b="1">
                <a:solidFill>
                  <a:srgbClr val="FF0000"/>
                </a:solidFill>
              </a:rPr>
              <a:t>all</a:t>
            </a:r>
            <a:r>
              <a:rPr lang="en-US" altLang="en-US" sz="2000">
                <a:solidFill>
                  <a:srgbClr val="FF0000"/>
                </a:solidFill>
              </a:rPr>
              <a:t> been received.</a:t>
            </a:r>
          </a:p>
        </p:txBody>
      </p:sp>
      <p:sp>
        <p:nvSpPr>
          <p:cNvPr id="29703" name="Rectangle 28"/>
          <p:cNvSpPr>
            <a:spLocks noChangeArrowheads="1"/>
          </p:cNvSpPr>
          <p:nvPr/>
        </p:nvSpPr>
        <p:spPr bwMode="auto">
          <a:xfrm>
            <a:off x="4341814" y="31178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9704" name="Line 32"/>
          <p:cNvSpPr>
            <a:spLocks noChangeShapeType="1"/>
          </p:cNvSpPr>
          <p:nvPr/>
        </p:nvSpPr>
        <p:spPr bwMode="auto">
          <a:xfrm>
            <a:off x="5873750" y="46037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33"/>
          <p:cNvSpPr>
            <a:spLocks noChangeShapeType="1"/>
          </p:cNvSpPr>
          <p:nvPr/>
        </p:nvSpPr>
        <p:spPr bwMode="auto">
          <a:xfrm>
            <a:off x="7327900" y="49545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6" name="Group 62"/>
          <p:cNvGrpSpPr>
            <a:grpSpLocks/>
          </p:cNvGrpSpPr>
          <p:nvPr/>
        </p:nvGrpSpPr>
        <p:grpSpPr bwMode="auto">
          <a:xfrm>
            <a:off x="5868989" y="2519365"/>
            <a:ext cx="4397375" cy="1885077"/>
            <a:chOff x="1391" y="1931"/>
            <a:chExt cx="2770" cy="819"/>
          </a:xfrm>
        </p:grpSpPr>
        <p:sp>
          <p:nvSpPr>
            <p:cNvPr id="29707" name="Freeform 35"/>
            <p:cNvSpPr>
              <a:spLocks/>
            </p:cNvSpPr>
            <p:nvPr/>
          </p:nvSpPr>
          <p:spPr bwMode="auto">
            <a:xfrm>
              <a:off x="1617" y="2251"/>
              <a:ext cx="2316" cy="218"/>
            </a:xfrm>
            <a:custGeom>
              <a:avLst/>
              <a:gdLst>
                <a:gd name="T0" fmla="*/ 837 w 1885"/>
                <a:gd name="T1" fmla="*/ 0 h 121"/>
                <a:gd name="T2" fmla="*/ 62187 w 1885"/>
                <a:gd name="T3" fmla="*/ 0 h 121"/>
                <a:gd name="T4" fmla="*/ 61117 w 1885"/>
                <a:gd name="T5" fmla="*/ 615430 h 121"/>
                <a:gd name="T6" fmla="*/ 61956 w 1885"/>
                <a:gd name="T7" fmla="*/ 971830 h 121"/>
                <a:gd name="T8" fmla="*/ 61414 w 1885"/>
                <a:gd name="T9" fmla="*/ 1306269 h 121"/>
                <a:gd name="T10" fmla="*/ 62474 w 1885"/>
                <a:gd name="T11" fmla="*/ 1737916 h 121"/>
                <a:gd name="T12" fmla="*/ 61553 w 1885"/>
                <a:gd name="T13" fmla="*/ 2073458 h 121"/>
                <a:gd name="T14" fmla="*/ 62398 w 1885"/>
                <a:gd name="T15" fmla="*/ 2688854 h 121"/>
                <a:gd name="T16" fmla="*/ 837 w 1885"/>
                <a:gd name="T17" fmla="*/ 2688854 h 121"/>
                <a:gd name="T18" fmla="*/ 886 w 1885"/>
                <a:gd name="T19" fmla="*/ 2269103 h 121"/>
                <a:gd name="T20" fmla="*/ 0 w 1885"/>
                <a:gd name="T21" fmla="*/ 1937284 h 121"/>
                <a:gd name="T22" fmla="*/ 886 w 1885"/>
                <a:gd name="T23" fmla="*/ 1553409 h 121"/>
                <a:gd name="T24" fmla="*/ 2 w 1885"/>
                <a:gd name="T25" fmla="*/ 1170049 h 121"/>
                <a:gd name="T26" fmla="*/ 1143 w 1885"/>
                <a:gd name="T27" fmla="*/ 801069 h 121"/>
                <a:gd name="T28" fmla="*/ 451 w 1885"/>
                <a:gd name="T29" fmla="*/ 615430 h 121"/>
                <a:gd name="T30" fmla="*/ 996 w 1885"/>
                <a:gd name="T31" fmla="*/ 280407 h 121"/>
                <a:gd name="T32" fmla="*/ 837 w 1885"/>
                <a:gd name="T33" fmla="*/ 0 h 1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5"/>
                <a:gd name="T52" fmla="*/ 0 h 121"/>
                <a:gd name="T53" fmla="*/ 1885 w 1885"/>
                <a:gd name="T54" fmla="*/ 121 h 1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5" h="121">
                  <a:moveTo>
                    <a:pt x="25" y="0"/>
                  </a:moveTo>
                  <a:lnTo>
                    <a:pt x="1877" y="0"/>
                  </a:lnTo>
                  <a:lnTo>
                    <a:pt x="1845" y="28"/>
                  </a:lnTo>
                  <a:lnTo>
                    <a:pt x="1870" y="44"/>
                  </a:lnTo>
                  <a:lnTo>
                    <a:pt x="1853" y="59"/>
                  </a:lnTo>
                  <a:lnTo>
                    <a:pt x="1885" y="78"/>
                  </a:lnTo>
                  <a:lnTo>
                    <a:pt x="1858" y="93"/>
                  </a:lnTo>
                  <a:lnTo>
                    <a:pt x="1883" y="121"/>
                  </a:lnTo>
                  <a:lnTo>
                    <a:pt x="25" y="121"/>
                  </a:lnTo>
                  <a:lnTo>
                    <a:pt x="27" y="102"/>
                  </a:lnTo>
                  <a:lnTo>
                    <a:pt x="0" y="87"/>
                  </a:lnTo>
                  <a:lnTo>
                    <a:pt x="27" y="70"/>
                  </a:lnTo>
                  <a:lnTo>
                    <a:pt x="2" y="53"/>
                  </a:lnTo>
                  <a:lnTo>
                    <a:pt x="34" y="36"/>
                  </a:lnTo>
                  <a:lnTo>
                    <a:pt x="13" y="28"/>
                  </a:lnTo>
                  <a:lnTo>
                    <a:pt x="30" y="13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Freeform 36"/>
            <p:cNvSpPr>
              <a:spLocks/>
            </p:cNvSpPr>
            <p:nvPr/>
          </p:nvSpPr>
          <p:spPr bwMode="auto">
            <a:xfrm>
              <a:off x="2193" y="2135"/>
              <a:ext cx="1232" cy="85"/>
            </a:xfrm>
            <a:custGeom>
              <a:avLst/>
              <a:gdLst>
                <a:gd name="T0" fmla="*/ 0 w 1003"/>
                <a:gd name="T1" fmla="*/ 1020783 h 47"/>
                <a:gd name="T2" fmla="*/ 0 w 1003"/>
                <a:gd name="T3" fmla="*/ 0 h 47"/>
                <a:gd name="T4" fmla="*/ 33067 w 1003"/>
                <a:gd name="T5" fmla="*/ 0 h 47"/>
                <a:gd name="T6" fmla="*/ 33067 w 1003"/>
                <a:gd name="T7" fmla="*/ 1117595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3"/>
                <a:gd name="T13" fmla="*/ 0 h 47"/>
                <a:gd name="T14" fmla="*/ 1003 w 1003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3" h="47">
                  <a:moveTo>
                    <a:pt x="0" y="43"/>
                  </a:moveTo>
                  <a:lnTo>
                    <a:pt x="0" y="0"/>
                  </a:lnTo>
                  <a:lnTo>
                    <a:pt x="1003" y="0"/>
                  </a:lnTo>
                  <a:lnTo>
                    <a:pt x="1003" y="4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37"/>
            <p:cNvSpPr>
              <a:spLocks noChangeShapeType="1"/>
            </p:cNvSpPr>
            <p:nvPr/>
          </p:nvSpPr>
          <p:spPr bwMode="auto">
            <a:xfrm>
              <a:off x="1841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38"/>
            <p:cNvSpPr>
              <a:spLocks noChangeShapeType="1"/>
            </p:cNvSpPr>
            <p:nvPr/>
          </p:nvSpPr>
          <p:spPr bwMode="auto">
            <a:xfrm>
              <a:off x="2019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39"/>
            <p:cNvSpPr>
              <a:spLocks noChangeShapeType="1"/>
            </p:cNvSpPr>
            <p:nvPr/>
          </p:nvSpPr>
          <p:spPr bwMode="auto">
            <a:xfrm>
              <a:off x="2196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40"/>
            <p:cNvSpPr>
              <a:spLocks noChangeShapeType="1"/>
            </p:cNvSpPr>
            <p:nvPr/>
          </p:nvSpPr>
          <p:spPr bwMode="auto">
            <a:xfrm>
              <a:off x="2370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41"/>
            <p:cNvSpPr>
              <a:spLocks noChangeShapeType="1"/>
            </p:cNvSpPr>
            <p:nvPr/>
          </p:nvSpPr>
          <p:spPr bwMode="auto">
            <a:xfrm>
              <a:off x="2547" y="2247"/>
              <a:ext cx="1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42"/>
            <p:cNvSpPr>
              <a:spLocks noChangeShapeType="1"/>
            </p:cNvSpPr>
            <p:nvPr/>
          </p:nvSpPr>
          <p:spPr bwMode="auto">
            <a:xfrm>
              <a:off x="2721" y="2247"/>
              <a:ext cx="2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43"/>
            <p:cNvSpPr>
              <a:spLocks noChangeShapeType="1"/>
            </p:cNvSpPr>
            <p:nvPr/>
          </p:nvSpPr>
          <p:spPr bwMode="auto">
            <a:xfrm>
              <a:off x="2898" y="2247"/>
              <a:ext cx="1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44"/>
            <p:cNvSpPr>
              <a:spLocks noChangeShapeType="1"/>
            </p:cNvSpPr>
            <p:nvPr/>
          </p:nvSpPr>
          <p:spPr bwMode="auto">
            <a:xfrm>
              <a:off x="3073" y="2247"/>
              <a:ext cx="1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45"/>
            <p:cNvSpPr>
              <a:spLocks noChangeShapeType="1"/>
            </p:cNvSpPr>
            <p:nvPr/>
          </p:nvSpPr>
          <p:spPr bwMode="auto">
            <a:xfrm>
              <a:off x="3251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46"/>
            <p:cNvSpPr>
              <a:spLocks noChangeShapeType="1"/>
            </p:cNvSpPr>
            <p:nvPr/>
          </p:nvSpPr>
          <p:spPr bwMode="auto">
            <a:xfrm>
              <a:off x="3428" y="2247"/>
              <a:ext cx="1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47"/>
            <p:cNvSpPr>
              <a:spLocks noChangeShapeType="1"/>
            </p:cNvSpPr>
            <p:nvPr/>
          </p:nvSpPr>
          <p:spPr bwMode="auto">
            <a:xfrm>
              <a:off x="3602" y="2251"/>
              <a:ext cx="1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48"/>
            <p:cNvSpPr>
              <a:spLocks noChangeShapeType="1"/>
            </p:cNvSpPr>
            <p:nvPr/>
          </p:nvSpPr>
          <p:spPr bwMode="auto">
            <a:xfrm>
              <a:off x="3779" y="2247"/>
              <a:ext cx="1" cy="2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50"/>
            <p:cNvSpPr>
              <a:spLocks noChangeArrowheads="1"/>
            </p:cNvSpPr>
            <p:nvPr/>
          </p:nvSpPr>
          <p:spPr bwMode="auto">
            <a:xfrm>
              <a:off x="2861" y="1998"/>
              <a:ext cx="19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900">
                  <a:solidFill>
                    <a:srgbClr val="000000"/>
                  </a:solidFill>
                  <a:latin typeface="Myriad Roman" charset="0"/>
                </a:rPr>
                <a:t> RWS</a:t>
              </a:r>
              <a:endParaRPr lang="en-GB" altLang="en-US"/>
            </a:p>
          </p:txBody>
        </p:sp>
        <p:sp>
          <p:nvSpPr>
            <p:cNvPr id="29722" name="Rectangle 51"/>
            <p:cNvSpPr>
              <a:spLocks noChangeArrowheads="1"/>
            </p:cNvSpPr>
            <p:nvPr/>
          </p:nvSpPr>
          <p:spPr bwMode="auto">
            <a:xfrm>
              <a:off x="2026" y="2690"/>
              <a:ext cx="137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900">
                  <a:solidFill>
                    <a:srgbClr val="000000"/>
                  </a:solidFill>
                  <a:latin typeface="Myriad Roman" charset="0"/>
                </a:rPr>
                <a:t>LFR</a:t>
              </a:r>
              <a:endParaRPr lang="en-GB" altLang="en-US"/>
            </a:p>
          </p:txBody>
        </p:sp>
        <p:sp>
          <p:nvSpPr>
            <p:cNvPr id="29723" name="Rectangle 52"/>
            <p:cNvSpPr>
              <a:spLocks noChangeArrowheads="1"/>
            </p:cNvSpPr>
            <p:nvPr/>
          </p:nvSpPr>
          <p:spPr bwMode="auto">
            <a:xfrm>
              <a:off x="3268" y="2690"/>
              <a:ext cx="133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900">
                  <a:solidFill>
                    <a:srgbClr val="000000"/>
                  </a:solidFill>
                  <a:latin typeface="Myriad Roman" charset="0"/>
                </a:rPr>
                <a:t>LAF</a:t>
              </a:r>
              <a:endParaRPr lang="en-GB" altLang="en-US"/>
            </a:p>
          </p:txBody>
        </p:sp>
        <p:sp>
          <p:nvSpPr>
            <p:cNvPr id="29724" name="Line 53"/>
            <p:cNvSpPr>
              <a:spLocks noChangeShapeType="1"/>
            </p:cNvSpPr>
            <p:nvPr/>
          </p:nvSpPr>
          <p:spPr bwMode="auto">
            <a:xfrm flipV="1">
              <a:off x="2101" y="2568"/>
              <a:ext cx="1" cy="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54"/>
            <p:cNvSpPr>
              <a:spLocks/>
            </p:cNvSpPr>
            <p:nvPr/>
          </p:nvSpPr>
          <p:spPr bwMode="auto">
            <a:xfrm>
              <a:off x="2086" y="2499"/>
              <a:ext cx="31" cy="85"/>
            </a:xfrm>
            <a:custGeom>
              <a:avLst/>
              <a:gdLst>
                <a:gd name="T0" fmla="*/ 944 w 25"/>
                <a:gd name="T1" fmla="*/ 1117595 h 47"/>
                <a:gd name="T2" fmla="*/ 491 w 25"/>
                <a:gd name="T3" fmla="*/ 0 h 47"/>
                <a:gd name="T4" fmla="*/ 0 w 25"/>
                <a:gd name="T5" fmla="*/ 1117595 h 47"/>
                <a:gd name="T6" fmla="*/ 944 w 25"/>
                <a:gd name="T7" fmla="*/ 1117595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47"/>
                <a:gd name="T14" fmla="*/ 25 w 25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47">
                  <a:moveTo>
                    <a:pt x="25" y="47"/>
                  </a:moveTo>
                  <a:lnTo>
                    <a:pt x="12" y="0"/>
                  </a:lnTo>
                  <a:lnTo>
                    <a:pt x="0" y="47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55"/>
            <p:cNvSpPr>
              <a:spLocks noChangeShapeType="1"/>
            </p:cNvSpPr>
            <p:nvPr/>
          </p:nvSpPr>
          <p:spPr bwMode="auto">
            <a:xfrm flipV="1">
              <a:off x="3342" y="2572"/>
              <a:ext cx="1" cy="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56"/>
            <p:cNvSpPr>
              <a:spLocks/>
            </p:cNvSpPr>
            <p:nvPr/>
          </p:nvSpPr>
          <p:spPr bwMode="auto">
            <a:xfrm>
              <a:off x="3326" y="2503"/>
              <a:ext cx="32" cy="85"/>
            </a:xfrm>
            <a:custGeom>
              <a:avLst/>
              <a:gdLst>
                <a:gd name="T0" fmla="*/ 891 w 26"/>
                <a:gd name="T1" fmla="*/ 1117595 h 47"/>
                <a:gd name="T2" fmla="*/ 458 w 26"/>
                <a:gd name="T3" fmla="*/ 0 h 47"/>
                <a:gd name="T4" fmla="*/ 0 w 26"/>
                <a:gd name="T5" fmla="*/ 1117595 h 47"/>
                <a:gd name="T6" fmla="*/ 891 w 26"/>
                <a:gd name="T7" fmla="*/ 1117595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7"/>
                <a:gd name="T14" fmla="*/ 26 w 26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7">
                  <a:moveTo>
                    <a:pt x="26" y="47"/>
                  </a:moveTo>
                  <a:lnTo>
                    <a:pt x="13" y="0"/>
                  </a:lnTo>
                  <a:lnTo>
                    <a:pt x="0" y="47"/>
                  </a:lnTo>
                  <a:lnTo>
                    <a:pt x="26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57"/>
            <p:cNvSpPr>
              <a:spLocks noChangeArrowheads="1"/>
            </p:cNvSpPr>
            <p:nvPr/>
          </p:nvSpPr>
          <p:spPr bwMode="auto">
            <a:xfrm>
              <a:off x="1391" y="2251"/>
              <a:ext cx="18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000">
                  <a:cs typeface="Times New Roman" panose="02020603050405020304" pitchFamily="18" charset="0"/>
                </a:rPr>
                <a:t>■ ■ ■</a:t>
              </a:r>
              <a:endParaRPr lang="en-GB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29729" name="Rectangle 58"/>
            <p:cNvSpPr>
              <a:spLocks noChangeArrowheads="1"/>
            </p:cNvSpPr>
            <p:nvPr/>
          </p:nvSpPr>
          <p:spPr bwMode="auto">
            <a:xfrm>
              <a:off x="3977" y="2251"/>
              <a:ext cx="1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000">
                  <a:cs typeface="Times New Roman" panose="02020603050405020304" pitchFamily="18" charset="0"/>
                </a:rPr>
                <a:t>■ ■ ■</a:t>
              </a:r>
              <a:endParaRPr lang="en-GB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29730" name="Rectangle 59"/>
            <p:cNvSpPr>
              <a:spLocks noChangeArrowheads="1"/>
            </p:cNvSpPr>
            <p:nvPr/>
          </p:nvSpPr>
          <p:spPr bwMode="auto">
            <a:xfrm>
              <a:off x="2761" y="1931"/>
              <a:ext cx="10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cs typeface="Times New Roman" panose="02020603050405020304" pitchFamily="18" charset="0"/>
                </a:rPr>
                <a:t>&lt;</a:t>
              </a:r>
              <a:r>
                <a:rPr lang="en-GB" altLang="en-US" sz="1400"/>
                <a:t> </a:t>
              </a:r>
            </a:p>
          </p:txBody>
        </p:sp>
        <p:sp>
          <p:nvSpPr>
            <p:cNvPr id="29731" name="Rectangle 60"/>
            <p:cNvSpPr>
              <a:spLocks noChangeArrowheads="1"/>
            </p:cNvSpPr>
            <p:nvPr/>
          </p:nvSpPr>
          <p:spPr bwMode="auto">
            <a:xfrm>
              <a:off x="2695" y="1998"/>
              <a:ext cx="233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cs typeface="Times New Roman" panose="02020603050405020304" pitchFamily="18" charset="0"/>
                </a:rPr>
                <a:t>─</a:t>
              </a:r>
              <a:r>
                <a:rPr lang="en-GB" altLang="en-US" sz="1200">
                  <a:cs typeface="Times New Roman" panose="02020603050405020304" pitchFamily="18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36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C80F5-23C0-4893-907E-D6EB6FBA531C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025"/>
            <a:ext cx="7772400" cy="1143000"/>
          </a:xfrm>
        </p:spPr>
        <p:txBody>
          <a:bodyPr/>
          <a:lstStyle/>
          <a:p>
            <a:r>
              <a:rPr lang="en-US" altLang="en-US" sz="3600"/>
              <a:t>Timeline Diagram for Sliding Window 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676401" y="1992314"/>
            <a:ext cx="2430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SWS=RWS=3 frames</a:t>
            </a:r>
          </a:p>
          <a:p>
            <a:r>
              <a:rPr lang="en-US" altLang="en-US" sz="2000"/>
              <a:t>Timeout= 2 RTT</a:t>
            </a:r>
          </a:p>
        </p:txBody>
      </p:sp>
      <p:cxnSp>
        <p:nvCxnSpPr>
          <p:cNvPr id="30727" name="Straight Connector 12"/>
          <p:cNvCxnSpPr>
            <a:cxnSpLocks noChangeShapeType="1"/>
          </p:cNvCxnSpPr>
          <p:nvPr/>
        </p:nvCxnSpPr>
        <p:spPr bwMode="auto">
          <a:xfrm>
            <a:off x="4840288" y="1184275"/>
            <a:ext cx="0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Straight Connector 13"/>
          <p:cNvCxnSpPr>
            <a:cxnSpLocks noChangeShapeType="1"/>
          </p:cNvCxnSpPr>
          <p:nvPr/>
        </p:nvCxnSpPr>
        <p:spPr bwMode="auto">
          <a:xfrm flipH="1">
            <a:off x="7100889" y="1184275"/>
            <a:ext cx="20637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4840288" y="1308101"/>
            <a:ext cx="2260600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4849814" y="1555750"/>
            <a:ext cx="2262187" cy="598488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881564" y="1839914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Arrow Connector 20"/>
          <p:cNvCxnSpPr>
            <a:cxnSpLocks noChangeShapeType="1"/>
          </p:cNvCxnSpPr>
          <p:nvPr/>
        </p:nvCxnSpPr>
        <p:spPr bwMode="auto">
          <a:xfrm flipH="1">
            <a:off x="4849814" y="1908176"/>
            <a:ext cx="2293937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21"/>
          <p:cNvCxnSpPr>
            <a:cxnSpLocks noChangeShapeType="1"/>
          </p:cNvCxnSpPr>
          <p:nvPr/>
        </p:nvCxnSpPr>
        <p:spPr bwMode="auto">
          <a:xfrm flipH="1">
            <a:off x="4849813" y="2154238"/>
            <a:ext cx="2271712" cy="53181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Straight Arrow Connector 22"/>
          <p:cNvCxnSpPr>
            <a:cxnSpLocks noChangeShapeType="1"/>
          </p:cNvCxnSpPr>
          <p:nvPr/>
        </p:nvCxnSpPr>
        <p:spPr bwMode="auto">
          <a:xfrm flipH="1">
            <a:off x="4849814" y="2438401"/>
            <a:ext cx="2251075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Arrow Connector 47"/>
          <p:cNvCxnSpPr>
            <a:cxnSpLocks noChangeShapeType="1"/>
          </p:cNvCxnSpPr>
          <p:nvPr/>
        </p:nvCxnSpPr>
        <p:spPr bwMode="auto">
          <a:xfrm>
            <a:off x="4897438" y="2438400"/>
            <a:ext cx="1371600" cy="33020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Straight Arrow Connector 48"/>
          <p:cNvCxnSpPr>
            <a:cxnSpLocks noChangeShapeType="1"/>
          </p:cNvCxnSpPr>
          <p:nvPr/>
        </p:nvCxnSpPr>
        <p:spPr bwMode="auto">
          <a:xfrm>
            <a:off x="4849814" y="2686050"/>
            <a:ext cx="2293937" cy="598488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Arrow Connector 49"/>
          <p:cNvCxnSpPr>
            <a:cxnSpLocks noChangeShapeType="1"/>
          </p:cNvCxnSpPr>
          <p:nvPr/>
        </p:nvCxnSpPr>
        <p:spPr bwMode="auto">
          <a:xfrm>
            <a:off x="4849814" y="2968626"/>
            <a:ext cx="2251075" cy="576263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61"/>
          <p:cNvCxnSpPr>
            <a:cxnSpLocks noChangeShapeType="1"/>
          </p:cNvCxnSpPr>
          <p:nvPr/>
        </p:nvCxnSpPr>
        <p:spPr bwMode="auto">
          <a:xfrm>
            <a:off x="4362450" y="1308100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Connector 63"/>
          <p:cNvCxnSpPr>
            <a:cxnSpLocks noChangeShapeType="1"/>
          </p:cNvCxnSpPr>
          <p:nvPr/>
        </p:nvCxnSpPr>
        <p:spPr bwMode="auto">
          <a:xfrm>
            <a:off x="4371975" y="2422525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64"/>
          <p:cNvCxnSpPr>
            <a:cxnSpLocks noChangeShapeType="1"/>
          </p:cNvCxnSpPr>
          <p:nvPr/>
        </p:nvCxnSpPr>
        <p:spPr bwMode="auto">
          <a:xfrm>
            <a:off x="4351339" y="3457575"/>
            <a:ext cx="477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65"/>
          <p:cNvCxnSpPr>
            <a:cxnSpLocks noChangeShapeType="1"/>
          </p:cNvCxnSpPr>
          <p:nvPr/>
        </p:nvCxnSpPr>
        <p:spPr bwMode="auto">
          <a:xfrm>
            <a:off x="4344989" y="4556125"/>
            <a:ext cx="479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Straight Arrow Connector 69"/>
          <p:cNvCxnSpPr>
            <a:cxnSpLocks noChangeShapeType="1"/>
          </p:cNvCxnSpPr>
          <p:nvPr/>
        </p:nvCxnSpPr>
        <p:spPr bwMode="auto">
          <a:xfrm>
            <a:off x="4865689" y="4567239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Straight Arrow Connector 70"/>
          <p:cNvCxnSpPr>
            <a:cxnSpLocks noChangeShapeType="1"/>
          </p:cNvCxnSpPr>
          <p:nvPr/>
        </p:nvCxnSpPr>
        <p:spPr bwMode="auto">
          <a:xfrm>
            <a:off x="4860925" y="4813301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Arrow Connector 71"/>
          <p:cNvCxnSpPr>
            <a:cxnSpLocks noChangeShapeType="1"/>
          </p:cNvCxnSpPr>
          <p:nvPr/>
        </p:nvCxnSpPr>
        <p:spPr bwMode="auto">
          <a:xfrm>
            <a:off x="4845050" y="5065714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Arrow Connector 72"/>
          <p:cNvCxnSpPr>
            <a:cxnSpLocks noChangeShapeType="1"/>
          </p:cNvCxnSpPr>
          <p:nvPr/>
        </p:nvCxnSpPr>
        <p:spPr bwMode="auto">
          <a:xfrm flipH="1">
            <a:off x="4829175" y="5165726"/>
            <a:ext cx="2293938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Arrow Connector 73"/>
          <p:cNvCxnSpPr>
            <a:cxnSpLocks noChangeShapeType="1"/>
          </p:cNvCxnSpPr>
          <p:nvPr/>
        </p:nvCxnSpPr>
        <p:spPr bwMode="auto">
          <a:xfrm>
            <a:off x="4892675" y="571182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Text Box 4"/>
          <p:cNvSpPr txBox="1">
            <a:spLocks noChangeArrowheads="1"/>
          </p:cNvSpPr>
          <p:nvPr/>
        </p:nvSpPr>
        <p:spPr bwMode="auto">
          <a:xfrm>
            <a:off x="4119564" y="3103564"/>
            <a:ext cx="750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2 RTT</a:t>
            </a:r>
          </a:p>
        </p:txBody>
      </p:sp>
      <p:sp>
        <p:nvSpPr>
          <p:cNvPr id="30748" name="Text Box 4"/>
          <p:cNvSpPr txBox="1">
            <a:spLocks noChangeArrowheads="1"/>
          </p:cNvSpPr>
          <p:nvPr/>
        </p:nvSpPr>
        <p:spPr bwMode="auto">
          <a:xfrm>
            <a:off x="4146550" y="2120900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1 RTT</a:t>
            </a:r>
          </a:p>
        </p:txBody>
      </p:sp>
      <p:sp>
        <p:nvSpPr>
          <p:cNvPr id="30749" name="Text Box 4"/>
          <p:cNvSpPr txBox="1">
            <a:spLocks noChangeArrowheads="1"/>
          </p:cNvSpPr>
          <p:nvPr/>
        </p:nvSpPr>
        <p:spPr bwMode="auto">
          <a:xfrm>
            <a:off x="4114800" y="4186239"/>
            <a:ext cx="750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3 RTT</a:t>
            </a:r>
          </a:p>
        </p:txBody>
      </p:sp>
      <p:sp>
        <p:nvSpPr>
          <p:cNvPr id="29728" name="Text Box 4"/>
          <p:cNvSpPr txBox="1">
            <a:spLocks noChangeArrowheads="1"/>
          </p:cNvSpPr>
          <p:nvPr/>
        </p:nvSpPr>
        <p:spPr bwMode="auto">
          <a:xfrm rot="908464">
            <a:off x="5492750" y="1327151"/>
            <a:ext cx="801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Frame[1]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 rot="908464">
            <a:off x="5467350" y="157956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Frame[2]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 rot="908464">
            <a:off x="5403850" y="181927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Frame[3]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 rot="-771788">
            <a:off x="5119689" y="2066926"/>
            <a:ext cx="706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ACK[1]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 rot="-771788">
            <a:off x="5230814" y="2273301"/>
            <a:ext cx="706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ACK[2]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 rot="-771788">
            <a:off x="5260975" y="2549526"/>
            <a:ext cx="706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ACK[3]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 rot="908464">
            <a:off x="5956300" y="2533651"/>
            <a:ext cx="801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Frame[4]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 rot="908464">
            <a:off x="5930900" y="285591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Frame[5]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 rot="908464">
            <a:off x="5867400" y="309562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Frame[6]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 rot="908464">
            <a:off x="6159500" y="2647951"/>
            <a:ext cx="293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X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 rot="908464">
            <a:off x="5194300" y="4521201"/>
            <a:ext cx="801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Frame[4]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 rot="908464">
            <a:off x="5137150" y="477361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Frame[5]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 rot="908464">
            <a:off x="5073650" y="501332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Frame[6]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 rot="-771788">
            <a:off x="5092700" y="5300664"/>
            <a:ext cx="70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ACK[6]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 rot="908464">
            <a:off x="5467350" y="5703889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Frame[7]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131051" y="3113089"/>
            <a:ext cx="187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Could resend ACK 3 here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7100888" y="5011738"/>
            <a:ext cx="13255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Cumulative ACK</a:t>
            </a:r>
          </a:p>
        </p:txBody>
      </p:sp>
    </p:spTree>
    <p:extLst>
      <p:ext uri="{BB962C8B-B14F-4D97-AF65-F5344CB8AC3E}">
        <p14:creationId xmlns:p14="http://schemas.microsoft.com/office/powerpoint/2010/main" val="9086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300538"/>
          </a:xfrm>
        </p:spPr>
        <p:txBody>
          <a:bodyPr/>
          <a:lstStyle/>
          <a:p>
            <a:r>
              <a:rPr lang="en-US" altLang="en-US" sz="2000"/>
              <a:t>Draw a timeline diagram for the sliding window algorithm with SWS = RWS = 4 frames in the following two situations. Assume the receiver sends a duplicate acknowledgment if it does not receive the expected frame. For example, it sends DUPACK[2] when it expects to see Frame[2] but receives Frame[3] instead. Also, the receiver sends a cumulative acknowledgment after it receives all the outstanding frames. For example, it sends ACK[5] when it receives the lost frame Frame[2] after it already received Frame[3], Frame[4], and Frame[5]. Use a timeout interval of about 2×RTT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Frame 2 is lost. Retransmission takes place upon timeout (as usual).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Frame 2 is lost. Retransmission takes place either upon receipt of the first DUPACK or upon timeout. Does this scheme reduce the transaction time?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C41589-4316-4A53-8189-850D2B923618}" type="slidenum">
              <a:rPr lang="en-US" altLang="en-US" sz="140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586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C80F5-23C0-4893-907E-D6EB6FBA531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025"/>
            <a:ext cx="7772400" cy="1143000"/>
          </a:xfrm>
        </p:spPr>
        <p:txBody>
          <a:bodyPr/>
          <a:lstStyle/>
          <a:p>
            <a:r>
              <a:rPr lang="en-US" altLang="en-US" sz="3600"/>
              <a:t>Timeline Diagram for Sliding Window 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14409" y="922726"/>
            <a:ext cx="2430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SWS=RWS=4 </a:t>
            </a:r>
            <a:r>
              <a:rPr lang="en-US" altLang="en-US" sz="2000" dirty="0"/>
              <a:t>frames</a:t>
            </a:r>
          </a:p>
          <a:p>
            <a:r>
              <a:rPr lang="en-US" altLang="en-US" sz="2000" dirty="0"/>
              <a:t>Timeout= 2 RTT</a:t>
            </a:r>
          </a:p>
        </p:txBody>
      </p:sp>
      <p:cxnSp>
        <p:nvCxnSpPr>
          <p:cNvPr id="30727" name="Straight Connector 12"/>
          <p:cNvCxnSpPr>
            <a:cxnSpLocks noChangeShapeType="1"/>
          </p:cNvCxnSpPr>
          <p:nvPr/>
        </p:nvCxnSpPr>
        <p:spPr bwMode="auto">
          <a:xfrm>
            <a:off x="4840288" y="1184275"/>
            <a:ext cx="0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Straight Connector 13"/>
          <p:cNvCxnSpPr>
            <a:cxnSpLocks noChangeShapeType="1"/>
          </p:cNvCxnSpPr>
          <p:nvPr/>
        </p:nvCxnSpPr>
        <p:spPr bwMode="auto">
          <a:xfrm flipH="1">
            <a:off x="7100889" y="1184275"/>
            <a:ext cx="20637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4840288" y="1308101"/>
            <a:ext cx="2260600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4849814" y="1555750"/>
            <a:ext cx="1358834" cy="352426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862514" y="1795464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Arrow Connector 20"/>
          <p:cNvCxnSpPr>
            <a:cxnSpLocks noChangeShapeType="1"/>
          </p:cNvCxnSpPr>
          <p:nvPr/>
        </p:nvCxnSpPr>
        <p:spPr bwMode="auto">
          <a:xfrm flipH="1">
            <a:off x="4849814" y="1908176"/>
            <a:ext cx="2293937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Arrow Connector 47"/>
          <p:cNvCxnSpPr>
            <a:cxnSpLocks noChangeShapeType="1"/>
          </p:cNvCxnSpPr>
          <p:nvPr/>
        </p:nvCxnSpPr>
        <p:spPr bwMode="auto">
          <a:xfrm>
            <a:off x="4897438" y="2438400"/>
            <a:ext cx="2224088" cy="52654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61"/>
          <p:cNvCxnSpPr>
            <a:cxnSpLocks noChangeShapeType="1"/>
          </p:cNvCxnSpPr>
          <p:nvPr/>
        </p:nvCxnSpPr>
        <p:spPr bwMode="auto">
          <a:xfrm>
            <a:off x="4362450" y="1308100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Connector 63"/>
          <p:cNvCxnSpPr>
            <a:cxnSpLocks noChangeShapeType="1"/>
          </p:cNvCxnSpPr>
          <p:nvPr/>
        </p:nvCxnSpPr>
        <p:spPr bwMode="auto">
          <a:xfrm>
            <a:off x="4371975" y="2422525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64"/>
          <p:cNvCxnSpPr>
            <a:cxnSpLocks noChangeShapeType="1"/>
          </p:cNvCxnSpPr>
          <p:nvPr/>
        </p:nvCxnSpPr>
        <p:spPr bwMode="auto">
          <a:xfrm>
            <a:off x="4351339" y="3457575"/>
            <a:ext cx="477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65"/>
          <p:cNvCxnSpPr>
            <a:cxnSpLocks noChangeShapeType="1"/>
          </p:cNvCxnSpPr>
          <p:nvPr/>
        </p:nvCxnSpPr>
        <p:spPr bwMode="auto">
          <a:xfrm>
            <a:off x="4344989" y="4556125"/>
            <a:ext cx="479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Straight Arrow Connector 69"/>
          <p:cNvCxnSpPr>
            <a:cxnSpLocks noChangeShapeType="1"/>
          </p:cNvCxnSpPr>
          <p:nvPr/>
        </p:nvCxnSpPr>
        <p:spPr bwMode="auto">
          <a:xfrm>
            <a:off x="4865689" y="3640139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Straight Arrow Connector 70"/>
          <p:cNvCxnSpPr>
            <a:cxnSpLocks noChangeShapeType="1"/>
          </p:cNvCxnSpPr>
          <p:nvPr/>
        </p:nvCxnSpPr>
        <p:spPr bwMode="auto">
          <a:xfrm>
            <a:off x="4860925" y="3886201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Arrow Connector 71"/>
          <p:cNvCxnSpPr>
            <a:cxnSpLocks noChangeShapeType="1"/>
          </p:cNvCxnSpPr>
          <p:nvPr/>
        </p:nvCxnSpPr>
        <p:spPr bwMode="auto">
          <a:xfrm>
            <a:off x="4845050" y="4138614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Arrow Connector 72"/>
          <p:cNvCxnSpPr>
            <a:cxnSpLocks noChangeShapeType="1"/>
          </p:cNvCxnSpPr>
          <p:nvPr/>
        </p:nvCxnSpPr>
        <p:spPr bwMode="auto">
          <a:xfrm flipH="1">
            <a:off x="4829175" y="4238626"/>
            <a:ext cx="2293938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Arrow Connector 73"/>
          <p:cNvCxnSpPr>
            <a:cxnSpLocks noChangeShapeType="1"/>
          </p:cNvCxnSpPr>
          <p:nvPr/>
        </p:nvCxnSpPr>
        <p:spPr bwMode="auto">
          <a:xfrm>
            <a:off x="4892675" y="4784726"/>
            <a:ext cx="2216151" cy="60512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Text Box 4"/>
          <p:cNvSpPr txBox="1">
            <a:spLocks noChangeArrowheads="1"/>
          </p:cNvSpPr>
          <p:nvPr/>
        </p:nvSpPr>
        <p:spPr bwMode="auto">
          <a:xfrm>
            <a:off x="4119564" y="3103564"/>
            <a:ext cx="750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2 RTT</a:t>
            </a:r>
          </a:p>
        </p:txBody>
      </p:sp>
      <p:sp>
        <p:nvSpPr>
          <p:cNvPr id="30748" name="Text Box 4"/>
          <p:cNvSpPr txBox="1">
            <a:spLocks noChangeArrowheads="1"/>
          </p:cNvSpPr>
          <p:nvPr/>
        </p:nvSpPr>
        <p:spPr bwMode="auto">
          <a:xfrm>
            <a:off x="4146550" y="2120900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1 RTT</a:t>
            </a:r>
          </a:p>
        </p:txBody>
      </p:sp>
      <p:sp>
        <p:nvSpPr>
          <p:cNvPr id="30749" name="Text Box 4"/>
          <p:cNvSpPr txBox="1">
            <a:spLocks noChangeArrowheads="1"/>
          </p:cNvSpPr>
          <p:nvPr/>
        </p:nvSpPr>
        <p:spPr bwMode="auto">
          <a:xfrm>
            <a:off x="4114800" y="4186239"/>
            <a:ext cx="750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/>
              <a:t>3 RTT</a:t>
            </a:r>
          </a:p>
        </p:txBody>
      </p:sp>
      <p:sp>
        <p:nvSpPr>
          <p:cNvPr id="29728" name="Text Box 4"/>
          <p:cNvSpPr txBox="1">
            <a:spLocks noChangeArrowheads="1"/>
          </p:cNvSpPr>
          <p:nvPr/>
        </p:nvSpPr>
        <p:spPr bwMode="auto">
          <a:xfrm rot="908464">
            <a:off x="5492750" y="1327151"/>
            <a:ext cx="801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Frame[1]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 rot="908464">
            <a:off x="5467350" y="157956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Frame[2]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 rot="908464">
            <a:off x="5384800" y="177482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Frame[3]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 rot="-771788">
            <a:off x="4891089" y="2117726"/>
            <a:ext cx="706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ACK[1]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 rot="794629">
            <a:off x="5956233" y="2546758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Frame[5]</a:t>
            </a:r>
            <a:endParaRPr lang="en-US" altLang="en-US" sz="1200" b="1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 rot="908464">
            <a:off x="6081742" y="1758105"/>
            <a:ext cx="293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X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 rot="908464">
            <a:off x="5194233" y="3594508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Frame[2]</a:t>
            </a:r>
            <a:endParaRPr lang="en-US" altLang="en-US" sz="1200" b="1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 rot="908464">
            <a:off x="5137083" y="3846919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Frame[3]</a:t>
            </a:r>
            <a:endParaRPr lang="en-US" altLang="en-US" sz="1200" b="1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 rot="908464">
            <a:off x="5073583" y="4085839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Frame[4]</a:t>
            </a:r>
            <a:endParaRPr lang="en-US" altLang="en-US" sz="1200" b="1" dirty="0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 rot="-771788">
            <a:off x="5092304" y="4373177"/>
            <a:ext cx="7056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ACK[5]</a:t>
            </a:r>
            <a:endParaRPr lang="en-US" altLang="en-US" sz="1200" b="1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 rot="908464">
            <a:off x="5556183" y="482085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Frame[6]</a:t>
            </a:r>
            <a:endParaRPr lang="en-US" altLang="en-US" sz="1200" b="1" dirty="0"/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7443292" y="4223827"/>
            <a:ext cx="13255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Cumulative ACK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4837114" y="1992314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 rot="908464">
            <a:off x="5352983" y="1971289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Frame[4]</a:t>
            </a:r>
            <a:endParaRPr lang="en-US" altLang="en-US" sz="1200" b="1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2385"/>
              </p:ext>
            </p:extLst>
          </p:nvPr>
        </p:nvGraphicFramePr>
        <p:xfrm>
          <a:off x="7239239" y="2040541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72127"/>
              </p:ext>
            </p:extLst>
          </p:nvPr>
        </p:nvGraphicFramePr>
        <p:xfrm>
          <a:off x="2216797" y="1733940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44404"/>
              </p:ext>
            </p:extLst>
          </p:nvPr>
        </p:nvGraphicFramePr>
        <p:xfrm>
          <a:off x="2209800" y="2489200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51263"/>
              </p:ext>
            </p:extLst>
          </p:nvPr>
        </p:nvGraphicFramePr>
        <p:xfrm>
          <a:off x="2209800" y="3567433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43497"/>
              </p:ext>
            </p:extLst>
          </p:nvPr>
        </p:nvGraphicFramePr>
        <p:xfrm>
          <a:off x="7217014" y="2817179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9998"/>
              </p:ext>
            </p:extLst>
          </p:nvPr>
        </p:nvGraphicFramePr>
        <p:xfrm>
          <a:off x="7239239" y="4001454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2526"/>
              </p:ext>
            </p:extLst>
          </p:nvPr>
        </p:nvGraphicFramePr>
        <p:xfrm>
          <a:off x="2205763" y="4457066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Straight Arrow Connector 73"/>
          <p:cNvCxnSpPr>
            <a:cxnSpLocks noChangeShapeType="1"/>
          </p:cNvCxnSpPr>
          <p:nvPr/>
        </p:nvCxnSpPr>
        <p:spPr bwMode="auto">
          <a:xfrm>
            <a:off x="4854575" y="459422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4"/>
          <p:cNvSpPr txBox="1">
            <a:spLocks noChangeArrowheads="1"/>
          </p:cNvSpPr>
          <p:nvPr/>
        </p:nvSpPr>
        <p:spPr bwMode="auto">
          <a:xfrm rot="908464">
            <a:off x="5429183" y="458590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Frame[5]</a:t>
            </a:r>
            <a:endParaRPr lang="en-US" altLang="en-US" sz="1200" b="1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21971"/>
              </p:ext>
            </p:extLst>
          </p:nvPr>
        </p:nvGraphicFramePr>
        <p:xfrm>
          <a:off x="2262072" y="5028883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Straight Arrow Connector 73"/>
          <p:cNvCxnSpPr>
            <a:cxnSpLocks noChangeShapeType="1"/>
          </p:cNvCxnSpPr>
          <p:nvPr/>
        </p:nvCxnSpPr>
        <p:spPr bwMode="auto">
          <a:xfrm>
            <a:off x="4835525" y="493712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4"/>
          <p:cNvSpPr txBox="1">
            <a:spLocks noChangeArrowheads="1"/>
          </p:cNvSpPr>
          <p:nvPr/>
        </p:nvSpPr>
        <p:spPr bwMode="auto">
          <a:xfrm rot="908464">
            <a:off x="5499033" y="497960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Frame[7]</a:t>
            </a:r>
            <a:endParaRPr lang="en-US" altLang="en-US" sz="1200" b="1" dirty="0"/>
          </a:p>
        </p:txBody>
      </p:sp>
      <p:cxnSp>
        <p:nvCxnSpPr>
          <p:cNvPr id="68" name="Straight Arrow Connector 73"/>
          <p:cNvCxnSpPr>
            <a:cxnSpLocks noChangeShapeType="1"/>
          </p:cNvCxnSpPr>
          <p:nvPr/>
        </p:nvCxnSpPr>
        <p:spPr bwMode="auto">
          <a:xfrm>
            <a:off x="4854575" y="510222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 Box 4"/>
          <p:cNvSpPr txBox="1">
            <a:spLocks noChangeArrowheads="1"/>
          </p:cNvSpPr>
          <p:nvPr/>
        </p:nvSpPr>
        <p:spPr bwMode="auto">
          <a:xfrm rot="908464">
            <a:off x="5441883" y="513835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Frame[8]</a:t>
            </a:r>
            <a:endParaRPr lang="en-US" altLang="en-US" sz="1200" b="1" dirty="0"/>
          </a:p>
        </p:txBody>
      </p:sp>
      <p:cxnSp>
        <p:nvCxnSpPr>
          <p:cNvPr id="70" name="Straight Arrow Connector 73"/>
          <p:cNvCxnSpPr>
            <a:cxnSpLocks noChangeShapeType="1"/>
          </p:cNvCxnSpPr>
          <p:nvPr/>
        </p:nvCxnSpPr>
        <p:spPr bwMode="auto">
          <a:xfrm>
            <a:off x="4835525" y="528637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4"/>
          <p:cNvSpPr txBox="1">
            <a:spLocks noChangeArrowheads="1"/>
          </p:cNvSpPr>
          <p:nvPr/>
        </p:nvSpPr>
        <p:spPr bwMode="auto">
          <a:xfrm rot="908464">
            <a:off x="5403783" y="531615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Frame[9]</a:t>
            </a:r>
            <a:endParaRPr lang="en-US" altLang="en-US" sz="1200" b="1" dirty="0"/>
          </a:p>
        </p:txBody>
      </p:sp>
      <p:cxnSp>
        <p:nvCxnSpPr>
          <p:cNvPr id="72" name="Straight Connector 65"/>
          <p:cNvCxnSpPr>
            <a:cxnSpLocks noChangeShapeType="1"/>
          </p:cNvCxnSpPr>
          <p:nvPr/>
        </p:nvCxnSpPr>
        <p:spPr bwMode="auto">
          <a:xfrm>
            <a:off x="4338639" y="5578475"/>
            <a:ext cx="479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4171950" y="5316539"/>
            <a:ext cx="750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smtClean="0"/>
              <a:t>4 </a:t>
            </a:r>
            <a:r>
              <a:rPr lang="en-US" altLang="en-US" sz="1600" b="1" dirty="0"/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40095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/>
      <p:bldP spid="36" grpId="0"/>
      <p:bldP spid="37" grpId="0"/>
      <p:bldP spid="38" grpId="0"/>
      <p:bldP spid="42" grpId="0"/>
      <p:bldP spid="45" grpId="0"/>
      <p:bldP spid="46" grpId="0"/>
      <p:bldP spid="47" grpId="0"/>
      <p:bldP spid="48" grpId="0"/>
      <p:bldP spid="52" grpId="0"/>
      <p:bldP spid="53" grpId="0"/>
      <p:bldP spid="55" grpId="0"/>
      <p:bldP spid="50" grpId="0"/>
      <p:bldP spid="64" grpId="0"/>
      <p:bldP spid="67" grpId="0"/>
      <p:bldP spid="69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C80F5-23C0-4893-907E-D6EB6FBA531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025"/>
            <a:ext cx="7772400" cy="1143000"/>
          </a:xfrm>
        </p:spPr>
        <p:txBody>
          <a:bodyPr/>
          <a:lstStyle/>
          <a:p>
            <a:r>
              <a:rPr lang="en-US" altLang="en-US" sz="3600"/>
              <a:t>Timeline Diagram for Sliding Window 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14409" y="922726"/>
            <a:ext cx="2430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SWS=RWS=4 </a:t>
            </a:r>
            <a:r>
              <a:rPr lang="en-US" altLang="en-US" sz="2000" dirty="0"/>
              <a:t>frames</a:t>
            </a:r>
          </a:p>
          <a:p>
            <a:r>
              <a:rPr lang="en-US" altLang="en-US" sz="2000" dirty="0"/>
              <a:t>Timeout= 2 RTT</a:t>
            </a:r>
          </a:p>
        </p:txBody>
      </p:sp>
      <p:cxnSp>
        <p:nvCxnSpPr>
          <p:cNvPr id="30727" name="Straight Connector 12"/>
          <p:cNvCxnSpPr>
            <a:cxnSpLocks noChangeShapeType="1"/>
          </p:cNvCxnSpPr>
          <p:nvPr/>
        </p:nvCxnSpPr>
        <p:spPr bwMode="auto">
          <a:xfrm>
            <a:off x="4840288" y="1184275"/>
            <a:ext cx="0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Straight Connector 13"/>
          <p:cNvCxnSpPr>
            <a:cxnSpLocks noChangeShapeType="1"/>
          </p:cNvCxnSpPr>
          <p:nvPr/>
        </p:nvCxnSpPr>
        <p:spPr bwMode="auto">
          <a:xfrm flipH="1">
            <a:off x="7100889" y="1184275"/>
            <a:ext cx="20637" cy="47894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4840288" y="1308101"/>
            <a:ext cx="2260600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4849814" y="1555750"/>
            <a:ext cx="1358834" cy="352426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862514" y="1795464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Arrow Connector 20"/>
          <p:cNvCxnSpPr>
            <a:cxnSpLocks noChangeShapeType="1"/>
          </p:cNvCxnSpPr>
          <p:nvPr/>
        </p:nvCxnSpPr>
        <p:spPr bwMode="auto">
          <a:xfrm flipH="1">
            <a:off x="4849814" y="1908176"/>
            <a:ext cx="2293937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Arrow Connector 47"/>
          <p:cNvCxnSpPr>
            <a:cxnSpLocks noChangeShapeType="1"/>
          </p:cNvCxnSpPr>
          <p:nvPr/>
        </p:nvCxnSpPr>
        <p:spPr bwMode="auto">
          <a:xfrm>
            <a:off x="4897438" y="2438400"/>
            <a:ext cx="2224088" cy="52654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61"/>
          <p:cNvCxnSpPr>
            <a:cxnSpLocks noChangeShapeType="1"/>
          </p:cNvCxnSpPr>
          <p:nvPr/>
        </p:nvCxnSpPr>
        <p:spPr bwMode="auto">
          <a:xfrm>
            <a:off x="4362450" y="1308100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Connector 63"/>
          <p:cNvCxnSpPr>
            <a:cxnSpLocks noChangeShapeType="1"/>
          </p:cNvCxnSpPr>
          <p:nvPr/>
        </p:nvCxnSpPr>
        <p:spPr bwMode="auto">
          <a:xfrm>
            <a:off x="4371975" y="2422525"/>
            <a:ext cx="477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64"/>
          <p:cNvCxnSpPr>
            <a:cxnSpLocks noChangeShapeType="1"/>
          </p:cNvCxnSpPr>
          <p:nvPr/>
        </p:nvCxnSpPr>
        <p:spPr bwMode="auto">
          <a:xfrm>
            <a:off x="4351339" y="3457575"/>
            <a:ext cx="477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65"/>
          <p:cNvCxnSpPr>
            <a:cxnSpLocks noChangeShapeType="1"/>
          </p:cNvCxnSpPr>
          <p:nvPr/>
        </p:nvCxnSpPr>
        <p:spPr bwMode="auto">
          <a:xfrm>
            <a:off x="4344989" y="4556125"/>
            <a:ext cx="479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Arrow Connector 73"/>
          <p:cNvCxnSpPr>
            <a:cxnSpLocks noChangeShapeType="1"/>
          </p:cNvCxnSpPr>
          <p:nvPr/>
        </p:nvCxnSpPr>
        <p:spPr bwMode="auto">
          <a:xfrm>
            <a:off x="4892675" y="4016376"/>
            <a:ext cx="2216151" cy="60512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Text Box 4"/>
          <p:cNvSpPr txBox="1">
            <a:spLocks noChangeArrowheads="1"/>
          </p:cNvSpPr>
          <p:nvPr/>
        </p:nvSpPr>
        <p:spPr bwMode="auto">
          <a:xfrm>
            <a:off x="4119564" y="3103564"/>
            <a:ext cx="750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2 RTT</a:t>
            </a:r>
          </a:p>
        </p:txBody>
      </p:sp>
      <p:sp>
        <p:nvSpPr>
          <p:cNvPr id="30748" name="Text Box 4"/>
          <p:cNvSpPr txBox="1">
            <a:spLocks noChangeArrowheads="1"/>
          </p:cNvSpPr>
          <p:nvPr/>
        </p:nvSpPr>
        <p:spPr bwMode="auto">
          <a:xfrm>
            <a:off x="4146550" y="2120900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1 RTT</a:t>
            </a:r>
          </a:p>
        </p:txBody>
      </p:sp>
      <p:sp>
        <p:nvSpPr>
          <p:cNvPr id="30749" name="Text Box 4"/>
          <p:cNvSpPr txBox="1">
            <a:spLocks noChangeArrowheads="1"/>
          </p:cNvSpPr>
          <p:nvPr/>
        </p:nvSpPr>
        <p:spPr bwMode="auto">
          <a:xfrm>
            <a:off x="4114800" y="4186239"/>
            <a:ext cx="750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/>
              <a:t>3 RTT</a:t>
            </a:r>
          </a:p>
        </p:txBody>
      </p:sp>
      <p:sp>
        <p:nvSpPr>
          <p:cNvPr id="29728" name="Text Box 4"/>
          <p:cNvSpPr txBox="1">
            <a:spLocks noChangeArrowheads="1"/>
          </p:cNvSpPr>
          <p:nvPr/>
        </p:nvSpPr>
        <p:spPr bwMode="auto">
          <a:xfrm rot="908464">
            <a:off x="5492750" y="1327151"/>
            <a:ext cx="801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Frame[1]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 rot="908464">
            <a:off x="5467350" y="157956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Frame[2]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 rot="908464">
            <a:off x="5384800" y="1774826"/>
            <a:ext cx="801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Frame[3]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 rot="-771788">
            <a:off x="4891089" y="2117726"/>
            <a:ext cx="706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ACK[1]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 rot="794629">
            <a:off x="5956233" y="2546758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Frame[5]</a:t>
            </a:r>
            <a:endParaRPr lang="en-US" altLang="en-US" sz="1200" b="1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 rot="908464">
            <a:off x="6081742" y="1758105"/>
            <a:ext cx="2936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X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 rot="908464">
            <a:off x="5556183" y="405250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Frame[6]</a:t>
            </a:r>
            <a:endParaRPr lang="en-US" altLang="en-US" sz="1200" b="1" dirty="0"/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7436942" y="3737260"/>
            <a:ext cx="13255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Cumulative ACK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4837114" y="1992314"/>
            <a:ext cx="2262187" cy="598487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 rot="908464">
            <a:off x="5352983" y="1971289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Frame[4]</a:t>
            </a:r>
            <a:endParaRPr lang="en-US" altLang="en-US" sz="1200" b="1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2385"/>
              </p:ext>
            </p:extLst>
          </p:nvPr>
        </p:nvGraphicFramePr>
        <p:xfrm>
          <a:off x="7239239" y="2040541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72127"/>
              </p:ext>
            </p:extLst>
          </p:nvPr>
        </p:nvGraphicFramePr>
        <p:xfrm>
          <a:off x="2216797" y="1733940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44404"/>
              </p:ext>
            </p:extLst>
          </p:nvPr>
        </p:nvGraphicFramePr>
        <p:xfrm>
          <a:off x="2209800" y="2489200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43497"/>
              </p:ext>
            </p:extLst>
          </p:nvPr>
        </p:nvGraphicFramePr>
        <p:xfrm>
          <a:off x="7217014" y="2817179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76851"/>
              </p:ext>
            </p:extLst>
          </p:nvPr>
        </p:nvGraphicFramePr>
        <p:xfrm>
          <a:off x="7217014" y="3530410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54863"/>
              </p:ext>
            </p:extLst>
          </p:nvPr>
        </p:nvGraphicFramePr>
        <p:xfrm>
          <a:off x="2135867" y="3961132"/>
          <a:ext cx="22154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40952"/>
              </a:tblGrid>
              <a:tr h="2224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Straight Arrow Connector 73"/>
          <p:cNvCxnSpPr>
            <a:cxnSpLocks noChangeShapeType="1"/>
          </p:cNvCxnSpPr>
          <p:nvPr/>
        </p:nvCxnSpPr>
        <p:spPr bwMode="auto">
          <a:xfrm>
            <a:off x="4835525" y="416877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4"/>
          <p:cNvSpPr txBox="1">
            <a:spLocks noChangeArrowheads="1"/>
          </p:cNvSpPr>
          <p:nvPr/>
        </p:nvSpPr>
        <p:spPr bwMode="auto">
          <a:xfrm rot="908464">
            <a:off x="5499033" y="421125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Frame[7]</a:t>
            </a:r>
            <a:endParaRPr lang="en-US" altLang="en-US" sz="1200" b="1" dirty="0"/>
          </a:p>
        </p:txBody>
      </p:sp>
      <p:cxnSp>
        <p:nvCxnSpPr>
          <p:cNvPr id="68" name="Straight Arrow Connector 73"/>
          <p:cNvCxnSpPr>
            <a:cxnSpLocks noChangeShapeType="1"/>
          </p:cNvCxnSpPr>
          <p:nvPr/>
        </p:nvCxnSpPr>
        <p:spPr bwMode="auto">
          <a:xfrm>
            <a:off x="4854575" y="433387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 Box 4"/>
          <p:cNvSpPr txBox="1">
            <a:spLocks noChangeArrowheads="1"/>
          </p:cNvSpPr>
          <p:nvPr/>
        </p:nvSpPr>
        <p:spPr bwMode="auto">
          <a:xfrm rot="908464">
            <a:off x="5441883" y="437000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Frame[8]</a:t>
            </a:r>
            <a:endParaRPr lang="en-US" altLang="en-US" sz="1200" b="1" dirty="0"/>
          </a:p>
        </p:txBody>
      </p:sp>
      <p:cxnSp>
        <p:nvCxnSpPr>
          <p:cNvPr id="70" name="Straight Arrow Connector 73"/>
          <p:cNvCxnSpPr>
            <a:cxnSpLocks noChangeShapeType="1"/>
          </p:cNvCxnSpPr>
          <p:nvPr/>
        </p:nvCxnSpPr>
        <p:spPr bwMode="auto">
          <a:xfrm>
            <a:off x="4835525" y="4518026"/>
            <a:ext cx="2262188" cy="6000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4"/>
          <p:cNvSpPr txBox="1">
            <a:spLocks noChangeArrowheads="1"/>
          </p:cNvSpPr>
          <p:nvPr/>
        </p:nvSpPr>
        <p:spPr bwMode="auto">
          <a:xfrm rot="908464">
            <a:off x="5403783" y="4547802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Frame[9]</a:t>
            </a:r>
            <a:endParaRPr lang="en-US" altLang="en-US" sz="1200" b="1" dirty="0"/>
          </a:p>
        </p:txBody>
      </p:sp>
      <p:cxnSp>
        <p:nvCxnSpPr>
          <p:cNvPr id="72" name="Straight Connector 65"/>
          <p:cNvCxnSpPr>
            <a:cxnSpLocks noChangeShapeType="1"/>
          </p:cNvCxnSpPr>
          <p:nvPr/>
        </p:nvCxnSpPr>
        <p:spPr bwMode="auto">
          <a:xfrm>
            <a:off x="4338639" y="5578475"/>
            <a:ext cx="479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4171950" y="5316539"/>
            <a:ext cx="750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smtClean="0"/>
              <a:t>4 </a:t>
            </a:r>
            <a:r>
              <a:rPr lang="en-US" altLang="en-US" sz="1600" b="1" dirty="0"/>
              <a:t>RTT</a:t>
            </a:r>
          </a:p>
        </p:txBody>
      </p:sp>
      <p:cxnSp>
        <p:nvCxnSpPr>
          <p:cNvPr id="74" name="Straight Arrow Connector 20"/>
          <p:cNvCxnSpPr>
            <a:cxnSpLocks noChangeShapeType="1"/>
          </p:cNvCxnSpPr>
          <p:nvPr/>
        </p:nvCxnSpPr>
        <p:spPr bwMode="auto">
          <a:xfrm flipH="1">
            <a:off x="4837114" y="2390776"/>
            <a:ext cx="2293937" cy="53022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4"/>
          <p:cNvSpPr txBox="1">
            <a:spLocks noChangeArrowheads="1"/>
          </p:cNvSpPr>
          <p:nvPr/>
        </p:nvSpPr>
        <p:spPr bwMode="auto">
          <a:xfrm rot="-771788">
            <a:off x="4828198" y="2587239"/>
            <a:ext cx="1010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DUPACK[2]</a:t>
            </a:r>
            <a:endParaRPr lang="en-US" altLang="en-US" sz="1200" b="1" dirty="0"/>
          </a:p>
        </p:txBody>
      </p:sp>
      <p:cxnSp>
        <p:nvCxnSpPr>
          <p:cNvPr id="76" name="Straight Arrow Connector 75"/>
          <p:cNvCxnSpPr>
            <a:cxnSpLocks noChangeShapeType="1"/>
          </p:cNvCxnSpPr>
          <p:nvPr/>
        </p:nvCxnSpPr>
        <p:spPr bwMode="auto">
          <a:xfrm>
            <a:off x="4856164" y="2927350"/>
            <a:ext cx="2241549" cy="567249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 rot="908464">
            <a:off x="5473700" y="2951163"/>
            <a:ext cx="801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Frame[2]</a:t>
            </a:r>
          </a:p>
        </p:txBody>
      </p:sp>
      <p:cxnSp>
        <p:nvCxnSpPr>
          <p:cNvPr id="78" name="Straight Arrow Connector 20"/>
          <p:cNvCxnSpPr>
            <a:cxnSpLocks noChangeShapeType="1"/>
          </p:cNvCxnSpPr>
          <p:nvPr/>
        </p:nvCxnSpPr>
        <p:spPr bwMode="auto">
          <a:xfrm flipH="1">
            <a:off x="4810038" y="3482976"/>
            <a:ext cx="2301964" cy="518478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4"/>
          <p:cNvSpPr txBox="1">
            <a:spLocks noChangeArrowheads="1"/>
          </p:cNvSpPr>
          <p:nvPr/>
        </p:nvSpPr>
        <p:spPr bwMode="auto">
          <a:xfrm rot="-771788">
            <a:off x="4834336" y="3692139"/>
            <a:ext cx="7056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dirty="0" smtClean="0"/>
              <a:t>ACK[5]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107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/>
      <p:bldP spid="36" grpId="0"/>
      <p:bldP spid="37" grpId="0"/>
      <p:bldP spid="38" grpId="0"/>
      <p:bldP spid="42" grpId="0"/>
      <p:bldP spid="45" grpId="0"/>
      <p:bldP spid="53" grpId="0"/>
      <p:bldP spid="55" grpId="0"/>
      <p:bldP spid="50" grpId="0"/>
      <p:bldP spid="67" grpId="0"/>
      <p:bldP spid="69" grpId="0"/>
      <p:bldP spid="71" grpId="0"/>
      <p:bldP spid="75" grpId="0"/>
      <p:bldP spid="77" grpId="0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DFB58-8F19-4E61-BACA-69A76CFB540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Sequence Number Space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SeqNum</a:t>
            </a:r>
            <a:r>
              <a:rPr lang="en-US" altLang="en-US" sz="2400"/>
              <a:t> field is finite; sequence numbers wrap around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Sequence number space must be larger than number of outstanding frames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SWS</a:t>
            </a:r>
            <a:r>
              <a:rPr lang="en-US" altLang="en-US" sz="2400" b="1"/>
              <a:t> &lt;= </a:t>
            </a:r>
            <a:r>
              <a:rPr lang="en-US" altLang="en-US" sz="2400" b="1">
                <a:latin typeface="Courier New" panose="02070309020205020404" pitchFamily="49" charset="0"/>
              </a:rPr>
              <a:t>MaxSeqNum-1</a:t>
            </a:r>
            <a:r>
              <a:rPr lang="en-US" altLang="en-US" sz="2400"/>
              <a:t> is not sufficient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z="2000"/>
              <a:t>suppose 3-bit </a:t>
            </a:r>
            <a:r>
              <a:rPr lang="en-US" altLang="en-US" sz="2000" b="1">
                <a:latin typeface="Courier New" panose="02070309020205020404" pitchFamily="49" charset="0"/>
              </a:rPr>
              <a:t>SeqNum</a:t>
            </a:r>
            <a:r>
              <a:rPr lang="en-US" altLang="en-US" sz="2000"/>
              <a:t> field (0..7)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SWS=RWS=7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sender transmit frames 0..6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arrive successfully, but ACKs lost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sender retransmits 0..6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receiver expecting 7, 0..5, but receives first incarnation of 0..5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SWS </a:t>
            </a:r>
            <a:r>
              <a:rPr lang="en-US" altLang="en-US" sz="2400" b="1">
                <a:solidFill>
                  <a:srgbClr val="FF0000"/>
                </a:solidFill>
              </a:rPr>
              <a:t>&lt;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(MaxSeqNum+1)/2</a:t>
            </a:r>
            <a:r>
              <a:rPr lang="en-US" altLang="en-US" sz="2400"/>
              <a:t> is correct rule </a:t>
            </a:r>
            <a:r>
              <a:rPr lang="en-US" altLang="en-US" sz="2000"/>
              <a:t>(if SWS=RWS)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What if RWS!=SWS? Your exercise 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Intuitively, </a:t>
            </a:r>
            <a:r>
              <a:rPr lang="en-US" altLang="en-US" sz="2400" b="1">
                <a:latin typeface="Courier New" panose="02070309020205020404" pitchFamily="49" charset="0"/>
              </a:rPr>
              <a:t>SeqNum</a:t>
            </a:r>
            <a:r>
              <a:rPr lang="en-US" altLang="en-US" sz="2400"/>
              <a:t> “slides” between two halves of sequence number space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21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BE84F-51A9-4C02-B886-1B80AA97FFF1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Concurrent Logical Channels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00258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Multiplex 8 logical channels over a single link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Run stop-and-wait on each logical channel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Maintain three state bits per channel </a:t>
            </a:r>
            <a:r>
              <a:rPr lang="en-US" altLang="en-US" sz="2000"/>
              <a:t>(in implementation)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channel busy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current sequence number out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next sequence number in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Header: 3-bit channel num, 1-bit sequence num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4-bits total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same as sliding window protocol (for sequence #)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Separates </a:t>
            </a:r>
            <a:r>
              <a:rPr lang="en-US" altLang="en-US" i="1" smtClean="0"/>
              <a:t>reliability </a:t>
            </a:r>
            <a:r>
              <a:rPr lang="en-US" altLang="en-US" smtClean="0"/>
              <a:t>from</a:t>
            </a:r>
            <a:r>
              <a:rPr lang="en-US" altLang="en-US" i="1" smtClean="0"/>
              <a:t> order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8184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223D18-AC47-4094-BF2B-6C59317D974D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3052763"/>
            <a:ext cx="51816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mtClean="0"/>
              <a:t>Summary of supported functions: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Encoding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Framing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Error Detection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Sliding Window Algorithm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2209800" y="14398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Point-to-Point Links</a:t>
            </a:r>
            <a:br>
              <a:rPr lang="en-US" altLang="en-US" sz="4400">
                <a:solidFill>
                  <a:srgbClr val="3333CC"/>
                </a:solidFill>
              </a:rPr>
            </a:b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6DAD43-2E5E-4864-8290-57DFB885323F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3352800"/>
            <a:ext cx="51816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mtClean="0"/>
              <a:t>Outline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Encoding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Framing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Error Detection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Sliding Window Algorithm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209800" y="17081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Point-to-Point Links</a:t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 sz="4400">
                <a:solidFill>
                  <a:srgbClr val="3333CC"/>
                </a:solidFill>
              </a:rPr>
              <a:t/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>
                <a:solidFill>
                  <a:srgbClr val="3333CC"/>
                </a:solidFill>
              </a:rPr>
              <a:t>Slides adapted from Larry Peterson</a:t>
            </a:r>
          </a:p>
        </p:txBody>
      </p:sp>
    </p:spTree>
    <p:extLst>
      <p:ext uri="{BB962C8B-B14F-4D97-AF65-F5344CB8AC3E}">
        <p14:creationId xmlns:p14="http://schemas.microsoft.com/office/powerpoint/2010/main" val="22636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A6FF86-3E5B-44AC-BA76-DFBA91810A55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Chapter 2: 2.2, 2.3, 2.4(2.4.2, 2.4.3), 2.5</a:t>
            </a:r>
          </a:p>
        </p:txBody>
      </p:sp>
    </p:spTree>
    <p:extLst>
      <p:ext uri="{BB962C8B-B14F-4D97-AF65-F5344CB8AC3E}">
        <p14:creationId xmlns:p14="http://schemas.microsoft.com/office/powerpoint/2010/main" val="40319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D5AB7-C501-4F3D-B5E7-C68824193F26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Timeline Diagram for Sliding Window 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590800" y="2514601"/>
            <a:ext cx="28815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SWS=RWS=3 frames</a:t>
            </a:r>
          </a:p>
          <a:p>
            <a:r>
              <a:rPr lang="en-US" altLang="en-US"/>
              <a:t>Timeout= 2 RTT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1" y="1828801"/>
            <a:ext cx="2860675" cy="4335463"/>
            <a:chOff x="4419600" y="1828800"/>
            <a:chExt cx="2860675" cy="4335463"/>
          </a:xfrm>
        </p:grpSpPr>
        <p:pic>
          <p:nvPicPr>
            <p:cNvPr id="32777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828800"/>
              <a:ext cx="2860675" cy="433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Line 5"/>
            <p:cNvSpPr>
              <a:spLocks noChangeShapeType="1"/>
            </p:cNvSpPr>
            <p:nvPr/>
          </p:nvSpPr>
          <p:spPr bwMode="auto">
            <a:xfrm>
              <a:off x="4905375" y="5151438"/>
              <a:ext cx="1512888" cy="439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6"/>
            <p:cNvSpPr>
              <a:spLocks noChangeShapeType="1"/>
            </p:cNvSpPr>
            <p:nvPr/>
          </p:nvSpPr>
          <p:spPr bwMode="auto">
            <a:xfrm>
              <a:off x="4900613" y="5408613"/>
              <a:ext cx="1512887" cy="439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38900" y="5364164"/>
            <a:ext cx="827088" cy="4397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error codes are strong enough also to correct errors, in practice the overhead is typically too large to handle the range of bit and burst </a:t>
            </a:r>
            <a:r>
              <a:rPr lang="en-US" dirty="0" smtClean="0"/>
              <a:t>errors</a:t>
            </a:r>
          </a:p>
          <a:p>
            <a:r>
              <a:rPr lang="en-US" dirty="0"/>
              <a:t>Even when error-correcting codes are used (e.g., on wireless links) some errors will be too severe to be corrected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/>
              <a:t>corrupt frames must be </a:t>
            </a:r>
            <a:r>
              <a:rPr lang="en-US" dirty="0" smtClean="0"/>
              <a:t>discarded</a:t>
            </a:r>
          </a:p>
          <a:p>
            <a:r>
              <a:rPr lang="en-US" dirty="0"/>
              <a:t>A link level protocol that wants to deliver frames reliably must somehow recover from these discarded (lost) frames.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handled at varying layers but the principles are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/>
              <a:t>Handles by acknowledgements and timeouts</a:t>
            </a:r>
          </a:p>
          <a:p>
            <a:pPr lvl="1"/>
            <a:r>
              <a:rPr lang="en-US" dirty="0"/>
              <a:t>An ACK is a control frame…header only</a:t>
            </a:r>
          </a:p>
          <a:p>
            <a:pPr lvl="1"/>
            <a:r>
              <a:rPr lang="en-US" dirty="0"/>
              <a:t>Using ACK’s and timeouts is often called Automatic Repeat Requests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F042C1-E99D-4A3B-AB5C-4D3EAD815158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Acknowledgements &amp; Timeouts</a:t>
            </a:r>
          </a:p>
        </p:txBody>
      </p:sp>
      <p:pic>
        <p:nvPicPr>
          <p:cNvPr id="24582" name="Picture 5" descr="02x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4" y="1273176"/>
            <a:ext cx="4016375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131175" y="2452689"/>
            <a:ext cx="195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Duplicated frame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8113714" y="4875214"/>
            <a:ext cx="1951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Duplicated frame</a:t>
            </a: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6515101" y="3567113"/>
            <a:ext cx="3883025" cy="2678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6515101" y="1243014"/>
            <a:ext cx="3883025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5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6F8A09-8AD5-4E80-BDBA-4833B2656BFA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Acknowledgements &amp; Timeouts</a:t>
            </a:r>
          </a:p>
        </p:txBody>
      </p:sp>
      <p:pic>
        <p:nvPicPr>
          <p:cNvPr id="25606" name="Picture 5" descr="02x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4" y="1273176"/>
            <a:ext cx="4016375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10125" y="5821364"/>
            <a:ext cx="330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include 1-bit sequence number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8131175" y="2452689"/>
            <a:ext cx="195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Duplicated frame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113714" y="4875214"/>
            <a:ext cx="1951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Duplicated frame</a:t>
            </a:r>
          </a:p>
        </p:txBody>
      </p:sp>
    </p:spTree>
    <p:extLst>
      <p:ext uri="{BB962C8B-B14F-4D97-AF65-F5344CB8AC3E}">
        <p14:creationId xmlns:p14="http://schemas.microsoft.com/office/powerpoint/2010/main" val="21317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791"/>
          </a:xfrm>
        </p:spPr>
        <p:txBody>
          <a:bodyPr/>
          <a:lstStyle/>
          <a:p>
            <a:r>
              <a:rPr lang="en-US" dirty="0" smtClean="0"/>
              <a:t>Simplest </a:t>
            </a:r>
            <a:r>
              <a:rPr lang="en-US" dirty="0"/>
              <a:t>ARQ scheme </a:t>
            </a:r>
            <a:endParaRPr lang="en-US" dirty="0" smtClean="0"/>
          </a:p>
          <a:p>
            <a:r>
              <a:rPr lang="en-US" dirty="0"/>
              <a:t>After transmitting one frame, the sender waits for </a:t>
            </a:r>
            <a:r>
              <a:rPr lang="en-US" dirty="0" smtClean="0"/>
              <a:t>an acknowledgment </a:t>
            </a:r>
            <a:r>
              <a:rPr lang="en-US" dirty="0"/>
              <a:t>before transmitting the next </a:t>
            </a:r>
            <a:r>
              <a:rPr lang="en-US" dirty="0" smtClean="0"/>
              <a:t>frame</a:t>
            </a:r>
          </a:p>
          <a:p>
            <a:r>
              <a:rPr lang="en-US" dirty="0"/>
              <a:t>If the acknowledgment does not arrive after a certain period of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sender times out and retransmits the original </a:t>
            </a:r>
            <a:r>
              <a:rPr lang="en-US" dirty="0" smtClean="0"/>
              <a:t>frame</a:t>
            </a:r>
          </a:p>
          <a:p>
            <a:pPr lvl="1"/>
            <a:endParaRPr lang="en-US" dirty="0"/>
          </a:p>
          <a:p>
            <a:r>
              <a:rPr lang="en-US" dirty="0" smtClean="0"/>
              <a:t>Potential </a:t>
            </a:r>
            <a:r>
              <a:rPr lang="en-US" dirty="0"/>
              <a:t>to cause duplicate copies of a frame to be </a:t>
            </a:r>
            <a:r>
              <a:rPr lang="en-US" dirty="0" smtClean="0"/>
              <a:t>delivered</a:t>
            </a:r>
          </a:p>
          <a:p>
            <a:r>
              <a:rPr lang="en-US" dirty="0"/>
              <a:t>header for a stop-and-wait protocol usually includes a 1-bit sequence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Sequence numbers alternate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33" y="3683976"/>
            <a:ext cx="1248521" cy="12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400E27-12F0-47C3-8DC0-8AE9E92E3E55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Stop-and-Wait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191000"/>
            <a:ext cx="7772400" cy="2057400"/>
          </a:xfrm>
        </p:spPr>
        <p:txBody>
          <a:bodyPr/>
          <a:lstStyle/>
          <a:p>
            <a:r>
              <a:rPr lang="en-US" altLang="en-US" smtClean="0"/>
              <a:t>Problem: keeping the pipe full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1.5Mbps link </a:t>
            </a:r>
            <a:r>
              <a:rPr lang="en-US" altLang="en-US" sz="2000">
                <a:latin typeface="Helvetica" panose="020B0604020202020204" pitchFamily="34" charset="0"/>
              </a:rPr>
              <a:t>x</a:t>
            </a:r>
            <a:r>
              <a:rPr lang="en-US" altLang="en-US" smtClean="0"/>
              <a:t> 45ms RTT = 67.5Kb (8KB)</a:t>
            </a:r>
          </a:p>
          <a:p>
            <a:pPr lvl="1"/>
            <a:r>
              <a:rPr lang="en-US" altLang="en-US" smtClean="0"/>
              <a:t>1KB frames implies 1/8th link utilization 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4953000" y="1905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6477000" y="1905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6"/>
          <p:cNvSpPr>
            <a:spLocks noChangeShapeType="1"/>
          </p:cNvSpPr>
          <p:nvPr/>
        </p:nvSpPr>
        <p:spPr bwMode="auto">
          <a:xfrm>
            <a:off x="4953000" y="2057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7"/>
          <p:cNvSpPr>
            <a:spLocks noChangeShapeType="1"/>
          </p:cNvSpPr>
          <p:nvPr/>
        </p:nvSpPr>
        <p:spPr bwMode="auto">
          <a:xfrm flipH="1">
            <a:off x="4953000" y="2438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8"/>
          <p:cNvSpPr>
            <a:spLocks noChangeShapeType="1"/>
          </p:cNvSpPr>
          <p:nvPr/>
        </p:nvSpPr>
        <p:spPr bwMode="auto">
          <a:xfrm>
            <a:off x="4953000" y="2819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9"/>
          <p:cNvSpPr>
            <a:spLocks noChangeShapeType="1"/>
          </p:cNvSpPr>
          <p:nvPr/>
        </p:nvSpPr>
        <p:spPr bwMode="auto">
          <a:xfrm flipH="1">
            <a:off x="4953000" y="3200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4572000" y="1524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Sender</a:t>
            </a:r>
            <a:endParaRPr lang="en-US" altLang="en-US"/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6019800" y="15240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Receiver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0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 Stop and Wait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4" y="2371785"/>
            <a:ext cx="2620108" cy="3334683"/>
          </a:xfrm>
        </p:spPr>
      </p:pic>
    </p:spTree>
    <p:extLst>
      <p:ext uri="{BB962C8B-B14F-4D97-AF65-F5344CB8AC3E}">
        <p14:creationId xmlns:p14="http://schemas.microsoft.com/office/powerpoint/2010/main" val="27287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1220</Words>
  <Application>Microsoft Office PowerPoint</Application>
  <PresentationFormat>Widescreen</PresentationFormat>
  <Paragraphs>400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Courier New</vt:lpstr>
      <vt:lpstr>Helvetica</vt:lpstr>
      <vt:lpstr>Myriad Roman</vt:lpstr>
      <vt:lpstr>Times New Roman</vt:lpstr>
      <vt:lpstr>Office Theme</vt:lpstr>
      <vt:lpstr>Reliable Transmission</vt:lpstr>
      <vt:lpstr>PowerPoint Presentation</vt:lpstr>
      <vt:lpstr>Reliable Transmission</vt:lpstr>
      <vt:lpstr>Reliable Transmission</vt:lpstr>
      <vt:lpstr>Acknowledgements &amp; Timeouts</vt:lpstr>
      <vt:lpstr>Acknowledgements &amp; Timeouts</vt:lpstr>
      <vt:lpstr>Stop and Wait Algorithm</vt:lpstr>
      <vt:lpstr>Stop-and-Wait</vt:lpstr>
      <vt:lpstr>How can we improve Stop and Wait</vt:lpstr>
      <vt:lpstr>Sliding Window</vt:lpstr>
      <vt:lpstr>SW: Sender</vt:lpstr>
      <vt:lpstr>SW: Receiver</vt:lpstr>
      <vt:lpstr>Timeline Diagram for Sliding Window </vt:lpstr>
      <vt:lpstr>Example</vt:lpstr>
      <vt:lpstr>Timeline Diagram for Sliding Window </vt:lpstr>
      <vt:lpstr>Timeline Diagram for Sliding Window </vt:lpstr>
      <vt:lpstr>Sequence Number Space</vt:lpstr>
      <vt:lpstr>Concurrent Logical Channels</vt:lpstr>
      <vt:lpstr>PowerPoint Presentation</vt:lpstr>
      <vt:lpstr>Reading</vt:lpstr>
      <vt:lpstr>Timeline Diagram for Sliding Window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Transmission</dc:title>
  <dc:creator>zenglab1</dc:creator>
  <cp:lastModifiedBy>zenglab1</cp:lastModifiedBy>
  <cp:revision>35</cp:revision>
  <dcterms:created xsi:type="dcterms:W3CDTF">2017-02-01T17:25:14Z</dcterms:created>
  <dcterms:modified xsi:type="dcterms:W3CDTF">2017-02-03T17:31:51Z</dcterms:modified>
</cp:coreProperties>
</file>