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0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65AE-3B8E-403C-A56B-3975AD7918DD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CBC2-3697-4439-BCB6-F3AD51BB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768ED4-8754-4DA1-949B-63C0152F5B19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919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C8F567-573B-47D5-B84A-637099C38991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26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3DA972-0EBF-4A2E-803E-101790A974C6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Baseline wander: average signal biased to low or high.</a:t>
            </a:r>
          </a:p>
          <a:p>
            <a:r>
              <a:rPr lang="en-US" altLang="en-US" smtClean="0"/>
              <a:t>Frequent transition is necessary for clock recovery/synchronization, to avoid clock drift.</a:t>
            </a:r>
          </a:p>
        </p:txBody>
      </p:sp>
    </p:spTree>
    <p:extLst>
      <p:ext uri="{BB962C8B-B14F-4D97-AF65-F5344CB8AC3E}">
        <p14:creationId xmlns:p14="http://schemas.microsoft.com/office/powerpoint/2010/main" val="150310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3DA972-0EBF-4A2E-803E-101790A974C6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Baseline wander: average signal biased to low or high.</a:t>
            </a:r>
          </a:p>
          <a:p>
            <a:r>
              <a:rPr lang="en-US" altLang="en-US" smtClean="0"/>
              <a:t>Frequent transition is necessary for clock recovery/synchronization, to avoid clock drift.</a:t>
            </a:r>
          </a:p>
        </p:txBody>
      </p:sp>
    </p:spTree>
    <p:extLst>
      <p:ext uri="{BB962C8B-B14F-4D97-AF65-F5344CB8AC3E}">
        <p14:creationId xmlns:p14="http://schemas.microsoft.com/office/powerpoint/2010/main" val="6976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3DA972-0EBF-4A2E-803E-101790A974C6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Baseline wander: average signal biased to low or high.</a:t>
            </a:r>
          </a:p>
          <a:p>
            <a:r>
              <a:rPr lang="en-US" altLang="en-US" smtClean="0"/>
              <a:t>Frequent transition is necessary for clock recovery/synchronization, to avoid clock drift.</a:t>
            </a:r>
          </a:p>
        </p:txBody>
      </p:sp>
    </p:spTree>
    <p:extLst>
      <p:ext uri="{BB962C8B-B14F-4D97-AF65-F5344CB8AC3E}">
        <p14:creationId xmlns:p14="http://schemas.microsoft.com/office/powerpoint/2010/main" val="362499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1005C-613F-4B19-AEF3-EA3007C30C9E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Baud rate: the rate at which signal changes.</a:t>
            </a:r>
          </a:p>
        </p:txBody>
      </p:sp>
    </p:spTree>
    <p:extLst>
      <p:ext uri="{BB962C8B-B14F-4D97-AF65-F5344CB8AC3E}">
        <p14:creationId xmlns:p14="http://schemas.microsoft.com/office/powerpoint/2010/main" val="297763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46A194-20B8-4BD2-840C-FBE18138D37F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Baud rate: the rate at which signal changes.</a:t>
            </a:r>
          </a:p>
        </p:txBody>
      </p:sp>
    </p:spTree>
    <p:extLst>
      <p:ext uri="{BB962C8B-B14F-4D97-AF65-F5344CB8AC3E}">
        <p14:creationId xmlns:p14="http://schemas.microsoft.com/office/powerpoint/2010/main" val="12745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D4D0-71A0-4D05-B012-ADB460F20DAF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5E110-1910-42BE-B153-A8E12AE4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576024-0FCE-4CE1-BBD5-62CE822D6C6A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2053" name="Oval 2"/>
          <p:cNvSpPr>
            <a:spLocks noChangeArrowheads="1"/>
          </p:cNvSpPr>
          <p:nvPr/>
        </p:nvSpPr>
        <p:spPr bwMode="auto">
          <a:xfrm>
            <a:off x="7226300" y="5384800"/>
            <a:ext cx="928688" cy="62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3638" y="2289175"/>
            <a:ext cx="51816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/>
              <a:t>Point-to-Point Links</a:t>
            </a:r>
            <a:endParaRPr lang="en-US" alt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800"/>
              <a:t>Shared Access Networks</a:t>
            </a:r>
            <a:endParaRPr lang="en-US" altLang="en-US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2051050" y="15176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Direct Link Networks</a:t>
            </a:r>
            <a:br>
              <a:rPr lang="en-US" altLang="en-US" sz="4400">
                <a:solidFill>
                  <a:srgbClr val="3333CC"/>
                </a:solidFill>
              </a:rPr>
            </a:br>
            <a:endParaRPr lang="en-US" altLang="en-US">
              <a:solidFill>
                <a:srgbClr val="3333CC"/>
              </a:solidFill>
            </a:endParaRPr>
          </a:p>
        </p:txBody>
      </p:sp>
      <p:grpSp>
        <p:nvGrpSpPr>
          <p:cNvPr id="2056" name="Group 5"/>
          <p:cNvGrpSpPr>
            <a:grpSpLocks noChangeAspect="1"/>
          </p:cNvGrpSpPr>
          <p:nvPr/>
        </p:nvGrpSpPr>
        <p:grpSpPr bwMode="auto">
          <a:xfrm>
            <a:off x="7305675" y="3867150"/>
            <a:ext cx="2578100" cy="1995488"/>
            <a:chOff x="1780" y="2036"/>
            <a:chExt cx="2315" cy="1792"/>
          </a:xfrm>
        </p:grpSpPr>
        <p:sp>
          <p:nvSpPr>
            <p:cNvPr id="2058" name="Rectangle 6"/>
            <p:cNvSpPr>
              <a:spLocks noChangeAspect="1" noChangeArrowheads="1"/>
            </p:cNvSpPr>
            <p:nvPr/>
          </p:nvSpPr>
          <p:spPr bwMode="auto">
            <a:xfrm>
              <a:off x="3265" y="3623"/>
              <a:ext cx="16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600">
                  <a:solidFill>
                    <a:srgbClr val="000000"/>
                  </a:solidFill>
                  <a:latin typeface="Myriad Roman" charset="0"/>
                  <a:cs typeface="Times New Roman" panose="02020603050405020304" pitchFamily="18" charset="0"/>
                </a:rPr>
                <a:t>■ ■ ■</a:t>
              </a:r>
              <a:endParaRPr lang="en-GB" altLang="en-US" sz="600">
                <a:solidFill>
                  <a:srgbClr val="000000"/>
                </a:solidFill>
                <a:latin typeface="Myriad Roman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Line 7"/>
            <p:cNvSpPr>
              <a:spLocks noChangeAspect="1" noChangeShapeType="1"/>
            </p:cNvSpPr>
            <p:nvPr/>
          </p:nvSpPr>
          <p:spPr bwMode="auto">
            <a:xfrm>
              <a:off x="1989" y="2337"/>
              <a:ext cx="309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Line 8"/>
            <p:cNvSpPr>
              <a:spLocks noChangeAspect="1" noChangeShapeType="1"/>
            </p:cNvSpPr>
            <p:nvPr/>
          </p:nvSpPr>
          <p:spPr bwMode="auto">
            <a:xfrm flipH="1">
              <a:off x="2450" y="2337"/>
              <a:ext cx="149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9"/>
            <p:cNvSpPr>
              <a:spLocks noChangeAspect="1" noChangeShapeType="1"/>
            </p:cNvSpPr>
            <p:nvPr/>
          </p:nvSpPr>
          <p:spPr bwMode="auto">
            <a:xfrm>
              <a:off x="3204" y="2333"/>
              <a:ext cx="225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10"/>
            <p:cNvSpPr>
              <a:spLocks noChangeAspect="1" noChangeShapeType="1"/>
            </p:cNvSpPr>
            <p:nvPr/>
          </p:nvSpPr>
          <p:spPr bwMode="auto">
            <a:xfrm flipH="1">
              <a:off x="3566" y="2333"/>
              <a:ext cx="251" cy="2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11"/>
            <p:cNvSpPr>
              <a:spLocks noChangeAspect="1" noChangeShapeType="1"/>
            </p:cNvSpPr>
            <p:nvPr/>
          </p:nvSpPr>
          <p:spPr bwMode="auto">
            <a:xfrm>
              <a:off x="2385" y="2797"/>
              <a:ext cx="412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Line 12"/>
            <p:cNvSpPr>
              <a:spLocks noChangeAspect="1" noChangeShapeType="1"/>
            </p:cNvSpPr>
            <p:nvPr/>
          </p:nvSpPr>
          <p:spPr bwMode="auto">
            <a:xfrm flipH="1">
              <a:off x="3040" y="2797"/>
              <a:ext cx="423" cy="2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Line 13"/>
            <p:cNvSpPr>
              <a:spLocks noChangeAspect="1" noChangeShapeType="1"/>
            </p:cNvSpPr>
            <p:nvPr/>
          </p:nvSpPr>
          <p:spPr bwMode="auto">
            <a:xfrm flipH="1">
              <a:off x="2149" y="3255"/>
              <a:ext cx="6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14"/>
            <p:cNvSpPr>
              <a:spLocks noChangeAspect="1" noChangeShapeType="1"/>
            </p:cNvSpPr>
            <p:nvPr/>
          </p:nvSpPr>
          <p:spPr bwMode="auto">
            <a:xfrm flipH="1">
              <a:off x="2861" y="3255"/>
              <a:ext cx="61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15"/>
            <p:cNvSpPr>
              <a:spLocks noChangeAspect="1" noChangeShapeType="1"/>
            </p:cNvSpPr>
            <p:nvPr/>
          </p:nvSpPr>
          <p:spPr bwMode="auto">
            <a:xfrm flipH="1" flipV="1">
              <a:off x="3059" y="3255"/>
              <a:ext cx="80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Rectangle 16"/>
            <p:cNvSpPr>
              <a:spLocks noChangeAspect="1" noChangeArrowheads="1"/>
            </p:cNvSpPr>
            <p:nvPr/>
          </p:nvSpPr>
          <p:spPr bwMode="auto">
            <a:xfrm>
              <a:off x="1780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9" name="Freeform 17"/>
            <p:cNvSpPr>
              <a:spLocks noChangeAspect="1"/>
            </p:cNvSpPr>
            <p:nvPr/>
          </p:nvSpPr>
          <p:spPr bwMode="auto">
            <a:xfrm>
              <a:off x="2199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18"/>
            <p:cNvSpPr>
              <a:spLocks noChangeAspect="1"/>
            </p:cNvSpPr>
            <p:nvPr/>
          </p:nvSpPr>
          <p:spPr bwMode="auto">
            <a:xfrm>
              <a:off x="1780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Rectangle 19"/>
            <p:cNvSpPr>
              <a:spLocks noChangeAspect="1" noChangeArrowheads="1"/>
            </p:cNvSpPr>
            <p:nvPr/>
          </p:nvSpPr>
          <p:spPr bwMode="auto">
            <a:xfrm>
              <a:off x="1878" y="2161"/>
              <a:ext cx="3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FTP</a:t>
              </a:r>
              <a:endParaRPr lang="en-GB" altLang="en-US"/>
            </a:p>
          </p:txBody>
        </p:sp>
        <p:sp>
          <p:nvSpPr>
            <p:cNvPr id="2072" name="Rectangle 20"/>
            <p:cNvSpPr>
              <a:spLocks noChangeAspect="1" noChangeArrowheads="1"/>
            </p:cNvSpPr>
            <p:nvPr/>
          </p:nvSpPr>
          <p:spPr bwMode="auto">
            <a:xfrm>
              <a:off x="2138" y="2630"/>
              <a:ext cx="419" cy="2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3" name="Freeform 21"/>
            <p:cNvSpPr>
              <a:spLocks noChangeAspect="1"/>
            </p:cNvSpPr>
            <p:nvPr/>
          </p:nvSpPr>
          <p:spPr bwMode="auto">
            <a:xfrm>
              <a:off x="2557" y="2557"/>
              <a:ext cx="72" cy="305"/>
            </a:xfrm>
            <a:custGeom>
              <a:avLst/>
              <a:gdLst>
                <a:gd name="T0" fmla="*/ 72 w 72"/>
                <a:gd name="T1" fmla="*/ 0 h 305"/>
                <a:gd name="T2" fmla="*/ 72 w 72"/>
                <a:gd name="T3" fmla="*/ 233 h 305"/>
                <a:gd name="T4" fmla="*/ 0 w 72"/>
                <a:gd name="T5" fmla="*/ 305 h 305"/>
                <a:gd name="T6" fmla="*/ 0 w 72"/>
                <a:gd name="T7" fmla="*/ 73 h 305"/>
                <a:gd name="T8" fmla="*/ 72 w 72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5"/>
                <a:gd name="T17" fmla="*/ 72 w 72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5">
                  <a:moveTo>
                    <a:pt x="72" y="0"/>
                  </a:moveTo>
                  <a:lnTo>
                    <a:pt x="72" y="233"/>
                  </a:lnTo>
                  <a:lnTo>
                    <a:pt x="0" y="305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22"/>
            <p:cNvSpPr>
              <a:spLocks noChangeAspect="1"/>
            </p:cNvSpPr>
            <p:nvPr/>
          </p:nvSpPr>
          <p:spPr bwMode="auto">
            <a:xfrm>
              <a:off x="2138" y="2557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6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6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Rectangle 23"/>
            <p:cNvSpPr>
              <a:spLocks noChangeAspect="1" noChangeArrowheads="1"/>
            </p:cNvSpPr>
            <p:nvPr/>
          </p:nvSpPr>
          <p:spPr bwMode="auto">
            <a:xfrm>
              <a:off x="2229" y="2685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TCP</a:t>
              </a:r>
              <a:endParaRPr lang="en-GB" altLang="en-US"/>
            </a:p>
          </p:txBody>
        </p:sp>
        <p:sp>
          <p:nvSpPr>
            <p:cNvPr id="2076" name="Rectangle 24"/>
            <p:cNvSpPr>
              <a:spLocks noChangeAspect="1" noChangeArrowheads="1"/>
            </p:cNvSpPr>
            <p:nvPr/>
          </p:nvSpPr>
          <p:spPr bwMode="auto">
            <a:xfrm>
              <a:off x="3219" y="2622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7" name="Freeform 25"/>
            <p:cNvSpPr>
              <a:spLocks noChangeAspect="1"/>
            </p:cNvSpPr>
            <p:nvPr/>
          </p:nvSpPr>
          <p:spPr bwMode="auto">
            <a:xfrm>
              <a:off x="3638" y="255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26"/>
            <p:cNvSpPr>
              <a:spLocks noChangeAspect="1"/>
            </p:cNvSpPr>
            <p:nvPr/>
          </p:nvSpPr>
          <p:spPr bwMode="auto">
            <a:xfrm>
              <a:off x="3219" y="2550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7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2"/>
                <a:gd name="T17" fmla="*/ 492 w 49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2">
                  <a:moveTo>
                    <a:pt x="0" y="72"/>
                  </a:moveTo>
                  <a:lnTo>
                    <a:pt x="77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Rectangle 27"/>
            <p:cNvSpPr>
              <a:spLocks noChangeAspect="1" noChangeArrowheads="1"/>
            </p:cNvSpPr>
            <p:nvPr/>
          </p:nvSpPr>
          <p:spPr bwMode="auto">
            <a:xfrm>
              <a:off x="3302" y="2672"/>
              <a:ext cx="36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UDP</a:t>
              </a:r>
              <a:endParaRPr lang="en-GB" altLang="en-US"/>
            </a:p>
          </p:txBody>
        </p:sp>
        <p:sp>
          <p:nvSpPr>
            <p:cNvPr id="2080" name="Rectangle 28"/>
            <p:cNvSpPr>
              <a:spLocks noChangeAspect="1" noChangeArrowheads="1"/>
            </p:cNvSpPr>
            <p:nvPr/>
          </p:nvSpPr>
          <p:spPr bwMode="auto">
            <a:xfrm>
              <a:off x="2679" y="3053"/>
              <a:ext cx="418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81" name="Freeform 29"/>
            <p:cNvSpPr>
              <a:spLocks noChangeAspect="1"/>
            </p:cNvSpPr>
            <p:nvPr/>
          </p:nvSpPr>
          <p:spPr bwMode="auto">
            <a:xfrm>
              <a:off x="3097" y="2980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30"/>
            <p:cNvSpPr>
              <a:spLocks noChangeAspect="1"/>
            </p:cNvSpPr>
            <p:nvPr/>
          </p:nvSpPr>
          <p:spPr bwMode="auto">
            <a:xfrm>
              <a:off x="2679" y="2980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8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8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Rectangle 31"/>
            <p:cNvSpPr>
              <a:spLocks noChangeAspect="1" noChangeArrowheads="1"/>
            </p:cNvSpPr>
            <p:nvPr/>
          </p:nvSpPr>
          <p:spPr bwMode="auto">
            <a:xfrm>
              <a:off x="2831" y="3107"/>
              <a:ext cx="16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IP</a:t>
              </a:r>
              <a:endParaRPr lang="en-GB" altLang="en-US"/>
            </a:p>
          </p:txBody>
        </p:sp>
        <p:sp>
          <p:nvSpPr>
            <p:cNvPr id="2084" name="Rectangle 32"/>
            <p:cNvSpPr>
              <a:spLocks noChangeAspect="1" noChangeArrowheads="1"/>
            </p:cNvSpPr>
            <p:nvPr/>
          </p:nvSpPr>
          <p:spPr bwMode="auto">
            <a:xfrm>
              <a:off x="1890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85" name="Freeform 33"/>
            <p:cNvSpPr>
              <a:spLocks noChangeAspect="1"/>
            </p:cNvSpPr>
            <p:nvPr/>
          </p:nvSpPr>
          <p:spPr bwMode="auto">
            <a:xfrm>
              <a:off x="2309" y="3494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9 h 301"/>
                <a:gd name="T4" fmla="*/ 0 w 72"/>
                <a:gd name="T5" fmla="*/ 301 h 301"/>
                <a:gd name="T6" fmla="*/ 0 w 72"/>
                <a:gd name="T7" fmla="*/ 73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4"/>
            <p:cNvSpPr>
              <a:spLocks noChangeAspect="1"/>
            </p:cNvSpPr>
            <p:nvPr/>
          </p:nvSpPr>
          <p:spPr bwMode="auto">
            <a:xfrm>
              <a:off x="1890" y="3494"/>
              <a:ext cx="491" cy="73"/>
            </a:xfrm>
            <a:custGeom>
              <a:avLst/>
              <a:gdLst>
                <a:gd name="T0" fmla="*/ 0 w 491"/>
                <a:gd name="T1" fmla="*/ 73 h 73"/>
                <a:gd name="T2" fmla="*/ 72 w 491"/>
                <a:gd name="T3" fmla="*/ 0 h 73"/>
                <a:gd name="T4" fmla="*/ 491 w 491"/>
                <a:gd name="T5" fmla="*/ 0 h 73"/>
                <a:gd name="T6" fmla="*/ 419 w 491"/>
                <a:gd name="T7" fmla="*/ 73 h 73"/>
                <a:gd name="T8" fmla="*/ 0 w 491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3"/>
                <a:gd name="T17" fmla="*/ 491 w 491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3">
                  <a:moveTo>
                    <a:pt x="0" y="73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Rectangle 35"/>
            <p:cNvSpPr>
              <a:spLocks noChangeAspect="1" noChangeArrowheads="1"/>
            </p:cNvSpPr>
            <p:nvPr/>
          </p:nvSpPr>
          <p:spPr bwMode="auto">
            <a:xfrm>
              <a:off x="1943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2088" name="Rectangle 36"/>
            <p:cNvSpPr>
              <a:spLocks noChangeAspect="1" noChangeArrowheads="1"/>
            </p:cNvSpPr>
            <p:nvPr/>
          </p:nvSpPr>
          <p:spPr bwMode="auto">
            <a:xfrm>
              <a:off x="2202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GB" altLang="en-US"/>
            </a:p>
          </p:txBody>
        </p:sp>
        <p:sp>
          <p:nvSpPr>
            <p:cNvPr id="2089" name="Rectangle 37"/>
            <p:cNvSpPr>
              <a:spLocks noChangeAspect="1" noChangeArrowheads="1"/>
            </p:cNvSpPr>
            <p:nvPr/>
          </p:nvSpPr>
          <p:spPr bwMode="auto">
            <a:xfrm>
              <a:off x="2602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90" name="Freeform 38"/>
            <p:cNvSpPr>
              <a:spLocks noChangeAspect="1"/>
            </p:cNvSpPr>
            <p:nvPr/>
          </p:nvSpPr>
          <p:spPr bwMode="auto">
            <a:xfrm>
              <a:off x="3021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39"/>
            <p:cNvSpPr>
              <a:spLocks noChangeAspect="1"/>
            </p:cNvSpPr>
            <p:nvPr/>
          </p:nvSpPr>
          <p:spPr bwMode="auto">
            <a:xfrm>
              <a:off x="2602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3"/>
                <a:gd name="T17" fmla="*/ 492 w 4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Rectangle 40"/>
            <p:cNvSpPr>
              <a:spLocks noChangeAspect="1" noChangeArrowheads="1"/>
            </p:cNvSpPr>
            <p:nvPr/>
          </p:nvSpPr>
          <p:spPr bwMode="auto">
            <a:xfrm>
              <a:off x="2657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2093" name="Rectangle 41"/>
            <p:cNvSpPr>
              <a:spLocks noChangeAspect="1" noChangeArrowheads="1"/>
            </p:cNvSpPr>
            <p:nvPr/>
          </p:nvSpPr>
          <p:spPr bwMode="auto">
            <a:xfrm>
              <a:off x="2910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GB" altLang="en-US"/>
            </a:p>
          </p:txBody>
        </p:sp>
        <p:sp>
          <p:nvSpPr>
            <p:cNvPr id="2094" name="Rectangle 42"/>
            <p:cNvSpPr>
              <a:spLocks noChangeAspect="1" noChangeArrowheads="1"/>
            </p:cNvSpPr>
            <p:nvPr/>
          </p:nvSpPr>
          <p:spPr bwMode="auto">
            <a:xfrm>
              <a:off x="3581" y="3567"/>
              <a:ext cx="419" cy="22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95" name="Freeform 43"/>
            <p:cNvSpPr>
              <a:spLocks noChangeAspect="1"/>
            </p:cNvSpPr>
            <p:nvPr/>
          </p:nvSpPr>
          <p:spPr bwMode="auto">
            <a:xfrm>
              <a:off x="4000" y="3494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9 h 301"/>
                <a:gd name="T4" fmla="*/ 0 w 73"/>
                <a:gd name="T5" fmla="*/ 301 h 301"/>
                <a:gd name="T6" fmla="*/ 0 w 73"/>
                <a:gd name="T7" fmla="*/ 73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9"/>
                  </a:lnTo>
                  <a:lnTo>
                    <a:pt x="0" y="301"/>
                  </a:lnTo>
                  <a:lnTo>
                    <a:pt x="0" y="73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44"/>
            <p:cNvSpPr>
              <a:spLocks noChangeAspect="1"/>
            </p:cNvSpPr>
            <p:nvPr/>
          </p:nvSpPr>
          <p:spPr bwMode="auto">
            <a:xfrm>
              <a:off x="3581" y="3494"/>
              <a:ext cx="492" cy="73"/>
            </a:xfrm>
            <a:custGeom>
              <a:avLst/>
              <a:gdLst>
                <a:gd name="T0" fmla="*/ 0 w 492"/>
                <a:gd name="T1" fmla="*/ 73 h 73"/>
                <a:gd name="T2" fmla="*/ 73 w 492"/>
                <a:gd name="T3" fmla="*/ 0 h 73"/>
                <a:gd name="T4" fmla="*/ 492 w 492"/>
                <a:gd name="T5" fmla="*/ 0 h 73"/>
                <a:gd name="T6" fmla="*/ 419 w 492"/>
                <a:gd name="T7" fmla="*/ 73 h 73"/>
                <a:gd name="T8" fmla="*/ 0 w 492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3"/>
                <a:gd name="T17" fmla="*/ 492 w 4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3">
                  <a:moveTo>
                    <a:pt x="0" y="73"/>
                  </a:moveTo>
                  <a:lnTo>
                    <a:pt x="73" y="0"/>
                  </a:lnTo>
                  <a:lnTo>
                    <a:pt x="492" y="0"/>
                  </a:lnTo>
                  <a:lnTo>
                    <a:pt x="419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Rectangle 45"/>
            <p:cNvSpPr>
              <a:spLocks noChangeAspect="1" noChangeArrowheads="1"/>
            </p:cNvSpPr>
            <p:nvPr/>
          </p:nvSpPr>
          <p:spPr bwMode="auto">
            <a:xfrm>
              <a:off x="3635" y="3617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NET</a:t>
              </a:r>
              <a:endParaRPr lang="en-GB" altLang="en-US"/>
            </a:p>
          </p:txBody>
        </p:sp>
        <p:sp>
          <p:nvSpPr>
            <p:cNvPr id="2098" name="Rectangle 46"/>
            <p:cNvSpPr>
              <a:spLocks noChangeAspect="1" noChangeArrowheads="1"/>
            </p:cNvSpPr>
            <p:nvPr/>
          </p:nvSpPr>
          <p:spPr bwMode="auto">
            <a:xfrm>
              <a:off x="3894" y="3677"/>
              <a:ext cx="7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1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GB" altLang="en-US"/>
            </a:p>
          </p:txBody>
        </p:sp>
        <p:sp>
          <p:nvSpPr>
            <p:cNvPr id="2099" name="Freeform 47"/>
            <p:cNvSpPr>
              <a:spLocks noChangeAspect="1"/>
            </p:cNvSpPr>
            <p:nvPr/>
          </p:nvSpPr>
          <p:spPr bwMode="auto">
            <a:xfrm>
              <a:off x="2804" y="2036"/>
              <a:ext cx="73" cy="301"/>
            </a:xfrm>
            <a:custGeom>
              <a:avLst/>
              <a:gdLst>
                <a:gd name="T0" fmla="*/ 73 w 73"/>
                <a:gd name="T1" fmla="*/ 0 h 301"/>
                <a:gd name="T2" fmla="*/ 73 w 73"/>
                <a:gd name="T3" fmla="*/ 228 h 301"/>
                <a:gd name="T4" fmla="*/ 0 w 73"/>
                <a:gd name="T5" fmla="*/ 301 h 301"/>
                <a:gd name="T6" fmla="*/ 0 w 73"/>
                <a:gd name="T7" fmla="*/ 72 h 301"/>
                <a:gd name="T8" fmla="*/ 73 w 73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301"/>
                <a:gd name="T17" fmla="*/ 73 w 73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301">
                  <a:moveTo>
                    <a:pt x="73" y="0"/>
                  </a:moveTo>
                  <a:lnTo>
                    <a:pt x="73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Rectangle 48"/>
            <p:cNvSpPr>
              <a:spLocks noChangeAspect="1" noChangeArrowheads="1"/>
            </p:cNvSpPr>
            <p:nvPr/>
          </p:nvSpPr>
          <p:spPr bwMode="auto">
            <a:xfrm>
              <a:off x="238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01" name="Freeform 49"/>
            <p:cNvSpPr>
              <a:spLocks noChangeAspect="1"/>
            </p:cNvSpPr>
            <p:nvPr/>
          </p:nvSpPr>
          <p:spPr bwMode="auto">
            <a:xfrm>
              <a:off x="2385" y="2036"/>
              <a:ext cx="492" cy="72"/>
            </a:xfrm>
            <a:custGeom>
              <a:avLst/>
              <a:gdLst>
                <a:gd name="T0" fmla="*/ 0 w 492"/>
                <a:gd name="T1" fmla="*/ 72 h 72"/>
                <a:gd name="T2" fmla="*/ 76 w 492"/>
                <a:gd name="T3" fmla="*/ 0 h 72"/>
                <a:gd name="T4" fmla="*/ 492 w 492"/>
                <a:gd name="T5" fmla="*/ 0 h 72"/>
                <a:gd name="T6" fmla="*/ 419 w 492"/>
                <a:gd name="T7" fmla="*/ 72 h 72"/>
                <a:gd name="T8" fmla="*/ 0 w 492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72"/>
                <a:gd name="T17" fmla="*/ 492 w 49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72">
                  <a:moveTo>
                    <a:pt x="0" y="72"/>
                  </a:moveTo>
                  <a:lnTo>
                    <a:pt x="76" y="0"/>
                  </a:lnTo>
                  <a:lnTo>
                    <a:pt x="492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Rectangle 50"/>
            <p:cNvSpPr>
              <a:spLocks noChangeAspect="1" noChangeArrowheads="1"/>
            </p:cNvSpPr>
            <p:nvPr/>
          </p:nvSpPr>
          <p:spPr bwMode="auto">
            <a:xfrm>
              <a:off x="2427" y="2161"/>
              <a:ext cx="4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HTTP</a:t>
              </a:r>
              <a:endParaRPr lang="en-GB" altLang="en-US"/>
            </a:p>
          </p:txBody>
        </p:sp>
        <p:sp>
          <p:nvSpPr>
            <p:cNvPr id="2103" name="Freeform 51"/>
            <p:cNvSpPr>
              <a:spLocks noChangeAspect="1"/>
            </p:cNvSpPr>
            <p:nvPr/>
          </p:nvSpPr>
          <p:spPr bwMode="auto">
            <a:xfrm>
              <a:off x="3414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Rectangle 52"/>
            <p:cNvSpPr>
              <a:spLocks noChangeAspect="1" noChangeArrowheads="1"/>
            </p:cNvSpPr>
            <p:nvPr/>
          </p:nvSpPr>
          <p:spPr bwMode="auto">
            <a:xfrm>
              <a:off x="2995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05" name="Freeform 53"/>
            <p:cNvSpPr>
              <a:spLocks noChangeAspect="1"/>
            </p:cNvSpPr>
            <p:nvPr/>
          </p:nvSpPr>
          <p:spPr bwMode="auto">
            <a:xfrm>
              <a:off x="2995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Rectangle 54"/>
            <p:cNvSpPr>
              <a:spLocks noChangeAspect="1" noChangeArrowheads="1"/>
            </p:cNvSpPr>
            <p:nvPr/>
          </p:nvSpPr>
          <p:spPr bwMode="auto">
            <a:xfrm>
              <a:off x="3109" y="2161"/>
              <a:ext cx="24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NV</a:t>
              </a:r>
              <a:endParaRPr lang="en-GB" altLang="en-US"/>
            </a:p>
          </p:txBody>
        </p:sp>
        <p:sp>
          <p:nvSpPr>
            <p:cNvPr id="2107" name="Rectangle 55"/>
            <p:cNvSpPr>
              <a:spLocks noChangeAspect="1" noChangeArrowheads="1"/>
            </p:cNvSpPr>
            <p:nvPr/>
          </p:nvSpPr>
          <p:spPr bwMode="auto">
            <a:xfrm>
              <a:off x="3604" y="2108"/>
              <a:ext cx="419" cy="22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08" name="Freeform 56"/>
            <p:cNvSpPr>
              <a:spLocks noChangeAspect="1"/>
            </p:cNvSpPr>
            <p:nvPr/>
          </p:nvSpPr>
          <p:spPr bwMode="auto">
            <a:xfrm>
              <a:off x="4023" y="2036"/>
              <a:ext cx="72" cy="301"/>
            </a:xfrm>
            <a:custGeom>
              <a:avLst/>
              <a:gdLst>
                <a:gd name="T0" fmla="*/ 72 w 72"/>
                <a:gd name="T1" fmla="*/ 0 h 301"/>
                <a:gd name="T2" fmla="*/ 72 w 72"/>
                <a:gd name="T3" fmla="*/ 228 h 301"/>
                <a:gd name="T4" fmla="*/ 0 w 72"/>
                <a:gd name="T5" fmla="*/ 301 h 301"/>
                <a:gd name="T6" fmla="*/ 0 w 72"/>
                <a:gd name="T7" fmla="*/ 72 h 301"/>
                <a:gd name="T8" fmla="*/ 72 w 72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301"/>
                <a:gd name="T17" fmla="*/ 72 w 72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301">
                  <a:moveTo>
                    <a:pt x="72" y="0"/>
                  </a:moveTo>
                  <a:lnTo>
                    <a:pt x="72" y="228"/>
                  </a:lnTo>
                  <a:lnTo>
                    <a:pt x="0" y="301"/>
                  </a:lnTo>
                  <a:lnTo>
                    <a:pt x="0" y="7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Freeform 57"/>
            <p:cNvSpPr>
              <a:spLocks noChangeAspect="1"/>
            </p:cNvSpPr>
            <p:nvPr/>
          </p:nvSpPr>
          <p:spPr bwMode="auto">
            <a:xfrm>
              <a:off x="3604" y="2036"/>
              <a:ext cx="491" cy="72"/>
            </a:xfrm>
            <a:custGeom>
              <a:avLst/>
              <a:gdLst>
                <a:gd name="T0" fmla="*/ 0 w 491"/>
                <a:gd name="T1" fmla="*/ 72 h 72"/>
                <a:gd name="T2" fmla="*/ 72 w 491"/>
                <a:gd name="T3" fmla="*/ 0 h 72"/>
                <a:gd name="T4" fmla="*/ 491 w 491"/>
                <a:gd name="T5" fmla="*/ 0 h 72"/>
                <a:gd name="T6" fmla="*/ 419 w 491"/>
                <a:gd name="T7" fmla="*/ 72 h 72"/>
                <a:gd name="T8" fmla="*/ 0 w 491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72"/>
                <a:gd name="T17" fmla="*/ 491 w 491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72">
                  <a:moveTo>
                    <a:pt x="0" y="72"/>
                  </a:moveTo>
                  <a:lnTo>
                    <a:pt x="72" y="0"/>
                  </a:lnTo>
                  <a:lnTo>
                    <a:pt x="491" y="0"/>
                  </a:lnTo>
                  <a:lnTo>
                    <a:pt x="419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Rectangle 58"/>
            <p:cNvSpPr>
              <a:spLocks noChangeAspect="1" noChangeArrowheads="1"/>
            </p:cNvSpPr>
            <p:nvPr/>
          </p:nvSpPr>
          <p:spPr bwMode="auto">
            <a:xfrm>
              <a:off x="3662" y="2161"/>
              <a:ext cx="43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500">
                  <a:solidFill>
                    <a:srgbClr val="000000"/>
                  </a:solidFill>
                  <a:latin typeface="Myriad Roman" charset="0"/>
                </a:rPr>
                <a:t>TFTP</a:t>
              </a:r>
              <a:endParaRPr lang="en-GB" altLang="en-US"/>
            </a:p>
          </p:txBody>
        </p:sp>
      </p:grpSp>
      <p:sp>
        <p:nvSpPr>
          <p:cNvPr id="2057" name="Rectangle 59"/>
          <p:cNvSpPr>
            <a:spLocks noChangeArrowheads="1"/>
          </p:cNvSpPr>
          <p:nvPr/>
        </p:nvSpPr>
        <p:spPr bwMode="auto">
          <a:xfrm>
            <a:off x="2303463" y="4181476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u="sng">
                <a:solidFill>
                  <a:srgbClr val="FF0000"/>
                </a:solidFill>
              </a:rPr>
              <a:t>Our goals:</a:t>
            </a:r>
            <a:r>
              <a:rPr lang="en-US" altLang="en-US"/>
              <a:t> </a:t>
            </a:r>
          </a:p>
          <a:p>
            <a:r>
              <a:rPr lang="en-US" altLang="en-US"/>
              <a:t>understand principles behind data link layer services:</a:t>
            </a:r>
          </a:p>
        </p:txBody>
      </p:sp>
    </p:spTree>
    <p:extLst>
      <p:ext uri="{BB962C8B-B14F-4D97-AF65-F5344CB8AC3E}">
        <p14:creationId xmlns:p14="http://schemas.microsoft.com/office/powerpoint/2010/main" val="38910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DA3682-4875-4DCD-8ABA-2BD2DA7F8D9B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Encodings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Non-return to Zero Inverted (NRZI)</a:t>
            </a:r>
            <a:endParaRPr lang="en-US" altLang="en-US" sz="3200">
              <a:solidFill>
                <a:srgbClr val="D9D9D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make a transition from current signal to encode a one; stay at current signal to encode a zero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solves the problem of consecutive ones</a:t>
            </a:r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mtClean="0"/>
              <a:t>Manchester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mtClean="0"/>
              <a:t>transmit XOR of the NRZ encoded data and the clock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only </a:t>
            </a:r>
            <a:r>
              <a:rPr lang="en-US" altLang="en-US" smtClean="0">
                <a:solidFill>
                  <a:srgbClr val="FF0000"/>
                </a:solidFill>
              </a:rPr>
              <a:t>50%</a:t>
            </a:r>
            <a:r>
              <a:rPr lang="en-US" altLang="en-US" smtClean="0"/>
              <a:t> efficient (bit rate = 1/2 baud rate)</a:t>
            </a:r>
          </a:p>
        </p:txBody>
      </p:sp>
    </p:spTree>
    <p:extLst>
      <p:ext uri="{BB962C8B-B14F-4D97-AF65-F5344CB8AC3E}">
        <p14:creationId xmlns:p14="http://schemas.microsoft.com/office/powerpoint/2010/main" val="11378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6B3766-DE61-49D1-9DDA-905B86923BD6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Encodings (cont)</a:t>
            </a:r>
          </a:p>
        </p:txBody>
      </p:sp>
      <p:pic>
        <p:nvPicPr>
          <p:cNvPr id="9222" name="Picture 68" descr="02x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2159000"/>
            <a:ext cx="69897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7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7638E-CEDB-4A83-B7D8-89E71111FD56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Encodings (cont)</a:t>
            </a:r>
            <a:endParaRPr lang="en-US" altLang="en-US" sz="36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4B/5B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mtClean="0"/>
              <a:t>every 4 bits of data encoded in a 5-bit code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5-bit codes selected to have no more than one leading 0 and no more than two trailing 0s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thus,  never get more than three consecutive 0s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resulting 5-bit codes are transmitted using NRZI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achieves </a:t>
            </a:r>
            <a:r>
              <a:rPr lang="en-US" altLang="en-US" smtClean="0">
                <a:solidFill>
                  <a:srgbClr val="FF0000"/>
                </a:solidFill>
              </a:rPr>
              <a:t>80%</a:t>
            </a:r>
            <a:r>
              <a:rPr lang="en-US" altLang="en-US" smtClean="0"/>
              <a:t> efficiency</a:t>
            </a:r>
          </a:p>
        </p:txBody>
      </p:sp>
    </p:spTree>
    <p:extLst>
      <p:ext uri="{BB962C8B-B14F-4D97-AF65-F5344CB8AC3E}">
        <p14:creationId xmlns:p14="http://schemas.microsoft.com/office/powerpoint/2010/main" val="38127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4B/5B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B05E75-BF52-4122-A289-5C696FBA8A87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1497013"/>
            <a:ext cx="2652712" cy="43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9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AFD9A6-DF2A-482E-97B4-891B9722C0F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Framing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r>
              <a:rPr lang="en-US" altLang="en-US" smtClean="0"/>
              <a:t>Break sequence of bits into a frame</a:t>
            </a:r>
          </a:p>
          <a:p>
            <a:r>
              <a:rPr lang="en-US" altLang="en-US" smtClean="0"/>
              <a:t>Typically implemented by network adaptor</a:t>
            </a:r>
          </a:p>
        </p:txBody>
      </p:sp>
      <p:pic>
        <p:nvPicPr>
          <p:cNvPr id="12295" name="Picture 21" descr="02x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3295650"/>
            <a:ext cx="68167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6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2FD1E6-6ACD-4827-A9F9-C1993C42BB27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3352800"/>
            <a:ext cx="5181600" cy="251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mtClean="0"/>
              <a:t>Outline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Encoding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Framing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Error Detection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mtClean="0"/>
              <a:t>Sliding Window Algorithm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2209800" y="17081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Point-to-Point Links</a:t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 sz="4400">
                <a:solidFill>
                  <a:srgbClr val="3333CC"/>
                </a:solidFill>
              </a:rPr>
              <a:t/>
            </a:r>
            <a:br>
              <a:rPr lang="en-US" altLang="en-US" sz="4400">
                <a:solidFill>
                  <a:srgbClr val="3333CC"/>
                </a:solidFill>
              </a:rPr>
            </a:br>
            <a:r>
              <a:rPr lang="en-US" altLang="en-US">
                <a:solidFill>
                  <a:srgbClr val="3333CC"/>
                </a:solidFill>
              </a:rPr>
              <a:t>Slides adapted from Larry Peterson</a:t>
            </a:r>
          </a:p>
        </p:txBody>
      </p:sp>
    </p:spTree>
    <p:extLst>
      <p:ext uri="{BB962C8B-B14F-4D97-AF65-F5344CB8AC3E}">
        <p14:creationId xmlns:p14="http://schemas.microsoft.com/office/powerpoint/2010/main" val="341705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6898"/>
            <a:ext cx="10390772" cy="29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377D6E-1F9E-4D32-BB17-55A42EA01423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Encoding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114800"/>
          </a:xfrm>
        </p:spPr>
        <p:txBody>
          <a:bodyPr/>
          <a:lstStyle/>
          <a:p>
            <a:r>
              <a:rPr lang="en-US" altLang="en-US" smtClean="0"/>
              <a:t>Signals propagate over a physical medium</a:t>
            </a:r>
          </a:p>
          <a:p>
            <a:pPr lvl="1"/>
            <a:r>
              <a:rPr lang="en-US" altLang="en-US" smtClean="0"/>
              <a:t>modulate electromagnetic waves</a:t>
            </a:r>
          </a:p>
          <a:p>
            <a:pPr lvl="1"/>
            <a:r>
              <a:rPr lang="en-US" altLang="en-US" smtClean="0"/>
              <a:t>e.g., vary voltage</a:t>
            </a:r>
          </a:p>
          <a:p>
            <a:r>
              <a:rPr lang="en-US" altLang="en-US" smtClean="0"/>
              <a:t>Encode binary data onto signals</a:t>
            </a:r>
          </a:p>
          <a:p>
            <a:pPr lvl="1"/>
            <a:r>
              <a:rPr lang="en-US" altLang="en-US" smtClean="0"/>
              <a:t>e.g., 0 as low signal and 1 as high signal</a:t>
            </a:r>
          </a:p>
          <a:p>
            <a:pPr lvl="1"/>
            <a:r>
              <a:rPr lang="en-US" altLang="en-US" smtClean="0"/>
              <a:t>known as Non-Return to zero (NRZ)</a:t>
            </a:r>
          </a:p>
        </p:txBody>
      </p:sp>
      <p:pic>
        <p:nvPicPr>
          <p:cNvPr id="4138" name="Picture 42" descr="02x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808539"/>
            <a:ext cx="628173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6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FD73A-6C90-414D-B54C-3F4A4C31F21B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Problem: Consecutive 1s or 0s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Low signal (0) may be interpreted as no signal</a:t>
            </a:r>
          </a:p>
          <a:p>
            <a:r>
              <a:rPr lang="en-US" altLang="en-US" smtClean="0"/>
              <a:t>High signal (1) leads to baseline wander</a:t>
            </a:r>
          </a:p>
          <a:p>
            <a:r>
              <a:rPr lang="en-US" altLang="en-US" smtClean="0"/>
              <a:t>Unable to recover clock</a:t>
            </a:r>
          </a:p>
        </p:txBody>
      </p:sp>
    </p:spTree>
    <p:extLst>
      <p:ext uri="{BB962C8B-B14F-4D97-AF65-F5344CB8AC3E}">
        <p14:creationId xmlns:p14="http://schemas.microsoft.com/office/powerpoint/2010/main" val="6637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FD73A-6C90-414D-B54C-3F4A4C31F21B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Problem: Consecutive 1s or 0s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Low signal (0) may be interpreted as no signal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High signal (1) leads to baseline </a:t>
            </a:r>
            <a:r>
              <a:rPr lang="en-US" altLang="en-US" dirty="0" smtClean="0">
                <a:solidFill>
                  <a:srgbClr val="FF0000"/>
                </a:solidFill>
              </a:rPr>
              <a:t>wander</a:t>
            </a:r>
          </a:p>
          <a:p>
            <a:pPr lvl="1"/>
            <a:r>
              <a:rPr lang="en-US" dirty="0"/>
              <a:t>the receiver keeps an average of the signal it has seen so far and then uses this average to distinguish between low and high signals. </a:t>
            </a:r>
            <a:endParaRPr lang="en-US" dirty="0" smtClean="0"/>
          </a:p>
          <a:p>
            <a:pPr lvl="1"/>
            <a:r>
              <a:rPr lang="en-US" dirty="0"/>
              <a:t>signal is significantly lower than this </a:t>
            </a:r>
            <a:r>
              <a:rPr lang="en-US" dirty="0" smtClean="0"/>
              <a:t>average</a:t>
            </a:r>
            <a:r>
              <a:rPr lang="en-US" dirty="0"/>
              <a:t> </a:t>
            </a:r>
            <a:r>
              <a:rPr lang="en-US" dirty="0" smtClean="0"/>
              <a:t>= 0</a:t>
            </a:r>
          </a:p>
          <a:p>
            <a:pPr lvl="1"/>
            <a:r>
              <a:rPr lang="en-US" altLang="en-US" dirty="0" smtClean="0"/>
              <a:t>Higher than </a:t>
            </a:r>
            <a:r>
              <a:rPr lang="en-US" dirty="0" smtClean="0"/>
              <a:t>average </a:t>
            </a:r>
            <a:r>
              <a:rPr lang="en-US" altLang="en-US" dirty="0" smtClean="0"/>
              <a:t>signal = 1</a:t>
            </a:r>
          </a:p>
          <a:p>
            <a:pPr lvl="1"/>
            <a:endParaRPr lang="en-US" altLang="en-US" dirty="0"/>
          </a:p>
          <a:p>
            <a:r>
              <a:rPr lang="en-US" dirty="0"/>
              <a:t>The problem, of course, is that too many consecutive 1s or 0s cause this average to change, making it more difficult to detect a significant change in the signal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8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FD73A-6C90-414D-B54C-3F4A4C31F21B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Problem: Consecutive 1s or 0s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Unable </a:t>
            </a:r>
            <a:r>
              <a:rPr lang="en-US" altLang="en-US" dirty="0" smtClean="0">
                <a:solidFill>
                  <a:srgbClr val="FF0000"/>
                </a:solidFill>
              </a:rPr>
              <a:t>to recover </a:t>
            </a:r>
            <a:r>
              <a:rPr lang="en-US" altLang="en-US" dirty="0" smtClean="0">
                <a:solidFill>
                  <a:srgbClr val="FF0000"/>
                </a:solidFill>
              </a:rPr>
              <a:t>clock</a:t>
            </a:r>
          </a:p>
          <a:p>
            <a:pPr lvl="1"/>
            <a:r>
              <a:rPr lang="en-US" dirty="0"/>
              <a:t>frequent transitions from high to low and </a:t>
            </a:r>
            <a:r>
              <a:rPr lang="en-US" i="1" dirty="0"/>
              <a:t>vice versa </a:t>
            </a:r>
            <a:r>
              <a:rPr lang="en-US" dirty="0"/>
              <a:t>are necessary to enable </a:t>
            </a:r>
            <a:r>
              <a:rPr lang="en-US" i="1" dirty="0"/>
              <a:t>clock </a:t>
            </a:r>
            <a:r>
              <a:rPr lang="en-US" i="1" dirty="0" smtClean="0"/>
              <a:t>recovery</a:t>
            </a:r>
          </a:p>
          <a:p>
            <a:pPr lvl="1"/>
            <a:r>
              <a:rPr lang="en-US" dirty="0"/>
              <a:t>both the encoding and the decoding processes are driven by a </a:t>
            </a:r>
            <a:r>
              <a:rPr lang="en-US" dirty="0" smtClean="0"/>
              <a:t>clock</a:t>
            </a:r>
          </a:p>
          <a:p>
            <a:pPr lvl="1"/>
            <a:r>
              <a:rPr lang="en-US" dirty="0"/>
              <a:t>every clock cycle the sender transmits a bit and the receiver recovers a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sender </a:t>
            </a:r>
            <a:r>
              <a:rPr lang="en-US" dirty="0"/>
              <a:t>and the </a:t>
            </a:r>
            <a:r>
              <a:rPr lang="en-US" dirty="0" smtClean="0"/>
              <a:t>receiver </a:t>
            </a:r>
            <a:r>
              <a:rPr lang="en-US" dirty="0"/>
              <a:t>clocks have to be precisely synchronized in order for the receiver to recover the same </a:t>
            </a:r>
            <a:r>
              <a:rPr lang="en-US" dirty="0" smtClean="0"/>
              <a:t>bits the </a:t>
            </a:r>
            <a:r>
              <a:rPr lang="en-US" dirty="0"/>
              <a:t>sender </a:t>
            </a:r>
            <a:r>
              <a:rPr lang="en-US" dirty="0" smtClean="0"/>
              <a:t>transmits</a:t>
            </a:r>
          </a:p>
          <a:p>
            <a:pPr lvl="1"/>
            <a:r>
              <a:rPr lang="en-US" dirty="0"/>
              <a:t>If the receiver’s clock is even slightly faster or slower than the sender’s clock, then it does not correctly decode the </a:t>
            </a:r>
            <a:r>
              <a:rPr lang="en-US" dirty="0" smtClean="0"/>
              <a:t>signal</a:t>
            </a:r>
          </a:p>
          <a:p>
            <a:pPr lvl="1"/>
            <a:endParaRPr lang="en-US" altLang="en-US" dirty="0"/>
          </a:p>
          <a:p>
            <a:r>
              <a:rPr lang="en-US" altLang="en-US" dirty="0" smtClean="0"/>
              <a:t>How to fix the clock problem?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2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9325D-B0D2-4963-937F-549483DC94F3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Encodings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Non-return to Zero Inverted (NRZI)</a:t>
            </a:r>
            <a:endParaRPr lang="en-US" altLang="en-US" sz="3200"/>
          </a:p>
          <a:p>
            <a:pPr lvl="1">
              <a:lnSpc>
                <a:spcPct val="90000"/>
              </a:lnSpc>
            </a:pPr>
            <a:r>
              <a:rPr lang="en-US" altLang="en-US" smtClean="0"/>
              <a:t>make a transition from current signal to encode a one; stay at current signal to encode a zero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solves the problem of consecutive ones</a:t>
            </a:r>
          </a:p>
          <a:p>
            <a:pPr lvl="1"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Manchester</a:t>
            </a:r>
            <a:endParaRPr lang="en-US" altLang="en-US" sz="3200">
              <a:solidFill>
                <a:srgbClr val="D9D9D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transmit XOR of the NRZ encoded data and the clock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olidFill>
                  <a:srgbClr val="D9D9D9"/>
                </a:solidFill>
              </a:rPr>
              <a:t>only 50% efficient (bit rate = 1/2 baud rate)</a:t>
            </a:r>
          </a:p>
        </p:txBody>
      </p:sp>
    </p:spTree>
    <p:extLst>
      <p:ext uri="{BB962C8B-B14F-4D97-AF65-F5344CB8AC3E}">
        <p14:creationId xmlns:p14="http://schemas.microsoft.com/office/powerpoint/2010/main" val="1154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400"/>
              <a:t>Winter 2014</a:t>
            </a:r>
            <a:endParaRPr lang="en-US" altLang="en-US" sz="140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MU CS4850/7850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2FB15B-7211-4D6D-BA35-5438C6668A7A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Encodings (cont)</a:t>
            </a:r>
          </a:p>
        </p:txBody>
      </p:sp>
      <p:pic>
        <p:nvPicPr>
          <p:cNvPr id="7174" name="Picture 68" descr="02x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2159000"/>
            <a:ext cx="6989762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2036764" y="3435351"/>
            <a:ext cx="82010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2189164" y="4059238"/>
            <a:ext cx="82010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1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671</Words>
  <Application>Microsoft Office PowerPoint</Application>
  <PresentationFormat>Widescreen</PresentationFormat>
  <Paragraphs>139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Myriad Roman</vt:lpstr>
      <vt:lpstr>Times New Roman</vt:lpstr>
      <vt:lpstr>Office Theme</vt:lpstr>
      <vt:lpstr>PowerPoint Presentation</vt:lpstr>
      <vt:lpstr>PowerPoint Presentation</vt:lpstr>
      <vt:lpstr>Signalling</vt:lpstr>
      <vt:lpstr>Encoding</vt:lpstr>
      <vt:lpstr>Problem: Consecutive 1s or 0s</vt:lpstr>
      <vt:lpstr>Problem: Consecutive 1s or 0s</vt:lpstr>
      <vt:lpstr>Problem: Consecutive 1s or 0s</vt:lpstr>
      <vt:lpstr>Alternative Encodings</vt:lpstr>
      <vt:lpstr>Encodings (cont)</vt:lpstr>
      <vt:lpstr>Alternative Encodings</vt:lpstr>
      <vt:lpstr>Encodings (cont)</vt:lpstr>
      <vt:lpstr>Encodings (cont)</vt:lpstr>
      <vt:lpstr>4B/5B</vt:lpstr>
      <vt:lpstr>Framing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zenglab1</dc:creator>
  <cp:lastModifiedBy>zenglab1</cp:lastModifiedBy>
  <cp:revision>11</cp:revision>
  <dcterms:created xsi:type="dcterms:W3CDTF">2017-01-27T16:57:41Z</dcterms:created>
  <dcterms:modified xsi:type="dcterms:W3CDTF">2017-01-27T17:46:44Z</dcterms:modified>
</cp:coreProperties>
</file>