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2390"/>
  </p:normalViewPr>
  <p:slideViewPr>
    <p:cSldViewPr snapToGrid="0">
      <p:cViewPr varScale="1">
        <p:scale>
          <a:sx n="102" d="100"/>
          <a:sy n="102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2239-02C8-47B3-A916-8A6985EA2B6C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7C65-404B-4816-AD46-BD361607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Encoding: how to get information</a:t>
            </a:r>
          </a:p>
          <a:p>
            <a:r>
              <a:rPr lang="en-US" dirty="0" smtClean="0"/>
              <a:t>	NRZ:</a:t>
            </a:r>
            <a:r>
              <a:rPr lang="en-US" baseline="0" dirty="0" smtClean="0"/>
              <a:t> 1’s and </a:t>
            </a:r>
            <a:r>
              <a:rPr lang="en-US" baseline="0" dirty="0" err="1" smtClean="0"/>
              <a:t>zeros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57C65-404B-4816-AD46-BD36160753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EA475E-6CD0-4047-9489-A2915023C0A4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HDLC, SDLC? High-level data link control, synchronous data link control</a:t>
            </a:r>
          </a:p>
          <a:p>
            <a:r>
              <a:rPr lang="en-US" altLang="en-US" dirty="0" smtClean="0"/>
              <a:t>Sentinel: guard, watch</a:t>
            </a:r>
          </a:p>
        </p:txBody>
      </p:sp>
    </p:spTree>
    <p:extLst>
      <p:ext uri="{BB962C8B-B14F-4D97-AF65-F5344CB8AC3E}">
        <p14:creationId xmlns:p14="http://schemas.microsoft.com/office/powerpoint/2010/main" val="16014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EA475E-6CD0-4047-9489-A2915023C0A4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HDLC, SDLC? High-level data link control, synchronous data link control</a:t>
            </a:r>
          </a:p>
          <a:p>
            <a:r>
              <a:rPr lang="en-US" altLang="en-US" smtClean="0"/>
              <a:t>Sentinel: guard, watch</a:t>
            </a:r>
          </a:p>
        </p:txBody>
      </p:sp>
    </p:spTree>
    <p:extLst>
      <p:ext uri="{BB962C8B-B14F-4D97-AF65-F5344CB8AC3E}">
        <p14:creationId xmlns:p14="http://schemas.microsoft.com/office/powerpoint/2010/main" val="15322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20A805-423C-4A81-ACBF-6818D20226F8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DDCMP:digital data communication message protocol</a:t>
            </a:r>
          </a:p>
        </p:txBody>
      </p:sp>
    </p:spTree>
    <p:extLst>
      <p:ext uri="{BB962C8B-B14F-4D97-AF65-F5344CB8AC3E}">
        <p14:creationId xmlns:p14="http://schemas.microsoft.com/office/powerpoint/2010/main" val="57031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STS: synchronous transport signal</a:t>
            </a:r>
          </a:p>
          <a:p>
            <a:r>
              <a:rPr lang="en-US" altLang="en-US" smtClean="0"/>
              <a:t>810 bytes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85AE58-67E8-4EA3-8158-229E41A9203B}" type="slidenum">
              <a:rPr lang="en-US" altLang="en-US" sz="1300"/>
              <a:pPr/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3096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A2EC51-3EB7-459C-8484-59C0C640F5D7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420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r>
              <a:rPr lang="en-US" baseline="0" dirty="0" smtClean="0"/>
              <a:t> 11 12 7 13 4</a:t>
            </a:r>
          </a:p>
          <a:p>
            <a:r>
              <a:rPr lang="en-US" baseline="0" dirty="0" smtClean="0"/>
              <a:t>=72</a:t>
            </a:r>
          </a:p>
          <a:p>
            <a:r>
              <a:rPr lang="en-US" baseline="0" dirty="0" err="1" smtClean="0"/>
              <a:t>Chksum</a:t>
            </a:r>
            <a:r>
              <a:rPr lang="en-US" baseline="0" dirty="0" smtClean="0"/>
              <a:t> = 16</a:t>
            </a:r>
          </a:p>
          <a:p>
            <a:pPr marL="171450" indent="-171450">
              <a:buFont typeface="Wingdings" charset="2"/>
              <a:buChar char="à"/>
            </a:pPr>
            <a:r>
              <a:rPr lang="en-US" baseline="0" dirty="0" smtClean="0">
                <a:sym typeface="Wingdings"/>
              </a:rPr>
              <a:t>72/16 = (only concerned w/ the remainder)= Remainder = 8</a:t>
            </a:r>
          </a:p>
          <a:p>
            <a:pPr marL="171450" indent="-171450">
              <a:buFont typeface="Wingdings" charset="2"/>
              <a:buChar char="à"/>
            </a:pPr>
            <a:r>
              <a:rPr lang="en-US" baseline="0" dirty="0" smtClean="0">
                <a:sym typeface="Wingdings"/>
              </a:rPr>
              <a:t>The receiver sends 25 11 12 7 13 4 +(R8)</a:t>
            </a:r>
          </a:p>
          <a:p>
            <a:pPr marL="171450" indent="-171450">
              <a:buFont typeface="Wingdings" charset="2"/>
              <a:buChar char="à"/>
            </a:pPr>
            <a:r>
              <a:rPr lang="en-US" baseline="0" dirty="0" smtClean="0">
                <a:sym typeface="Wingdings"/>
              </a:rPr>
              <a:t>If the receiver gets an 8 at the end, then everything is good. Else message gets corrupted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pPr marL="171450" indent="-171450">
              <a:buFont typeface="Wingdings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57C65-404B-4816-AD46-BD36160753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M(x)</a:t>
            </a:r>
            <a:r>
              <a:rPr lang="en-US" baseline="0" dirty="0" smtClean="0"/>
              <a:t> = 10011010</a:t>
            </a:r>
          </a:p>
          <a:p>
            <a:r>
              <a:rPr lang="en-US" baseline="0" dirty="0" smtClean="0"/>
              <a:t>C(x) = 1101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57C65-404B-4816-AD46-BD36160753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BA66-FA30-42BE-938E-29A1AD4A9A6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F3AE-85A0-4709-818C-24EBB8F4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Framing &amp; Error Checking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207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Recap of Encoding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Framing Methods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Parity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Checksum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CRC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6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6A32E3-6135-45A3-A6D9-0829B8B0AA9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Parity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110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Even or odd parity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871664"/>
            <a:ext cx="3567112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7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CBE27A-9914-4157-B285-386EEBFD1335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Internet Checksum Algorithm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View message as a sequence of 16-bit integers; sum using 16-bit </a:t>
            </a:r>
            <a:r>
              <a:rPr lang="en-US" altLang="en-US" sz="2400">
                <a:solidFill>
                  <a:srgbClr val="FF0000"/>
                </a:solidFill>
              </a:rPr>
              <a:t>ones-complement</a:t>
            </a:r>
            <a:r>
              <a:rPr lang="en-US" altLang="en-US" sz="2400"/>
              <a:t> arithmetic; take ones-complement of the result.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Attach the checksum with the original message</a:t>
            </a:r>
            <a:endParaRPr lang="en-US" altLang="en-US" smtClean="0"/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581400" y="3108326"/>
            <a:ext cx="5867400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u_short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cksum(u_short *buf, int count)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register u_long sum = 0;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while (count--)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{    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sum += *buf++;    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if (sum &amp; 0xFFFF0000)     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{        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 /*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carry occurred</a:t>
            </a:r>
            <a:r>
              <a:rPr lang="en-US" altLang="en-US" sz="1600" b="1">
                <a:latin typeface="Courier New" panose="02070309020205020404" pitchFamily="49" charset="0"/>
              </a:rPr>
              <a:t>, so wrap around */        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 sum &amp;= 0xFFFF;        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   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sum++;</a:t>
            </a:r>
            <a:r>
              <a:rPr lang="en-US" altLang="en-US" sz="1600" b="1">
                <a:latin typeface="Courier New" panose="02070309020205020404" pitchFamily="49" charset="0"/>
              </a:rPr>
              <a:t>    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   }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}       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   return ~(sum &amp; 0xFFFF);</a:t>
            </a:r>
          </a:p>
          <a:p>
            <a:pPr>
              <a:lnSpc>
                <a:spcPct val="80000"/>
              </a:lnSpc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  <a:endParaRPr lang="en-US" altLang="en-US" sz="1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C831E-E7E8-4EE9-AB14-70C7A7962766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Cyclic Redundancy Check</a:t>
            </a:r>
            <a:br>
              <a:rPr lang="en-US" altLang="en-US" smtClean="0"/>
            </a:br>
            <a:r>
              <a:rPr lang="en-US" altLang="en-US" smtClean="0"/>
              <a:t>(Error Detection)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r>
              <a:rPr lang="en-US" altLang="en-US" smtClean="0"/>
              <a:t>Add </a:t>
            </a:r>
            <a:r>
              <a:rPr lang="en-US" altLang="en-US" i="1" smtClean="0"/>
              <a:t>k </a:t>
            </a:r>
            <a:r>
              <a:rPr lang="en-US" altLang="en-US" smtClean="0"/>
              <a:t>bits of redundant data to an </a:t>
            </a:r>
            <a:r>
              <a:rPr lang="en-US" altLang="en-US" i="1" smtClean="0"/>
              <a:t>n</a:t>
            </a:r>
            <a:r>
              <a:rPr lang="en-US" altLang="en-US" smtClean="0"/>
              <a:t>-bit message</a:t>
            </a:r>
          </a:p>
          <a:p>
            <a:pPr lvl="1"/>
            <a:r>
              <a:rPr lang="en-US" altLang="en-US" smtClean="0"/>
              <a:t>want </a:t>
            </a:r>
            <a:r>
              <a:rPr lang="en-US" altLang="en-US" i="1" smtClean="0"/>
              <a:t>k</a:t>
            </a:r>
            <a:r>
              <a:rPr lang="en-US" altLang="en-US" smtClean="0"/>
              <a:t> &lt;&lt; </a:t>
            </a:r>
            <a:r>
              <a:rPr lang="en-US" altLang="en-US" i="1" smtClean="0"/>
              <a:t>n</a:t>
            </a:r>
            <a:endParaRPr lang="en-US" altLang="en-US" smtClean="0"/>
          </a:p>
          <a:p>
            <a:pPr lvl="1"/>
            <a:r>
              <a:rPr lang="en-US" altLang="en-US" smtClean="0"/>
              <a:t>e.g., </a:t>
            </a:r>
            <a:r>
              <a:rPr lang="en-US" altLang="en-US" i="1" smtClean="0"/>
              <a:t>k</a:t>
            </a:r>
            <a:r>
              <a:rPr lang="en-US" altLang="en-US" smtClean="0"/>
              <a:t> = 32 and </a:t>
            </a:r>
            <a:r>
              <a:rPr lang="en-US" altLang="en-US" i="1" smtClean="0"/>
              <a:t>n</a:t>
            </a:r>
            <a:r>
              <a:rPr lang="en-US" altLang="en-US" smtClean="0"/>
              <a:t> = 12,000 (1500 bytes)</a:t>
            </a:r>
          </a:p>
          <a:p>
            <a:r>
              <a:rPr lang="en-US" altLang="en-US" smtClean="0"/>
              <a:t>Represent </a:t>
            </a:r>
            <a:r>
              <a:rPr lang="en-US" altLang="en-US" i="1" smtClean="0"/>
              <a:t>n</a:t>
            </a:r>
            <a:r>
              <a:rPr lang="en-US" altLang="en-US" smtClean="0"/>
              <a:t>-bit message as </a:t>
            </a:r>
            <a:r>
              <a:rPr lang="en-US" altLang="en-US" i="1" smtClean="0"/>
              <a:t>n</a:t>
            </a:r>
            <a:r>
              <a:rPr lang="en-US" altLang="en-US" smtClean="0"/>
              <a:t>-1 degree polynomial</a:t>
            </a:r>
          </a:p>
          <a:p>
            <a:pPr lvl="1"/>
            <a:r>
              <a:rPr lang="en-US" altLang="en-US" smtClean="0"/>
              <a:t>e.g., MSG=10011010 as </a:t>
            </a:r>
            <a:r>
              <a:rPr lang="en-US" altLang="en-US" i="1" smtClean="0"/>
              <a:t>M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= </a:t>
            </a:r>
            <a:r>
              <a:rPr lang="en-US" altLang="en-US" i="1" smtClean="0"/>
              <a:t>x</a:t>
            </a:r>
            <a:r>
              <a:rPr lang="en-US" altLang="en-US" baseline="30000" smtClean="0"/>
              <a:t>7</a:t>
            </a:r>
            <a:r>
              <a:rPr lang="en-US" altLang="en-US" smtClean="0"/>
              <a:t> + </a:t>
            </a:r>
            <a:r>
              <a:rPr lang="en-US" altLang="en-US" i="1" smtClean="0"/>
              <a:t>x</a:t>
            </a:r>
            <a:r>
              <a:rPr lang="en-US" altLang="en-US" baseline="30000" smtClean="0"/>
              <a:t>4 </a:t>
            </a:r>
            <a:r>
              <a:rPr lang="en-US" altLang="en-US" smtClean="0"/>
              <a:t>+ </a:t>
            </a:r>
            <a:r>
              <a:rPr lang="en-US" altLang="en-US" i="1" smtClean="0"/>
              <a:t>x</a:t>
            </a:r>
            <a:r>
              <a:rPr lang="en-US" altLang="en-US" baseline="30000" smtClean="0"/>
              <a:t>3</a:t>
            </a:r>
            <a:r>
              <a:rPr lang="en-US" altLang="en-US" smtClean="0"/>
              <a:t> + </a:t>
            </a:r>
            <a:r>
              <a:rPr lang="en-US" altLang="en-US" i="1" smtClean="0"/>
              <a:t>x</a:t>
            </a:r>
            <a:r>
              <a:rPr lang="en-US" altLang="en-US" baseline="30000" smtClean="0"/>
              <a:t>1</a:t>
            </a:r>
            <a:endParaRPr lang="en-US" altLang="en-US" smtClean="0"/>
          </a:p>
          <a:p>
            <a:r>
              <a:rPr lang="en-US" altLang="en-US" smtClean="0"/>
              <a:t>Let </a:t>
            </a:r>
            <a:r>
              <a:rPr lang="en-US" altLang="en-US" i="1" smtClean="0"/>
              <a:t>k</a:t>
            </a:r>
            <a:r>
              <a:rPr lang="en-US" altLang="en-US" smtClean="0"/>
              <a:t> be the degree of some divisor polynomial</a:t>
            </a:r>
          </a:p>
          <a:p>
            <a:pPr lvl="1"/>
            <a:r>
              <a:rPr lang="en-US" altLang="en-US" smtClean="0"/>
              <a:t>e.g., </a:t>
            </a:r>
            <a:r>
              <a:rPr lang="en-US" altLang="en-US" i="1" smtClean="0"/>
              <a:t>C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= </a:t>
            </a:r>
            <a:r>
              <a:rPr lang="en-US" altLang="en-US" i="1" smtClean="0"/>
              <a:t>x</a:t>
            </a:r>
            <a:r>
              <a:rPr lang="en-US" altLang="en-US" baseline="30000" smtClean="0"/>
              <a:t>3</a:t>
            </a:r>
            <a:r>
              <a:rPr lang="en-US" altLang="en-US" smtClean="0"/>
              <a:t> + </a:t>
            </a:r>
            <a:r>
              <a:rPr lang="en-US" altLang="en-US" i="1" smtClean="0"/>
              <a:t>x</a:t>
            </a:r>
            <a:r>
              <a:rPr lang="en-US" altLang="en-US" baseline="30000" smtClean="0"/>
              <a:t>2</a:t>
            </a:r>
            <a:r>
              <a:rPr lang="en-US" altLang="en-US" smtClean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8737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BCC723-B409-4CB7-820B-9912C377F188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CRC (cont)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00213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Transmit polynomial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that is evenly divisible by </a:t>
            </a:r>
            <a:r>
              <a:rPr lang="en-US" altLang="en-US" i="1" smtClean="0"/>
              <a:t>C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</a:t>
            </a:r>
          </a:p>
          <a:p>
            <a:pPr lvl="1"/>
            <a:r>
              <a:rPr lang="en-US" altLang="en-US" smtClean="0"/>
              <a:t>shift left </a:t>
            </a:r>
            <a:r>
              <a:rPr lang="en-US" altLang="en-US" i="1" smtClean="0"/>
              <a:t>k</a:t>
            </a:r>
            <a:r>
              <a:rPr lang="en-US" altLang="en-US" smtClean="0"/>
              <a:t> bits, i.e., </a:t>
            </a:r>
            <a:r>
              <a:rPr lang="en-US" altLang="en-US" i="1" smtClean="0"/>
              <a:t>M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  <a:r>
              <a:rPr lang="en-US" altLang="en-US" i="1" smtClean="0"/>
              <a:t>x</a:t>
            </a:r>
            <a:r>
              <a:rPr lang="en-US" altLang="en-US" i="1" baseline="30000" smtClean="0"/>
              <a:t>k</a:t>
            </a:r>
            <a:endParaRPr lang="en-US" altLang="en-US" i="1" smtClean="0"/>
          </a:p>
          <a:p>
            <a:pPr lvl="1"/>
            <a:r>
              <a:rPr lang="en-US" altLang="en-US" smtClean="0"/>
              <a:t>subtract remainder of </a:t>
            </a:r>
            <a:r>
              <a:rPr lang="en-US" altLang="en-US" i="1" smtClean="0"/>
              <a:t>M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  <a:r>
              <a:rPr lang="en-US" altLang="en-US" i="1" smtClean="0"/>
              <a:t>x</a:t>
            </a:r>
            <a:r>
              <a:rPr lang="en-US" altLang="en-US" i="1" baseline="30000" smtClean="0"/>
              <a:t>k</a:t>
            </a:r>
            <a:r>
              <a:rPr lang="en-US" altLang="en-US" smtClean="0"/>
              <a:t> / </a:t>
            </a:r>
            <a:r>
              <a:rPr lang="en-US" altLang="en-US" i="1" smtClean="0"/>
              <a:t>C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from </a:t>
            </a:r>
            <a:r>
              <a:rPr lang="en-US" altLang="en-US" i="1" smtClean="0"/>
              <a:t>M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  <a:r>
              <a:rPr lang="en-US" altLang="en-US" i="1" smtClean="0"/>
              <a:t>x</a:t>
            </a:r>
            <a:r>
              <a:rPr lang="en-US" altLang="en-US" i="1" baseline="30000" smtClean="0"/>
              <a:t>k</a:t>
            </a:r>
          </a:p>
          <a:p>
            <a:pPr lvl="1"/>
            <a:r>
              <a:rPr lang="en-US" altLang="en-US" smtClean="0"/>
              <a:t>i.e.,</a:t>
            </a:r>
            <a:r>
              <a:rPr lang="en-US" altLang="en-US" i="1" smtClean="0"/>
              <a:t> </a:t>
            </a:r>
            <a:r>
              <a:rPr lang="en-US" altLang="en-US" i="1" smtClean="0">
                <a:solidFill>
                  <a:srgbClr val="FF0000"/>
                </a:solidFill>
              </a:rPr>
              <a:t>P(x)= M</a:t>
            </a:r>
            <a:r>
              <a:rPr lang="en-US" altLang="en-US" smtClean="0">
                <a:solidFill>
                  <a:srgbClr val="FF0000"/>
                </a:solidFill>
              </a:rPr>
              <a:t>(</a:t>
            </a:r>
            <a:r>
              <a:rPr lang="en-US" altLang="en-US" i="1" smtClean="0">
                <a:solidFill>
                  <a:srgbClr val="FF0000"/>
                </a:solidFill>
              </a:rPr>
              <a:t>x</a:t>
            </a:r>
            <a:r>
              <a:rPr lang="en-US" altLang="en-US" smtClean="0">
                <a:solidFill>
                  <a:srgbClr val="FF0000"/>
                </a:solidFill>
              </a:rPr>
              <a:t>)</a:t>
            </a:r>
            <a:r>
              <a:rPr lang="en-US" altLang="en-US" i="1" smtClean="0">
                <a:solidFill>
                  <a:srgbClr val="FF0000"/>
                </a:solidFill>
              </a:rPr>
              <a:t>x</a:t>
            </a:r>
            <a:r>
              <a:rPr lang="en-US" altLang="en-US" i="1" baseline="30000" smtClean="0">
                <a:solidFill>
                  <a:srgbClr val="FF0000"/>
                </a:solidFill>
              </a:rPr>
              <a:t>k </a:t>
            </a:r>
            <a:r>
              <a:rPr lang="en-US" altLang="en-US" i="1" smtClean="0">
                <a:solidFill>
                  <a:srgbClr val="FF0000"/>
                </a:solidFill>
              </a:rPr>
              <a:t>– </a:t>
            </a:r>
            <a:r>
              <a:rPr lang="en-US" altLang="en-US" smtClean="0">
                <a:solidFill>
                  <a:srgbClr val="FF0000"/>
                </a:solidFill>
              </a:rPr>
              <a:t>(remainder of</a:t>
            </a:r>
            <a:r>
              <a:rPr lang="en-US" altLang="en-US" i="1" smtClean="0">
                <a:solidFill>
                  <a:srgbClr val="FF0000"/>
                </a:solidFill>
              </a:rPr>
              <a:t> M</a:t>
            </a:r>
            <a:r>
              <a:rPr lang="en-US" altLang="en-US" smtClean="0">
                <a:solidFill>
                  <a:srgbClr val="FF0000"/>
                </a:solidFill>
              </a:rPr>
              <a:t>(</a:t>
            </a:r>
            <a:r>
              <a:rPr lang="en-US" altLang="en-US" i="1" smtClean="0">
                <a:solidFill>
                  <a:srgbClr val="FF0000"/>
                </a:solidFill>
              </a:rPr>
              <a:t>x</a:t>
            </a:r>
            <a:r>
              <a:rPr lang="en-US" altLang="en-US" smtClean="0">
                <a:solidFill>
                  <a:srgbClr val="FF0000"/>
                </a:solidFill>
              </a:rPr>
              <a:t>)</a:t>
            </a:r>
            <a:r>
              <a:rPr lang="en-US" altLang="en-US" i="1" smtClean="0">
                <a:solidFill>
                  <a:srgbClr val="FF0000"/>
                </a:solidFill>
              </a:rPr>
              <a:t>x</a:t>
            </a:r>
            <a:r>
              <a:rPr lang="en-US" altLang="en-US" i="1" baseline="30000" smtClean="0">
                <a:solidFill>
                  <a:srgbClr val="FF0000"/>
                </a:solidFill>
              </a:rPr>
              <a:t>k</a:t>
            </a:r>
            <a:r>
              <a:rPr lang="en-US" altLang="en-US" smtClean="0">
                <a:solidFill>
                  <a:srgbClr val="FF0000"/>
                </a:solidFill>
              </a:rPr>
              <a:t> / </a:t>
            </a:r>
            <a:r>
              <a:rPr lang="en-US" altLang="en-US" i="1" smtClean="0">
                <a:solidFill>
                  <a:srgbClr val="FF0000"/>
                </a:solidFill>
              </a:rPr>
              <a:t>C</a:t>
            </a:r>
            <a:r>
              <a:rPr lang="en-US" altLang="en-US" smtClean="0">
                <a:solidFill>
                  <a:srgbClr val="FF0000"/>
                </a:solidFill>
              </a:rPr>
              <a:t>(</a:t>
            </a:r>
            <a:r>
              <a:rPr lang="en-US" altLang="en-US" i="1" smtClean="0">
                <a:solidFill>
                  <a:srgbClr val="FF0000"/>
                </a:solidFill>
              </a:rPr>
              <a:t>x</a:t>
            </a:r>
            <a:r>
              <a:rPr lang="en-US" altLang="en-US" smtClean="0">
                <a:solidFill>
                  <a:srgbClr val="FF0000"/>
                </a:solidFill>
              </a:rPr>
              <a:t>))</a:t>
            </a:r>
            <a:r>
              <a:rPr lang="en-US" altLang="en-US" smtClean="0"/>
              <a:t> </a:t>
            </a:r>
            <a:endParaRPr lang="en-US" altLang="en-US" i="1" smtClean="0"/>
          </a:p>
          <a:p>
            <a:r>
              <a:rPr lang="en-US" altLang="en-US" smtClean="0"/>
              <a:t>Receiver polynomial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+ </a:t>
            </a:r>
            <a:r>
              <a:rPr lang="en-US" altLang="en-US" i="1" smtClean="0"/>
              <a:t>E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i="1" smtClean="0"/>
              <a:t>E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= 0 implies no errors</a:t>
            </a:r>
          </a:p>
          <a:p>
            <a:r>
              <a:rPr lang="en-US" altLang="en-US" smtClean="0"/>
              <a:t>Divide (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+ </a:t>
            </a:r>
            <a:r>
              <a:rPr lang="en-US" altLang="en-US" i="1" smtClean="0"/>
              <a:t>E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)) by </a:t>
            </a:r>
            <a:r>
              <a:rPr lang="en-US" altLang="en-US" i="1" smtClean="0"/>
              <a:t>C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); remainder zero if:</a:t>
            </a:r>
          </a:p>
          <a:p>
            <a:pPr lvl="1"/>
            <a:r>
              <a:rPr lang="en-US" altLang="en-US" i="1" smtClean="0"/>
              <a:t>E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was zero (no error), or</a:t>
            </a:r>
          </a:p>
          <a:p>
            <a:pPr lvl="1"/>
            <a:r>
              <a:rPr lang="en-US" altLang="en-US" i="1" smtClean="0"/>
              <a:t>E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 is exactly divisible by </a:t>
            </a:r>
            <a:r>
              <a:rPr lang="en-US" altLang="en-US" i="1" smtClean="0"/>
              <a:t>C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4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A71F5A-964C-491E-AD46-F16CE9C07829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CRC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Message M(x): x</a:t>
            </a:r>
            <a:r>
              <a:rPr lang="en-US" altLang="en-US" baseline="30000" smtClean="0"/>
              <a:t>7</a:t>
            </a:r>
            <a:r>
              <a:rPr lang="en-US" altLang="en-US" smtClean="0"/>
              <a:t>+x</a:t>
            </a:r>
            <a:r>
              <a:rPr lang="en-US" altLang="en-US" baseline="30000" smtClean="0"/>
              <a:t>4</a:t>
            </a:r>
            <a:r>
              <a:rPr lang="en-US" altLang="en-US" smtClean="0"/>
              <a:t>+x</a:t>
            </a:r>
            <a:r>
              <a:rPr lang="en-US" altLang="en-US" baseline="30000" smtClean="0"/>
              <a:t>3</a:t>
            </a:r>
            <a:r>
              <a:rPr lang="en-US" altLang="en-US" smtClean="0"/>
              <a:t>+x</a:t>
            </a:r>
            <a:r>
              <a:rPr lang="en-US" altLang="en-US" baseline="30000" smtClean="0"/>
              <a:t>1</a:t>
            </a:r>
            <a:r>
              <a:rPr lang="en-US" altLang="en-US" smtClean="0"/>
              <a:t>	10011010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C(x)=1101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Multiply by X</a:t>
            </a:r>
            <a:r>
              <a:rPr lang="en-US" altLang="en-US" baseline="30000" smtClean="0"/>
              <a:t>3</a:t>
            </a:r>
            <a:r>
              <a:rPr lang="en-US" altLang="en-US" smtClean="0"/>
              <a:t>				10011010000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mtClean="0"/>
              <a:t>1</a:t>
            </a:r>
            <a:r>
              <a:rPr lang="en-US" altLang="en-US" smtClean="0">
                <a:solidFill>
                  <a:srgbClr val="D9D9D9"/>
                </a:solidFill>
              </a:rPr>
              <a:t>1111001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    1101  10011010000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mtClean="0"/>
              <a:t>1101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mtClean="0"/>
              <a:t>  1001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mtClean="0"/>
              <a:t>    …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smtClean="0"/>
              <a:t>                 101 	remainder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Send 10011010</a:t>
            </a:r>
            <a:r>
              <a:rPr lang="en-US" altLang="en-US" b="1" smtClean="0"/>
              <a:t>101</a:t>
            </a:r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3594100" y="3709988"/>
            <a:ext cx="1519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>
            <a:off x="3594100" y="5089525"/>
            <a:ext cx="1519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>
            <a:off x="3594100" y="3709989"/>
            <a:ext cx="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5861050" y="3616326"/>
            <a:ext cx="229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Binary</a:t>
            </a:r>
            <a:r>
              <a:rPr lang="en-US" altLang="en-US"/>
              <a:t> division</a:t>
            </a:r>
          </a:p>
        </p:txBody>
      </p:sp>
    </p:spTree>
    <p:extLst>
      <p:ext uri="{BB962C8B-B14F-4D97-AF65-F5344CB8AC3E}">
        <p14:creationId xmlns:p14="http://schemas.microsoft.com/office/powerpoint/2010/main" val="30863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E73034-139B-4D0F-AD15-22F2BA6ADE0D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Selecting </a:t>
            </a:r>
            <a:r>
              <a:rPr lang="en-US" altLang="en-US" i="1" smtClean="0"/>
              <a:t>C</a:t>
            </a:r>
            <a:r>
              <a:rPr lang="en-US" altLang="en-US" smtClean="0"/>
              <a:t>(</a:t>
            </a:r>
            <a:r>
              <a:rPr lang="en-US" altLang="en-US" i="1" smtClean="0"/>
              <a:t>x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z="2400"/>
              <a:t>(with degree of k)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Can detect all </a:t>
            </a:r>
            <a:r>
              <a:rPr lang="en-US" altLang="en-US" sz="2400">
                <a:solidFill>
                  <a:srgbClr val="FF0000"/>
                </a:solidFill>
              </a:rPr>
              <a:t>single-bit errors</a:t>
            </a:r>
            <a:r>
              <a:rPr lang="en-US" altLang="en-US" sz="2400"/>
              <a:t>, as long as the </a:t>
            </a:r>
            <a:r>
              <a:rPr lang="en-US" altLang="en-US" sz="2400" i="1"/>
              <a:t>x</a:t>
            </a:r>
            <a:r>
              <a:rPr lang="en-US" altLang="en-US" sz="2400" i="1" baseline="30000"/>
              <a:t>k</a:t>
            </a:r>
            <a:r>
              <a:rPr lang="en-US" altLang="en-US" sz="2400"/>
              <a:t> and </a:t>
            </a:r>
            <a:r>
              <a:rPr lang="en-US" altLang="en-US" sz="2400" i="1"/>
              <a:t>x</a:t>
            </a:r>
            <a:r>
              <a:rPr lang="en-US" altLang="en-US" sz="2400" baseline="30000"/>
              <a:t>0</a:t>
            </a:r>
            <a:r>
              <a:rPr lang="en-US" altLang="en-US" sz="2400"/>
              <a:t> terms have non-zero coefficients.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 detect all </a:t>
            </a:r>
            <a:r>
              <a:rPr lang="en-US" altLang="en-US" sz="2400">
                <a:solidFill>
                  <a:srgbClr val="FF0000"/>
                </a:solidFill>
              </a:rPr>
              <a:t>double-bit errors</a:t>
            </a:r>
            <a:r>
              <a:rPr lang="en-US" altLang="en-US" sz="2400"/>
              <a:t>, as long as </a:t>
            </a:r>
            <a:r>
              <a:rPr lang="en-US" altLang="en-US" sz="2400" i="1"/>
              <a:t>C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contains a factor with at least three terms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 detect any </a:t>
            </a:r>
            <a:r>
              <a:rPr lang="en-US" altLang="en-US" sz="2400">
                <a:solidFill>
                  <a:srgbClr val="FF0000"/>
                </a:solidFill>
              </a:rPr>
              <a:t>odd</a:t>
            </a:r>
            <a:r>
              <a:rPr lang="en-US" altLang="en-US" sz="2400"/>
              <a:t> number of errors, as long as </a:t>
            </a:r>
            <a:r>
              <a:rPr lang="en-US" altLang="en-US" sz="2400" i="1"/>
              <a:t>C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contains the factor (</a:t>
            </a:r>
            <a:r>
              <a:rPr lang="en-US" altLang="en-US" sz="2400" i="1"/>
              <a:t>x</a:t>
            </a:r>
            <a:r>
              <a:rPr lang="en-US" altLang="en-US" sz="2400"/>
              <a:t> + 1)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 detect any ‘</a:t>
            </a:r>
            <a:r>
              <a:rPr lang="en-US" altLang="en-US" sz="2400">
                <a:solidFill>
                  <a:srgbClr val="FF0000"/>
                </a:solidFill>
              </a:rPr>
              <a:t>burst</a:t>
            </a:r>
            <a:r>
              <a:rPr lang="en-US" altLang="en-US" sz="2400"/>
              <a:t>’ error (i.e., sequence of consecutive error bits) for which the length of the burst is less than </a:t>
            </a:r>
            <a:r>
              <a:rPr lang="en-US" altLang="en-US" sz="2400" i="1"/>
              <a:t>k</a:t>
            </a:r>
            <a:r>
              <a:rPr lang="en-US" altLang="en-US" sz="2400"/>
              <a:t> bits.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Most burst errors of larger than </a:t>
            </a:r>
            <a:r>
              <a:rPr lang="en-US" altLang="en-US" sz="2400" i="1"/>
              <a:t>k</a:t>
            </a:r>
            <a:r>
              <a:rPr lang="en-US" altLang="en-US" sz="2400"/>
              <a:t> bits can also be detected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z="2400"/>
              <a:t>See Table 2.5 on page 96 for common </a:t>
            </a:r>
            <a:r>
              <a:rPr lang="en-US" altLang="en-US" sz="2400" i="1"/>
              <a:t>C(x)</a:t>
            </a:r>
          </a:p>
        </p:txBody>
      </p:sp>
    </p:spTree>
    <p:extLst>
      <p:ext uri="{BB962C8B-B14F-4D97-AF65-F5344CB8AC3E}">
        <p14:creationId xmlns:p14="http://schemas.microsoft.com/office/powerpoint/2010/main" val="442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Recap****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NRZ: 1’s and </a:t>
            </a:r>
            <a:r>
              <a:rPr lang="en-US" dirty="0" err="1" smtClean="0"/>
              <a:t>zeros</a:t>
            </a:r>
            <a:r>
              <a:rPr lang="en-US" dirty="0" smtClean="0"/>
              <a:t>. Consecutive </a:t>
            </a:r>
            <a:r>
              <a:rPr lang="en-US" dirty="0" err="1" smtClean="0"/>
              <a:t>zeros</a:t>
            </a:r>
            <a:r>
              <a:rPr lang="en-US" dirty="0" smtClean="0"/>
              <a:t> wouldn’t keep clock in sync</a:t>
            </a:r>
            <a:endParaRPr lang="en-US" dirty="0" smtClean="0"/>
          </a:p>
          <a:p>
            <a:pPr lvl="1"/>
            <a:r>
              <a:rPr lang="en-US" dirty="0" smtClean="0"/>
              <a:t>NRZI: non-return to zero inverted. </a:t>
            </a:r>
            <a:r>
              <a:rPr lang="en-US" altLang="en-US" dirty="0"/>
              <a:t>make a transition from current signal to encode a one; stay at current signal to encode a </a:t>
            </a:r>
            <a:r>
              <a:rPr lang="en-US" altLang="en-US" dirty="0" smtClean="0"/>
              <a:t>zero. </a:t>
            </a:r>
            <a:r>
              <a:rPr lang="en-US" altLang="en-US" dirty="0"/>
              <a:t>S</a:t>
            </a:r>
            <a:r>
              <a:rPr lang="en-US" altLang="en-US" dirty="0" smtClean="0"/>
              <a:t>olves </a:t>
            </a:r>
            <a:r>
              <a:rPr lang="en-US" altLang="en-US" dirty="0"/>
              <a:t>the problem of consecutive </a:t>
            </a:r>
            <a:r>
              <a:rPr lang="en-US" altLang="en-US" dirty="0" smtClean="0"/>
              <a:t>ones</a:t>
            </a:r>
            <a:endParaRPr lang="en-US" dirty="0" smtClean="0"/>
          </a:p>
          <a:p>
            <a:pPr lvl="1"/>
            <a:r>
              <a:rPr lang="en-US" dirty="0" smtClean="0"/>
              <a:t>Manchester </a:t>
            </a:r>
            <a:r>
              <a:rPr lang="en-US" dirty="0" smtClean="0"/>
              <a:t>Encoding: solved issues of transitioning. 1’s are low to high 0’s are high to low. Inefficient because transition of signal doesn’t necessarily mean a change in information. Solves consecutive 1’s and 0’s</a:t>
            </a:r>
            <a:endParaRPr lang="en-US" dirty="0" smtClean="0"/>
          </a:p>
          <a:p>
            <a:pPr lvl="1"/>
            <a:r>
              <a:rPr lang="en-US" dirty="0" smtClean="0"/>
              <a:t>4B/5B: 4 bit/ 5bit: NRZI but can only have one zero in 4 bit and transfers it to 5 bit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6FDE37-8FBD-4339-83F1-5829AE67521E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Framing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r>
              <a:rPr lang="en-US" altLang="en-US" smtClean="0"/>
              <a:t>Break sequence of bits into a frame</a:t>
            </a:r>
          </a:p>
          <a:p>
            <a:r>
              <a:rPr lang="en-US" altLang="en-US" smtClean="0"/>
              <a:t>Typically implemented by network adaptor</a:t>
            </a:r>
          </a:p>
        </p:txBody>
      </p:sp>
      <p:pic>
        <p:nvPicPr>
          <p:cNvPr id="12295" name="Picture 21" descr="02x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6" y="3295650"/>
            <a:ext cx="68167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2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5DBD54-1ED9-41A3-BB2B-6E70B3832BE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Approaches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71626"/>
            <a:ext cx="7772400" cy="4176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Sentinel-based</a:t>
            </a:r>
          </a:p>
          <a:p>
            <a:pPr lvl="1"/>
            <a:r>
              <a:rPr lang="en-US" altLang="en-US" dirty="0" smtClean="0"/>
              <a:t>Place special characters to indicate where characters begin and end</a:t>
            </a:r>
          </a:p>
          <a:p>
            <a:pPr lvl="1"/>
            <a:r>
              <a:rPr lang="en-US" altLang="en-US" dirty="0" smtClean="0"/>
              <a:t>SYN – beginning of frame</a:t>
            </a:r>
          </a:p>
          <a:p>
            <a:pPr lvl="1"/>
            <a:r>
              <a:rPr lang="en-US" altLang="en-US" dirty="0" smtClean="0"/>
              <a:t>STX  - Start of Text</a:t>
            </a:r>
          </a:p>
          <a:p>
            <a:pPr lvl="1"/>
            <a:r>
              <a:rPr lang="en-US" altLang="en-US" dirty="0" smtClean="0"/>
              <a:t>ETX – End of Text</a:t>
            </a:r>
          </a:p>
          <a:p>
            <a:pPr lvl="1"/>
            <a:r>
              <a:rPr lang="en-US" altLang="en-US" dirty="0" smtClean="0"/>
              <a:t>SOH – Start of Header</a:t>
            </a:r>
          </a:p>
        </p:txBody>
      </p:sp>
    </p:spTree>
    <p:extLst>
      <p:ext uri="{BB962C8B-B14F-4D97-AF65-F5344CB8AC3E}">
        <p14:creationId xmlns:p14="http://schemas.microsoft.com/office/powerpoint/2010/main" val="8090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5DBD54-1ED9-41A3-BB2B-6E70B3832BE2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Approaches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71626"/>
            <a:ext cx="7772400" cy="464382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Sentinel-based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delineate frame with  special pattern: 01111110</a:t>
            </a:r>
          </a:p>
          <a:p>
            <a:pPr lvl="2"/>
            <a:r>
              <a:rPr lang="en-US" altLang="en-US" dirty="0" smtClean="0"/>
              <a:t>Also sent during idle link time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e.g., HDLC (high level), SDLC (synchronous), PPP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Problem?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special pattern appears in the payload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solution: </a:t>
            </a:r>
            <a:r>
              <a:rPr lang="en-US" altLang="en-US" i="1" dirty="0" smtClean="0"/>
              <a:t>bit stuffing </a:t>
            </a:r>
            <a:endParaRPr lang="en-US" altLang="en-US" dirty="0" smtClean="0"/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sender: (always) insert 0 after five consecutive 1s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receiver: delete 0 that follows five consecutive 1s</a:t>
            </a:r>
            <a:endParaRPr lang="en-US" altLang="en-US" dirty="0" smtClean="0"/>
          </a:p>
        </p:txBody>
      </p:sp>
      <p:pic>
        <p:nvPicPr>
          <p:cNvPr id="13319" name="Picture 25" descr="02x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9" y="2949575"/>
            <a:ext cx="54514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0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60EC8-2FDB-4F5F-BBCB-D77DCC789447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434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Approaches (cont)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Counter-based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include payload length in header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e.g., DDCMP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problem: count field corrupted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solution: catch when CRC fails</a:t>
            </a:r>
          </a:p>
        </p:txBody>
      </p:sp>
      <p:pic>
        <p:nvPicPr>
          <p:cNvPr id="14343" name="Picture 1029" descr="02x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3476625"/>
            <a:ext cx="50419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1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CC535A-8940-4D87-BA28-AD9B20DDBBB3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Approaches (cont)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Clock-based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each frame is 125us long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e.g., SONET: Synchronous Optical Network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STS-</a:t>
            </a:r>
            <a:r>
              <a:rPr lang="en-US" altLang="en-US" i="1" smtClean="0"/>
              <a:t>n</a:t>
            </a:r>
            <a:r>
              <a:rPr lang="en-US" altLang="en-US" smtClean="0"/>
              <a:t> (STS-1 = 51.84 Mbps)</a:t>
            </a:r>
          </a:p>
        </p:txBody>
      </p:sp>
      <p:pic>
        <p:nvPicPr>
          <p:cNvPr id="15367" name="Picture 6" descr="02x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3886201"/>
            <a:ext cx="36099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7" descr="02x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886200"/>
            <a:ext cx="3470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898984-64EF-43A7-8795-B34A1F44AE53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3352800"/>
            <a:ext cx="5181600" cy="251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Outline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Encoding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Framing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b="1" dirty="0" smtClean="0"/>
              <a:t>Error Detection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Sliding Window Algorithm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209800" y="17081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3333CC"/>
                </a:solidFill>
              </a:rPr>
              <a:t>Point-to-Point Links</a:t>
            </a:r>
            <a:br>
              <a:rPr lang="en-US" altLang="en-US" sz="4400">
                <a:solidFill>
                  <a:srgbClr val="3333CC"/>
                </a:solidFill>
              </a:rPr>
            </a:br>
            <a:r>
              <a:rPr lang="en-US" altLang="en-US" sz="4400">
                <a:solidFill>
                  <a:srgbClr val="3333CC"/>
                </a:solidFill>
              </a:rPr>
              <a:t/>
            </a:r>
            <a:br>
              <a:rPr lang="en-US" altLang="en-US" sz="4400">
                <a:solidFill>
                  <a:srgbClr val="3333CC"/>
                </a:solidFill>
              </a:rPr>
            </a:br>
            <a:r>
              <a:rPr lang="en-US" altLang="en-US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16391" name="Oval 2"/>
          <p:cNvSpPr>
            <a:spLocks noChangeArrowheads="1"/>
          </p:cNvSpPr>
          <p:nvPr/>
        </p:nvSpPr>
        <p:spPr bwMode="auto">
          <a:xfrm>
            <a:off x="7308850" y="4637088"/>
            <a:ext cx="928688" cy="628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6392" name="Group 5"/>
          <p:cNvGrpSpPr>
            <a:grpSpLocks noChangeAspect="1"/>
          </p:cNvGrpSpPr>
          <p:nvPr/>
        </p:nvGrpSpPr>
        <p:grpSpPr bwMode="auto">
          <a:xfrm>
            <a:off x="7388225" y="3119439"/>
            <a:ext cx="2578100" cy="1995487"/>
            <a:chOff x="1780" y="2036"/>
            <a:chExt cx="2315" cy="1792"/>
          </a:xfrm>
        </p:grpSpPr>
        <p:sp>
          <p:nvSpPr>
            <p:cNvPr id="16393" name="Rectangle 6"/>
            <p:cNvSpPr>
              <a:spLocks noChangeAspect="1" noChangeArrowheads="1"/>
            </p:cNvSpPr>
            <p:nvPr/>
          </p:nvSpPr>
          <p:spPr bwMode="auto">
            <a:xfrm>
              <a:off x="3265" y="3623"/>
              <a:ext cx="16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endParaRPr lang="en-GB" altLang="en-US" sz="6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16394" name="Line 7"/>
            <p:cNvSpPr>
              <a:spLocks noChangeAspect="1" noChangeShapeType="1"/>
            </p:cNvSpPr>
            <p:nvPr/>
          </p:nvSpPr>
          <p:spPr bwMode="auto">
            <a:xfrm>
              <a:off x="1989" y="2337"/>
              <a:ext cx="309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8"/>
            <p:cNvSpPr>
              <a:spLocks noChangeAspect="1" noChangeShapeType="1"/>
            </p:cNvSpPr>
            <p:nvPr/>
          </p:nvSpPr>
          <p:spPr bwMode="auto">
            <a:xfrm flipH="1">
              <a:off x="2450" y="2337"/>
              <a:ext cx="149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9"/>
            <p:cNvSpPr>
              <a:spLocks noChangeAspect="1" noChangeShapeType="1"/>
            </p:cNvSpPr>
            <p:nvPr/>
          </p:nvSpPr>
          <p:spPr bwMode="auto">
            <a:xfrm>
              <a:off x="3204" y="2333"/>
              <a:ext cx="225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0"/>
            <p:cNvSpPr>
              <a:spLocks noChangeAspect="1" noChangeShapeType="1"/>
            </p:cNvSpPr>
            <p:nvPr/>
          </p:nvSpPr>
          <p:spPr bwMode="auto">
            <a:xfrm flipH="1">
              <a:off x="3566" y="2333"/>
              <a:ext cx="251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1"/>
            <p:cNvSpPr>
              <a:spLocks noChangeAspect="1" noChangeShapeType="1"/>
            </p:cNvSpPr>
            <p:nvPr/>
          </p:nvSpPr>
          <p:spPr bwMode="auto">
            <a:xfrm>
              <a:off x="2385" y="2797"/>
              <a:ext cx="412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2"/>
            <p:cNvSpPr>
              <a:spLocks noChangeAspect="1" noChangeShapeType="1"/>
            </p:cNvSpPr>
            <p:nvPr/>
          </p:nvSpPr>
          <p:spPr bwMode="auto">
            <a:xfrm flipH="1">
              <a:off x="3040" y="2797"/>
              <a:ext cx="423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3"/>
            <p:cNvSpPr>
              <a:spLocks noChangeAspect="1" noChangeShapeType="1"/>
            </p:cNvSpPr>
            <p:nvPr/>
          </p:nvSpPr>
          <p:spPr bwMode="auto">
            <a:xfrm flipH="1">
              <a:off x="2149" y="3255"/>
              <a:ext cx="6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4"/>
            <p:cNvSpPr>
              <a:spLocks noChangeAspect="1" noChangeShapeType="1"/>
            </p:cNvSpPr>
            <p:nvPr/>
          </p:nvSpPr>
          <p:spPr bwMode="auto">
            <a:xfrm flipH="1">
              <a:off x="2861" y="3255"/>
              <a:ext cx="6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5"/>
            <p:cNvSpPr>
              <a:spLocks noChangeAspect="1" noChangeShapeType="1"/>
            </p:cNvSpPr>
            <p:nvPr/>
          </p:nvSpPr>
          <p:spPr bwMode="auto">
            <a:xfrm flipH="1" flipV="1">
              <a:off x="3059" y="3255"/>
              <a:ext cx="80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Rectangle 16"/>
            <p:cNvSpPr>
              <a:spLocks noChangeAspect="1" noChangeArrowheads="1"/>
            </p:cNvSpPr>
            <p:nvPr/>
          </p:nvSpPr>
          <p:spPr bwMode="auto">
            <a:xfrm>
              <a:off x="1780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4" name="Freeform 17"/>
            <p:cNvSpPr>
              <a:spLocks noChangeAspect="1"/>
            </p:cNvSpPr>
            <p:nvPr/>
          </p:nvSpPr>
          <p:spPr bwMode="auto">
            <a:xfrm>
              <a:off x="2199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Freeform 18"/>
            <p:cNvSpPr>
              <a:spLocks noChangeAspect="1"/>
            </p:cNvSpPr>
            <p:nvPr/>
          </p:nvSpPr>
          <p:spPr bwMode="auto">
            <a:xfrm>
              <a:off x="1780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2"/>
                <a:gd name="T17" fmla="*/ 491 w 49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Rectangle 19"/>
            <p:cNvSpPr>
              <a:spLocks noChangeAspect="1" noChangeArrowheads="1"/>
            </p:cNvSpPr>
            <p:nvPr/>
          </p:nvSpPr>
          <p:spPr bwMode="auto">
            <a:xfrm>
              <a:off x="1878" y="2161"/>
              <a:ext cx="3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FTP</a:t>
              </a:r>
              <a:endParaRPr lang="en-GB" altLang="en-US"/>
            </a:p>
          </p:txBody>
        </p:sp>
        <p:sp>
          <p:nvSpPr>
            <p:cNvPr id="16407" name="Rectangle 20"/>
            <p:cNvSpPr>
              <a:spLocks noChangeAspect="1" noChangeArrowheads="1"/>
            </p:cNvSpPr>
            <p:nvPr/>
          </p:nvSpPr>
          <p:spPr bwMode="auto">
            <a:xfrm>
              <a:off x="2138" y="2630"/>
              <a:ext cx="419" cy="2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08" name="Freeform 21"/>
            <p:cNvSpPr>
              <a:spLocks noChangeAspect="1"/>
            </p:cNvSpPr>
            <p:nvPr/>
          </p:nvSpPr>
          <p:spPr bwMode="auto">
            <a:xfrm>
              <a:off x="2557" y="2557"/>
              <a:ext cx="72" cy="305"/>
            </a:xfrm>
            <a:custGeom>
              <a:avLst/>
              <a:gdLst>
                <a:gd name="T0" fmla="*/ 72 w 72"/>
                <a:gd name="T1" fmla="*/ 0 h 305"/>
                <a:gd name="T2" fmla="*/ 72 w 72"/>
                <a:gd name="T3" fmla="*/ 233 h 305"/>
                <a:gd name="T4" fmla="*/ 0 w 72"/>
                <a:gd name="T5" fmla="*/ 305 h 305"/>
                <a:gd name="T6" fmla="*/ 0 w 72"/>
                <a:gd name="T7" fmla="*/ 73 h 305"/>
                <a:gd name="T8" fmla="*/ 72 w 72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5"/>
                <a:gd name="T17" fmla="*/ 72 w 72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5">
                  <a:moveTo>
                    <a:pt x="72" y="0"/>
                  </a:moveTo>
                  <a:lnTo>
                    <a:pt x="72" y="233"/>
                  </a:lnTo>
                  <a:lnTo>
                    <a:pt x="0" y="305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Freeform 22"/>
            <p:cNvSpPr>
              <a:spLocks noChangeAspect="1"/>
            </p:cNvSpPr>
            <p:nvPr/>
          </p:nvSpPr>
          <p:spPr bwMode="auto">
            <a:xfrm>
              <a:off x="2138" y="2557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6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3"/>
                <a:gd name="T17" fmla="*/ 491 w 491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3">
                  <a:moveTo>
                    <a:pt x="0" y="73"/>
                  </a:moveTo>
                  <a:lnTo>
                    <a:pt x="76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Rectangle 23"/>
            <p:cNvSpPr>
              <a:spLocks noChangeAspect="1" noChangeArrowheads="1"/>
            </p:cNvSpPr>
            <p:nvPr/>
          </p:nvSpPr>
          <p:spPr bwMode="auto">
            <a:xfrm>
              <a:off x="2229" y="2685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en-US"/>
            </a:p>
          </p:txBody>
        </p:sp>
        <p:sp>
          <p:nvSpPr>
            <p:cNvPr id="16411" name="Rectangle 24"/>
            <p:cNvSpPr>
              <a:spLocks noChangeAspect="1" noChangeArrowheads="1"/>
            </p:cNvSpPr>
            <p:nvPr/>
          </p:nvSpPr>
          <p:spPr bwMode="auto">
            <a:xfrm>
              <a:off x="3219" y="2622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2" name="Freeform 25"/>
            <p:cNvSpPr>
              <a:spLocks noChangeAspect="1"/>
            </p:cNvSpPr>
            <p:nvPr/>
          </p:nvSpPr>
          <p:spPr bwMode="auto">
            <a:xfrm>
              <a:off x="3638" y="255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Freeform 26"/>
            <p:cNvSpPr>
              <a:spLocks noChangeAspect="1"/>
            </p:cNvSpPr>
            <p:nvPr/>
          </p:nvSpPr>
          <p:spPr bwMode="auto">
            <a:xfrm>
              <a:off x="3219" y="2550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7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2"/>
                <a:gd name="T17" fmla="*/ 492 w 49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2">
                  <a:moveTo>
                    <a:pt x="0" y="72"/>
                  </a:moveTo>
                  <a:lnTo>
                    <a:pt x="77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Rectangle 27"/>
            <p:cNvSpPr>
              <a:spLocks noChangeAspect="1" noChangeArrowheads="1"/>
            </p:cNvSpPr>
            <p:nvPr/>
          </p:nvSpPr>
          <p:spPr bwMode="auto">
            <a:xfrm>
              <a:off x="3302" y="2672"/>
              <a:ext cx="3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UDP</a:t>
              </a:r>
              <a:endParaRPr lang="en-GB" altLang="en-US"/>
            </a:p>
          </p:txBody>
        </p:sp>
        <p:sp>
          <p:nvSpPr>
            <p:cNvPr id="16415" name="Rectangle 28"/>
            <p:cNvSpPr>
              <a:spLocks noChangeAspect="1" noChangeArrowheads="1"/>
            </p:cNvSpPr>
            <p:nvPr/>
          </p:nvSpPr>
          <p:spPr bwMode="auto">
            <a:xfrm>
              <a:off x="2679" y="3053"/>
              <a:ext cx="418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16" name="Freeform 29"/>
            <p:cNvSpPr>
              <a:spLocks noChangeAspect="1"/>
            </p:cNvSpPr>
            <p:nvPr/>
          </p:nvSpPr>
          <p:spPr bwMode="auto">
            <a:xfrm>
              <a:off x="3097" y="298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Freeform 30"/>
            <p:cNvSpPr>
              <a:spLocks noChangeAspect="1"/>
            </p:cNvSpPr>
            <p:nvPr/>
          </p:nvSpPr>
          <p:spPr bwMode="auto">
            <a:xfrm>
              <a:off x="2679" y="2980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8 w 491"/>
                <a:gd name="T7" fmla="*/ 73 h 73"/>
                <a:gd name="T8" fmla="*/ 0 w 491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3"/>
                <a:gd name="T17" fmla="*/ 491 w 491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8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Rectangle 31"/>
            <p:cNvSpPr>
              <a:spLocks noChangeAspect="1" noChangeArrowheads="1"/>
            </p:cNvSpPr>
            <p:nvPr/>
          </p:nvSpPr>
          <p:spPr bwMode="auto">
            <a:xfrm>
              <a:off x="2831" y="3107"/>
              <a:ext cx="16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IP</a:t>
              </a:r>
              <a:endParaRPr lang="en-GB" altLang="en-US"/>
            </a:p>
          </p:txBody>
        </p:sp>
        <p:sp>
          <p:nvSpPr>
            <p:cNvPr id="16419" name="Rectangle 32"/>
            <p:cNvSpPr>
              <a:spLocks noChangeAspect="1" noChangeArrowheads="1"/>
            </p:cNvSpPr>
            <p:nvPr/>
          </p:nvSpPr>
          <p:spPr bwMode="auto">
            <a:xfrm>
              <a:off x="1890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0" name="Freeform 33"/>
            <p:cNvSpPr>
              <a:spLocks noChangeAspect="1"/>
            </p:cNvSpPr>
            <p:nvPr/>
          </p:nvSpPr>
          <p:spPr bwMode="auto">
            <a:xfrm>
              <a:off x="2309" y="3494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9 h 301"/>
                <a:gd name="T4" fmla="*/ 0 w 72"/>
                <a:gd name="T5" fmla="*/ 301 h 301"/>
                <a:gd name="T6" fmla="*/ 0 w 72"/>
                <a:gd name="T7" fmla="*/ 73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34"/>
            <p:cNvSpPr>
              <a:spLocks noChangeAspect="1"/>
            </p:cNvSpPr>
            <p:nvPr/>
          </p:nvSpPr>
          <p:spPr bwMode="auto">
            <a:xfrm>
              <a:off x="1890" y="3494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3"/>
                <a:gd name="T17" fmla="*/ 491 w 491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Rectangle 35"/>
            <p:cNvSpPr>
              <a:spLocks noChangeAspect="1" noChangeArrowheads="1"/>
            </p:cNvSpPr>
            <p:nvPr/>
          </p:nvSpPr>
          <p:spPr bwMode="auto">
            <a:xfrm>
              <a:off x="1943" y="3617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/>
            </a:p>
          </p:txBody>
        </p:sp>
        <p:sp>
          <p:nvSpPr>
            <p:cNvPr id="16423" name="Rectangle 36"/>
            <p:cNvSpPr>
              <a:spLocks noChangeAspect="1" noChangeArrowheads="1"/>
            </p:cNvSpPr>
            <p:nvPr/>
          </p:nvSpPr>
          <p:spPr bwMode="auto">
            <a:xfrm>
              <a:off x="2202" y="3677"/>
              <a:ext cx="7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GB" altLang="en-US"/>
            </a:p>
          </p:txBody>
        </p:sp>
        <p:sp>
          <p:nvSpPr>
            <p:cNvPr id="16424" name="Rectangle 37"/>
            <p:cNvSpPr>
              <a:spLocks noChangeAspect="1" noChangeArrowheads="1"/>
            </p:cNvSpPr>
            <p:nvPr/>
          </p:nvSpPr>
          <p:spPr bwMode="auto">
            <a:xfrm>
              <a:off x="2602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25" name="Freeform 38"/>
            <p:cNvSpPr>
              <a:spLocks noChangeAspect="1"/>
            </p:cNvSpPr>
            <p:nvPr/>
          </p:nvSpPr>
          <p:spPr bwMode="auto">
            <a:xfrm>
              <a:off x="3021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39"/>
            <p:cNvSpPr>
              <a:spLocks noChangeAspect="1"/>
            </p:cNvSpPr>
            <p:nvPr/>
          </p:nvSpPr>
          <p:spPr bwMode="auto">
            <a:xfrm>
              <a:off x="2602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3"/>
                <a:gd name="T17" fmla="*/ 492 w 4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Rectangle 40"/>
            <p:cNvSpPr>
              <a:spLocks noChangeAspect="1" noChangeArrowheads="1"/>
            </p:cNvSpPr>
            <p:nvPr/>
          </p:nvSpPr>
          <p:spPr bwMode="auto">
            <a:xfrm>
              <a:off x="2657" y="3617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/>
            </a:p>
          </p:txBody>
        </p:sp>
        <p:sp>
          <p:nvSpPr>
            <p:cNvPr id="16428" name="Rectangle 41"/>
            <p:cNvSpPr>
              <a:spLocks noChangeAspect="1" noChangeArrowheads="1"/>
            </p:cNvSpPr>
            <p:nvPr/>
          </p:nvSpPr>
          <p:spPr bwMode="auto">
            <a:xfrm>
              <a:off x="2910" y="3677"/>
              <a:ext cx="7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GB" altLang="en-US"/>
            </a:p>
          </p:txBody>
        </p:sp>
        <p:sp>
          <p:nvSpPr>
            <p:cNvPr id="16429" name="Rectangle 42"/>
            <p:cNvSpPr>
              <a:spLocks noChangeAspect="1" noChangeArrowheads="1"/>
            </p:cNvSpPr>
            <p:nvPr/>
          </p:nvSpPr>
          <p:spPr bwMode="auto">
            <a:xfrm>
              <a:off x="3581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0" name="Freeform 43"/>
            <p:cNvSpPr>
              <a:spLocks noChangeAspect="1"/>
            </p:cNvSpPr>
            <p:nvPr/>
          </p:nvSpPr>
          <p:spPr bwMode="auto">
            <a:xfrm>
              <a:off x="4000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Freeform 44"/>
            <p:cNvSpPr>
              <a:spLocks noChangeAspect="1"/>
            </p:cNvSpPr>
            <p:nvPr/>
          </p:nvSpPr>
          <p:spPr bwMode="auto">
            <a:xfrm>
              <a:off x="3581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3"/>
                <a:gd name="T17" fmla="*/ 492 w 4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Rectangle 45"/>
            <p:cNvSpPr>
              <a:spLocks noChangeAspect="1" noChangeArrowheads="1"/>
            </p:cNvSpPr>
            <p:nvPr/>
          </p:nvSpPr>
          <p:spPr bwMode="auto">
            <a:xfrm>
              <a:off x="3635" y="3617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/>
            </a:p>
          </p:txBody>
        </p:sp>
        <p:sp>
          <p:nvSpPr>
            <p:cNvPr id="16433" name="Rectangle 46"/>
            <p:cNvSpPr>
              <a:spLocks noChangeAspect="1" noChangeArrowheads="1"/>
            </p:cNvSpPr>
            <p:nvPr/>
          </p:nvSpPr>
          <p:spPr bwMode="auto">
            <a:xfrm>
              <a:off x="3894" y="3677"/>
              <a:ext cx="7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n</a:t>
              </a:r>
              <a:endParaRPr lang="en-GB" altLang="en-US"/>
            </a:p>
          </p:txBody>
        </p:sp>
        <p:sp>
          <p:nvSpPr>
            <p:cNvPr id="16434" name="Freeform 47"/>
            <p:cNvSpPr>
              <a:spLocks noChangeAspect="1"/>
            </p:cNvSpPr>
            <p:nvPr/>
          </p:nvSpPr>
          <p:spPr bwMode="auto">
            <a:xfrm>
              <a:off x="2804" y="2036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Rectangle 48"/>
            <p:cNvSpPr>
              <a:spLocks noChangeAspect="1" noChangeArrowheads="1"/>
            </p:cNvSpPr>
            <p:nvPr/>
          </p:nvSpPr>
          <p:spPr bwMode="auto">
            <a:xfrm>
              <a:off x="238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36" name="Freeform 49"/>
            <p:cNvSpPr>
              <a:spLocks noChangeAspect="1"/>
            </p:cNvSpPr>
            <p:nvPr/>
          </p:nvSpPr>
          <p:spPr bwMode="auto">
            <a:xfrm>
              <a:off x="2385" y="2036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6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2"/>
                <a:gd name="T17" fmla="*/ 492 w 49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2">
                  <a:moveTo>
                    <a:pt x="0" y="72"/>
                  </a:moveTo>
                  <a:lnTo>
                    <a:pt x="76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Rectangle 50"/>
            <p:cNvSpPr>
              <a:spLocks noChangeAspect="1" noChangeArrowheads="1"/>
            </p:cNvSpPr>
            <p:nvPr/>
          </p:nvSpPr>
          <p:spPr bwMode="auto">
            <a:xfrm>
              <a:off x="2427" y="2161"/>
              <a:ext cx="4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HTTP</a:t>
              </a:r>
              <a:endParaRPr lang="en-GB" altLang="en-US"/>
            </a:p>
          </p:txBody>
        </p:sp>
        <p:sp>
          <p:nvSpPr>
            <p:cNvPr id="16438" name="Freeform 51"/>
            <p:cNvSpPr>
              <a:spLocks noChangeAspect="1"/>
            </p:cNvSpPr>
            <p:nvPr/>
          </p:nvSpPr>
          <p:spPr bwMode="auto">
            <a:xfrm>
              <a:off x="3414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9" name="Rectangle 52"/>
            <p:cNvSpPr>
              <a:spLocks noChangeAspect="1" noChangeArrowheads="1"/>
            </p:cNvSpPr>
            <p:nvPr/>
          </p:nvSpPr>
          <p:spPr bwMode="auto">
            <a:xfrm>
              <a:off x="299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0" name="Freeform 53"/>
            <p:cNvSpPr>
              <a:spLocks noChangeAspect="1"/>
            </p:cNvSpPr>
            <p:nvPr/>
          </p:nvSpPr>
          <p:spPr bwMode="auto">
            <a:xfrm>
              <a:off x="2995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2"/>
                <a:gd name="T17" fmla="*/ 491 w 49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Rectangle 54"/>
            <p:cNvSpPr>
              <a:spLocks noChangeAspect="1" noChangeArrowheads="1"/>
            </p:cNvSpPr>
            <p:nvPr/>
          </p:nvSpPr>
          <p:spPr bwMode="auto">
            <a:xfrm>
              <a:off x="3109" y="2161"/>
              <a:ext cx="24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NV</a:t>
              </a:r>
              <a:endParaRPr lang="en-GB" altLang="en-US"/>
            </a:p>
          </p:txBody>
        </p:sp>
        <p:sp>
          <p:nvSpPr>
            <p:cNvPr id="16442" name="Rectangle 55"/>
            <p:cNvSpPr>
              <a:spLocks noChangeAspect="1" noChangeArrowheads="1"/>
            </p:cNvSpPr>
            <p:nvPr/>
          </p:nvSpPr>
          <p:spPr bwMode="auto">
            <a:xfrm>
              <a:off x="3604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443" name="Freeform 56"/>
            <p:cNvSpPr>
              <a:spLocks noChangeAspect="1"/>
            </p:cNvSpPr>
            <p:nvPr/>
          </p:nvSpPr>
          <p:spPr bwMode="auto">
            <a:xfrm>
              <a:off x="4023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4" name="Freeform 57"/>
            <p:cNvSpPr>
              <a:spLocks noChangeAspect="1"/>
            </p:cNvSpPr>
            <p:nvPr/>
          </p:nvSpPr>
          <p:spPr bwMode="auto">
            <a:xfrm>
              <a:off x="3604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2"/>
                <a:gd name="T17" fmla="*/ 491 w 49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5" name="Rectangle 58"/>
            <p:cNvSpPr>
              <a:spLocks noChangeAspect="1" noChangeArrowheads="1"/>
            </p:cNvSpPr>
            <p:nvPr/>
          </p:nvSpPr>
          <p:spPr bwMode="auto">
            <a:xfrm>
              <a:off x="3662" y="2161"/>
              <a:ext cx="43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TFTP</a:t>
              </a:r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54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redundant information to a frame that can be used to determine if errors have been introduced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goal of error detecting codes is to provide a high probability of detecting errors combined with a relatively low number of redundant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Redundant bits derived from the original message using </a:t>
            </a:r>
            <a:r>
              <a:rPr lang="en-US" smtClean="0"/>
              <a:t>a well defined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Sender and receiver agree on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932</Words>
  <Application>Microsoft Macintosh PowerPoint</Application>
  <PresentationFormat>Widescreen</PresentationFormat>
  <Paragraphs>193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Courier New</vt:lpstr>
      <vt:lpstr>Myriad Roman</vt:lpstr>
      <vt:lpstr>Times New Roman</vt:lpstr>
      <vt:lpstr>Wingdings</vt:lpstr>
      <vt:lpstr>宋体</vt:lpstr>
      <vt:lpstr>Arial</vt:lpstr>
      <vt:lpstr>Office Theme</vt:lpstr>
      <vt:lpstr>Framing &amp; Error Checking</vt:lpstr>
      <vt:lpstr>Recap****</vt:lpstr>
      <vt:lpstr>Framing</vt:lpstr>
      <vt:lpstr>Approaches</vt:lpstr>
      <vt:lpstr>Approaches</vt:lpstr>
      <vt:lpstr>Approaches (cont)</vt:lpstr>
      <vt:lpstr>Approaches (cont)</vt:lpstr>
      <vt:lpstr>PowerPoint Presentation</vt:lpstr>
      <vt:lpstr>Error Detection</vt:lpstr>
      <vt:lpstr>Parity</vt:lpstr>
      <vt:lpstr>Internet Checksum Algorithm</vt:lpstr>
      <vt:lpstr>Cyclic Redundancy Check (Error Detection)</vt:lpstr>
      <vt:lpstr>CRC (cont)</vt:lpstr>
      <vt:lpstr>CRC Example</vt:lpstr>
      <vt:lpstr>Selecting C(x) (with degree of k)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zenglab1</dc:creator>
  <cp:lastModifiedBy>Hoekel, Henry S. (MU-Student)</cp:lastModifiedBy>
  <cp:revision>18</cp:revision>
  <dcterms:created xsi:type="dcterms:W3CDTF">2017-01-30T17:12:05Z</dcterms:created>
  <dcterms:modified xsi:type="dcterms:W3CDTF">2017-09-06T19:56:22Z</dcterms:modified>
</cp:coreProperties>
</file>