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1" r:id="rId10"/>
    <p:sldId id="352" r:id="rId11"/>
  </p:sldIdLst>
  <p:sldSz cx="12179300" cy="6858000"/>
  <p:notesSz cx="6934200" cy="92202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46">
          <p15:clr>
            <a:srgbClr val="A4A3A4"/>
          </p15:clr>
        </p15:guide>
        <p15:guide id="2" orient="horz" pos="249">
          <p15:clr>
            <a:srgbClr val="A4A3A4"/>
          </p15:clr>
        </p15:guide>
        <p15:guide id="3" orient="horz" pos="442">
          <p15:clr>
            <a:srgbClr val="A4A3A4"/>
          </p15:clr>
        </p15:guide>
        <p15:guide id="4" orient="horz" pos="806">
          <p15:clr>
            <a:srgbClr val="A4A3A4"/>
          </p15:clr>
        </p15:guide>
        <p15:guide id="5" orient="horz" pos="943">
          <p15:clr>
            <a:srgbClr val="A4A3A4"/>
          </p15:clr>
        </p15:guide>
        <p15:guide id="6" orient="horz" pos="4061">
          <p15:clr>
            <a:srgbClr val="A4A3A4"/>
          </p15:clr>
        </p15:guide>
        <p15:guide id="7" orient="horz" pos="4116">
          <p15:clr>
            <a:srgbClr val="A4A3A4"/>
          </p15:clr>
        </p15:guide>
        <p15:guide id="8" pos="7363">
          <p15:clr>
            <a:srgbClr val="A4A3A4"/>
          </p15:clr>
        </p15:guide>
        <p15:guide id="9" pos="7211">
          <p15:clr>
            <a:srgbClr val="A4A3A4"/>
          </p15:clr>
        </p15:guide>
        <p15:guide id="10" pos="304">
          <p15:clr>
            <a:srgbClr val="A4A3A4"/>
          </p15:clr>
        </p15:guide>
        <p15:guide id="11" pos="457">
          <p15:clr>
            <a:srgbClr val="A4A3A4"/>
          </p15:clr>
        </p15:guide>
        <p15:guide id="12" pos="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FEB"/>
    <a:srgbClr val="D1D8E5"/>
    <a:srgbClr val="DDDDDD"/>
    <a:srgbClr val="D3FAB8"/>
    <a:srgbClr val="FFAFAF"/>
    <a:srgbClr val="F0FDE7"/>
    <a:srgbClr val="FFFFCC"/>
    <a:srgbClr val="CCFFFF"/>
    <a:srgbClr val="B8509E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0107" autoAdjust="0"/>
  </p:normalViewPr>
  <p:slideViewPr>
    <p:cSldViewPr snapToGrid="0">
      <p:cViewPr varScale="1">
        <p:scale>
          <a:sx n="71" d="100"/>
          <a:sy n="71" d="100"/>
        </p:scale>
        <p:origin x="58" y="134"/>
      </p:cViewPr>
      <p:guideLst>
        <p:guide orient="horz" pos="3746"/>
        <p:guide orient="horz" pos="249"/>
        <p:guide orient="horz" pos="442"/>
        <p:guide orient="horz" pos="806"/>
        <p:guide orient="horz" pos="943"/>
        <p:guide orient="horz" pos="4061"/>
        <p:guide orient="horz" pos="4116"/>
        <p:guide pos="7363"/>
        <p:guide pos="7211"/>
        <p:guide pos="304"/>
        <p:guide pos="457"/>
        <p:guide pos="766"/>
      </p:guideLst>
    </p:cSldViewPr>
  </p:slideViewPr>
  <p:outlineViewPr>
    <p:cViewPr>
      <p:scale>
        <a:sx n="33" d="100"/>
        <a:sy n="33" d="100"/>
      </p:scale>
      <p:origin x="0" y="42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2838" y="96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8017" y="0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193D59D-1118-1F48-B621-90B5F2241958}" type="datetimeFigureOut">
              <a:rPr lang="en-US"/>
              <a:pPr>
                <a:defRPr/>
              </a:pPr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57612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8017" y="8757612"/>
            <a:ext cx="3004610" cy="461010"/>
          </a:xfrm>
          <a:prstGeom prst="rect">
            <a:avLst/>
          </a:prstGeom>
        </p:spPr>
        <p:txBody>
          <a:bodyPr vert="horz" lIns="90791" tIns="45395" rIns="90791" bIns="45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3B8E213-BA5A-7647-8879-D50EF1E6F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0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8017" y="0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ABDD48-2735-F143-B9DB-F439A098A26D}" type="datetimeFigureOut">
              <a:rPr lang="en-US"/>
              <a:pPr>
                <a:defRPr/>
              </a:pPr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37275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4" tIns="45826" rIns="91654" bIns="4582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5" y="4379596"/>
            <a:ext cx="5546731" cy="4149090"/>
          </a:xfrm>
          <a:prstGeom prst="rect">
            <a:avLst/>
          </a:prstGeom>
        </p:spPr>
        <p:txBody>
          <a:bodyPr vert="horz" lIns="91654" tIns="45826" rIns="91654" bIns="45826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57612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8017" y="8757612"/>
            <a:ext cx="3004610" cy="461010"/>
          </a:xfrm>
          <a:prstGeom prst="rect">
            <a:avLst/>
          </a:prstGeom>
        </p:spPr>
        <p:txBody>
          <a:bodyPr vert="horz" lIns="91654" tIns="45826" rIns="91654" bIns="4582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0F31A8A-43EB-8947-B182-07D22D8CB7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Calibri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figures are an attempt to expand on the ASCII</a:t>
            </a:r>
            <a:r>
              <a:rPr lang="en-US" baseline="0" dirty="0" smtClean="0"/>
              <a:t> figures shown in: </a:t>
            </a:r>
            <a:endParaRPr lang="en-US" dirty="0" smtClean="0"/>
          </a:p>
          <a:p>
            <a:r>
              <a:rPr lang="en-US" dirty="0" smtClean="0"/>
              <a:t>https://github.com/att/vfd/blob/master/doc/qos/vfd_features_1.md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D90E-2138-4473-94A5-3F9FF2FA42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7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2R3C would be nice; ability to remark.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Also allows WRED – but do we need?  (would be on the RX side)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6D90E-2138-4473-94A5-3F9FF2FA4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31605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5" name="Footer Placeholder 6" title="Footer"/>
          <p:cNvSpPr>
            <a:spLocks noGrp="1"/>
          </p:cNvSpPr>
          <p:nvPr>
            <p:ph type="ftr" sz="quarter" idx="10"/>
          </p:nvPr>
        </p:nvSpPr>
        <p:spPr>
          <a:xfrm>
            <a:off x="731604" y="6458184"/>
            <a:ext cx="5236012" cy="3032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31604" y="2677174"/>
            <a:ext cx="10716092" cy="868579"/>
          </a:xfrm>
          <a:noFill/>
        </p:spPr>
        <p:txBody>
          <a:bodyPr anchor="b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31604" y="3545752"/>
            <a:ext cx="10716092" cy="1879918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att_globe_rgb_grd_p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123" y="594152"/>
            <a:ext cx="517097" cy="51709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401907" y="240238"/>
            <a:ext cx="259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tx2"/>
                </a:solidFill>
              </a:rPr>
              <a:t>DRAFT for Discussion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Blue">
    <p:bg>
      <p:bgPr>
        <a:gradFill flip="none" rotWithShape="1">
          <a:gsLst>
            <a:gs pos="0">
              <a:schemeClr val="accent6"/>
            </a:gs>
            <a:gs pos="100000">
              <a:schemeClr val="accent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304484" y="225425"/>
            <a:ext cx="8323734" cy="6400800"/>
          </a:xfrm>
          <a:prstGeom prst="roundRect">
            <a:avLst>
              <a:gd name="adj" fmla="val 129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5"/>
            <a:ext cx="7256644" cy="224977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5"/>
            <a:ext cx="249508" cy="247650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30550" y="1860769"/>
            <a:ext cx="7302531" cy="984442"/>
          </a:xfrm>
        </p:spPr>
        <p:txBody>
          <a:bodyPr/>
          <a:lstStyle>
            <a:lvl1pPr>
              <a:lnSpc>
                <a:spcPct val="100000"/>
              </a:lnSpc>
              <a:spcAft>
                <a:spcPts val="800"/>
              </a:spcAft>
              <a:defRPr sz="3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31605" y="2860748"/>
            <a:ext cx="6305871" cy="63318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 descr="att_globe_rgb_grd_pos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25" y="6188930"/>
            <a:ext cx="37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40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ep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 rot="10800000">
            <a:off x="304471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 userDrawn="1"/>
        </p:nvSpPr>
        <p:spPr>
          <a:xfrm>
            <a:off x="304482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5664"/>
            <a:ext cx="528826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9970"/>
            <a:ext cx="245278" cy="241331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30551" y="264985"/>
            <a:ext cx="1316567" cy="1319341"/>
          </a:xfrm>
        </p:spPr>
        <p:txBody>
          <a:bodyPr/>
          <a:lstStyle>
            <a:lvl1pPr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0550" y="1941534"/>
            <a:ext cx="10377779" cy="392977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58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ep 5 Dar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 userDrawn="1"/>
        </p:nvSpPr>
        <p:spPr>
          <a:xfrm>
            <a:off x="304482" y="245814"/>
            <a:ext cx="11572739" cy="1406594"/>
          </a:xfrm>
          <a:prstGeom prst="round2SameRect">
            <a:avLst>
              <a:gd name="adj1" fmla="val 7370"/>
              <a:gd name="adj2" fmla="val 0"/>
            </a:avLst>
          </a:prstGeom>
          <a:gradFill>
            <a:gsLst>
              <a:gs pos="21000">
                <a:srgbClr val="0C2577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0800000">
            <a:off x="304471" y="1652408"/>
            <a:ext cx="11572739" cy="4218900"/>
          </a:xfrm>
          <a:prstGeom prst="round2SameRect">
            <a:avLst>
              <a:gd name="adj1" fmla="val 1821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5664"/>
            <a:ext cx="528826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9970"/>
            <a:ext cx="245278" cy="241331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30551" y="264985"/>
            <a:ext cx="1316567" cy="1319341"/>
          </a:xfrm>
        </p:spPr>
        <p:txBody>
          <a:bodyPr/>
          <a:lstStyle>
            <a:lvl1pPr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30550" y="1941534"/>
            <a:ext cx="10377779" cy="3929775"/>
          </a:xfrm>
        </p:spPr>
        <p:txBody>
          <a:bodyPr/>
          <a:lstStyle>
            <a:lvl1pPr>
              <a:defRPr sz="3000">
                <a:solidFill>
                  <a:srgbClr val="0C2577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729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82097" y="1281114"/>
            <a:ext cx="11201903" cy="3938925"/>
          </a:xfrm>
          <a:prstGeom prst="roundRect">
            <a:avLst>
              <a:gd name="adj" fmla="val 304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5664"/>
            <a:ext cx="5281406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50000"/>
            <a:ext cx="249506" cy="244476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7672" y="1811339"/>
            <a:ext cx="9259228" cy="2879725"/>
          </a:xfrm>
        </p:spPr>
        <p:txBody>
          <a:bodyPr/>
          <a:lstStyle>
            <a:lvl1pPr>
              <a:defRPr sz="3000">
                <a:solidFill>
                  <a:schemeClr val="accent1"/>
                </a:solidFill>
              </a:defRPr>
            </a:lvl1pPr>
            <a:lvl2pPr marL="230188" indent="-230188">
              <a:defRPr i="1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3348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82095" y="1281113"/>
            <a:ext cx="11201905" cy="3941064"/>
          </a:xfrm>
          <a:prstGeom prst="roundRect">
            <a:avLst>
              <a:gd name="adj" fmla="val 28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92497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8" y="6346825"/>
            <a:ext cx="249506" cy="244476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7672" y="1811339"/>
            <a:ext cx="9259228" cy="2879725"/>
          </a:xfrm>
        </p:spPr>
        <p:txBody>
          <a:bodyPr/>
          <a:lstStyle>
            <a:lvl1pPr>
              <a:defRPr sz="3000">
                <a:solidFill>
                  <a:schemeClr val="accent5"/>
                </a:solidFill>
              </a:defRPr>
            </a:lvl1pPr>
            <a:lvl2pPr marL="230188" indent="-230188">
              <a:defRPr i="1">
                <a:solidFill>
                  <a:schemeClr val="accent5"/>
                </a:solidFill>
              </a:defRPr>
            </a:lvl2pPr>
            <a:lvl3pPr>
              <a:defRPr sz="1800">
                <a:solidFill>
                  <a:schemeClr val="accent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1413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82097" y="1281113"/>
            <a:ext cx="11201903" cy="3941064"/>
          </a:xfrm>
          <a:prstGeom prst="roundRect">
            <a:avLst>
              <a:gd name="adj" fmla="val 304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75582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8" y="6346825"/>
            <a:ext cx="249506" cy="241301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7672" y="1811339"/>
            <a:ext cx="9259228" cy="2879725"/>
          </a:xfrm>
        </p:spPr>
        <p:txBody>
          <a:bodyPr/>
          <a:lstStyle>
            <a:lvl1pPr>
              <a:defRPr sz="3000">
                <a:solidFill>
                  <a:schemeClr val="accent3"/>
                </a:solidFill>
              </a:defRPr>
            </a:lvl1pPr>
            <a:lvl2pPr marL="230188" indent="-230188">
              <a:defRPr i="1">
                <a:solidFill>
                  <a:schemeClr val="accent3"/>
                </a:solidFill>
              </a:defRPr>
            </a:lvl2pPr>
            <a:lvl3pPr>
              <a:defRPr sz="18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6272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82097" y="1281113"/>
            <a:ext cx="11201903" cy="3941064"/>
          </a:xfrm>
          <a:prstGeom prst="roundRect">
            <a:avLst>
              <a:gd name="adj" fmla="val 304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67124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5"/>
            <a:ext cx="249506" cy="244476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7672" y="1811339"/>
            <a:ext cx="9259228" cy="2879725"/>
          </a:xfrm>
        </p:spPr>
        <p:txBody>
          <a:bodyPr/>
          <a:lstStyle>
            <a:lvl1pPr>
              <a:defRPr sz="3000">
                <a:solidFill>
                  <a:srgbClr val="81017E"/>
                </a:solidFill>
              </a:defRPr>
            </a:lvl1pPr>
            <a:lvl2pPr marL="230188" indent="-230188">
              <a:defRPr i="1">
                <a:solidFill>
                  <a:srgbClr val="81017E"/>
                </a:solidFill>
              </a:defRPr>
            </a:lvl2pPr>
            <a:lvl3pPr>
              <a:defRPr sz="1800">
                <a:solidFill>
                  <a:srgbClr val="81017E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392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82097" y="1281113"/>
            <a:ext cx="11201903" cy="3941064"/>
          </a:xfrm>
          <a:prstGeom prst="roundRect">
            <a:avLst>
              <a:gd name="adj" fmla="val 296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5664"/>
            <a:ext cx="5288268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795"/>
            <a:ext cx="249506" cy="241331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57672" y="1811339"/>
            <a:ext cx="9259228" cy="2879725"/>
          </a:xfrm>
        </p:spPr>
        <p:txBody>
          <a:bodyPr/>
          <a:lstStyle>
            <a:lvl1pPr>
              <a:defRPr sz="3000">
                <a:solidFill>
                  <a:srgbClr val="0C2577"/>
                </a:solidFill>
              </a:defRPr>
            </a:lvl1pPr>
            <a:lvl2pPr marL="230188" indent="-230188">
              <a:defRPr i="1">
                <a:solidFill>
                  <a:srgbClr val="0C2577"/>
                </a:solidFill>
              </a:defRPr>
            </a:lvl2pPr>
            <a:lvl3pPr>
              <a:defRPr sz="1800">
                <a:solidFill>
                  <a:srgbClr val="0C2577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220045" y="6455664"/>
            <a:ext cx="5272326" cy="270536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2098" y="6347049"/>
            <a:ext cx="249506" cy="244251"/>
          </a:xfrm>
        </p:spPr>
        <p:txBody>
          <a:bodyPr/>
          <a:lstStyle>
            <a:lvl1pPr algn="l">
              <a:defRPr/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31605" y="6372097"/>
            <a:ext cx="523963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8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77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/>
          </p:cNvSpPr>
          <p:nvPr userDrawn="1"/>
        </p:nvSpPr>
        <p:spPr bwMode="auto">
          <a:xfrm>
            <a:off x="482600" y="1281113"/>
            <a:ext cx="11201400" cy="4665662"/>
          </a:xfrm>
          <a:prstGeom prst="roundRect">
            <a:avLst>
              <a:gd name="adj" fmla="val 2536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4999"/>
            <a:ext cx="5300682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795"/>
            <a:ext cx="249506" cy="247681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28663" y="396875"/>
            <a:ext cx="10716092" cy="780165"/>
          </a:xfrm>
          <a:noFill/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CA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611" y="1398588"/>
            <a:ext cx="10716092" cy="442134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3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31605" y="6372097"/>
            <a:ext cx="523963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8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8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85775" y="1183258"/>
            <a:ext cx="5497902" cy="5005785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195623" y="1183258"/>
            <a:ext cx="5497902" cy="5005785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58666" cy="309826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6"/>
            <a:ext cx="249506" cy="244475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31604" y="396875"/>
            <a:ext cx="10716092" cy="786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30550" y="1400174"/>
            <a:ext cx="4998588" cy="43810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48875" y="1400174"/>
            <a:ext cx="4998588" cy="43858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1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Reduc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 txBox="1">
            <a:spLocks/>
          </p:cNvSpPr>
          <p:nvPr userDrawn="1"/>
        </p:nvSpPr>
        <p:spPr bwMode="auto">
          <a:xfrm>
            <a:off x="482097" y="1281114"/>
            <a:ext cx="5497902" cy="4665662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6201973" y="1281113"/>
            <a:ext cx="5486790" cy="4665662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58666" cy="309826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6"/>
            <a:ext cx="249506" cy="244475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31604" y="396875"/>
            <a:ext cx="10716092" cy="786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30550" y="1401762"/>
            <a:ext cx="4998588" cy="4385821"/>
          </a:xfrm>
        </p:spPr>
        <p:txBody>
          <a:bodyPr/>
          <a:lstStyle>
            <a:lvl1pPr>
              <a:spcAft>
                <a:spcPts val="600"/>
              </a:spcAft>
              <a:defRPr sz="1600" b="1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6448875" y="1401762"/>
            <a:ext cx="4998588" cy="4385821"/>
          </a:xfrm>
        </p:spPr>
        <p:txBody>
          <a:bodyPr/>
          <a:lstStyle>
            <a:lvl1pPr>
              <a:spcAft>
                <a:spcPts val="600"/>
              </a:spcAft>
              <a:defRPr sz="1600" b="1">
                <a:solidFill>
                  <a:schemeClr val="accent1"/>
                </a:solidFill>
              </a:defRPr>
            </a:lvl1pPr>
            <a:lvl2pPr>
              <a:spcAft>
                <a:spcPts val="6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ay B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220045" y="6455664"/>
            <a:ext cx="5272326" cy="270536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2098" y="6347049"/>
            <a:ext cx="249506" cy="244251"/>
          </a:xfrm>
        </p:spPr>
        <p:txBody>
          <a:bodyPr/>
          <a:lstStyle>
            <a:lvl1pPr algn="l">
              <a:defRPr/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1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220045" y="6455664"/>
            <a:ext cx="5272326" cy="270536"/>
          </a:xfrm>
        </p:spPr>
        <p:txBody>
          <a:bodyPr/>
          <a:lstStyle/>
          <a:p>
            <a:r>
              <a:rPr lang="en-US" smtClean="0">
                <a:solidFill>
                  <a:schemeClr val="tx2"/>
                </a:solidFill>
              </a:rPr>
              <a:t>AT&amp;T Proprietary (Internal Use Only). Not for use or disclosure outside the AT&amp;T companies except under written agreement.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82098" y="6347049"/>
            <a:ext cx="249506" cy="244251"/>
          </a:xfrm>
        </p:spPr>
        <p:txBody>
          <a:bodyPr/>
          <a:lstStyle>
            <a:lvl1pPr algn="l">
              <a:defRPr/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Quote Gree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 userDrawn="1"/>
        </p:nvSpPr>
        <p:spPr bwMode="auto">
          <a:xfrm>
            <a:off x="485272" y="1277937"/>
            <a:ext cx="5497902" cy="4668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8" name="Content Placeholder 5"/>
          <p:cNvSpPr txBox="1">
            <a:spLocks/>
          </p:cNvSpPr>
          <p:nvPr userDrawn="1"/>
        </p:nvSpPr>
        <p:spPr bwMode="auto">
          <a:xfrm>
            <a:off x="6187662" y="1277937"/>
            <a:ext cx="5497902" cy="4668837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3"/>
              </a:solidFill>
              <a:ea typeface="Calibri"/>
              <a:cs typeface="Calibri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67124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6"/>
            <a:ext cx="249506" cy="244475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31605" y="396875"/>
            <a:ext cx="10716092" cy="786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30550" y="1398588"/>
            <a:ext cx="4998588" cy="438582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05491" y="1811337"/>
            <a:ext cx="3873017" cy="3566160"/>
          </a:xfrm>
        </p:spPr>
        <p:txBody>
          <a:bodyPr/>
          <a:lstStyle>
            <a:lvl1pPr>
              <a:defRPr sz="2800">
                <a:solidFill>
                  <a:schemeClr val="accent3"/>
                </a:solidFill>
              </a:defRPr>
            </a:lvl1pPr>
            <a:lvl2pPr marL="228600" indent="-228600">
              <a:spcBef>
                <a:spcPts val="600"/>
              </a:spcBef>
              <a:defRPr sz="1800" i="1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6320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Quot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 txBox="1">
            <a:spLocks/>
          </p:cNvSpPr>
          <p:nvPr userDrawn="1"/>
        </p:nvSpPr>
        <p:spPr bwMode="auto">
          <a:xfrm>
            <a:off x="482097" y="1281113"/>
            <a:ext cx="5497902" cy="4665662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228600" rIns="182880" bIns="18288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spcAft>
                <a:spcPts val="1000"/>
              </a:spcAft>
              <a:buFont typeface="Arial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1800" dirty="0">
                <a:ea typeface="Calibri"/>
                <a:cs typeface="Calibri"/>
              </a:rPr>
              <a:t> </a:t>
            </a: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5" name="Content Placeholder 5"/>
          <p:cNvSpPr txBox="1">
            <a:spLocks/>
          </p:cNvSpPr>
          <p:nvPr userDrawn="1"/>
        </p:nvSpPr>
        <p:spPr bwMode="auto">
          <a:xfrm>
            <a:off x="6195222" y="1281113"/>
            <a:ext cx="5497902" cy="4665662"/>
          </a:xfrm>
          <a:prstGeom prst="roundRect">
            <a:avLst>
              <a:gd name="adj" fmla="val 2400"/>
            </a:avLst>
          </a:prstGeom>
          <a:solidFill>
            <a:srgbClr val="FFFFFF"/>
          </a:solidFill>
          <a:ln>
            <a:solidFill>
              <a:srgbClr val="F2F2F2">
                <a:alpha val="0"/>
              </a:srgb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37160" rIns="182880" bIns="18288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ts val="800"/>
              </a:spcAft>
              <a:buFont typeface="Arial" charset="0"/>
              <a:defRPr sz="2000" b="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0" indent="0" algn="l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228600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20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458788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–"/>
              <a:defRPr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688975" indent="-228600" algn="l" rtl="0" eaLnBrk="1" fontAlgn="base" hangingPunct="1">
              <a:spcBef>
                <a:spcPct val="0"/>
              </a:spcBef>
              <a:spcAft>
                <a:spcPts val="400"/>
              </a:spcAft>
              <a:buSzPct val="80000"/>
              <a:buFont typeface="Arial" charset="0"/>
              <a:buChar char="•"/>
              <a:defRPr sz="1600" kern="1200">
                <a:ln>
                  <a:noFill/>
                </a:ln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860425" indent="-174625" algn="l" defTabSz="86042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8604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1200" i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endParaRPr lang="en-US" sz="2400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6" y="6455664"/>
            <a:ext cx="5293311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5222"/>
            <a:ext cx="249508" cy="244506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Title 3"/>
          <p:cNvSpPr>
            <a:spLocks noGrp="1"/>
          </p:cNvSpPr>
          <p:nvPr>
            <p:ph type="title"/>
          </p:nvPr>
        </p:nvSpPr>
        <p:spPr>
          <a:xfrm>
            <a:off x="731604" y="396875"/>
            <a:ext cx="10716092" cy="786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730550" y="1398587"/>
            <a:ext cx="4998588" cy="438582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05491" y="1811337"/>
            <a:ext cx="3873017" cy="3566160"/>
          </a:xfrm>
        </p:spPr>
        <p:txBody>
          <a:bodyPr/>
          <a:lstStyle>
            <a:lvl1pPr>
              <a:defRPr sz="2800">
                <a:solidFill>
                  <a:schemeClr val="accent5"/>
                </a:solidFill>
              </a:defRPr>
            </a:lvl1pPr>
            <a:lvl2pPr marL="228600" indent="-228600">
              <a:spcBef>
                <a:spcPts val="600"/>
              </a:spcBef>
              <a:defRPr sz="1800" i="1">
                <a:solidFill>
                  <a:schemeClr val="accent5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accent5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"/>
            <a:ext cx="12179296" cy="685771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17931" y="6372097"/>
            <a:ext cx="523963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1"/>
                </a:solidFill>
                <a:ea typeface="Calibri"/>
                <a:cs typeface="Calibri"/>
              </a:rPr>
              <a:t>© 2015 AT&amp;T Intellectual Property. All rights reserved. AT&amp;T and the AT&amp;T logo are trademarks of AT&amp;T Intellectual Property.</a:t>
            </a:r>
            <a:endParaRPr lang="en-US" sz="6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220045" y="6455664"/>
            <a:ext cx="5267124" cy="291652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7" y="6346825"/>
            <a:ext cx="249508" cy="244476"/>
          </a:xfrm>
          <a:prstGeom prst="rect">
            <a:avLst/>
          </a:prstGeom>
        </p:spPr>
        <p:txBody>
          <a:bodyPr/>
          <a:lstStyle>
            <a:lvl1pPr algn="l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74B6C9-7640-0346-9181-9D7622A302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551" y="1164503"/>
            <a:ext cx="7897726" cy="984442"/>
          </a:xfrm>
        </p:spPr>
        <p:txBody>
          <a:bodyPr/>
          <a:lstStyle>
            <a:lvl1pPr>
              <a:lnSpc>
                <a:spcPct val="100000"/>
              </a:lnSpc>
              <a:spcAft>
                <a:spcPts val="800"/>
              </a:spcAft>
              <a:defRPr sz="3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31605" y="2157424"/>
            <a:ext cx="6305871" cy="7572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 descr="att_globe_rgb_grd_pos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25" y="6188930"/>
            <a:ext cx="3714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3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28663" y="395288"/>
            <a:ext cx="10718800" cy="7810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8663" y="1490663"/>
            <a:ext cx="10718800" cy="44561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 title="Trademark info"/>
          <p:cNvSpPr>
            <a:spLocks noGrp="1"/>
          </p:cNvSpPr>
          <p:nvPr>
            <p:ph type="ftr" sz="quarter" idx="3"/>
          </p:nvPr>
        </p:nvSpPr>
        <p:spPr>
          <a:xfrm>
            <a:off x="1217930" y="6455665"/>
            <a:ext cx="5272326" cy="280559"/>
          </a:xfrm>
          <a:prstGeom prst="rect">
            <a:avLst/>
          </a:prstGeom>
        </p:spPr>
        <p:txBody>
          <a:bodyPr lIns="0" tIns="0" rIns="0" bIns="0"/>
          <a:lstStyle>
            <a:lvl1pPr>
              <a:defRPr sz="700">
                <a:solidFill>
                  <a:schemeClr val="tx2"/>
                </a:solidFill>
                <a:ea typeface="Calibri"/>
                <a:cs typeface="Calibri"/>
              </a:defRPr>
            </a:lvl1pPr>
          </a:lstStyle>
          <a:p>
            <a:r>
              <a:rPr lang="en-US" dirty="0" smtClean="0"/>
              <a:t>AT&amp;T Proprietary (Internal Use Only). Not for use or disclosure outside the AT&amp;T companies except under written agreement.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82098" y="6347049"/>
            <a:ext cx="249506" cy="244251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defRPr sz="800" b="1">
                <a:solidFill>
                  <a:schemeClr val="tx2"/>
                </a:solidFill>
                <a:ea typeface="Calibri"/>
                <a:cs typeface="Calibri"/>
              </a:defRPr>
            </a:lvl1pPr>
          </a:lstStyle>
          <a:p>
            <a:pPr algn="l">
              <a:defRPr/>
            </a:pPr>
            <a:fld id="{8074B6C9-7640-0346-9181-9D7622A30249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att_globe_rgb_grd_pos.png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25" y="6188930"/>
            <a:ext cx="371475" cy="37147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401907" y="240238"/>
            <a:ext cx="259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tx2"/>
                </a:solidFill>
              </a:rPr>
              <a:t>DRAFT for Discussion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19" r:id="rId2"/>
    <p:sldLayoutId id="2147484133" r:id="rId3"/>
    <p:sldLayoutId id="2147484179" r:id="rId4"/>
    <p:sldLayoutId id="2147484153" r:id="rId5"/>
    <p:sldLayoutId id="2147484154" r:id="rId6"/>
    <p:sldLayoutId id="2147484136" r:id="rId7"/>
    <p:sldLayoutId id="2147484137" r:id="rId8"/>
    <p:sldLayoutId id="2147484111" r:id="rId9"/>
    <p:sldLayoutId id="2147484115" r:id="rId10"/>
    <p:sldLayoutId id="2147484156" r:id="rId11"/>
    <p:sldLayoutId id="2147484159" r:id="rId12"/>
    <p:sldLayoutId id="2147484120" r:id="rId13"/>
    <p:sldLayoutId id="2147484121" r:id="rId14"/>
    <p:sldLayoutId id="2147484122" r:id="rId15"/>
    <p:sldLayoutId id="2147484123" r:id="rId16"/>
    <p:sldLayoutId id="2147484124" r:id="rId17"/>
    <p:sldLayoutId id="2147484180" r:id="rId18"/>
    <p:sldLayoutId id="2147484188" r:id="rId19"/>
    <p:sldLayoutId id="2147484189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2880"/>
        </a:lnSpc>
        <a:spcBef>
          <a:spcPct val="0"/>
        </a:spcBef>
        <a:spcAft>
          <a:spcPct val="0"/>
        </a:spcAft>
        <a:defRPr sz="2400" kern="1200">
          <a:solidFill>
            <a:schemeClr val="accent5"/>
          </a:solidFill>
          <a:latin typeface="+mj-lt"/>
          <a:ea typeface="Calibri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800"/>
        </a:spcAft>
        <a:buFont typeface="Arial" charset="0"/>
        <a:defRPr sz="2000" b="0" kern="1200">
          <a:solidFill>
            <a:schemeClr val="tx2"/>
          </a:solidFill>
          <a:latin typeface="+mn-lt"/>
          <a:ea typeface="Calibri"/>
          <a:cs typeface="Calibri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Font typeface="Arial" charset="0"/>
        <a:defRPr sz="2000" kern="1200">
          <a:solidFill>
            <a:schemeClr val="tx2"/>
          </a:solidFill>
          <a:latin typeface="+mn-lt"/>
          <a:ea typeface="Calibri"/>
          <a:cs typeface="+mn-cs"/>
        </a:defRPr>
      </a:lvl2pPr>
      <a:lvl3pPr marL="228600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2000" kern="1200">
          <a:solidFill>
            <a:schemeClr val="tx2"/>
          </a:solidFill>
          <a:latin typeface="+mn-lt"/>
          <a:ea typeface="Calibri"/>
          <a:cs typeface="+mn-cs"/>
        </a:defRPr>
      </a:lvl3pPr>
      <a:lvl4pPr marL="458788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–"/>
        <a:defRPr kern="1200">
          <a:solidFill>
            <a:schemeClr val="tx2"/>
          </a:solidFill>
          <a:latin typeface="+mn-lt"/>
          <a:ea typeface="Calibri"/>
          <a:cs typeface="+mn-cs"/>
        </a:defRPr>
      </a:lvl4pPr>
      <a:lvl5pPr marL="688975" indent="-228600" algn="l" rtl="0" eaLnBrk="1" fontAlgn="base" hangingPunct="1">
        <a:spcBef>
          <a:spcPct val="0"/>
        </a:spcBef>
        <a:spcAft>
          <a:spcPts val="400"/>
        </a:spcAft>
        <a:buSzPct val="80000"/>
        <a:buFont typeface="Arial" charset="0"/>
        <a:buChar char="•"/>
        <a:defRPr sz="1600" kern="1200">
          <a:solidFill>
            <a:schemeClr val="tx2"/>
          </a:solidFill>
          <a:latin typeface="+mn-lt"/>
          <a:ea typeface="Calibri"/>
          <a:cs typeface="+mn-cs"/>
        </a:defRPr>
      </a:lvl5pPr>
      <a:lvl6pPr marL="914400" indent="-228600" algn="l" defTabSz="860425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1200" i="1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/vfd/blob/master/doc/qos/vfd_features_1.md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5"/>
                </a:solidFill>
              </a:rPr>
              <a:t>VFd:  QoS 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 Maybe a </a:t>
            </a:r>
            <a:r>
              <a:rPr lang="en-US" dirty="0"/>
              <a:t>L</a:t>
            </a:r>
            <a:r>
              <a:rPr lang="en-US" dirty="0" smtClean="0"/>
              <a:t>ittle Mirroring</a:t>
            </a:r>
          </a:p>
          <a:p>
            <a:endParaRPr lang="en-US" dirty="0"/>
          </a:p>
          <a:p>
            <a:r>
              <a:rPr lang="en-US" dirty="0" smtClean="0"/>
              <a:t>March 2017</a:t>
            </a:r>
          </a:p>
          <a:p>
            <a:r>
              <a:rPr lang="en-US" dirty="0" smtClean="0"/>
              <a:t>A </a:t>
            </a:r>
            <a:r>
              <a:rPr lang="en-US" dirty="0" smtClean="0"/>
              <a:t>visual representation of the work by KJ, Alex and </a:t>
            </a:r>
            <a:r>
              <a:rPr lang="en-US" dirty="0" smtClean="0"/>
              <a:t>Scott, </a:t>
            </a:r>
            <a:r>
              <a:rPr lang="en-US" u="sng" dirty="0" smtClean="0"/>
              <a:t>for discussion purposes.  </a:t>
            </a:r>
            <a:endParaRPr lang="en-US" u="sng" dirty="0" smtClean="0"/>
          </a:p>
          <a:p>
            <a:r>
              <a:rPr lang="en-US" dirty="0"/>
              <a:t>Contact for slides:  Henry </a:t>
            </a:r>
            <a:r>
              <a:rPr lang="en-US" dirty="0" smtClean="0"/>
              <a:t>Fowler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is the model that each TC has multiple VFs?</a:t>
            </a:r>
            <a:br>
              <a:rPr lang="en-US" dirty="0" smtClean="0"/>
            </a:br>
            <a:r>
              <a:rPr lang="en-US" dirty="0" smtClean="0"/>
              <a:t>(And in the end, does it matter?)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977246" y="3320465"/>
            <a:ext cx="183225" cy="2612127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0184" y="5040864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1095680" y="1752153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8294" y="2281815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3234139" y="6039026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68502" y="5601014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36775" y="5597435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1290288" y="4317230"/>
            <a:ext cx="634704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2127875" y="4329804"/>
            <a:ext cx="1849802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4186434" y="4284842"/>
            <a:ext cx="582540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2285948" y="3756405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VF0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Flowchart: Magnetic Disk 53"/>
          <p:cNvSpPr/>
          <p:nvPr/>
        </p:nvSpPr>
        <p:spPr>
          <a:xfrm>
            <a:off x="2932347" y="3756405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VFi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3555722" y="3771893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TCn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9113052" y="3368461"/>
            <a:ext cx="2919009" cy="612934"/>
          </a:xfrm>
          <a:prstGeom prst="wedgeRoundRectCallout">
            <a:avLst>
              <a:gd name="adj1" fmla="val -65389"/>
              <a:gd name="adj2" fmla="val 12485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TC has a min guaranteed BW, and a max allowed BW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89190" y="3115335"/>
            <a:ext cx="107319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56736" y="1533681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76018" y="1533681"/>
            <a:ext cx="3587598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28751" y="192355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63314" y="193745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19394" y="193745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253957" y="192355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786051" y="2395995"/>
            <a:ext cx="530635" cy="461149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120168" y="2395996"/>
            <a:ext cx="438270" cy="52254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4" idx="1"/>
          </p:cNvCxnSpPr>
          <p:nvPr/>
        </p:nvCxnSpPr>
        <p:spPr>
          <a:xfrm flipH="1">
            <a:off x="3111179" y="2395995"/>
            <a:ext cx="1943877" cy="136041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190861" y="2395995"/>
            <a:ext cx="610177" cy="56208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792707" y="2409895"/>
            <a:ext cx="371649" cy="58664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09302" y="2409895"/>
            <a:ext cx="679685" cy="447249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29922" y="2409895"/>
            <a:ext cx="1067443" cy="142478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68551" y="2409896"/>
            <a:ext cx="640622" cy="5567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517373" y="1533681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n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8833979" y="2395995"/>
            <a:ext cx="1660609" cy="29226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0241280" y="2409896"/>
            <a:ext cx="928661" cy="61616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290010" y="2409896"/>
            <a:ext cx="7600550" cy="1361997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9701429" y="2420261"/>
            <a:ext cx="1405146" cy="48016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8569658" y="989579"/>
            <a:ext cx="1131771" cy="612296"/>
          </a:xfrm>
          <a:prstGeom prst="wedgeRoundRectCallout">
            <a:avLst>
              <a:gd name="adj1" fmla="val -35159"/>
              <a:gd name="adj2" fmla="val 76293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TC0 values for VF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Flowchart: Magnetic Disk 71"/>
          <p:cNvSpPr/>
          <p:nvPr/>
        </p:nvSpPr>
        <p:spPr>
          <a:xfrm>
            <a:off x="4838854" y="4273668"/>
            <a:ext cx="601105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lowchart: Magnetic Disk 72"/>
          <p:cNvSpPr/>
          <p:nvPr/>
        </p:nvSpPr>
        <p:spPr>
          <a:xfrm>
            <a:off x="6422884" y="4432327"/>
            <a:ext cx="96380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Flowchart: Magnetic Disk 73"/>
          <p:cNvSpPr/>
          <p:nvPr/>
        </p:nvSpPr>
        <p:spPr>
          <a:xfrm>
            <a:off x="7521625" y="4444901"/>
            <a:ext cx="947382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Flowchart: Magnetic Disk 74"/>
          <p:cNvSpPr/>
          <p:nvPr/>
        </p:nvSpPr>
        <p:spPr>
          <a:xfrm>
            <a:off x="8560268" y="4405719"/>
            <a:ext cx="965100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lowchart: Magnetic Disk 75"/>
          <p:cNvSpPr/>
          <p:nvPr/>
        </p:nvSpPr>
        <p:spPr>
          <a:xfrm>
            <a:off x="9607457" y="4388765"/>
            <a:ext cx="965100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Testing NIC QoS features, and managing them in practice, requires a mechanism for configuration.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vendor may have its own unique tools that we can use for lab testing, but a vendor-independent mechanism is preferred longer term for deployment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VFd has an initial structure for QoS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slides and diagrams are </a:t>
            </a:r>
            <a:r>
              <a:rPr lang="en-US" dirty="0"/>
              <a:t>an attempt to expand on the ASCII figures shown </a:t>
            </a:r>
            <a:r>
              <a:rPr lang="en-US" dirty="0" smtClean="0"/>
              <a:t>in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github.com/att/vfd/blob/master/doc/qos/vfd_features_1.md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These seem to assume that an Ethernet VLAN is used between the TOR and the NIC, and the VLAN value is used to assign to the appropriate VF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Looking to the future, if MPLS is used without Ethernet, this approach would need to be extended, correct?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97" dirty="0"/>
              <a:t>VFd QoS – Treatment of Received Packets</a:t>
            </a:r>
            <a:br>
              <a:rPr lang="en-US" sz="2797" dirty="0"/>
            </a:br>
            <a:r>
              <a:rPr lang="en-US" sz="2797" dirty="0"/>
              <a:t>Point of view from a single VM</a:t>
            </a:r>
            <a:endParaRPr lang="en-US" sz="2797" dirty="0"/>
          </a:p>
        </p:txBody>
      </p:sp>
      <p:sp>
        <p:nvSpPr>
          <p:cNvPr id="5" name="TextBox 4"/>
          <p:cNvSpPr txBox="1"/>
          <p:nvPr/>
        </p:nvSpPr>
        <p:spPr>
          <a:xfrm>
            <a:off x="1603830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8255" y="4331029"/>
            <a:ext cx="818253" cy="867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3112" y="2372578"/>
            <a:ext cx="3587598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3112" y="4351714"/>
            <a:ext cx="3587598" cy="8470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5845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0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48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1051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1" idx="2"/>
          </p:cNvCxnSpPr>
          <p:nvPr/>
        </p:nvCxnSpPr>
        <p:spPr>
          <a:xfrm flipV="1">
            <a:off x="4363780" y="3234893"/>
            <a:ext cx="0" cy="117283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605532" y="3234894"/>
            <a:ext cx="0" cy="118120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98343" y="3234894"/>
            <a:ext cx="3807" cy="117259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848132" y="3234894"/>
            <a:ext cx="0" cy="118120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839800" y="3248793"/>
            <a:ext cx="416596" cy="894498"/>
            <a:chOff x="634530" y="5200650"/>
            <a:chExt cx="2244090" cy="895431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345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87862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37367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1204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9319895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24320" y="4331029"/>
            <a:ext cx="818253" cy="867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555865" y="3248793"/>
            <a:ext cx="416596" cy="894498"/>
            <a:chOff x="634530" y="5200650"/>
            <a:chExt cx="2244090" cy="895431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6345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87862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7367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204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3958273" y="5846738"/>
            <a:ext cx="2647259" cy="64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Received Ethernet Frame, which includes PCP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98342" y="4799882"/>
            <a:ext cx="677516" cy="286920"/>
          </a:xfrm>
          <a:prstGeom prst="straightConnector1">
            <a:avLst/>
          </a:prstGeom>
          <a:ln w="22225">
            <a:solidFill>
              <a:schemeClr val="accent2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6382961" y="5321506"/>
            <a:ext cx="2178661" cy="612296"/>
          </a:xfrm>
          <a:prstGeom prst="wedgeRoundRectCallout">
            <a:avLst>
              <a:gd name="adj1" fmla="val -75089"/>
              <a:gd name="adj2" fmla="val -106280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RX TC queue based on PCP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936284" y="3954232"/>
            <a:ext cx="988806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885275" y="4036356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1144" y="4563147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841680" y="2449581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184" y="3005196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7244930" y="2470199"/>
            <a:ext cx="1759052" cy="306148"/>
          </a:xfrm>
          <a:prstGeom prst="wedgeRoundRectCallout">
            <a:avLst>
              <a:gd name="adj1" fmla="val -60614"/>
              <a:gd name="adj2" fmla="val 12815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driver is in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9319895" y="5408055"/>
            <a:ext cx="2686671" cy="1258607"/>
          </a:xfrm>
          <a:prstGeom prst="wedgeRoundRectCallout">
            <a:avLst>
              <a:gd name="adj1" fmla="val 4624"/>
              <a:gd name="adj2" fmla="val -866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345" tIns="45672" rIns="91345" bIns="45672" rtlCol="0" anchor="ctr">
            <a:spAutoFit/>
          </a:bodyPr>
          <a:lstStyle/>
          <a:p>
            <a:r>
              <a:rPr lang="en-US" u="sng" dirty="0" smtClean="0">
                <a:solidFill>
                  <a:schemeClr val="tx1"/>
                </a:solidFill>
              </a:rPr>
              <a:t>Legend: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1598" dirty="0">
                <a:solidFill>
                  <a:schemeClr val="tx1"/>
                </a:solidFill>
              </a:rPr>
              <a:t>TC: Traffic Class</a:t>
            </a:r>
          </a:p>
          <a:p>
            <a:r>
              <a:rPr lang="en-US" sz="1598" dirty="0">
                <a:solidFill>
                  <a:schemeClr val="tx1"/>
                </a:solidFill>
              </a:rPr>
              <a:t>  RX: Inbound to VM</a:t>
            </a:r>
          </a:p>
          <a:p>
            <a:r>
              <a:rPr lang="en-US" sz="1598" dirty="0">
                <a:solidFill>
                  <a:schemeClr val="tx1"/>
                </a:solidFill>
              </a:rPr>
              <a:t>  TX:  Outbound from VM</a:t>
            </a:r>
            <a:endParaRPr lang="en-US" sz="1598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068695" y="4407726"/>
            <a:ext cx="548189" cy="367533"/>
            <a:chOff x="4095489" y="4655472"/>
            <a:chExt cx="548761" cy="367916"/>
          </a:xfrm>
        </p:grpSpPr>
        <p:grpSp>
          <p:nvGrpSpPr>
            <p:cNvPr id="29" name="Group 28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TC3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4442" y="4407726"/>
            <a:ext cx="548189" cy="367533"/>
            <a:chOff x="4095489" y="4655472"/>
            <a:chExt cx="548761" cy="367916"/>
          </a:xfrm>
        </p:grpSpPr>
        <p:grpSp>
          <p:nvGrpSpPr>
            <p:cNvPr id="71" name="Group 70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TC2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574038" y="4407490"/>
            <a:ext cx="548189" cy="367533"/>
            <a:chOff x="4095489" y="4655472"/>
            <a:chExt cx="548761" cy="367916"/>
          </a:xfrm>
        </p:grpSpPr>
        <p:grpSp>
          <p:nvGrpSpPr>
            <p:cNvPr id="77" name="Group 76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TC1</a:t>
              </a:r>
              <a:endParaRPr lang="en-US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09922" y="4416099"/>
            <a:ext cx="548189" cy="367533"/>
            <a:chOff x="4095489" y="4655472"/>
            <a:chExt cx="548761" cy="367916"/>
          </a:xfrm>
        </p:grpSpPr>
        <p:grpSp>
          <p:nvGrpSpPr>
            <p:cNvPr id="83" name="Group 82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TC0</a:t>
              </a:r>
              <a:endParaRPr lang="en-US" dirty="0"/>
            </a:p>
          </p:txBody>
        </p:sp>
      </p:grpSp>
      <p:sp>
        <p:nvSpPr>
          <p:cNvPr id="88" name="Rounded Rectangular Callout 87"/>
          <p:cNvSpPr/>
          <p:nvPr/>
        </p:nvSpPr>
        <p:spPr>
          <a:xfrm>
            <a:off x="7224534" y="4367426"/>
            <a:ext cx="1211304" cy="306148"/>
          </a:xfrm>
          <a:prstGeom prst="wedgeRoundRectCallout">
            <a:avLst>
              <a:gd name="adj1" fmla="val -68805"/>
              <a:gd name="adj2" fmla="val 31428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RX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Down Arrow 93"/>
          <p:cNvSpPr/>
          <p:nvPr/>
        </p:nvSpPr>
        <p:spPr>
          <a:xfrm rot="10800000">
            <a:off x="4765566" y="5271604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ular Callout 62"/>
          <p:cNvSpPr/>
          <p:nvPr/>
        </p:nvSpPr>
        <p:spPr>
          <a:xfrm>
            <a:off x="5686446" y="1084623"/>
            <a:ext cx="5523021" cy="612296"/>
          </a:xfrm>
          <a:prstGeom prst="wedgeRoundRectCallout">
            <a:avLst>
              <a:gd name="adj1" fmla="val -31143"/>
              <a:gd name="adj2" fmla="val 11526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VFd configures the NIC.  In addition, the PF </a:t>
            </a:r>
            <a:r>
              <a:rPr lang="en-US" dirty="0">
                <a:solidFill>
                  <a:schemeClr val="tx1"/>
                </a:solidFill>
              </a:rPr>
              <a:t>responds via mailbox </a:t>
            </a:r>
            <a:r>
              <a:rPr lang="en-US" dirty="0" smtClean="0">
                <a:solidFill>
                  <a:schemeClr val="tx1"/>
                </a:solidFill>
              </a:rPr>
              <a:t>replies to </a:t>
            </a:r>
            <a:r>
              <a:rPr lang="en-US" dirty="0" smtClean="0">
                <a:solidFill>
                  <a:schemeClr val="tx1"/>
                </a:solidFill>
              </a:rPr>
              <a:t>queries from </a:t>
            </a:r>
            <a:r>
              <a:rPr lang="en-US" dirty="0">
                <a:solidFill>
                  <a:schemeClr val="tx1"/>
                </a:solidFill>
              </a:rPr>
              <a:t>the VF </a:t>
            </a:r>
            <a:r>
              <a:rPr lang="en-US" dirty="0" smtClean="0">
                <a:solidFill>
                  <a:schemeClr val="tx1"/>
                </a:solidFill>
              </a:rPr>
              <a:t>driver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936284" y="3954232"/>
            <a:ext cx="988806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97" dirty="0"/>
              <a:t>VFd </a:t>
            </a:r>
            <a:r>
              <a:rPr lang="en-US" sz="2797" dirty="0"/>
              <a:t>QoS – Treatment of </a:t>
            </a:r>
            <a:r>
              <a:rPr lang="en-US" sz="2797" dirty="0"/>
              <a:t>Packets Transmitted from the VM</a:t>
            </a:r>
            <a:br>
              <a:rPr lang="en-US" sz="2797" dirty="0"/>
            </a:br>
            <a:r>
              <a:rPr lang="en-US" sz="2797" dirty="0"/>
              <a:t>Point of view from a single VM (Tenant View)</a:t>
            </a:r>
            <a:endParaRPr lang="en-US" sz="2797" dirty="0"/>
          </a:p>
        </p:txBody>
      </p:sp>
      <p:sp>
        <p:nvSpPr>
          <p:cNvPr id="5" name="TextBox 4"/>
          <p:cNvSpPr txBox="1"/>
          <p:nvPr/>
        </p:nvSpPr>
        <p:spPr>
          <a:xfrm>
            <a:off x="1603830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8255" y="4331029"/>
            <a:ext cx="818253" cy="867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3112" y="2372578"/>
            <a:ext cx="3587598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3112" y="4351714"/>
            <a:ext cx="3587598" cy="8470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5845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0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48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1051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63780" y="3234893"/>
            <a:ext cx="0" cy="10553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88986" y="3234893"/>
            <a:ext cx="16547" cy="107764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2150" y="3234893"/>
            <a:ext cx="11419" cy="10553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48132" y="3234893"/>
            <a:ext cx="6291" cy="1055373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1839800" y="3248793"/>
            <a:ext cx="416596" cy="894498"/>
            <a:chOff x="634530" y="5200650"/>
            <a:chExt cx="2244090" cy="895431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345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87862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37367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1204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564467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568892" y="4331029"/>
            <a:ext cx="818253" cy="867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VF 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 flipV="1">
            <a:off x="10800438" y="3248793"/>
            <a:ext cx="416596" cy="894498"/>
            <a:chOff x="634530" y="5200650"/>
            <a:chExt cx="2244090" cy="895431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6345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87862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7367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20430" y="5200650"/>
              <a:ext cx="0" cy="895431"/>
            </a:xfrm>
            <a:prstGeom prst="straightConnector1">
              <a:avLst/>
            </a:prstGeom>
            <a:ln w="22225">
              <a:solidFill>
                <a:schemeClr val="accent6">
                  <a:lumMod val="75000"/>
                </a:schemeClr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580465" y="6047550"/>
            <a:ext cx="126766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 packet</a:t>
            </a:r>
            <a:endParaRPr lang="en-US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6089650" y="1491979"/>
            <a:ext cx="3444458" cy="612296"/>
          </a:xfrm>
          <a:prstGeom prst="wedgeRoundRectCallout">
            <a:avLst>
              <a:gd name="adj1" fmla="val -57443"/>
              <a:gd name="adj2" fmla="val 126820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Queue related to TC is chosen, by rules applied by 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7516012" y="4066725"/>
            <a:ext cx="2613997" cy="612296"/>
          </a:xfrm>
          <a:prstGeom prst="wedgeRoundRectCallout">
            <a:avLst>
              <a:gd name="adj1" fmla="val -70911"/>
              <a:gd name="adj2" fmla="val 9027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TC has a min_bw and a max_bw.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eft Brace 44"/>
          <p:cNvSpPr/>
          <p:nvPr/>
        </p:nvSpPr>
        <p:spPr>
          <a:xfrm>
            <a:off x="885275" y="4036356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1144" y="4563147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>
            <a:off x="841680" y="2449581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184" y="3005196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 flipV="1">
            <a:off x="4055319" y="4304164"/>
            <a:ext cx="548189" cy="367533"/>
            <a:chOff x="4095489" y="4655472"/>
            <a:chExt cx="548761" cy="367916"/>
          </a:xfrm>
        </p:grpSpPr>
        <p:grpSp>
          <p:nvGrpSpPr>
            <p:cNvPr id="50" name="Group 49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 flipV="1"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TC3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 flipV="1">
            <a:off x="4811066" y="4304164"/>
            <a:ext cx="548189" cy="367533"/>
            <a:chOff x="4095489" y="4655472"/>
            <a:chExt cx="548761" cy="367916"/>
          </a:xfrm>
        </p:grpSpPr>
        <p:grpSp>
          <p:nvGrpSpPr>
            <p:cNvPr id="56" name="Group 55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 flipV="1"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TC2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 flipV="1">
            <a:off x="5560662" y="4303928"/>
            <a:ext cx="548189" cy="367533"/>
            <a:chOff x="4095489" y="4655472"/>
            <a:chExt cx="548761" cy="367916"/>
          </a:xfrm>
        </p:grpSpPr>
        <p:grpSp>
          <p:nvGrpSpPr>
            <p:cNvPr id="62" name="Group 61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 flipV="1"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TC1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 flipV="1">
            <a:off x="6296546" y="4312537"/>
            <a:ext cx="548189" cy="367533"/>
            <a:chOff x="4095489" y="4655472"/>
            <a:chExt cx="548761" cy="367916"/>
          </a:xfrm>
        </p:grpSpPr>
        <p:grpSp>
          <p:nvGrpSpPr>
            <p:cNvPr id="68" name="Group 67"/>
            <p:cNvGrpSpPr/>
            <p:nvPr/>
          </p:nvGrpSpPr>
          <p:grpSpPr>
            <a:xfrm>
              <a:off x="4095489" y="4655472"/>
              <a:ext cx="548761" cy="367916"/>
              <a:chOff x="4095489" y="4655472"/>
              <a:chExt cx="548761" cy="367916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4095489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644250" y="4655473"/>
                <a:ext cx="0" cy="3679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4095490" y="4655472"/>
                <a:ext cx="54876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 flipV="1">
              <a:off x="4168604" y="4680358"/>
              <a:ext cx="402531" cy="2818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TC0</a:t>
              </a:r>
              <a:endParaRPr lang="en-US" dirty="0"/>
            </a:p>
          </p:txBody>
        </p:sp>
      </p:grpSp>
      <p:sp>
        <p:nvSpPr>
          <p:cNvPr id="73" name="Rounded Rectangular Callout 72"/>
          <p:cNvSpPr/>
          <p:nvPr/>
        </p:nvSpPr>
        <p:spPr>
          <a:xfrm>
            <a:off x="7101104" y="4893275"/>
            <a:ext cx="1211304" cy="306148"/>
          </a:xfrm>
          <a:prstGeom prst="wedgeRoundRectCallout">
            <a:avLst>
              <a:gd name="adj1" fmla="val -70376"/>
              <a:gd name="adj2" fmla="val -89784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X queues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Down Arrow 78"/>
          <p:cNvSpPr/>
          <p:nvPr/>
        </p:nvSpPr>
        <p:spPr>
          <a:xfrm>
            <a:off x="4783194" y="5308718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ular Callout 73"/>
          <p:cNvSpPr/>
          <p:nvPr/>
        </p:nvSpPr>
        <p:spPr>
          <a:xfrm>
            <a:off x="56184" y="5452262"/>
            <a:ext cx="4547324" cy="1190575"/>
          </a:xfrm>
          <a:prstGeom prst="wedgeRoundRectCallout">
            <a:avLst>
              <a:gd name="adj1" fmla="val 38144"/>
              <a:gd name="adj2" fmla="val -107184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399" dirty="0">
                <a:solidFill>
                  <a:schemeClr val="tx1"/>
                </a:solidFill>
              </a:rPr>
              <a:t>Treatment is based on the queue, but marking from the VM is passed through and not remarked.</a:t>
            </a:r>
          </a:p>
          <a:p>
            <a:pPr algn="ctr"/>
            <a:r>
              <a:rPr lang="en-US" sz="1399" dirty="0">
                <a:solidFill>
                  <a:schemeClr val="tx1"/>
                </a:solidFill>
              </a:rPr>
              <a:t>This is a current NIC limitation, and better mechanisms would be desired so we do not have to accept whatever the VM marks.</a:t>
            </a:r>
          </a:p>
        </p:txBody>
      </p:sp>
    </p:spTree>
    <p:extLst>
      <p:ext uri="{BB962C8B-B14F-4D97-AF65-F5344CB8AC3E}">
        <p14:creationId xmlns:p14="http://schemas.microsoft.com/office/powerpoint/2010/main" val="24353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936284" y="3954232"/>
            <a:ext cx="1073192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97" dirty="0"/>
              <a:t>VFd </a:t>
            </a:r>
            <a:r>
              <a:rPr lang="en-US" sz="2797" dirty="0"/>
              <a:t>QoS – Treatment of Packets Transmitted from the </a:t>
            </a:r>
            <a:r>
              <a:rPr lang="en-US" sz="2797" dirty="0"/>
              <a:t>VM</a:t>
            </a:r>
            <a:br>
              <a:rPr lang="en-US" sz="2797" dirty="0"/>
            </a:br>
            <a:r>
              <a:rPr lang="en-US" sz="2797" dirty="0"/>
              <a:t>Point of view of the NIC card (“system view”)</a:t>
            </a:r>
            <a:endParaRPr lang="en-US" sz="2797" dirty="0"/>
          </a:p>
        </p:txBody>
      </p:sp>
      <p:sp>
        <p:nvSpPr>
          <p:cNvPr id="5" name="TextBox 4"/>
          <p:cNvSpPr txBox="1"/>
          <p:nvPr/>
        </p:nvSpPr>
        <p:spPr>
          <a:xfrm>
            <a:off x="1603830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3112" y="2372578"/>
            <a:ext cx="3587598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75845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040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6488" y="27763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1051" y="2762447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15644" y="4747620"/>
            <a:ext cx="5884592" cy="705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58768" y="4787754"/>
            <a:ext cx="575870" cy="679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14848" y="4787754"/>
            <a:ext cx="575870" cy="679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49412" y="4773855"/>
            <a:ext cx="575870" cy="679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63780" y="3234892"/>
            <a:ext cx="504502" cy="150577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605532" y="3234893"/>
            <a:ext cx="1191395" cy="5706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102150" y="3234892"/>
            <a:ext cx="1272292" cy="63721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48132" y="3234892"/>
            <a:ext cx="1279076" cy="63721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9801" y="3248792"/>
            <a:ext cx="1270270" cy="149882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56396" y="3248792"/>
            <a:ext cx="679685" cy="447249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77016" y="3248792"/>
            <a:ext cx="665458" cy="623318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15645" y="3248793"/>
            <a:ext cx="640622" cy="5567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64467" y="2372578"/>
            <a:ext cx="904509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n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127208" y="3248792"/>
            <a:ext cx="3673230" cy="140230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824353" y="3248793"/>
            <a:ext cx="392681" cy="5567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830436" y="3248793"/>
            <a:ext cx="1107217" cy="5567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10417651" y="3248793"/>
            <a:ext cx="658631" cy="55672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75136" y="6162596"/>
            <a:ext cx="1200969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TX packet</a:t>
            </a:r>
            <a:endParaRPr lang="en-US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7201229" y="5898836"/>
            <a:ext cx="3444458" cy="306148"/>
          </a:xfrm>
          <a:prstGeom prst="wedgeRoundRectCallout">
            <a:avLst>
              <a:gd name="adj1" fmla="val -53655"/>
              <a:gd name="adj2" fmla="val -167996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Total of min &lt;= total of 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579646" y="5933368"/>
            <a:ext cx="4072069" cy="612296"/>
          </a:xfrm>
          <a:prstGeom prst="wedgeRoundRectCallout">
            <a:avLst>
              <a:gd name="adj1" fmla="val 24711"/>
              <a:gd name="adj2" fmla="val -131762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TC has a min_bw and a max_bw that can vary by VF (but does not need to)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eft Brace 44"/>
          <p:cNvSpPr/>
          <p:nvPr/>
        </p:nvSpPr>
        <p:spPr>
          <a:xfrm>
            <a:off x="885275" y="4036356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1144" y="4563147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>
            <a:off x="841680" y="2449581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184" y="3005196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756267" y="4760996"/>
            <a:ext cx="1136761" cy="584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98" dirty="0"/>
              <a:t>Max_bw_0</a:t>
            </a:r>
            <a:br>
              <a:rPr lang="en-US" sz="1598" dirty="0"/>
            </a:br>
            <a:r>
              <a:rPr lang="en-US" sz="1598" dirty="0"/>
              <a:t>Min_bw_0</a:t>
            </a:r>
            <a:endParaRPr lang="en-US" sz="1598" dirty="0"/>
          </a:p>
        </p:txBody>
      </p:sp>
      <p:sp>
        <p:nvSpPr>
          <p:cNvPr id="51" name="TextBox 50"/>
          <p:cNvSpPr txBox="1"/>
          <p:nvPr/>
        </p:nvSpPr>
        <p:spPr>
          <a:xfrm>
            <a:off x="4338859" y="4772368"/>
            <a:ext cx="1136761" cy="584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98" dirty="0" err="1"/>
              <a:t>Max_bw_i</a:t>
            </a:r>
            <a:r>
              <a:rPr lang="en-US" sz="1598" dirty="0"/>
              <a:t/>
            </a:r>
            <a:br>
              <a:rPr lang="en-US" sz="1598" dirty="0"/>
            </a:br>
            <a:r>
              <a:rPr lang="en-US" sz="1598" dirty="0" err="1"/>
              <a:t>Min_bw_i</a:t>
            </a:r>
            <a:endParaRPr lang="en-US" sz="1598" dirty="0"/>
          </a:p>
        </p:txBody>
      </p:sp>
      <p:sp>
        <p:nvSpPr>
          <p:cNvPr id="52" name="TextBox 51"/>
          <p:cNvSpPr txBox="1"/>
          <p:nvPr/>
        </p:nvSpPr>
        <p:spPr>
          <a:xfrm>
            <a:off x="6374442" y="4772368"/>
            <a:ext cx="1136761" cy="584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98" dirty="0" err="1"/>
              <a:t>Max_bw_n</a:t>
            </a:r>
            <a:r>
              <a:rPr lang="en-US" sz="1598" dirty="0"/>
              <a:t/>
            </a:r>
            <a:br>
              <a:rPr lang="en-US" sz="1598" dirty="0"/>
            </a:br>
            <a:r>
              <a:rPr lang="en-US" sz="1598" dirty="0" err="1"/>
              <a:t>Min_bw_n</a:t>
            </a:r>
            <a:endParaRPr lang="en-US" sz="1598" dirty="0"/>
          </a:p>
        </p:txBody>
      </p:sp>
      <p:sp>
        <p:nvSpPr>
          <p:cNvPr id="59" name="Rounded Rectangular Callout 58"/>
          <p:cNvSpPr/>
          <p:nvPr/>
        </p:nvSpPr>
        <p:spPr>
          <a:xfrm>
            <a:off x="5119182" y="4042075"/>
            <a:ext cx="1109204" cy="612296"/>
          </a:xfrm>
          <a:prstGeom prst="wedgeRoundRectCallout">
            <a:avLst>
              <a:gd name="adj1" fmla="val -35159"/>
              <a:gd name="adj2" fmla="val 76293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TC0 values for VF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8834638" y="3873018"/>
            <a:ext cx="3188750" cy="918443"/>
          </a:xfrm>
          <a:prstGeom prst="wedgeRoundRectCallout">
            <a:avLst>
              <a:gd name="adj1" fmla="val -39029"/>
              <a:gd name="adj2" fmla="val 38020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max total # of policers is 4n. 2 rate, 2 color today.  But 2R3C would be nice; ability to remark. 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3164024" y="3949942"/>
            <a:ext cx="1131771" cy="612296"/>
          </a:xfrm>
          <a:prstGeom prst="wedgeRoundRectCallout">
            <a:avLst>
              <a:gd name="adj1" fmla="val -35159"/>
              <a:gd name="adj2" fmla="val 76293"/>
              <a:gd name="adj3" fmla="val 16667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TC0 values for VF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5098343" y="5546309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97" dirty="0"/>
              <a:t>So what QoS parameters need to be configured by VFd?</a:t>
            </a:r>
            <a:endParaRPr lang="en-US" sz="3197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Scott have a list already?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With n VFs and m TCs, there </a:t>
            </a:r>
            <a:r>
              <a:rPr lang="en-US" dirty="0"/>
              <a:t>w</a:t>
            </a:r>
            <a:r>
              <a:rPr lang="en-US" dirty="0" smtClean="0"/>
              <a:t>ould be n*m policers.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policer would have a min and a max.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However, in the management of these policers, at times it will be advantageous to specify a value for a card that applies to multiple policers.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Different Models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different are they?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on a 2-port NIC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977246" y="3320465"/>
            <a:ext cx="183225" cy="2612127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0184" y="5040864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1095680" y="1752153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0184" y="2063928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260579" y="6103209"/>
            <a:ext cx="1109204" cy="306467"/>
          </a:xfrm>
          <a:prstGeom prst="wedgeRoundRectCallout">
            <a:avLst>
              <a:gd name="adj1" fmla="val -57142"/>
              <a:gd name="adj2" fmla="val -92782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3234139" y="6039026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68502" y="5601014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36775" y="5597435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1290287" y="4317230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2517382" y="4296450"/>
            <a:ext cx="1944100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4711940" y="4329391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6608317" y="4349120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7956054" y="4357749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/>
          <p:cNvSpPr/>
          <p:nvPr/>
        </p:nvSpPr>
        <p:spPr>
          <a:xfrm>
            <a:off x="9439626" y="4368833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6504900" y="3597722"/>
            <a:ext cx="2548433" cy="612934"/>
          </a:xfrm>
          <a:prstGeom prst="wedgeRoundRectCallout">
            <a:avLst>
              <a:gd name="adj1" fmla="val -74480"/>
              <a:gd name="adj2" fmla="val 109445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this case, assume max for each VF is 10G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99441" y="3833591"/>
            <a:ext cx="828766" cy="306467"/>
          </a:xfrm>
          <a:prstGeom prst="wedgeRoundRectCallout">
            <a:avLst>
              <a:gd name="adj1" fmla="val 58963"/>
              <a:gd name="adj2" fmla="val 11939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 2G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5259297" y="3933421"/>
            <a:ext cx="828766" cy="306467"/>
          </a:xfrm>
          <a:prstGeom prst="wedgeRoundRectCallout">
            <a:avLst>
              <a:gd name="adj1" fmla="val -15818"/>
              <a:gd name="adj2" fmla="val 82924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 2G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3943319" y="3806520"/>
            <a:ext cx="828766" cy="306467"/>
          </a:xfrm>
          <a:prstGeom prst="wedgeRoundRectCallout">
            <a:avLst>
              <a:gd name="adj1" fmla="val -50144"/>
              <a:gd name="adj2" fmla="val 86239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 6G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4629810" y="2492848"/>
            <a:ext cx="2548433" cy="612934"/>
          </a:xfrm>
          <a:prstGeom prst="wedgeRoundRectCallout">
            <a:avLst>
              <a:gd name="adj1" fmla="val -37755"/>
              <a:gd name="adj2" fmla="val 12173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Assuming the sum of the </a:t>
            </a:r>
            <a:r>
              <a:rPr lang="en-US" dirty="0" err="1" smtClean="0">
                <a:solidFill>
                  <a:schemeClr val="tx1"/>
                </a:solidFill>
              </a:rPr>
              <a:t>mins</a:t>
            </a:r>
            <a:r>
              <a:rPr lang="en-US" dirty="0" smtClean="0">
                <a:solidFill>
                  <a:schemeClr val="tx1"/>
                </a:solidFill>
              </a:rPr>
              <a:t> = 10G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4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88B727-54BE-4E10-A93D-20BD549387D3}" type="slidenum">
              <a:rPr lang="en-US" smtClean="0"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Classes within a VF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2981" y="1651241"/>
            <a:ext cx="3587598" cy="748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VM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25714" y="179727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0277" y="181117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6357" y="181117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50920" y="1797270"/>
            <a:ext cx="575870" cy="472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TC0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977246" y="3320465"/>
            <a:ext cx="183225" cy="2612127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0184" y="5040864"/>
            <a:ext cx="591755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1095680" y="1752153"/>
            <a:ext cx="216157" cy="1422529"/>
          </a:xfrm>
          <a:prstGeom prst="leftBrace">
            <a:avLst>
              <a:gd name="adj1" fmla="val 416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0184" y="2063928"/>
            <a:ext cx="790247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5260579" y="6103209"/>
            <a:ext cx="1109204" cy="306467"/>
          </a:xfrm>
          <a:prstGeom prst="wedgeRoundRectCallout">
            <a:avLst>
              <a:gd name="adj1" fmla="val -57142"/>
              <a:gd name="adj2" fmla="val -92782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3234139" y="6039026"/>
            <a:ext cx="620712" cy="57513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68502" y="5601014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36775" y="5597435"/>
            <a:ext cx="4551986" cy="401972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 2</a:t>
            </a:r>
            <a:endParaRPr lang="en-US" dirty="0"/>
          </a:p>
        </p:txBody>
      </p:sp>
      <p:sp>
        <p:nvSpPr>
          <p:cNvPr id="38" name="Flowchart: Magnetic Disk 37"/>
          <p:cNvSpPr/>
          <p:nvPr/>
        </p:nvSpPr>
        <p:spPr>
          <a:xfrm>
            <a:off x="1290287" y="4317230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2517382" y="4296450"/>
            <a:ext cx="1944100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lowchart: Magnetic Disk 40"/>
          <p:cNvSpPr/>
          <p:nvPr/>
        </p:nvSpPr>
        <p:spPr>
          <a:xfrm>
            <a:off x="4711940" y="4329391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lowchart: Magnetic Disk 41"/>
          <p:cNvSpPr/>
          <p:nvPr/>
        </p:nvSpPr>
        <p:spPr>
          <a:xfrm>
            <a:off x="6608317" y="4349120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lowchart: Magnetic Disk 42"/>
          <p:cNvSpPr/>
          <p:nvPr/>
        </p:nvSpPr>
        <p:spPr>
          <a:xfrm>
            <a:off x="7956054" y="4357749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owchart: Magnetic Disk 43"/>
          <p:cNvSpPr/>
          <p:nvPr/>
        </p:nvSpPr>
        <p:spPr>
          <a:xfrm>
            <a:off x="9439626" y="4368833"/>
            <a:ext cx="1097279" cy="11574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VF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/>
          <p:cNvSpPr/>
          <p:nvPr/>
        </p:nvSpPr>
        <p:spPr>
          <a:xfrm>
            <a:off x="4664365" y="4206576"/>
            <a:ext cx="2353176" cy="306467"/>
          </a:xfrm>
          <a:prstGeom prst="wedgeRoundRectCallout">
            <a:avLst>
              <a:gd name="adj1" fmla="val -56544"/>
              <a:gd name="adj2" fmla="val 107300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 = 6G, max = 10G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Flowchart: Magnetic Disk 49"/>
          <p:cNvSpPr/>
          <p:nvPr/>
        </p:nvSpPr>
        <p:spPr>
          <a:xfrm>
            <a:off x="2543921" y="3807785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 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2"/>
            <a:endCxn id="50" idx="1"/>
          </p:cNvCxnSpPr>
          <p:nvPr/>
        </p:nvCxnSpPr>
        <p:spPr>
          <a:xfrm>
            <a:off x="2613649" y="2269715"/>
            <a:ext cx="109104" cy="153807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6" idx="1"/>
          </p:cNvCxnSpPr>
          <p:nvPr/>
        </p:nvCxnSpPr>
        <p:spPr>
          <a:xfrm flipH="1">
            <a:off x="4226389" y="2281815"/>
            <a:ext cx="612466" cy="156900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54" idx="1"/>
          </p:cNvCxnSpPr>
          <p:nvPr/>
        </p:nvCxnSpPr>
        <p:spPr>
          <a:xfrm flipH="1">
            <a:off x="3197187" y="2283615"/>
            <a:ext cx="151025" cy="156289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55" idx="1"/>
          </p:cNvCxnSpPr>
          <p:nvPr/>
        </p:nvCxnSpPr>
        <p:spPr>
          <a:xfrm flipH="1">
            <a:off x="3757733" y="2283615"/>
            <a:ext cx="346559" cy="156339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3018355" y="3846510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 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Flowchart: Magnetic Disk 54"/>
          <p:cNvSpPr/>
          <p:nvPr/>
        </p:nvSpPr>
        <p:spPr>
          <a:xfrm>
            <a:off x="3578901" y="3847006"/>
            <a:ext cx="357663" cy="748600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4047557" y="3850816"/>
            <a:ext cx="357663" cy="711521"/>
          </a:xfrm>
          <a:prstGeom prst="flowChartMagneticDisk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TC 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ounded Rectangular Callout 63"/>
          <p:cNvSpPr/>
          <p:nvPr/>
        </p:nvSpPr>
        <p:spPr>
          <a:xfrm>
            <a:off x="4910278" y="2788000"/>
            <a:ext cx="2919009" cy="612934"/>
          </a:xfrm>
          <a:prstGeom prst="wedgeRoundRectCallout">
            <a:avLst>
              <a:gd name="adj1" fmla="val -65389"/>
              <a:gd name="adj2" fmla="val 124851"/>
              <a:gd name="adj3" fmla="val 16667"/>
            </a:avLst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Each TC has a min guaranteed BW, and a max allowed BW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47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T_2015_PPT_Int_Wide_Temp-150205">
  <a:themeElements>
    <a:clrScheme name="ATT 2015 5">
      <a:dk1>
        <a:srgbClr val="333333"/>
      </a:dk1>
      <a:lt1>
        <a:srgbClr val="FFFFFF"/>
      </a:lt1>
      <a:dk2>
        <a:srgbClr val="666666"/>
      </a:dk2>
      <a:lt2>
        <a:srgbClr val="F2F2F2"/>
      </a:lt2>
      <a:accent1>
        <a:srgbClr val="EF6F00"/>
      </a:accent1>
      <a:accent2>
        <a:srgbClr val="FCB314"/>
      </a:accent2>
      <a:accent3>
        <a:srgbClr val="4CA90C"/>
      </a:accent3>
      <a:accent4>
        <a:srgbClr val="C4D82D"/>
      </a:accent4>
      <a:accent5>
        <a:srgbClr val="0574AC"/>
      </a:accent5>
      <a:accent6>
        <a:srgbClr val="44C8F5"/>
      </a:accent6>
      <a:hlink>
        <a:srgbClr val="DA0081"/>
      </a:hlink>
      <a:folHlink>
        <a:srgbClr val="B30A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5400000" scaled="0"/>
            <a:tileRect/>
          </a:gra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ATT_2015_PPT_Int_Wide_Temp-150205</Template>
  <TotalTime>34486</TotalTime>
  <Words>729</Words>
  <Application>Microsoft Office PowerPoint</Application>
  <PresentationFormat>Custom</PresentationFormat>
  <Paragraphs>167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ATT_2015_PPT_Int_Wide_Temp-150205</vt:lpstr>
      <vt:lpstr>VFd:  QoS </vt:lpstr>
      <vt:lpstr>Purpose</vt:lpstr>
      <vt:lpstr>VFd QoS – Treatment of Received Packets Point of view from a single VM</vt:lpstr>
      <vt:lpstr>VFd QoS – Treatment of Packets Transmitted from the VM Point of view from a single VM (Tenant View)</vt:lpstr>
      <vt:lpstr>VFd QoS – Treatment of Packets Transmitted from the VM Point of view of the NIC card (“system view”)</vt:lpstr>
      <vt:lpstr>So what QoS parameters need to be configured by VFd?</vt:lpstr>
      <vt:lpstr>Two Different Models</vt:lpstr>
      <vt:lpstr>VFs on a 2-port NIC</vt:lpstr>
      <vt:lpstr>Traffic Classes within a VF</vt:lpstr>
      <vt:lpstr>Or is the model that each TC has multiple VFs? (And in the end, does it matter?)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template: read this slide before using</dc:title>
  <dc:creator>cs8985</dc:creator>
  <cp:lastModifiedBy>FOWLER, HENRY J</cp:lastModifiedBy>
  <cp:revision>789</cp:revision>
  <cp:lastPrinted>2014-02-10T15:56:57Z</cp:lastPrinted>
  <dcterms:created xsi:type="dcterms:W3CDTF">2015-02-16T17:14:09Z</dcterms:created>
  <dcterms:modified xsi:type="dcterms:W3CDTF">2017-03-11T00:27:43Z</dcterms:modified>
</cp:coreProperties>
</file>