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notesMasterIdLst>
    <p:notesMasterId r:id="rId5"/>
  </p:notesMasterIdLst>
  <p:sldIdLst>
    <p:sldId id="280" r:id="rId4"/>
    <p:sldId id="293" r:id="rId6"/>
    <p:sldId id="282" r:id="rId7"/>
    <p:sldId id="294" r:id="rId8"/>
    <p:sldId id="260" r:id="rId9"/>
    <p:sldId id="284" r:id="rId10"/>
    <p:sldId id="359" r:id="rId11"/>
    <p:sldId id="383" r:id="rId12"/>
    <p:sldId id="315" r:id="rId13"/>
    <p:sldId id="385" r:id="rId14"/>
    <p:sldId id="386" r:id="rId15"/>
    <p:sldId id="387" r:id="rId16"/>
    <p:sldId id="316" r:id="rId17"/>
    <p:sldId id="388" r:id="rId18"/>
    <p:sldId id="389" r:id="rId19"/>
    <p:sldId id="340" r:id="rId20"/>
    <p:sldId id="288" r:id="rId21"/>
    <p:sldId id="392" r:id="rId22"/>
    <p:sldId id="398" r:id="rId23"/>
    <p:sldId id="393" r:id="rId24"/>
    <p:sldId id="390" r:id="rId25"/>
    <p:sldId id="312" r:id="rId2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2015212815" initials="2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043"/>
    <p:restoredTop sz="93689"/>
  </p:normalViewPr>
  <p:slideViewPr>
    <p:cSldViewPr snapToGrid="0" snapToObjects="1">
      <p:cViewPr varScale="1">
        <p:scale>
          <a:sx n="62" d="100"/>
          <a:sy n="62" d="100"/>
        </p:scale>
        <p:origin x="-78" y="-156"/>
      </p:cViewPr>
      <p:guideLst>
        <p:guide orient="horz" pos="21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FE46B-6EB4-4F75-92B2-8E78D14818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7228F-3E58-4311-B581-A25A0B8356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7228F-3E58-4311-B581-A25A0B8356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2E1B418A-161D-414E-B828-B720719191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C2DE6C-0F50-411C-B3C7-B6D3F81C6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8FCE042-739C-DD47-AFC9-348870DCA0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B1C107E-97A5-7641-8655-7A50EDA96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://archive.ics.uci.edu/ml/" TargetMode="External"/><Relationship Id="rId2" Type="http://schemas.openxmlformats.org/officeDocument/2006/relationships/hyperlink" Target="http://rcs.chemometrics.ru/Tutorials/classification/Fisher.pdf" TargetMode="Externa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7" y="2934929"/>
            <a:ext cx="11146606" cy="937764"/>
          </a:xfrm>
        </p:spPr>
        <p:txBody>
          <a:bodyPr/>
          <a:lstStyle/>
          <a:p>
            <a:r>
              <a:rPr lang="zh-CN" altLang="en-US" sz="3600" smtClean="0"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Classification of Iris Flower Datasets </a:t>
            </a:r>
            <a:endParaRPr lang="zh-CN" altLang="en-US" sz="3600" smtClean="0"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3600" smtClean="0"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Using Decision Trees</a:t>
            </a:r>
            <a:endParaRPr lang="en-US" altLang="zh-CN" sz="3600" smtClean="0"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Group 5</a:t>
            </a:r>
            <a:endParaRPr lang="en-US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4"/>
          <p:cNvPicPr>
            <a:picLocks noChangeAspect="1"/>
          </p:cNvPicPr>
          <p:nvPr/>
        </p:nvPicPr>
        <p:blipFill rotWithShape="1">
          <a:blip r:embed="rId1"/>
          <a:srcRect l="12722" r="6311" b="-2"/>
          <a:stretch>
            <a:fillRect/>
          </a:stretch>
        </p:blipFill>
        <p:spPr>
          <a:xfrm>
            <a:off x="5153822" y="1186817"/>
            <a:ext cx="6553545" cy="44923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849" y="468977"/>
            <a:ext cx="10409024" cy="3539066"/>
          </a:xfrm>
          <a:prstGeom prst="rect">
            <a:avLst/>
          </a:prstGeom>
        </p:spPr>
      </p:pic>
      <p:sp>
        <p:nvSpPr>
          <p:cNvPr id="24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ID3 Decision Tree</a:t>
            </a:r>
            <a:endParaRPr lang="en-US" sz="4000" kern="120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45" y="940435"/>
            <a:ext cx="4362450" cy="28873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81323" y="492573"/>
            <a:ext cx="5498543" cy="58807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75039" y="2738960"/>
            <a:ext cx="9443108" cy="1074820"/>
          </a:xfrm>
        </p:spPr>
        <p:txBody>
          <a:bodyPr/>
          <a:lstStyle/>
          <a:p>
            <a:r>
              <a:rPr lang="en-US" altLang="zh-CN" sz="4400" dirty="0" smtClean="0"/>
              <a:t>Results</a:t>
            </a:r>
            <a:endParaRPr lang="zh-CN" sz="4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26740" y="4045685"/>
            <a:ext cx="7539792" cy="707725"/>
          </a:xfrm>
        </p:spPr>
        <p:txBody>
          <a:bodyPr/>
          <a:lstStyle/>
          <a:p>
            <a:r>
              <a:rPr kumimoji="1" lang="en-US" altLang="zh-CN" sz="3200" dirty="0" smtClean="0"/>
              <a:t>PART</a:t>
            </a:r>
            <a:r>
              <a:rPr kumimoji="1" lang="zh-CN" altLang="en-US" sz="3200" dirty="0" smtClean="0"/>
              <a:t> </a:t>
            </a:r>
            <a:r>
              <a:rPr kumimoji="1" lang="en-US" sz="3200" dirty="0" smtClean="0"/>
              <a:t>FOUR</a:t>
            </a:r>
            <a:endParaRPr kumimoji="1" 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4891087" y="4753770"/>
            <a:ext cx="2412366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3822" y="721442"/>
            <a:ext cx="6553545" cy="54230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r="44286"/>
          <a:stretch>
            <a:fillRect/>
          </a:stretch>
        </p:blipFill>
        <p:spPr>
          <a:xfrm>
            <a:off x="320040" y="346183"/>
            <a:ext cx="11496821" cy="3920733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75039" y="2753565"/>
            <a:ext cx="9443108" cy="1074820"/>
          </a:xfrm>
        </p:spPr>
        <p:txBody>
          <a:bodyPr/>
          <a:lstStyle/>
          <a:p>
            <a:r>
              <a:rPr lang="en-US" altLang="zh-CN" sz="4400" dirty="0" smtClean="0">
                <a:sym typeface="+mn-ea"/>
              </a:rPr>
              <a:t>Conclusion</a:t>
            </a:r>
            <a:endParaRPr lang="zh-CN" sz="440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26105" y="3966310"/>
            <a:ext cx="7539792" cy="707725"/>
          </a:xfrm>
        </p:spPr>
        <p:txBody>
          <a:bodyPr/>
          <a:lstStyle/>
          <a:p>
            <a:r>
              <a:rPr kumimoji="1" lang="en-US" altLang="zh-CN" sz="3200" dirty="0" smtClean="0"/>
              <a:t>PART FIVE</a:t>
            </a:r>
            <a:endParaRPr kumimoji="1" 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4856480" y="4552315"/>
            <a:ext cx="2480310" cy="12192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31795" y="5683250"/>
            <a:ext cx="632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/>
            <a:r>
              <a:rPr lang="en-US" sz="28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ID3 algorithm is quite good for Iris dataset </a:t>
            </a:r>
            <a:endParaRPr lang="zh-CN" altLang="en-US" sz="280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26105" y="2699720"/>
            <a:ext cx="7539792" cy="1074822"/>
          </a:xfrm>
        </p:spPr>
        <p:txBody>
          <a:bodyPr/>
          <a:lstStyle/>
          <a:p>
            <a:r>
              <a:rPr lang="en-US" sz="4400" dirty="0" smtClean="0">
                <a:sym typeface="+mn-ea"/>
              </a:rPr>
              <a:t>C</a:t>
            </a:r>
            <a:r>
              <a:rPr sz="4400" dirty="0" smtClean="0">
                <a:sym typeface="+mn-ea"/>
              </a:rPr>
              <a:t>hallenges </a:t>
            </a:r>
            <a:r>
              <a:rPr lang="en-US" sz="4400" dirty="0" smtClean="0">
                <a:sym typeface="+mn-ea"/>
              </a:rPr>
              <a:t>&amp; what we learned</a:t>
            </a:r>
            <a:endParaRPr kumimoji="1" lang="en-US" altLang="zh-CN" sz="440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26740" y="4004900"/>
            <a:ext cx="7539792" cy="707725"/>
          </a:xfrm>
        </p:spPr>
        <p:txBody>
          <a:bodyPr/>
          <a:lstStyle/>
          <a:p>
            <a:r>
              <a:rPr kumimoji="1" lang="en-US" altLang="zh-CN" sz="3200" dirty="0" smtClean="0"/>
              <a:t>PART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SIX</a:t>
            </a:r>
            <a:endParaRPr kumimoji="1" lang="zh-CN" altLang="en-US" sz="3200" dirty="0"/>
          </a:p>
        </p:txBody>
      </p:sp>
      <p:sp>
        <p:nvSpPr>
          <p:cNvPr id="97" name="矩形 96"/>
          <p:cNvSpPr/>
          <p:nvPr/>
        </p:nvSpPr>
        <p:spPr>
          <a:xfrm>
            <a:off x="5245020" y="4713221"/>
            <a:ext cx="1886434" cy="12357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468120" y="118808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3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model selection</a:t>
            </a:r>
            <a:endParaRPr lang="zh-CN" altLang="en-US" sz="3600"/>
          </a:p>
        </p:txBody>
      </p:sp>
      <p:sp>
        <p:nvSpPr>
          <p:cNvPr id="18" name="任意多边形 17"/>
          <p:cNvSpPr/>
          <p:nvPr>
            <p:custDataLst>
              <p:tags r:id="rId1"/>
            </p:custDataLst>
          </p:nvPr>
        </p:nvSpPr>
        <p:spPr>
          <a:xfrm flipH="1">
            <a:off x="3524632" y="3755571"/>
            <a:ext cx="2247136" cy="1103062"/>
          </a:xfrm>
          <a:custGeom>
            <a:avLst/>
            <a:gdLst>
              <a:gd name="connsiteX0" fmla="*/ 0 w 1713361"/>
              <a:gd name="connsiteY0" fmla="*/ 0 h 841045"/>
              <a:gd name="connsiteX1" fmla="*/ 1713361 w 1713361"/>
              <a:gd name="connsiteY1" fmla="*/ 0 h 841045"/>
              <a:gd name="connsiteX2" fmla="*/ 856681 w 1713361"/>
              <a:gd name="connsiteY2" fmla="*/ 841045 h 841045"/>
              <a:gd name="connsiteX3" fmla="*/ 0 w 1713361"/>
              <a:gd name="connsiteY3" fmla="*/ 0 h 841045"/>
              <a:gd name="connsiteX0-1" fmla="*/ 0 w 1713361"/>
              <a:gd name="connsiteY0-2" fmla="*/ 218474 h 1059519"/>
              <a:gd name="connsiteX1-3" fmla="*/ 847889 w 1713361"/>
              <a:gd name="connsiteY1-4" fmla="*/ 0 h 1059519"/>
              <a:gd name="connsiteX2-5" fmla="*/ 1713361 w 1713361"/>
              <a:gd name="connsiteY2-6" fmla="*/ 218474 h 1059519"/>
              <a:gd name="connsiteX3-7" fmla="*/ 856681 w 1713361"/>
              <a:gd name="connsiteY3-8" fmla="*/ 1059519 h 1059519"/>
              <a:gd name="connsiteX4" fmla="*/ 0 w 1713361"/>
              <a:gd name="connsiteY4" fmla="*/ 218474 h 1059519"/>
              <a:gd name="connsiteX0-9" fmla="*/ 847889 w 1713361"/>
              <a:gd name="connsiteY0-10" fmla="*/ 0 h 1059519"/>
              <a:gd name="connsiteX1-11" fmla="*/ 1713361 w 1713361"/>
              <a:gd name="connsiteY1-12" fmla="*/ 218474 h 1059519"/>
              <a:gd name="connsiteX2-13" fmla="*/ 856681 w 1713361"/>
              <a:gd name="connsiteY2-14" fmla="*/ 1059519 h 1059519"/>
              <a:gd name="connsiteX3-15" fmla="*/ 0 w 1713361"/>
              <a:gd name="connsiteY3-16" fmla="*/ 218474 h 1059519"/>
              <a:gd name="connsiteX4-17" fmla="*/ 939329 w 1713361"/>
              <a:gd name="connsiteY4-18" fmla="*/ 91440 h 1059519"/>
              <a:gd name="connsiteX0-19" fmla="*/ 847889 w 1713361"/>
              <a:gd name="connsiteY0-20" fmla="*/ 0 h 1059519"/>
              <a:gd name="connsiteX1-21" fmla="*/ 1713361 w 1713361"/>
              <a:gd name="connsiteY1-22" fmla="*/ 218474 h 1059519"/>
              <a:gd name="connsiteX2-23" fmla="*/ 856681 w 1713361"/>
              <a:gd name="connsiteY2-24" fmla="*/ 1059519 h 1059519"/>
              <a:gd name="connsiteX3-25" fmla="*/ 0 w 1713361"/>
              <a:gd name="connsiteY3-26" fmla="*/ 218474 h 1059519"/>
              <a:gd name="connsiteX0-27" fmla="*/ 1713361 w 1713361"/>
              <a:gd name="connsiteY0-28" fmla="*/ 0 h 841045"/>
              <a:gd name="connsiteX1-29" fmla="*/ 856681 w 1713361"/>
              <a:gd name="connsiteY1-30" fmla="*/ 841045 h 841045"/>
              <a:gd name="connsiteX2-31" fmla="*/ 0 w 1713361"/>
              <a:gd name="connsiteY2-32" fmla="*/ 0 h 841045"/>
            </a:gdLst>
            <a:ahLst/>
            <a:cxnLst>
              <a:cxn ang="0">
                <a:pos x="connsiteX0-27" y="connsiteY0-28"/>
              </a:cxn>
              <a:cxn ang="0">
                <a:pos x="connsiteX1-29" y="connsiteY1-30"/>
              </a:cxn>
              <a:cxn ang="0">
                <a:pos x="connsiteX2-31" y="connsiteY2-32"/>
              </a:cxn>
            </a:cxnLst>
            <a:rect l="l" t="t" r="r" b="b"/>
            <a:pathLst>
              <a:path w="1713361" h="841045">
                <a:moveTo>
                  <a:pt x="1713361" y="0"/>
                </a:moveTo>
                <a:cubicBezTo>
                  <a:pt x="1705255" y="465998"/>
                  <a:pt x="1324766" y="841045"/>
                  <a:pt x="856681" y="841045"/>
                </a:cubicBezTo>
                <a:cubicBezTo>
                  <a:pt x="388595" y="841045"/>
                  <a:pt x="8107" y="465998"/>
                  <a:pt x="0" y="0"/>
                </a:cubicBezTo>
              </a:path>
            </a:pathLst>
          </a:custGeom>
          <a:noFill/>
          <a:ln w="127000">
            <a:solidFill>
              <a:srgbClr val="E7ABB1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kern="0" dirty="0" smtClean="0">
                <a:solidFill>
                  <a:srgbClr val="E7ABB1"/>
                </a:solidFill>
                <a:sym typeface="Arial" panose="020B0604020202020204" pitchFamily="34" charset="0"/>
              </a:rPr>
              <a:t>02</a:t>
            </a:r>
            <a:endParaRPr lang="zh-CN" altLang="en-US" sz="3600" b="1" kern="0" dirty="0">
              <a:solidFill>
                <a:srgbClr val="E7ABB1"/>
              </a:solidFill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1277496" y="2652509"/>
            <a:ext cx="2247136" cy="1103062"/>
          </a:xfrm>
          <a:custGeom>
            <a:avLst/>
            <a:gdLst>
              <a:gd name="connsiteX0" fmla="*/ 1638525 w 3277050"/>
              <a:gd name="connsiteY0" fmla="*/ 0 h 1631707"/>
              <a:gd name="connsiteX1" fmla="*/ 3277050 w 3277050"/>
              <a:gd name="connsiteY1" fmla="*/ 1608620 h 1631707"/>
              <a:gd name="connsiteX2" fmla="*/ 1497848 w 3277050"/>
              <a:gd name="connsiteY2" fmla="*/ 1631323 h 1631707"/>
              <a:gd name="connsiteX3" fmla="*/ 0 w 3277050"/>
              <a:gd name="connsiteY3" fmla="*/ 1608620 h 1631707"/>
              <a:gd name="connsiteX4" fmla="*/ 1638525 w 3277050"/>
              <a:gd name="connsiteY4" fmla="*/ 0 h 1631707"/>
              <a:gd name="connsiteX0-1" fmla="*/ 1497848 w 3277050"/>
              <a:gd name="connsiteY0-2" fmla="*/ 1631323 h 1722763"/>
              <a:gd name="connsiteX1-3" fmla="*/ 0 w 3277050"/>
              <a:gd name="connsiteY1-4" fmla="*/ 1608620 h 1722763"/>
              <a:gd name="connsiteX2-5" fmla="*/ 1638525 w 3277050"/>
              <a:gd name="connsiteY2-6" fmla="*/ 0 h 1722763"/>
              <a:gd name="connsiteX3-7" fmla="*/ 3277050 w 3277050"/>
              <a:gd name="connsiteY3-8" fmla="*/ 1608620 h 1722763"/>
              <a:gd name="connsiteX4-9" fmla="*/ 1589288 w 3277050"/>
              <a:gd name="connsiteY4-10" fmla="*/ 1722763 h 1722763"/>
              <a:gd name="connsiteX0-11" fmla="*/ 1497848 w 3277050"/>
              <a:gd name="connsiteY0-12" fmla="*/ 1631323 h 1631707"/>
              <a:gd name="connsiteX1-13" fmla="*/ 0 w 3277050"/>
              <a:gd name="connsiteY1-14" fmla="*/ 1608620 h 1631707"/>
              <a:gd name="connsiteX2-15" fmla="*/ 1638525 w 3277050"/>
              <a:gd name="connsiteY2-16" fmla="*/ 0 h 1631707"/>
              <a:gd name="connsiteX3-17" fmla="*/ 3277050 w 3277050"/>
              <a:gd name="connsiteY3-18" fmla="*/ 1608620 h 1631707"/>
              <a:gd name="connsiteX0-19" fmla="*/ 0 w 3277050"/>
              <a:gd name="connsiteY0-20" fmla="*/ 1608620 h 1608620"/>
              <a:gd name="connsiteX1-21" fmla="*/ 1638525 w 3277050"/>
              <a:gd name="connsiteY1-22" fmla="*/ 0 h 1608620"/>
              <a:gd name="connsiteX2-23" fmla="*/ 3277050 w 3277050"/>
              <a:gd name="connsiteY2-24" fmla="*/ 1608620 h 1608620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</a:cxnLst>
            <a:rect l="l" t="t" r="r" b="b"/>
            <a:pathLst>
              <a:path w="3277050" h="1608620">
                <a:moveTo>
                  <a:pt x="0" y="1608620"/>
                </a:moveTo>
                <a:cubicBezTo>
                  <a:pt x="15506" y="717331"/>
                  <a:pt x="743244" y="0"/>
                  <a:pt x="1638525" y="0"/>
                </a:cubicBezTo>
                <a:cubicBezTo>
                  <a:pt x="2533806" y="0"/>
                  <a:pt x="3261545" y="717331"/>
                  <a:pt x="3277050" y="1608620"/>
                </a:cubicBezTo>
              </a:path>
            </a:pathLst>
          </a:custGeom>
          <a:noFill/>
          <a:ln w="127000">
            <a:solidFill>
              <a:srgbClr val="B2BD29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kern="0" dirty="0" smtClean="0">
                <a:solidFill>
                  <a:srgbClr val="B2BD29"/>
                </a:solidFill>
                <a:sym typeface="Arial" panose="020B0604020202020204" pitchFamily="34" charset="0"/>
              </a:rPr>
              <a:t>01</a:t>
            </a:r>
            <a:endParaRPr lang="zh-CN" altLang="en-US" sz="3600" b="1" kern="0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sp>
        <p:nvSpPr>
          <p:cNvPr id="9" name="椭圆 3"/>
          <p:cNvSpPr/>
          <p:nvPr>
            <p:custDataLst>
              <p:tags r:id="rId3"/>
            </p:custDataLst>
          </p:nvPr>
        </p:nvSpPr>
        <p:spPr>
          <a:xfrm>
            <a:off x="5771769" y="2652509"/>
            <a:ext cx="2247136" cy="1103062"/>
          </a:xfrm>
          <a:custGeom>
            <a:avLst/>
            <a:gdLst>
              <a:gd name="connsiteX0" fmla="*/ 1638525 w 3277050"/>
              <a:gd name="connsiteY0" fmla="*/ 0 h 1631707"/>
              <a:gd name="connsiteX1" fmla="*/ 3277050 w 3277050"/>
              <a:gd name="connsiteY1" fmla="*/ 1608620 h 1631707"/>
              <a:gd name="connsiteX2" fmla="*/ 1497848 w 3277050"/>
              <a:gd name="connsiteY2" fmla="*/ 1631323 h 1631707"/>
              <a:gd name="connsiteX3" fmla="*/ 0 w 3277050"/>
              <a:gd name="connsiteY3" fmla="*/ 1608620 h 1631707"/>
              <a:gd name="connsiteX4" fmla="*/ 1638525 w 3277050"/>
              <a:gd name="connsiteY4" fmla="*/ 0 h 1631707"/>
              <a:gd name="connsiteX0-1" fmla="*/ 1497848 w 3277050"/>
              <a:gd name="connsiteY0-2" fmla="*/ 1631323 h 1722763"/>
              <a:gd name="connsiteX1-3" fmla="*/ 0 w 3277050"/>
              <a:gd name="connsiteY1-4" fmla="*/ 1608620 h 1722763"/>
              <a:gd name="connsiteX2-5" fmla="*/ 1638525 w 3277050"/>
              <a:gd name="connsiteY2-6" fmla="*/ 0 h 1722763"/>
              <a:gd name="connsiteX3-7" fmla="*/ 3277050 w 3277050"/>
              <a:gd name="connsiteY3-8" fmla="*/ 1608620 h 1722763"/>
              <a:gd name="connsiteX4-9" fmla="*/ 1589288 w 3277050"/>
              <a:gd name="connsiteY4-10" fmla="*/ 1722763 h 1722763"/>
              <a:gd name="connsiteX0-11" fmla="*/ 1497848 w 3277050"/>
              <a:gd name="connsiteY0-12" fmla="*/ 1631323 h 1631707"/>
              <a:gd name="connsiteX1-13" fmla="*/ 0 w 3277050"/>
              <a:gd name="connsiteY1-14" fmla="*/ 1608620 h 1631707"/>
              <a:gd name="connsiteX2-15" fmla="*/ 1638525 w 3277050"/>
              <a:gd name="connsiteY2-16" fmla="*/ 0 h 1631707"/>
              <a:gd name="connsiteX3-17" fmla="*/ 3277050 w 3277050"/>
              <a:gd name="connsiteY3-18" fmla="*/ 1608620 h 1631707"/>
              <a:gd name="connsiteX0-19" fmla="*/ 0 w 3277050"/>
              <a:gd name="connsiteY0-20" fmla="*/ 1608620 h 1608620"/>
              <a:gd name="connsiteX1-21" fmla="*/ 1638525 w 3277050"/>
              <a:gd name="connsiteY1-22" fmla="*/ 0 h 1608620"/>
              <a:gd name="connsiteX2-23" fmla="*/ 3277050 w 3277050"/>
              <a:gd name="connsiteY2-24" fmla="*/ 1608620 h 1608620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</a:cxnLst>
            <a:rect l="l" t="t" r="r" b="b"/>
            <a:pathLst>
              <a:path w="3277050" h="1608620">
                <a:moveTo>
                  <a:pt x="0" y="1608620"/>
                </a:moveTo>
                <a:cubicBezTo>
                  <a:pt x="15506" y="717331"/>
                  <a:pt x="743244" y="0"/>
                  <a:pt x="1638525" y="0"/>
                </a:cubicBezTo>
                <a:cubicBezTo>
                  <a:pt x="2533806" y="0"/>
                  <a:pt x="3261545" y="717331"/>
                  <a:pt x="3277050" y="1608620"/>
                </a:cubicBezTo>
              </a:path>
            </a:pathLst>
          </a:custGeom>
          <a:noFill/>
          <a:ln w="127000">
            <a:solidFill>
              <a:srgbClr val="E6B07A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kern="0" dirty="0" smtClean="0">
                <a:solidFill>
                  <a:srgbClr val="E6B07A"/>
                </a:solidFill>
                <a:sym typeface="Arial" panose="020B0604020202020204" pitchFamily="34" charset="0"/>
              </a:rPr>
              <a:t>03</a:t>
            </a:r>
            <a:endParaRPr lang="zh-CN" altLang="en-US" sz="3600" b="1" kern="0" dirty="0">
              <a:solidFill>
                <a:srgbClr val="E6B07A"/>
              </a:solidFill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4"/>
            </p:custDataLst>
          </p:nvPr>
        </p:nvSpPr>
        <p:spPr>
          <a:xfrm>
            <a:off x="1732915" y="3587750"/>
            <a:ext cx="2005330" cy="1036320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linear </a:t>
            </a:r>
            <a:endParaRPr lang="en-US" sz="200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regression </a:t>
            </a:r>
            <a:endParaRPr lang="en-US" altLang="en-US" b="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5"/>
            </p:custDataLst>
          </p:nvPr>
        </p:nvSpPr>
        <p:spPr>
          <a:xfrm>
            <a:off x="4011930" y="3116580"/>
            <a:ext cx="2246630" cy="1272540"/>
          </a:xfrm>
          <a:prstGeom prst="rect">
            <a:avLst/>
          </a:prstGeom>
        </p:spPr>
        <p:txBody>
          <a:bodyPr wrap="square" anchor="b"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logistic </a:t>
            </a:r>
            <a:endParaRPr lang="en-US" sz="200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regression </a:t>
            </a:r>
            <a:endParaRPr lang="en-US" sz="200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6258560" y="3788410"/>
            <a:ext cx="2004060" cy="103632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decision tree</a:t>
            </a:r>
            <a:endParaRPr lang="zh-CN" altLang="en-US" sz="2000"/>
          </a:p>
          <a:p>
            <a:pPr algn="just">
              <a:lnSpc>
                <a:spcPct val="130000"/>
              </a:lnSpc>
            </a:pPr>
            <a:endParaRPr lang="zh-CN" altLang="en-US" sz="2000" dirty="0"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8120" y="5759450"/>
            <a:ext cx="53574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dirty="0" smtClean="0">
                <a:sym typeface="+mn-ea"/>
              </a:rPr>
              <a:t>C</a:t>
            </a:r>
            <a:r>
              <a:rPr sz="2800" dirty="0" smtClean="0">
                <a:sym typeface="+mn-ea"/>
              </a:rPr>
              <a:t>hallenges </a:t>
            </a:r>
            <a:r>
              <a:rPr lang="en-US" sz="2800" dirty="0" smtClean="0">
                <a:sym typeface="+mn-ea"/>
              </a:rPr>
              <a:t>&amp; what we learned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3600" y="1103630"/>
            <a:ext cx="4093845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linear regression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02400" y="1103630"/>
            <a:ext cx="3529965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logistic regression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8840" y="1730375"/>
            <a:ext cx="5078730" cy="3809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1650365"/>
            <a:ext cx="5185410" cy="3889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31165" y="2783840"/>
            <a:ext cx="3567430" cy="642620"/>
          </a:xfrm>
        </p:spPr>
        <p:txBody>
          <a:bodyPr/>
          <a:lstStyle/>
          <a:p>
            <a:r>
              <a:rPr kumimoji="1" lang="en-US" altLang="zh-CN" sz="3600" dirty="0" smtClean="0"/>
              <a:t>Presentation</a:t>
            </a:r>
            <a:endParaRPr kumimoji="1" lang="en-US" altLang="zh-CN" sz="3600" dirty="0" smtClean="0"/>
          </a:p>
          <a:p>
            <a:endParaRPr kumimoji="1" lang="en-US" altLang="zh-CN" sz="3600" dirty="0" smtClean="0"/>
          </a:p>
          <a:p>
            <a:r>
              <a:rPr kumimoji="1" lang="en-US" altLang="zh-CN" sz="3600" dirty="0" smtClean="0"/>
              <a:t>CONTENTS</a:t>
            </a:r>
            <a:endParaRPr kumimoji="1" lang="zh-CN" altLang="en-US" sz="36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4258159" y="514227"/>
            <a:ext cx="1983112" cy="45547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4326552" y="1337884"/>
            <a:ext cx="1846774" cy="45547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4326552" y="2328319"/>
            <a:ext cx="1846774" cy="45547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  PART</a:t>
            </a:r>
            <a:r>
              <a:rPr lang="zh-CN" altLang="en-US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4258607" y="4066029"/>
            <a:ext cx="1846774" cy="45547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 PART</a:t>
            </a:r>
            <a:r>
              <a:rPr lang="zh-CN" altLang="en-US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FIVE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4258607" y="4908591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SIX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4326552" y="3200770"/>
            <a:ext cx="1846774" cy="45547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  PART</a:t>
            </a:r>
            <a:r>
              <a:rPr lang="zh-CN" altLang="en-US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FOUR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21495" y="908947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21495" y="1792929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21495" y="2783795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21495" y="3656348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21495" y="4520972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21495" y="5363636"/>
            <a:ext cx="1083718" cy="60756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689" y="755277"/>
            <a:ext cx="35215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+mn-ea"/>
              </a:rPr>
              <a:t>Background&amp;Dataset</a:t>
            </a:r>
            <a:endParaRPr lang="zh-CN" dirty="0"/>
          </a:p>
        </p:txBody>
      </p:sp>
      <p:sp>
        <p:nvSpPr>
          <p:cNvPr id="33" name="TextBox 32"/>
          <p:cNvSpPr txBox="1"/>
          <p:nvPr/>
        </p:nvSpPr>
        <p:spPr>
          <a:xfrm>
            <a:off x="6172691" y="1639690"/>
            <a:ext cx="37427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ym typeface="+mn-ea"/>
              </a:rPr>
              <a:t>Problem&amp;Solution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42539" y="3502678"/>
            <a:ext cx="41704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+mn-ea"/>
              </a:rPr>
              <a:t>Results</a:t>
            </a:r>
            <a:endParaRPr lang="zh-CN" alt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6241270" y="4367302"/>
            <a:ext cx="417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+mn-ea"/>
              </a:rPr>
              <a:t>Conclusion</a:t>
            </a:r>
            <a:endParaRPr lang="en-US" altLang="zh-CN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241270" y="6003081"/>
            <a:ext cx="31528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>
                <a:sym typeface="+mn-ea"/>
              </a:rPr>
              <a:t>Division of labor</a:t>
            </a:r>
            <a:endParaRPr lang="zh-CN" alt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172835" y="2630170"/>
            <a:ext cx="374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+mn-ea"/>
              </a:rPr>
              <a:t>Model&amp;Visualization</a:t>
            </a: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su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4821495" y="6156732"/>
            <a:ext cx="1083718" cy="60756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3" name="文本占位符 14"/>
          <p:cNvSpPr>
            <a:spLocks noGrp="1"/>
          </p:cNvSpPr>
          <p:nvPr/>
        </p:nvSpPr>
        <p:spPr>
          <a:xfrm>
            <a:off x="4258607" y="5732186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    PART</a:t>
            </a:r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SEVEN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5" name="TextBox 36"/>
          <p:cNvSpPr txBox="1"/>
          <p:nvPr/>
        </p:nvSpPr>
        <p:spPr>
          <a:xfrm>
            <a:off x="6242050" y="5210175"/>
            <a:ext cx="417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 smtClean="0">
                <a:sym typeface="+mn-ea"/>
              </a:rPr>
              <a:t>C</a:t>
            </a:r>
            <a:r>
              <a:rPr dirty="0" smtClean="0">
                <a:sym typeface="+mn-ea"/>
              </a:rPr>
              <a:t>hallenges </a:t>
            </a:r>
            <a:r>
              <a:rPr lang="en-US" dirty="0" smtClean="0">
                <a:sym typeface="+mn-ea"/>
              </a:rPr>
              <a:t>&amp; what we learned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26105" y="2699720"/>
            <a:ext cx="7539792" cy="1074822"/>
          </a:xfrm>
        </p:spPr>
        <p:txBody>
          <a:bodyPr/>
          <a:lstStyle/>
          <a:p>
            <a:r>
              <a:rPr sz="4400" dirty="0" smtClean="0">
                <a:sym typeface="+mn-ea"/>
              </a:rPr>
              <a:t>Division of labor</a:t>
            </a:r>
            <a:endParaRPr sz="4400" dirty="0" smtClean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26740" y="4004900"/>
            <a:ext cx="7539792" cy="707725"/>
          </a:xfrm>
        </p:spPr>
        <p:txBody>
          <a:bodyPr/>
          <a:lstStyle/>
          <a:p>
            <a:r>
              <a:rPr kumimoji="1" lang="en-US" altLang="zh-CN" sz="3200" dirty="0" smtClean="0"/>
              <a:t>PART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SEVEN</a:t>
            </a:r>
            <a:endParaRPr kumimoji="1" lang="zh-CN" altLang="en-US" sz="3200" dirty="0"/>
          </a:p>
        </p:txBody>
      </p:sp>
      <p:sp>
        <p:nvSpPr>
          <p:cNvPr id="97" name="矩形 96"/>
          <p:cNvSpPr/>
          <p:nvPr/>
        </p:nvSpPr>
        <p:spPr>
          <a:xfrm>
            <a:off x="5245020" y="4713221"/>
            <a:ext cx="1886434" cy="123573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944880" y="1501140"/>
          <a:ext cx="7145655" cy="4297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33295"/>
                <a:gridCol w="2994025"/>
                <a:gridCol w="191833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zh-CN" altLang="en-US"/>
                        <a:t>ember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Work content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Contribution rate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Li Menglin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Model discussion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programming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PPT production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25%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Zhao Yajie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Model discussion programming 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PPT production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25%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Jiang Hanhua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Model discussion programming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PPT production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25%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93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Shi Xinran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Model discussion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programming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doing presentation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25%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6219" y="2934929"/>
            <a:ext cx="11146606" cy="937764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THANK YOU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87229" y="2228666"/>
            <a:ext cx="11017211" cy="1782545"/>
          </a:xfrm>
        </p:spPr>
        <p:txBody>
          <a:bodyPr/>
          <a:lstStyle/>
          <a:p>
            <a:r>
              <a:rPr lang="en-US" altLang="zh-CN" sz="4400" dirty="0" smtClean="0">
                <a:sym typeface="+mn-ea"/>
              </a:rPr>
              <a:t>Background&amp;Dataset</a:t>
            </a:r>
            <a:endParaRPr lang="en-US" altLang="zh-CN" sz="4400" b="0" dirty="0" smtClean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29915" y="3812640"/>
            <a:ext cx="7539792" cy="707725"/>
          </a:xfrm>
        </p:spPr>
        <p:txBody>
          <a:bodyPr/>
          <a:lstStyle/>
          <a:p>
            <a:r>
              <a:rPr kumimoji="1" lang="en-US" altLang="zh-CN" sz="3200" dirty="0" smtClean="0"/>
              <a:t>PART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ONE</a:t>
            </a:r>
            <a:endParaRPr kumimoji="1"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894262" y="440781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2420" y="2414905"/>
            <a:ext cx="340169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48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Iris Species</a:t>
            </a:r>
            <a:endParaRPr lang="en-US" altLang="zh-CN" sz="48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2420" y="3890010"/>
            <a:ext cx="6841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base"/>
            <a:r>
              <a:rPr lang="en-US" altLang="zh-CN" b="1" dirty="0">
                <a:sym typeface="+mn-ea"/>
              </a:rPr>
              <a:t>Classify iris plants into three species in this classic dataset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3265" y="887730"/>
            <a:ext cx="7480935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Description and background of the dataset</a:t>
            </a:r>
            <a:endParaRPr lang="zh-CN" altLang="en-US" sz="2800" b="0" cap="none" spc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800" dirty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sym typeface="+mn-ea"/>
            </a:endParaRPr>
          </a:p>
        </p:txBody>
      </p:sp>
      <p:pic>
        <p:nvPicPr>
          <p:cNvPr id="4" name="图片 3" descr="捕获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1585595"/>
            <a:ext cx="5661660" cy="465963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625080" y="1653540"/>
            <a:ext cx="2901315" cy="45847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latin typeface="等线" panose="02010600030101010101" charset="-122"/>
                <a:cs typeface="Times New Roman" panose="02020603050405020304" pitchFamily="18" charset="0"/>
              </a:rPr>
              <a:t>Fisher's classic 1936 paper</a:t>
            </a:r>
            <a:r>
              <a:rPr lang="en-US" sz="2000" b="0">
                <a:latin typeface="Arial" panose="020B0604020202020204" pitchFamily="34" charset="0"/>
                <a:hlinkClick r:id=""/>
              </a:rPr>
              <a:t> ‘</a:t>
            </a:r>
            <a:r>
              <a:rPr lang="en-US" sz="2000" b="0" u="sng">
                <a:solidFill>
                  <a:srgbClr val="008ABC"/>
                </a:solidFill>
                <a:latin typeface="Arial" panose="020B0604020202020204" pitchFamily="34" charset="0"/>
                <a:hlinkClick r:id="rId2"/>
              </a:rPr>
              <a:t>The Use of Multiple Measurements in Taxonomic Problems</a:t>
            </a:r>
            <a:r>
              <a:rPr lang="en-US" sz="2000" b="0">
                <a:latin typeface="等线" panose="02010600030101010101" charset="-122"/>
                <a:cs typeface="Times New Roman" panose="02020603050405020304" pitchFamily="18" charset="0"/>
              </a:rPr>
              <a:t>’.</a:t>
            </a:r>
            <a:endParaRPr lang="en-US" sz="2000" b="0">
              <a:latin typeface="等线" panose="02010600030101010101" charset="-122"/>
              <a:cs typeface="Times New Roman" panose="02020603050405020304" pitchFamily="18" charset="0"/>
            </a:endParaRPr>
          </a:p>
          <a:p>
            <a:pPr indent="0"/>
            <a:endParaRPr lang="en-US" sz="2000" b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indent="0"/>
            <a:r>
              <a:rPr lang="en-US" sz="2000" b="0">
                <a:latin typeface="Arial" panose="020B0604020202020204" pitchFamily="34" charset="0"/>
                <a:ea typeface="等线" panose="02010600030101010101" charset="-122"/>
              </a:rPr>
              <a:t>It can also be found on the</a:t>
            </a:r>
            <a:r>
              <a:rPr lang="en-US" sz="2000" b="0">
                <a:latin typeface="Arial" panose="020B0604020202020204" pitchFamily="34" charset="0"/>
              </a:rPr>
              <a:t> ‘</a:t>
            </a:r>
            <a:r>
              <a:rPr lang="en-US" sz="2000" b="0" u="sng">
                <a:solidFill>
                  <a:srgbClr val="008ABC"/>
                </a:solidFill>
                <a:latin typeface="Arial" panose="020B0604020202020204" pitchFamily="34" charset="0"/>
                <a:hlinkClick r:id="rId3"/>
              </a:rPr>
              <a:t>UCI Machine Learning Repository</a:t>
            </a:r>
            <a:r>
              <a:rPr lang="en-US" sz="2000" b="0">
                <a:latin typeface="等线" panose="02010600030101010101" charset="-122"/>
                <a:cs typeface="Times New Roman" panose="02020603050405020304" pitchFamily="18" charset="0"/>
              </a:rPr>
              <a:t>’</a:t>
            </a:r>
            <a:r>
              <a:rPr lang="en-US" sz="2000" b="0">
                <a:latin typeface="Arial" panose="020B0604020202020204" pitchFamily="34" charset="0"/>
                <a:ea typeface="等线" panose="02010600030101010101" charset="-122"/>
              </a:rPr>
              <a:t>.</a:t>
            </a:r>
            <a:endParaRPr lang="en-US" sz="2000" b="0">
              <a:latin typeface="Arial" panose="020B0604020202020204" pitchFamily="34" charset="0"/>
              <a:ea typeface="等线" panose="02010600030101010101" charset="-122"/>
            </a:endParaRPr>
          </a:p>
          <a:p>
            <a:pPr indent="0"/>
            <a:endParaRPr lang="zh-CN" altLang="en-US" sz="2000"/>
          </a:p>
          <a:p>
            <a:pPr indent="0"/>
            <a:r>
              <a:rPr lang="zh-CN" altLang="en-US" sz="2000"/>
              <a:t>• </a:t>
            </a:r>
            <a:r>
              <a:rPr lang="zh-CN" altLang="en-US"/>
              <a:t>one flower species is linearly separable from the other two</a:t>
            </a:r>
            <a:endParaRPr lang="zh-CN" altLang="en-US"/>
          </a:p>
          <a:p>
            <a:pPr indent="0"/>
            <a:r>
              <a:rPr lang="zh-CN" altLang="en-US" sz="2000"/>
              <a:t>•</a:t>
            </a:r>
            <a:r>
              <a:rPr lang="zh-CN" altLang="en-US"/>
              <a:t> the other two are not linearly separable from each other.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26105" y="2691465"/>
            <a:ext cx="7539792" cy="1074822"/>
          </a:xfrm>
        </p:spPr>
        <p:txBody>
          <a:bodyPr/>
          <a:lstStyle/>
          <a:p>
            <a:r>
              <a:rPr kumimoji="1" lang="en-US" altLang="zh-CN" sz="4400" dirty="0" smtClean="0"/>
              <a:t>Problem&amp;Solution</a:t>
            </a:r>
            <a:endParaRPr kumimoji="1" lang="en-US" altLang="zh-CN" sz="4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26740" y="3873600"/>
            <a:ext cx="7539792" cy="707725"/>
          </a:xfrm>
        </p:spPr>
        <p:txBody>
          <a:bodyPr/>
          <a:lstStyle/>
          <a:p>
            <a:r>
              <a:rPr kumimoji="1" lang="en-US" altLang="zh-CN" sz="3200" dirty="0" smtClean="0"/>
              <a:t>PART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TWO</a:t>
            </a:r>
            <a:endParaRPr kumimoji="1"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891087" y="446877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05" y="465455"/>
            <a:ext cx="9397365" cy="563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38746" y="591528"/>
            <a:ext cx="5416550" cy="645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 of the problem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6038" y="1606076"/>
            <a:ext cx="3791585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 chat of the solution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188029" y="2243609"/>
            <a:ext cx="2784022" cy="78377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30862" y="2435439"/>
            <a:ext cx="2530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Split the data set</a:t>
            </a:r>
            <a:endParaRPr lang="zh-CN" altLang="en-US" sz="2000" dirty="0"/>
          </a:p>
        </p:txBody>
      </p:sp>
      <p:sp>
        <p:nvSpPr>
          <p:cNvPr id="8" name="圆角矩形 7"/>
          <p:cNvSpPr/>
          <p:nvPr/>
        </p:nvSpPr>
        <p:spPr>
          <a:xfrm>
            <a:off x="7704315" y="2243609"/>
            <a:ext cx="2784022" cy="78377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14576" y="2435439"/>
            <a:ext cx="2530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Read the data set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503846" y="3635261"/>
            <a:ext cx="547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Classify using ID3 decision tree algorithm</a:t>
            </a:r>
            <a:endParaRPr lang="zh-CN" altLang="en-US" sz="2000" dirty="0"/>
          </a:p>
        </p:txBody>
      </p:sp>
      <p:sp>
        <p:nvSpPr>
          <p:cNvPr id="11" name="圆角矩形 10"/>
          <p:cNvSpPr/>
          <p:nvPr/>
        </p:nvSpPr>
        <p:spPr>
          <a:xfrm>
            <a:off x="3307845" y="3443431"/>
            <a:ext cx="5672869" cy="78377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102179" y="4643253"/>
            <a:ext cx="3869872" cy="78377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28726" y="4835083"/>
            <a:ext cx="3616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Visualize the decision tree</a:t>
            </a:r>
            <a:endParaRPr lang="zh-CN" altLang="en-US" sz="2000" dirty="0"/>
          </a:p>
        </p:txBody>
      </p:sp>
      <p:sp>
        <p:nvSpPr>
          <p:cNvPr id="16" name="圆角矩形 15"/>
          <p:cNvSpPr/>
          <p:nvPr/>
        </p:nvSpPr>
        <p:spPr>
          <a:xfrm>
            <a:off x="6082393" y="4643253"/>
            <a:ext cx="5445578" cy="78377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78336" y="4835083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Calculate precision, recall and f1-score</a:t>
            </a:r>
            <a:endParaRPr lang="zh-CN" altLang="en-US" sz="2000" dirty="0"/>
          </a:p>
        </p:txBody>
      </p:sp>
      <p:sp>
        <p:nvSpPr>
          <p:cNvPr id="18" name="圆角矩形 17"/>
          <p:cNvSpPr/>
          <p:nvPr/>
        </p:nvSpPr>
        <p:spPr>
          <a:xfrm>
            <a:off x="4112028" y="5843075"/>
            <a:ext cx="3007228" cy="78377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38575" y="6034905"/>
            <a:ext cx="28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5 - fold </a:t>
            </a:r>
            <a:r>
              <a:rPr lang="en-US" altLang="zh-CN" dirty="0"/>
              <a:t>cross validation</a:t>
            </a:r>
            <a:endParaRPr lang="zh-CN" altLang="en-US" sz="2000" dirty="0"/>
          </a:p>
        </p:txBody>
      </p:sp>
      <p:cxnSp>
        <p:nvCxnSpPr>
          <p:cNvPr id="23" name="直接箭头连接符 22"/>
          <p:cNvCxnSpPr>
            <a:stCxn id="4" idx="3"/>
            <a:endCxn id="8" idx="1"/>
          </p:cNvCxnSpPr>
          <p:nvPr/>
        </p:nvCxnSpPr>
        <p:spPr>
          <a:xfrm>
            <a:off x="4972051" y="2635495"/>
            <a:ext cx="27322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8" idx="2"/>
            <a:endCxn id="11" idx="0"/>
          </p:cNvCxnSpPr>
          <p:nvPr/>
        </p:nvCxnSpPr>
        <p:spPr>
          <a:xfrm rot="5400000">
            <a:off x="7412278" y="1759382"/>
            <a:ext cx="416051" cy="295204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1" idx="1"/>
            <a:endCxn id="12" idx="0"/>
          </p:cNvCxnSpPr>
          <p:nvPr/>
        </p:nvCxnSpPr>
        <p:spPr>
          <a:xfrm rot="10800000" flipV="1">
            <a:off x="3037115" y="3835317"/>
            <a:ext cx="270730" cy="80793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3"/>
            <a:endCxn id="16" idx="1"/>
          </p:cNvCxnSpPr>
          <p:nvPr/>
        </p:nvCxnSpPr>
        <p:spPr>
          <a:xfrm>
            <a:off x="4972051" y="5035139"/>
            <a:ext cx="11103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6" idx="2"/>
            <a:endCxn id="19" idx="3"/>
          </p:cNvCxnSpPr>
          <p:nvPr/>
        </p:nvCxnSpPr>
        <p:spPr>
          <a:xfrm rot="5400000">
            <a:off x="7565946" y="4980334"/>
            <a:ext cx="792547" cy="168592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953385" y="3415030"/>
            <a:ext cx="6782435" cy="487045"/>
          </a:xfrm>
        </p:spPr>
        <p:txBody>
          <a:bodyPr/>
          <a:lstStyle/>
          <a:p>
            <a:r>
              <a:rPr lang="en-US" altLang="zh-CN" sz="4400" dirty="0" smtClean="0"/>
              <a:t>Model&amp;Visualization</a:t>
            </a: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sualization</a:t>
            </a:r>
            <a:r>
              <a:rPr lang="en-US" altLang="zh-CN" sz="4400" dirty="0" smtClean="0"/>
              <a:t> </a:t>
            </a:r>
            <a:endParaRPr lang="en-US" altLang="zh-CN" sz="440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26105" y="3902175"/>
            <a:ext cx="7539792" cy="707725"/>
          </a:xfrm>
        </p:spPr>
        <p:txBody>
          <a:bodyPr/>
          <a:lstStyle/>
          <a:p>
            <a:r>
              <a:rPr kumimoji="1" lang="en-US" altLang="zh-CN" sz="3200" dirty="0" smtClean="0"/>
              <a:t>PART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THREE</a:t>
            </a:r>
            <a:endParaRPr kumimoji="1"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889817" y="4610379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1"/>
  <p:tag name="KSO_WM_UNIT_ID" val="diagram682_4*m_i*1_1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2"/>
  <p:tag name="KSO_WM_UNIT_ID" val="diagram682_4*m_i*1_2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3"/>
  <p:tag name="KSO_WM_UNIT_ID" val="diagram682_4*m_i*1_3"/>
  <p:tag name="KSO_WM_UNIT_CLEAR" val="1"/>
  <p:tag name="KSO_WM_UNIT_LAYERLEVEL" val="1_1"/>
  <p:tag name="KSO_WM_DIAGRAM_GROUP_CODE" val="m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1_1"/>
  <p:tag name="KSO_WM_UNIT_ID" val="diagram682_4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2_1"/>
  <p:tag name="KSO_WM_UNIT_ID" val="diagram682_4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3_1"/>
  <p:tag name="KSO_WM_UNIT_ID" val="diagram682_4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1581</Words>
  <Application>WPS 演示</Application>
  <PresentationFormat>自定义</PresentationFormat>
  <Paragraphs>169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幼圆</vt:lpstr>
      <vt:lpstr>Times New Roman</vt:lpstr>
      <vt:lpstr>Segoe UI</vt:lpstr>
      <vt:lpstr>等线</vt:lpstr>
      <vt:lpstr>Arial Unicode MS</vt:lpstr>
      <vt:lpstr>Calibri</vt:lpstr>
      <vt:lpstr>Calibri</vt:lpstr>
      <vt:lpstr>黑体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Decision Tree</vt:lpstr>
      <vt:lpstr>ID3 Decision Tree</vt:lpstr>
      <vt:lpstr>Visualization</vt:lpstr>
      <vt:lpstr>PowerPoint 演示文稿</vt:lpstr>
      <vt:lpstr>Results</vt:lpstr>
      <vt:lpstr>Results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舒尔yao</cp:lastModifiedBy>
  <cp:revision>128</cp:revision>
  <dcterms:created xsi:type="dcterms:W3CDTF">2015-08-18T02:51:00Z</dcterms:created>
  <dcterms:modified xsi:type="dcterms:W3CDTF">2018-08-19T08:43:29Z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