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301" r:id="rId3"/>
    <p:sldId id="300" r:id="rId4"/>
    <p:sldId id="278" r:id="rId5"/>
    <p:sldId id="279" r:id="rId6"/>
    <p:sldId id="286" r:id="rId7"/>
    <p:sldId id="290" r:id="rId8"/>
    <p:sldId id="265" r:id="rId9"/>
    <p:sldId id="274" r:id="rId10"/>
    <p:sldId id="287" r:id="rId11"/>
    <p:sldId id="266" r:id="rId12"/>
    <p:sldId id="291" r:id="rId13"/>
    <p:sldId id="289" r:id="rId14"/>
    <p:sldId id="280" r:id="rId15"/>
    <p:sldId id="282" r:id="rId16"/>
    <p:sldId id="283" r:id="rId17"/>
    <p:sldId id="260" r:id="rId18"/>
    <p:sldId id="294" r:id="rId19"/>
    <p:sldId id="271" r:id="rId20"/>
    <p:sldId id="295" r:id="rId21"/>
    <p:sldId id="298" r:id="rId22"/>
    <p:sldId id="299" r:id="rId23"/>
    <p:sldId id="297" r:id="rId24"/>
    <p:sldId id="288" r:id="rId25"/>
    <p:sldId id="264" r:id="rId26"/>
    <p:sldId id="27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7" autoAdjust="0"/>
    <p:restoredTop sz="94660"/>
  </p:normalViewPr>
  <p:slideViewPr>
    <p:cSldViewPr snapToGrid="0">
      <p:cViewPr varScale="1">
        <p:scale>
          <a:sx n="147" d="100"/>
          <a:sy n="147" d="100"/>
        </p:scale>
        <p:origin x="1122" y="1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07FC2B2-AB0D-4FED-96D4-6269B3CD720D}"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76A07-8228-42B0-9887-C6EB103A7975}" type="slidenum">
              <a:rPr lang="en-US" smtClean="0"/>
              <a:t>‹#›</a:t>
            </a:fld>
            <a:endParaRPr lang="en-US"/>
          </a:p>
        </p:txBody>
      </p:sp>
    </p:spTree>
    <p:extLst>
      <p:ext uri="{BB962C8B-B14F-4D97-AF65-F5344CB8AC3E}">
        <p14:creationId xmlns:p14="http://schemas.microsoft.com/office/powerpoint/2010/main" val="3394444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7FC2B2-AB0D-4FED-96D4-6269B3CD720D}"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76A07-8228-42B0-9887-C6EB103A7975}" type="slidenum">
              <a:rPr lang="en-US" smtClean="0"/>
              <a:t>‹#›</a:t>
            </a:fld>
            <a:endParaRPr lang="en-US"/>
          </a:p>
        </p:txBody>
      </p:sp>
    </p:spTree>
    <p:extLst>
      <p:ext uri="{BB962C8B-B14F-4D97-AF65-F5344CB8AC3E}">
        <p14:creationId xmlns:p14="http://schemas.microsoft.com/office/powerpoint/2010/main" val="323890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7FC2B2-AB0D-4FED-96D4-6269B3CD720D}"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76A07-8228-42B0-9887-C6EB103A7975}" type="slidenum">
              <a:rPr lang="en-US" smtClean="0"/>
              <a:t>‹#›</a:t>
            </a:fld>
            <a:endParaRPr lang="en-US"/>
          </a:p>
        </p:txBody>
      </p:sp>
    </p:spTree>
    <p:extLst>
      <p:ext uri="{BB962C8B-B14F-4D97-AF65-F5344CB8AC3E}">
        <p14:creationId xmlns:p14="http://schemas.microsoft.com/office/powerpoint/2010/main" val="444488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7FC2B2-AB0D-4FED-96D4-6269B3CD720D}"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76A07-8228-42B0-9887-C6EB103A7975}" type="slidenum">
              <a:rPr lang="en-US" smtClean="0"/>
              <a:t>‹#›</a:t>
            </a:fld>
            <a:endParaRPr lang="en-US"/>
          </a:p>
        </p:txBody>
      </p:sp>
    </p:spTree>
    <p:extLst>
      <p:ext uri="{BB962C8B-B14F-4D97-AF65-F5344CB8AC3E}">
        <p14:creationId xmlns:p14="http://schemas.microsoft.com/office/powerpoint/2010/main" val="1438085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FC2B2-AB0D-4FED-96D4-6269B3CD720D}"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76A07-8228-42B0-9887-C6EB103A7975}" type="slidenum">
              <a:rPr lang="en-US" smtClean="0"/>
              <a:t>‹#›</a:t>
            </a:fld>
            <a:endParaRPr lang="en-US"/>
          </a:p>
        </p:txBody>
      </p:sp>
    </p:spTree>
    <p:extLst>
      <p:ext uri="{BB962C8B-B14F-4D97-AF65-F5344CB8AC3E}">
        <p14:creationId xmlns:p14="http://schemas.microsoft.com/office/powerpoint/2010/main" val="1744628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7FC2B2-AB0D-4FED-96D4-6269B3CD720D}"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976A07-8228-42B0-9887-C6EB103A7975}" type="slidenum">
              <a:rPr lang="en-US" smtClean="0"/>
              <a:t>‹#›</a:t>
            </a:fld>
            <a:endParaRPr lang="en-US"/>
          </a:p>
        </p:txBody>
      </p:sp>
    </p:spTree>
    <p:extLst>
      <p:ext uri="{BB962C8B-B14F-4D97-AF65-F5344CB8AC3E}">
        <p14:creationId xmlns:p14="http://schemas.microsoft.com/office/powerpoint/2010/main" val="259818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7FC2B2-AB0D-4FED-96D4-6269B3CD720D}" type="datetimeFigureOut">
              <a:rPr lang="en-US" smtClean="0"/>
              <a:t>3/7/2022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976A07-8228-42B0-9887-C6EB103A7975}" type="slidenum">
              <a:rPr lang="en-US" smtClean="0"/>
              <a:t>‹#›</a:t>
            </a:fld>
            <a:endParaRPr lang="en-US"/>
          </a:p>
        </p:txBody>
      </p:sp>
    </p:spTree>
    <p:extLst>
      <p:ext uri="{BB962C8B-B14F-4D97-AF65-F5344CB8AC3E}">
        <p14:creationId xmlns:p14="http://schemas.microsoft.com/office/powerpoint/2010/main" val="76364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7FC2B2-AB0D-4FED-96D4-6269B3CD720D}" type="datetimeFigureOut">
              <a:rPr lang="en-US" smtClean="0"/>
              <a:t>3/7/2022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976A07-8228-42B0-9887-C6EB103A7975}" type="slidenum">
              <a:rPr lang="en-US" smtClean="0"/>
              <a:t>‹#›</a:t>
            </a:fld>
            <a:endParaRPr lang="en-US"/>
          </a:p>
        </p:txBody>
      </p:sp>
    </p:spTree>
    <p:extLst>
      <p:ext uri="{BB962C8B-B14F-4D97-AF65-F5344CB8AC3E}">
        <p14:creationId xmlns:p14="http://schemas.microsoft.com/office/powerpoint/2010/main" val="101956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7FC2B2-AB0D-4FED-96D4-6269B3CD720D}" type="datetimeFigureOut">
              <a:rPr lang="en-US" smtClean="0"/>
              <a:t>3/7/2022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976A07-8228-42B0-9887-C6EB103A7975}" type="slidenum">
              <a:rPr lang="en-US" smtClean="0"/>
              <a:t>‹#›</a:t>
            </a:fld>
            <a:endParaRPr lang="en-US"/>
          </a:p>
        </p:txBody>
      </p:sp>
    </p:spTree>
    <p:extLst>
      <p:ext uri="{BB962C8B-B14F-4D97-AF65-F5344CB8AC3E}">
        <p14:creationId xmlns:p14="http://schemas.microsoft.com/office/powerpoint/2010/main" val="2377851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7FC2B2-AB0D-4FED-96D4-6269B3CD720D}"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976A07-8228-42B0-9887-C6EB103A7975}" type="slidenum">
              <a:rPr lang="en-US" smtClean="0"/>
              <a:t>‹#›</a:t>
            </a:fld>
            <a:endParaRPr lang="en-US"/>
          </a:p>
        </p:txBody>
      </p:sp>
    </p:spTree>
    <p:extLst>
      <p:ext uri="{BB962C8B-B14F-4D97-AF65-F5344CB8AC3E}">
        <p14:creationId xmlns:p14="http://schemas.microsoft.com/office/powerpoint/2010/main" val="2041849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7FC2B2-AB0D-4FED-96D4-6269B3CD720D}"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976A07-8228-42B0-9887-C6EB103A7975}" type="slidenum">
              <a:rPr lang="en-US" smtClean="0"/>
              <a:t>‹#›</a:t>
            </a:fld>
            <a:endParaRPr lang="en-US"/>
          </a:p>
        </p:txBody>
      </p:sp>
    </p:spTree>
    <p:extLst>
      <p:ext uri="{BB962C8B-B14F-4D97-AF65-F5344CB8AC3E}">
        <p14:creationId xmlns:p14="http://schemas.microsoft.com/office/powerpoint/2010/main" val="1314960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7FC2B2-AB0D-4FED-96D4-6269B3CD720D}" type="datetimeFigureOut">
              <a:rPr lang="en-US" smtClean="0"/>
              <a:t>3/7/2022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976A07-8228-42B0-9887-C6EB103A7975}" type="slidenum">
              <a:rPr lang="en-US" smtClean="0"/>
              <a:t>‹#›</a:t>
            </a:fld>
            <a:endParaRPr lang="en-US"/>
          </a:p>
        </p:txBody>
      </p:sp>
    </p:spTree>
    <p:extLst>
      <p:ext uri="{BB962C8B-B14F-4D97-AF65-F5344CB8AC3E}">
        <p14:creationId xmlns:p14="http://schemas.microsoft.com/office/powerpoint/2010/main" val="2771702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sharp-station.com/Tutorial/CSharp/Lesson14"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normAutofit fontScale="90000"/>
          </a:bodyPr>
          <a:lstStyle/>
          <a:p>
            <a:r>
              <a:rPr lang="en-US" altLang="en-US" dirty="0"/>
              <a:t>Passing a Method to a Method</a:t>
            </a:r>
            <a:br>
              <a:rPr lang="en-US" altLang="en-US" dirty="0"/>
            </a:br>
            <a:r>
              <a:rPr lang="en-US" altLang="en-US" dirty="0"/>
              <a:t>(big concept)</a:t>
            </a:r>
            <a:br>
              <a:rPr lang="en-US" altLang="en-US" dirty="0"/>
            </a:br>
            <a:r>
              <a:rPr lang="en-US" altLang="en-US" dirty="0"/>
              <a:t>and Delegates (simple concept)</a:t>
            </a:r>
          </a:p>
        </p:txBody>
      </p:sp>
      <p:sp>
        <p:nvSpPr>
          <p:cNvPr id="3075" name="Rectangle 3"/>
          <p:cNvSpPr>
            <a:spLocks noGrp="1" noChangeArrowheads="1"/>
          </p:cNvSpPr>
          <p:nvPr>
            <p:ph type="subTitle" idx="1"/>
          </p:nvPr>
        </p:nvSpPr>
        <p:spPr>
          <a:xfrm>
            <a:off x="1371600" y="4652554"/>
            <a:ext cx="6400800" cy="1025434"/>
          </a:xfrm>
        </p:spPr>
        <p:txBody>
          <a:bodyPr>
            <a:normAutofit/>
          </a:bodyPr>
          <a:lstStyle/>
          <a:p>
            <a:r>
              <a:rPr lang="en-US" sz="2000" dirty="0">
                <a:hlinkClick r:id="rId2"/>
              </a:rPr>
              <a:t>https://csharp-station.com/Tutorial/CSharp/Lesson14</a:t>
            </a:r>
            <a:endParaRPr lang="en-US" altLang="en-US" sz="2000" dirty="0"/>
          </a:p>
        </p:txBody>
      </p:sp>
      <p:sp>
        <p:nvSpPr>
          <p:cNvPr id="2" name="TextBox 1"/>
          <p:cNvSpPr txBox="1"/>
          <p:nvPr/>
        </p:nvSpPr>
        <p:spPr>
          <a:xfrm>
            <a:off x="383177" y="722811"/>
            <a:ext cx="184731" cy="738664"/>
          </a:xfrm>
          <a:prstGeom prst="rect">
            <a:avLst/>
          </a:prstGeom>
          <a:noFill/>
        </p:spPr>
        <p:txBody>
          <a:bodyPr wrap="none" rtlCol="0">
            <a:spAutoFit/>
          </a:bodyPr>
          <a:lstStyle/>
          <a:p>
            <a:endParaRPr lang="en-US" sz="1400" dirty="0"/>
          </a:p>
          <a:p>
            <a:endParaRPr lang="en-US" sz="1400" dirty="0"/>
          </a:p>
          <a:p>
            <a:endParaRPr lang="en-US" sz="1400" dirty="0"/>
          </a:p>
        </p:txBody>
      </p:sp>
    </p:spTree>
    <p:extLst>
      <p:ext uri="{BB962C8B-B14F-4D97-AF65-F5344CB8AC3E}">
        <p14:creationId xmlns:p14="http://schemas.microsoft.com/office/powerpoint/2010/main" val="48724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do?</a:t>
            </a:r>
          </a:p>
        </p:txBody>
      </p:sp>
      <p:sp>
        <p:nvSpPr>
          <p:cNvPr id="3" name="Content Placeholder 2"/>
          <p:cNvSpPr>
            <a:spLocks noGrp="1"/>
          </p:cNvSpPr>
          <p:nvPr>
            <p:ph idx="1"/>
          </p:nvPr>
        </p:nvSpPr>
        <p:spPr/>
        <p:txBody>
          <a:bodyPr>
            <a:normAutofit fontScale="77500" lnSpcReduction="20000"/>
          </a:bodyPr>
          <a:lstStyle/>
          <a:p>
            <a:r>
              <a:rPr lang="en-US" dirty="0"/>
              <a:t>We created a variable, and instead of it pointing to an int</a:t>
            </a:r>
          </a:p>
          <a:p>
            <a:pPr lvl="1"/>
            <a:r>
              <a:rPr lang="en-US" dirty="0">
                <a:solidFill>
                  <a:srgbClr val="0070C0"/>
                </a:solidFill>
              </a:rPr>
              <a:t>int foo;  </a:t>
            </a:r>
            <a:r>
              <a:rPr lang="en-US" dirty="0">
                <a:solidFill>
                  <a:srgbClr val="00B050"/>
                </a:solidFill>
              </a:rPr>
              <a:t>// foo can now hold some integer</a:t>
            </a:r>
          </a:p>
          <a:p>
            <a:r>
              <a:rPr lang="en-US" dirty="0"/>
              <a:t>Or pointing to a string</a:t>
            </a:r>
          </a:p>
          <a:p>
            <a:pPr lvl="1"/>
            <a:r>
              <a:rPr lang="en-US" dirty="0">
                <a:solidFill>
                  <a:srgbClr val="0070C0"/>
                </a:solidFill>
              </a:rPr>
              <a:t>string foo; </a:t>
            </a:r>
            <a:r>
              <a:rPr lang="en-US" dirty="0">
                <a:solidFill>
                  <a:srgbClr val="00B050"/>
                </a:solidFill>
              </a:rPr>
              <a:t>// foo can now hold some string</a:t>
            </a:r>
          </a:p>
          <a:p>
            <a:r>
              <a:rPr lang="en-US" dirty="0"/>
              <a:t>We assigned it to point to method.</a:t>
            </a:r>
          </a:p>
          <a:p>
            <a:pPr lvl="1"/>
            <a:r>
              <a:rPr lang="en-US" dirty="0" err="1">
                <a:solidFill>
                  <a:srgbClr val="0070C0"/>
                </a:solidFill>
              </a:rPr>
              <a:t>DelegateDefintionX</a:t>
            </a:r>
            <a:r>
              <a:rPr lang="en-US" dirty="0">
                <a:solidFill>
                  <a:srgbClr val="0070C0"/>
                </a:solidFill>
              </a:rPr>
              <a:t>  foo; </a:t>
            </a:r>
            <a:r>
              <a:rPr lang="en-US" dirty="0">
                <a:solidFill>
                  <a:srgbClr val="00B050"/>
                </a:solidFill>
              </a:rPr>
              <a:t>// foo can now point to some method you wrote.</a:t>
            </a:r>
          </a:p>
          <a:p>
            <a:r>
              <a:rPr lang="en-US" dirty="0"/>
              <a:t>However, this idea of giving a method a name is a smaller part of the big idea.  The big idea is passing in a method1 (some code) to another method2 so that method2 can do something specific (method1) that you tell it to.</a:t>
            </a:r>
          </a:p>
          <a:p>
            <a:r>
              <a:rPr lang="en-US" dirty="0"/>
              <a:t>Delegate variables just makes it easier to do that.</a:t>
            </a:r>
          </a:p>
        </p:txBody>
      </p:sp>
    </p:spTree>
    <p:extLst>
      <p:ext uri="{BB962C8B-B14F-4D97-AF65-F5344CB8AC3E}">
        <p14:creationId xmlns:p14="http://schemas.microsoft.com/office/powerpoint/2010/main" val="71341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600" i="1" dirty="0"/>
              <a:t>But why pass a method to a method?</a:t>
            </a:r>
          </a:p>
        </p:txBody>
      </p:sp>
      <p:sp>
        <p:nvSpPr>
          <p:cNvPr id="3" name="Content Placeholder 2"/>
          <p:cNvSpPr>
            <a:spLocks noGrp="1"/>
          </p:cNvSpPr>
          <p:nvPr>
            <p:ph idx="1"/>
          </p:nvPr>
        </p:nvSpPr>
        <p:spPr>
          <a:xfrm>
            <a:off x="457200" y="762000"/>
            <a:ext cx="8229600" cy="4983163"/>
          </a:xfrm>
        </p:spPr>
        <p:txBody>
          <a:bodyPr>
            <a:noAutofit/>
          </a:bodyPr>
          <a:lstStyle/>
          <a:p>
            <a:r>
              <a:rPr lang="en-US" sz="2000" dirty="0">
                <a:solidFill>
                  <a:srgbClr val="000000"/>
                </a:solidFill>
                <a:highlight>
                  <a:srgbClr val="FFFFFF"/>
                </a:highlight>
              </a:rPr>
              <a:t>This lets you write a Class that is more general, so</a:t>
            </a:r>
          </a:p>
          <a:p>
            <a:pPr lvl="1"/>
            <a:r>
              <a:rPr lang="en-US" sz="2000" dirty="0">
                <a:solidFill>
                  <a:srgbClr val="000000"/>
                </a:solidFill>
                <a:highlight>
                  <a:srgbClr val="FFFFFF"/>
                </a:highlight>
              </a:rPr>
              <a:t>You can write lots of common code, that applies to all situations, but using that same general method, give it “special directions” to handle one aspect of the general method uniquely</a:t>
            </a:r>
          </a:p>
          <a:p>
            <a:pPr lvl="1"/>
            <a:r>
              <a:rPr lang="en-US" sz="2000" dirty="0">
                <a:solidFill>
                  <a:srgbClr val="000000"/>
                </a:solidFill>
                <a:highlight>
                  <a:srgbClr val="FFFFFF"/>
                </a:highlight>
              </a:rPr>
              <a:t>Remember the quilt machine, lots of instructions to move the machinery back and forth across the machine, this is done for all quilts, but to tell it what pattern to use for this particular call to the quilt method, we pass in the name of a method that knows how to make the special pattern we want for this call.</a:t>
            </a:r>
          </a:p>
          <a:p>
            <a:r>
              <a:rPr lang="en-US" sz="2000" dirty="0">
                <a:solidFill>
                  <a:srgbClr val="000000"/>
                </a:solidFill>
                <a:highlight>
                  <a:srgbClr val="FFFFFF"/>
                </a:highlight>
              </a:rPr>
              <a:t>For </a:t>
            </a:r>
            <a:r>
              <a:rPr lang="en-US" sz="2000" dirty="0" err="1">
                <a:solidFill>
                  <a:srgbClr val="000000"/>
                </a:solidFill>
                <a:highlight>
                  <a:srgbClr val="FFFFFF"/>
                </a:highlight>
              </a:rPr>
              <a:t>Async</a:t>
            </a:r>
            <a:r>
              <a:rPr lang="en-US" sz="2000" dirty="0">
                <a:solidFill>
                  <a:srgbClr val="000000"/>
                </a:solidFill>
                <a:highlight>
                  <a:srgbClr val="FFFFFF"/>
                </a:highlight>
              </a:rPr>
              <a:t> “call backs”, you ask code that will take a while to do something, and you tell it, “when you finish the job, please do this”.  That way your main line of code is not blocked. (events, more on this later)</a:t>
            </a:r>
          </a:p>
          <a:p>
            <a:r>
              <a:rPr lang="en-US" sz="2000" dirty="0">
                <a:solidFill>
                  <a:srgbClr val="000000"/>
                </a:solidFill>
                <a:highlight>
                  <a:srgbClr val="FFFFFF"/>
                </a:highlight>
              </a:rPr>
              <a:t>Also widely used for a general method that operates on different data types, so the user calls the method and then passes in the code that can process THAT data type  (Sort could have used this mechanism instead of the </a:t>
            </a:r>
            <a:r>
              <a:rPr lang="en-US" sz="2000" dirty="0" err="1">
                <a:solidFill>
                  <a:srgbClr val="000000"/>
                </a:solidFill>
                <a:highlight>
                  <a:srgbClr val="FFFFFF"/>
                </a:highlight>
              </a:rPr>
              <a:t>IComparable</a:t>
            </a:r>
            <a:r>
              <a:rPr lang="en-US" sz="2000" dirty="0">
                <a:solidFill>
                  <a:srgbClr val="000000"/>
                </a:solidFill>
                <a:highlight>
                  <a:srgbClr val="FFFFFF"/>
                </a:highlight>
              </a:rPr>
              <a:t>)</a:t>
            </a:r>
          </a:p>
        </p:txBody>
      </p:sp>
    </p:spTree>
    <p:extLst>
      <p:ext uri="{BB962C8B-B14F-4D97-AF65-F5344CB8AC3E}">
        <p14:creationId xmlns:p14="http://schemas.microsoft.com/office/powerpoint/2010/main" val="2991378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at program</a:t>
            </a:r>
          </a:p>
        </p:txBody>
      </p:sp>
      <p:sp>
        <p:nvSpPr>
          <p:cNvPr id="3" name="Content Placeholder 2"/>
          <p:cNvSpPr>
            <a:spLocks noGrp="1"/>
          </p:cNvSpPr>
          <p:nvPr>
            <p:ph idx="1"/>
          </p:nvPr>
        </p:nvSpPr>
        <p:spPr/>
        <p:txBody>
          <a:bodyPr/>
          <a:lstStyle/>
          <a:p>
            <a:r>
              <a:rPr lang="en-US" dirty="0"/>
              <a:t>1-PassMethodNoDelegate</a:t>
            </a:r>
          </a:p>
        </p:txBody>
      </p:sp>
    </p:spTree>
    <p:extLst>
      <p:ext uri="{BB962C8B-B14F-4D97-AF65-F5344CB8AC3E}">
        <p14:creationId xmlns:p14="http://schemas.microsoft.com/office/powerpoint/2010/main" val="345569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it’s a bit more complicated</a:t>
            </a:r>
          </a:p>
        </p:txBody>
      </p:sp>
      <p:sp>
        <p:nvSpPr>
          <p:cNvPr id="3" name="Content Placeholder 2"/>
          <p:cNvSpPr>
            <a:spLocks noGrp="1"/>
          </p:cNvSpPr>
          <p:nvPr>
            <p:ph idx="1"/>
          </p:nvPr>
        </p:nvSpPr>
        <p:spPr/>
        <p:txBody>
          <a:bodyPr>
            <a:normAutofit lnSpcReduction="10000"/>
          </a:bodyPr>
          <a:lstStyle/>
          <a:p>
            <a:r>
              <a:rPr lang="en-US" dirty="0"/>
              <a:t>When a method wants to take in a method, it needs to define a </a:t>
            </a:r>
            <a:r>
              <a:rPr lang="en-US" b="1" dirty="0"/>
              <a:t>new data type </a:t>
            </a:r>
            <a:r>
              <a:rPr lang="en-US" dirty="0"/>
              <a:t>for that parameter. You use the key word </a:t>
            </a:r>
            <a:r>
              <a:rPr lang="en-US" dirty="0">
                <a:solidFill>
                  <a:schemeClr val="accent6">
                    <a:lumMod val="75000"/>
                  </a:schemeClr>
                </a:solidFill>
              </a:rPr>
              <a:t>delegate </a:t>
            </a:r>
            <a:r>
              <a:rPr lang="en-US" dirty="0"/>
              <a:t>to define this new variable type.</a:t>
            </a:r>
          </a:p>
          <a:p>
            <a:r>
              <a:rPr lang="en-US" dirty="0"/>
              <a:t>First your define a new  </a:t>
            </a:r>
            <a:r>
              <a:rPr lang="en-US" dirty="0">
                <a:solidFill>
                  <a:srgbClr val="00B0F0"/>
                </a:solidFill>
              </a:rPr>
              <a:t>type</a:t>
            </a:r>
            <a:r>
              <a:rPr lang="en-US" dirty="0"/>
              <a:t> of </a:t>
            </a:r>
            <a:r>
              <a:rPr lang="en-US" dirty="0">
                <a:solidFill>
                  <a:schemeClr val="accent6">
                    <a:lumMod val="75000"/>
                  </a:schemeClr>
                </a:solidFill>
              </a:rPr>
              <a:t>delegate</a:t>
            </a:r>
            <a:r>
              <a:rPr lang="en-US" dirty="0"/>
              <a:t>, giving it your own name (e.g. </a:t>
            </a:r>
            <a:r>
              <a:rPr lang="en-US" dirty="0" err="1">
                <a:solidFill>
                  <a:srgbClr val="00B0F0"/>
                </a:solidFill>
              </a:rPr>
              <a:t>TriMethods</a:t>
            </a:r>
            <a:r>
              <a:rPr lang="en-US" dirty="0"/>
              <a:t>) and then when you want to define a delegate method name, you use that “type”.  See next slide.</a:t>
            </a:r>
          </a:p>
        </p:txBody>
      </p:sp>
    </p:spTree>
    <p:extLst>
      <p:ext uri="{BB962C8B-B14F-4D97-AF65-F5344CB8AC3E}">
        <p14:creationId xmlns:p14="http://schemas.microsoft.com/office/powerpoint/2010/main" val="2223663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381000"/>
            <a:ext cx="8420100" cy="5745163"/>
          </a:xfrm>
        </p:spPr>
        <p:txBody>
          <a:bodyPr>
            <a:normAutofit lnSpcReduction="10000"/>
          </a:bodyPr>
          <a:lstStyle/>
          <a:p>
            <a:r>
              <a:rPr lang="en-US" sz="2400" dirty="0">
                <a:solidFill>
                  <a:srgbClr val="0070C0"/>
                </a:solidFill>
              </a:rPr>
              <a:t>Delegate</a:t>
            </a:r>
            <a:r>
              <a:rPr lang="en-US" sz="2400" dirty="0"/>
              <a:t>: a new </a:t>
            </a:r>
            <a:r>
              <a:rPr lang="en-US" sz="2400" b="1" dirty="0"/>
              <a:t>data type</a:t>
            </a:r>
            <a:r>
              <a:rPr lang="en-US" sz="2400" dirty="0"/>
              <a:t>, which is a specification of a method signature</a:t>
            </a:r>
          </a:p>
          <a:p>
            <a:pPr lvl="1"/>
            <a:r>
              <a:rPr lang="en-US" sz="2000" dirty="0">
                <a:solidFill>
                  <a:srgbClr val="0000FF"/>
                </a:solidFill>
                <a:highlight>
                  <a:srgbClr val="FFFFFF"/>
                </a:highlight>
                <a:latin typeface="Consolas"/>
              </a:rPr>
              <a:t>public</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delegate</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void</a:t>
            </a:r>
            <a:r>
              <a:rPr lang="en-US" sz="2000" dirty="0">
                <a:solidFill>
                  <a:srgbClr val="000000"/>
                </a:solidFill>
                <a:highlight>
                  <a:srgbClr val="FFFFFF"/>
                </a:highlight>
                <a:latin typeface="Consolas"/>
              </a:rPr>
              <a:t> </a:t>
            </a:r>
            <a:r>
              <a:rPr lang="en-US" sz="2000" dirty="0" err="1">
                <a:solidFill>
                  <a:srgbClr val="2B91AF"/>
                </a:solidFill>
                <a:highlight>
                  <a:srgbClr val="FFFFFF"/>
                </a:highlight>
                <a:latin typeface="Consolas"/>
              </a:rPr>
              <a:t>QuiltPattern</a:t>
            </a:r>
            <a:r>
              <a:rPr lang="en-US" sz="2000" dirty="0">
                <a:solidFill>
                  <a:srgbClr val="000000"/>
                </a:solidFill>
                <a:highlight>
                  <a:srgbClr val="FFFFFF"/>
                </a:highlight>
                <a:latin typeface="Consolas"/>
              </a:rPr>
              <a:t>(</a:t>
            </a:r>
            <a:r>
              <a:rPr lang="en-US" sz="2000" dirty="0">
                <a:solidFill>
                  <a:srgbClr val="0000FF"/>
                </a:solidFill>
                <a:highlight>
                  <a:srgbClr val="FFFFFF"/>
                </a:highlight>
                <a:latin typeface="Consolas"/>
              </a:rPr>
              <a:t>int</a:t>
            </a:r>
            <a:r>
              <a:rPr lang="en-US" sz="2000" dirty="0">
                <a:solidFill>
                  <a:srgbClr val="000000"/>
                </a:solidFill>
                <a:highlight>
                  <a:srgbClr val="FFFFFF"/>
                </a:highlight>
                <a:latin typeface="Consolas"/>
              </a:rPr>
              <a:t> width);</a:t>
            </a:r>
            <a:endParaRPr lang="en-US" sz="2000" dirty="0"/>
          </a:p>
          <a:p>
            <a:r>
              <a:rPr lang="en-US" sz="2400" dirty="0">
                <a:solidFill>
                  <a:schemeClr val="accent6">
                    <a:lumMod val="75000"/>
                  </a:schemeClr>
                </a:solidFill>
              </a:rPr>
              <a:t>Delegate variable</a:t>
            </a:r>
            <a:r>
              <a:rPr lang="en-US" sz="2400" dirty="0"/>
              <a:t>:  just a variable of “type” your-delegate, with any name you like. </a:t>
            </a:r>
            <a:r>
              <a:rPr lang="en-US" sz="2000" dirty="0" err="1">
                <a:solidFill>
                  <a:srgbClr val="2B91AF"/>
                </a:solidFill>
                <a:highlight>
                  <a:srgbClr val="FFFFFF"/>
                </a:highlight>
                <a:latin typeface="Consolas"/>
              </a:rPr>
              <a:t>QuiltPattern</a:t>
            </a:r>
            <a:r>
              <a:rPr lang="en-US" sz="2000" dirty="0">
                <a:solidFill>
                  <a:srgbClr val="000000"/>
                </a:solidFill>
                <a:highlight>
                  <a:srgbClr val="FFFFFF"/>
                </a:highlight>
                <a:latin typeface="Consolas"/>
              </a:rPr>
              <a:t> </a:t>
            </a:r>
            <a:r>
              <a:rPr lang="en-US" sz="2000" dirty="0" err="1">
                <a:solidFill>
                  <a:schemeClr val="accent6">
                    <a:lumMod val="75000"/>
                  </a:schemeClr>
                </a:solidFill>
                <a:highlight>
                  <a:srgbClr val="FFFFFF"/>
                </a:highlight>
                <a:latin typeface="Consolas"/>
              </a:rPr>
              <a:t>myPattern</a:t>
            </a:r>
            <a:r>
              <a:rPr lang="en-US" sz="2000" dirty="0">
                <a:solidFill>
                  <a:srgbClr val="000000"/>
                </a:solidFill>
                <a:highlight>
                  <a:srgbClr val="FFFFFF"/>
                </a:highlight>
                <a:latin typeface="Consolas"/>
              </a:rPr>
              <a:t>;</a:t>
            </a:r>
            <a:endParaRPr lang="en-US" sz="2000" dirty="0"/>
          </a:p>
          <a:p>
            <a:r>
              <a:rPr lang="en-US" sz="2400" dirty="0"/>
              <a:t>Your “here’s the code I want you to execute”, which is a normal method definition, with any name you like, but whose signature must match the </a:t>
            </a:r>
            <a:r>
              <a:rPr lang="en-US" sz="2400" dirty="0">
                <a:solidFill>
                  <a:srgbClr val="0070C0"/>
                </a:solidFill>
              </a:rPr>
              <a:t>Delegate</a:t>
            </a:r>
            <a:r>
              <a:rPr lang="en-US" sz="2400" dirty="0"/>
              <a:t> definition.  (you can have more than one method defined that meet the spec.)</a:t>
            </a:r>
          </a:p>
          <a:p>
            <a:pPr marL="457200" lvl="1" indent="0">
              <a:buNone/>
            </a:pPr>
            <a:r>
              <a:rPr lang="en-US" sz="2000" dirty="0"/>
              <a:t> </a:t>
            </a:r>
            <a:r>
              <a:rPr lang="en-US" sz="2000" dirty="0">
                <a:solidFill>
                  <a:srgbClr val="0000FF"/>
                </a:solidFill>
                <a:highlight>
                  <a:srgbClr val="FFFFFF"/>
                </a:highlight>
                <a:latin typeface="Consolas"/>
              </a:rPr>
              <a:t>public</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void</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StarPattern</a:t>
            </a:r>
            <a:r>
              <a:rPr lang="en-US" sz="2000" dirty="0">
                <a:solidFill>
                  <a:srgbClr val="000000"/>
                </a:solidFill>
                <a:highlight>
                  <a:srgbClr val="FFFFFF"/>
                </a:highlight>
                <a:latin typeface="Consolas"/>
              </a:rPr>
              <a:t>(</a:t>
            </a:r>
            <a:r>
              <a:rPr lang="en-US" sz="2000" dirty="0">
                <a:solidFill>
                  <a:srgbClr val="0000FF"/>
                </a:solidFill>
                <a:highlight>
                  <a:srgbClr val="FFFFFF"/>
                </a:highlight>
                <a:latin typeface="Consolas"/>
              </a:rPr>
              <a:t>int</a:t>
            </a:r>
            <a:r>
              <a:rPr lang="en-US" sz="2000" dirty="0">
                <a:solidFill>
                  <a:srgbClr val="000000"/>
                </a:solidFill>
                <a:highlight>
                  <a:srgbClr val="FFFFFF"/>
                </a:highlight>
                <a:latin typeface="Consolas"/>
              </a:rPr>
              <a:t> width) </a:t>
            </a:r>
          </a:p>
          <a:p>
            <a:pPr marL="457200" lvl="1" indent="0">
              <a:buNone/>
            </a:pPr>
            <a:r>
              <a:rPr lang="en-US" sz="2000" dirty="0">
                <a:solidFill>
                  <a:srgbClr val="000000"/>
                </a:solidFill>
                <a:highlight>
                  <a:srgbClr val="FFFFFF"/>
                </a:highlight>
                <a:latin typeface="Consolas"/>
              </a:rPr>
              <a:t>{  code  }</a:t>
            </a:r>
            <a:endParaRPr lang="en-US" sz="2000" dirty="0"/>
          </a:p>
          <a:p>
            <a:r>
              <a:rPr lang="en-US" sz="2400" dirty="0"/>
              <a:t>Assign a value to your Delegate variable , similar to</a:t>
            </a:r>
          </a:p>
          <a:p>
            <a:pPr lvl="1"/>
            <a:r>
              <a:rPr lang="en-US" sz="2000" dirty="0"/>
              <a:t>string </a:t>
            </a:r>
            <a:r>
              <a:rPr lang="en-US" sz="2000" dirty="0" err="1"/>
              <a:t>myName</a:t>
            </a:r>
            <a:r>
              <a:rPr lang="en-US" sz="2000" dirty="0"/>
              <a:t>;</a:t>
            </a:r>
          </a:p>
          <a:p>
            <a:pPr lvl="1"/>
            <a:r>
              <a:rPr lang="en-US" sz="2000" dirty="0"/>
              <a:t> </a:t>
            </a:r>
            <a:r>
              <a:rPr lang="en-US" sz="2000" dirty="0" err="1"/>
              <a:t>myName</a:t>
            </a:r>
            <a:r>
              <a:rPr lang="en-US" sz="2000" dirty="0"/>
              <a:t> = “Kurt”;</a:t>
            </a:r>
          </a:p>
          <a:p>
            <a:pPr lvl="1"/>
            <a:r>
              <a:rPr lang="en-US" sz="2000" dirty="0" err="1">
                <a:solidFill>
                  <a:srgbClr val="2B91AF"/>
                </a:solidFill>
                <a:highlight>
                  <a:srgbClr val="FFFFFF"/>
                </a:highlight>
                <a:latin typeface="Consolas"/>
              </a:rPr>
              <a:t>QuiltPattern</a:t>
            </a:r>
            <a:r>
              <a:rPr lang="en-US" sz="2000" dirty="0">
                <a:solidFill>
                  <a:srgbClr val="000000"/>
                </a:solidFill>
                <a:highlight>
                  <a:srgbClr val="FFFFFF"/>
                </a:highlight>
                <a:latin typeface="Consolas"/>
              </a:rPr>
              <a:t> </a:t>
            </a:r>
            <a:r>
              <a:rPr lang="en-US" sz="2000" dirty="0" err="1">
                <a:solidFill>
                  <a:schemeClr val="accent6">
                    <a:lumMod val="75000"/>
                  </a:schemeClr>
                </a:solidFill>
                <a:highlight>
                  <a:srgbClr val="FFFFFF"/>
                </a:highlight>
                <a:latin typeface="Consolas"/>
              </a:rPr>
              <a:t>myPattern</a:t>
            </a:r>
            <a:r>
              <a:rPr lang="en-US" sz="2000" dirty="0">
                <a:solidFill>
                  <a:srgbClr val="000000"/>
                </a:solidFill>
                <a:highlight>
                  <a:srgbClr val="FFFFFF"/>
                </a:highlight>
                <a:latin typeface="Consolas"/>
              </a:rPr>
              <a:t>;</a:t>
            </a:r>
            <a:endParaRPr lang="en-US" sz="2000" dirty="0"/>
          </a:p>
          <a:p>
            <a:pPr lvl="1"/>
            <a:r>
              <a:rPr lang="en-US" sz="2000" dirty="0" err="1">
                <a:solidFill>
                  <a:schemeClr val="accent6">
                    <a:lumMod val="75000"/>
                  </a:schemeClr>
                </a:solidFill>
                <a:highlight>
                  <a:srgbClr val="FFFFFF"/>
                </a:highlight>
                <a:latin typeface="Consolas"/>
              </a:rPr>
              <a:t>myPattern</a:t>
            </a:r>
            <a:r>
              <a:rPr lang="en-US" sz="2000" dirty="0">
                <a:solidFill>
                  <a:schemeClr val="accent6">
                    <a:lumMod val="75000"/>
                  </a:schemeClr>
                </a:solidFill>
                <a:highlight>
                  <a:srgbClr val="FFFFFF"/>
                </a:highlight>
                <a:latin typeface="Consolas"/>
              </a:rPr>
              <a:t> </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StarPattern</a:t>
            </a:r>
            <a:r>
              <a:rPr lang="en-US" sz="2000" dirty="0">
                <a:solidFill>
                  <a:srgbClr val="000000"/>
                </a:solidFill>
                <a:highlight>
                  <a:srgbClr val="FFFFFF"/>
                </a:highlight>
                <a:latin typeface="Consolas"/>
              </a:rPr>
              <a:t>; </a:t>
            </a:r>
            <a:r>
              <a:rPr lang="en-US" sz="2000" dirty="0">
                <a:solidFill>
                  <a:srgbClr val="008000"/>
                </a:solidFill>
                <a:highlight>
                  <a:srgbClr val="FFFFFF"/>
                </a:highlight>
                <a:latin typeface="Consolas" panose="020B0609020204030204" pitchFamily="49" charset="0"/>
              </a:rPr>
              <a:t>//new name for your method</a:t>
            </a:r>
            <a:endParaRPr lang="en-US" sz="2000" dirty="0"/>
          </a:p>
          <a:p>
            <a:pPr lvl="1"/>
            <a:endParaRPr lang="en-US" sz="2000" dirty="0"/>
          </a:p>
        </p:txBody>
      </p:sp>
      <p:cxnSp>
        <p:nvCxnSpPr>
          <p:cNvPr id="5" name="Straight Arrow Connector 4"/>
          <p:cNvCxnSpPr/>
          <p:nvPr/>
        </p:nvCxnSpPr>
        <p:spPr>
          <a:xfrm>
            <a:off x="3781425" y="733425"/>
            <a:ext cx="409575" cy="4286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2760617" y="1741714"/>
            <a:ext cx="2107474" cy="1741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258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699" y="219075"/>
            <a:ext cx="8582025" cy="6305549"/>
          </a:xfrm>
        </p:spPr>
        <p:txBody>
          <a:bodyPr>
            <a:normAutofit lnSpcReduction="10000"/>
          </a:bodyPr>
          <a:lstStyle/>
          <a:p>
            <a:pPr marL="0" indent="0" algn="ctr">
              <a:buNone/>
            </a:pPr>
            <a:r>
              <a:rPr lang="en-US" sz="2800" dirty="0">
                <a:solidFill>
                  <a:schemeClr val="tx1">
                    <a:lumMod val="95000"/>
                    <a:lumOff val="5000"/>
                  </a:schemeClr>
                </a:solidFill>
              </a:rPr>
              <a:t>That was one half of the story;</a:t>
            </a:r>
          </a:p>
          <a:p>
            <a:pPr marL="0" indent="0" algn="ctr">
              <a:buNone/>
            </a:pPr>
            <a:endParaRPr lang="en-US" sz="900" dirty="0">
              <a:solidFill>
                <a:schemeClr val="tx1">
                  <a:lumMod val="95000"/>
                  <a:lumOff val="5000"/>
                </a:schemeClr>
              </a:solidFill>
            </a:endParaRPr>
          </a:p>
          <a:p>
            <a:r>
              <a:rPr lang="en-US" sz="2400" dirty="0"/>
              <a:t>The normal use is, you use that Delegate variable </a:t>
            </a:r>
            <a:r>
              <a:rPr lang="en-US" sz="2000" dirty="0" err="1">
                <a:solidFill>
                  <a:srgbClr val="000000"/>
                </a:solidFill>
                <a:highlight>
                  <a:srgbClr val="FFFFFF"/>
                </a:highlight>
                <a:latin typeface="Consolas"/>
              </a:rPr>
              <a:t>myPattern</a:t>
            </a:r>
            <a:r>
              <a:rPr lang="en-US" sz="2000" dirty="0">
                <a:solidFill>
                  <a:srgbClr val="000000"/>
                </a:solidFill>
                <a:highlight>
                  <a:srgbClr val="FFFFFF"/>
                </a:highlight>
                <a:latin typeface="Consolas"/>
              </a:rPr>
              <a:t> </a:t>
            </a:r>
            <a:r>
              <a:rPr lang="en-US" sz="2000" dirty="0">
                <a:solidFill>
                  <a:srgbClr val="000000"/>
                </a:solidFill>
                <a:highlight>
                  <a:srgbClr val="FFFFFF"/>
                </a:highlight>
              </a:rPr>
              <a:t>(which is a pointer to some real method you wrote)</a:t>
            </a:r>
            <a:endParaRPr lang="en-US" sz="2000" dirty="0"/>
          </a:p>
          <a:p>
            <a:r>
              <a:rPr lang="en-US" sz="2400" dirty="0"/>
              <a:t>And you pass that in as an parameter to some other method.  This other method will then, at some point in its code path, call your method</a:t>
            </a:r>
          </a:p>
          <a:p>
            <a:pPr lvl="1"/>
            <a:r>
              <a:rPr lang="en-US" sz="2000" dirty="0"/>
              <a:t> </a:t>
            </a:r>
            <a:r>
              <a:rPr lang="en-US" sz="2000" dirty="0" err="1">
                <a:solidFill>
                  <a:srgbClr val="000000"/>
                </a:solidFill>
                <a:highlight>
                  <a:srgbClr val="FFFFFF"/>
                </a:highlight>
                <a:latin typeface="Consolas" panose="020B0609020204030204" pitchFamily="49" charset="0"/>
              </a:rPr>
              <a:t>ExecuteQuiltPattern</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“red"</a:t>
            </a:r>
            <a:r>
              <a:rPr lang="en-US" sz="2000" dirty="0">
                <a:solidFill>
                  <a:srgbClr val="000000"/>
                </a:solidFill>
                <a:highlight>
                  <a:srgbClr val="FFFFFF"/>
                </a:highlight>
                <a:latin typeface="Consolas" panose="020B0609020204030204" pitchFamily="49" charset="0"/>
              </a:rPr>
              <a:t>, 34, </a:t>
            </a:r>
            <a:r>
              <a:rPr lang="en-US" sz="2000" dirty="0" err="1">
                <a:solidFill>
                  <a:srgbClr val="000000"/>
                </a:solidFill>
                <a:highlight>
                  <a:srgbClr val="FFFFFF"/>
                </a:highlight>
                <a:latin typeface="Consolas"/>
              </a:rPr>
              <a:t>myPattern</a:t>
            </a:r>
            <a:r>
              <a:rPr lang="en-US" sz="2000" dirty="0">
                <a:solidFill>
                  <a:srgbClr val="000000"/>
                </a:solidFill>
                <a:highlight>
                  <a:srgbClr val="FFFFFF"/>
                </a:highlight>
                <a:latin typeface="Consolas" panose="020B0609020204030204" pitchFamily="49" charset="0"/>
              </a:rPr>
              <a:t>); </a:t>
            </a:r>
          </a:p>
          <a:p>
            <a:endParaRPr lang="en-US" sz="2400" dirty="0"/>
          </a:p>
          <a:p>
            <a:r>
              <a:rPr lang="en-US" sz="2400" dirty="0"/>
              <a:t>Then the code in the </a:t>
            </a:r>
            <a:r>
              <a:rPr lang="en-US" sz="2400" dirty="0" err="1"/>
              <a:t>ExecuteQuiltPattern</a:t>
            </a:r>
            <a:r>
              <a:rPr lang="en-US" sz="2400" dirty="0"/>
              <a:t> …</a:t>
            </a:r>
          </a:p>
          <a:p>
            <a:pPr marL="0" indent="0">
              <a:buNone/>
            </a:pPr>
            <a:r>
              <a:rPr lang="en-US" sz="2000" dirty="0">
                <a:solidFill>
                  <a:srgbClr val="0000FF"/>
                </a:solidFill>
                <a:highlight>
                  <a:srgbClr val="FFFFFF"/>
                </a:highlight>
                <a:latin typeface="Consolas"/>
              </a:rPr>
              <a:t>public</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void</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panose="020B0609020204030204" pitchFamily="49" charset="0"/>
              </a:rPr>
              <a:t>ExecuteQuiltPattern</a:t>
            </a:r>
            <a:r>
              <a:rPr lang="en-US" sz="2000" dirty="0">
                <a:solidFill>
                  <a:schemeClr val="tx1">
                    <a:lumMod val="95000"/>
                    <a:lumOff val="5000"/>
                  </a:schemeClr>
                </a:solidFill>
                <a:highlight>
                  <a:srgbClr val="FFFFFF"/>
                </a:highlight>
                <a:latin typeface="Consolas" panose="020B0609020204030204" pitchFamily="49" charset="0"/>
              </a:rPr>
              <a:t>(string color, int size</a:t>
            </a:r>
            <a:r>
              <a:rPr lang="en-US" sz="2000" dirty="0">
                <a:solidFill>
                  <a:srgbClr val="000000"/>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a:rPr>
              <a:t>QuiltPattern</a:t>
            </a:r>
            <a:r>
              <a:rPr lang="en-US" sz="2000" dirty="0">
                <a:solidFill>
                  <a:srgbClr val="2B91AF"/>
                </a:solidFill>
                <a:highlight>
                  <a:srgbClr val="FFFFFF"/>
                </a:highlight>
                <a:latin typeface="Consolas"/>
              </a:rPr>
              <a:t> </a:t>
            </a:r>
            <a:r>
              <a:rPr lang="en-US" sz="2000" dirty="0" err="1">
                <a:solidFill>
                  <a:srgbClr val="000000"/>
                </a:solidFill>
                <a:highlight>
                  <a:srgbClr val="FFFFFF"/>
                </a:highlight>
                <a:latin typeface="Consolas"/>
              </a:rPr>
              <a:t>passedInMethod</a:t>
            </a:r>
            <a:r>
              <a:rPr lang="en-US"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code …</a:t>
            </a:r>
          </a:p>
          <a:p>
            <a:pPr marL="0" indent="0">
              <a:buNone/>
            </a:pP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passedInMethod</a:t>
            </a:r>
            <a:r>
              <a:rPr lang="en-US" sz="2000" dirty="0">
                <a:solidFill>
                  <a:srgbClr val="000000"/>
                </a:solidFill>
                <a:highlight>
                  <a:srgbClr val="FFFFFF"/>
                </a:highlight>
                <a:latin typeface="Consolas"/>
              </a:rPr>
              <a:t>(size); </a:t>
            </a:r>
            <a:r>
              <a:rPr lang="en-US" sz="2000" dirty="0">
                <a:solidFill>
                  <a:srgbClr val="008000"/>
                </a:solidFill>
                <a:highlight>
                  <a:srgbClr val="FFFFFF"/>
                </a:highlight>
                <a:latin typeface="Consolas" panose="020B0609020204030204" pitchFamily="49" charset="0"/>
              </a:rPr>
              <a:t>//call back to your defined method</a:t>
            </a: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latin typeface="Consolas" panose="020B0609020204030204" pitchFamily="49" charset="0"/>
              </a:rPr>
              <a:t>   code …</a:t>
            </a:r>
          </a:p>
          <a:p>
            <a:pPr marL="0" indent="0">
              <a:buNone/>
            </a:pPr>
            <a:r>
              <a:rPr lang="en-US" sz="2000" dirty="0">
                <a:solidFill>
                  <a:srgbClr val="000000"/>
                </a:solidFill>
                <a:highlight>
                  <a:srgbClr val="FFFFFF"/>
                </a:highlight>
                <a:latin typeface="Consolas" panose="020B0609020204030204" pitchFamily="49" charset="0"/>
              </a:rPr>
              <a:t>}</a:t>
            </a:r>
          </a:p>
          <a:p>
            <a:pPr marL="0" indent="0">
              <a:buNone/>
            </a:pPr>
            <a:endParaRPr lang="en-US" sz="2000" dirty="0">
              <a:solidFill>
                <a:srgbClr val="000000"/>
              </a:solidFill>
              <a:highlight>
                <a:srgbClr val="FFFFFF"/>
              </a:highlight>
              <a:latin typeface="Consolas" panose="020B0609020204030204" pitchFamily="49" charset="0"/>
            </a:endParaRPr>
          </a:p>
          <a:p>
            <a:pPr lvl="1"/>
            <a:endParaRPr lang="en-US" sz="2000" dirty="0"/>
          </a:p>
        </p:txBody>
      </p:sp>
    </p:spTree>
    <p:extLst>
      <p:ext uri="{BB962C8B-B14F-4D97-AF65-F5344CB8AC3E}">
        <p14:creationId xmlns:p14="http://schemas.microsoft.com/office/powerpoint/2010/main" val="1432807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You create a new data type using the delegate key word</a:t>
            </a:r>
          </a:p>
        </p:txBody>
      </p:sp>
      <p:sp>
        <p:nvSpPr>
          <p:cNvPr id="3" name="Content Placeholder 2"/>
          <p:cNvSpPr>
            <a:spLocks noGrp="1"/>
          </p:cNvSpPr>
          <p:nvPr>
            <p:ph idx="1"/>
          </p:nvPr>
        </p:nvSpPr>
        <p:spPr>
          <a:xfrm>
            <a:off x="252549" y="1600200"/>
            <a:ext cx="8717279" cy="4525963"/>
          </a:xfrm>
        </p:spPr>
        <p:txBody>
          <a:bodyPr/>
          <a:lstStyle/>
          <a:p>
            <a:pPr marL="57150" indent="0">
              <a:buNone/>
            </a:pPr>
            <a:r>
              <a:rPr lang="en-US" sz="2400" dirty="0">
                <a:solidFill>
                  <a:srgbClr val="0000FF"/>
                </a:solidFill>
                <a:highlight>
                  <a:srgbClr val="FFFFFF"/>
                </a:highlight>
                <a:latin typeface="Consolas"/>
              </a:rPr>
              <a:t>public</a:t>
            </a:r>
            <a:r>
              <a:rPr lang="en-US" sz="2400" dirty="0">
                <a:solidFill>
                  <a:srgbClr val="000000"/>
                </a:solidFill>
                <a:highlight>
                  <a:srgbClr val="FFFFFF"/>
                </a:highlight>
                <a:latin typeface="Consolas"/>
              </a:rPr>
              <a:t> </a:t>
            </a:r>
            <a:r>
              <a:rPr lang="en-US" sz="2400" dirty="0">
                <a:solidFill>
                  <a:srgbClr val="0000FF"/>
                </a:solidFill>
                <a:highlight>
                  <a:srgbClr val="FFFFFF"/>
                </a:highlight>
                <a:latin typeface="Consolas"/>
              </a:rPr>
              <a:t>delegate</a:t>
            </a:r>
            <a:r>
              <a:rPr lang="en-US" sz="2400" dirty="0">
                <a:solidFill>
                  <a:srgbClr val="000000"/>
                </a:solidFill>
                <a:highlight>
                  <a:srgbClr val="FFFFFF"/>
                </a:highlight>
                <a:latin typeface="Consolas"/>
              </a:rPr>
              <a:t> </a:t>
            </a:r>
            <a:r>
              <a:rPr lang="en-US" sz="2400" dirty="0">
                <a:solidFill>
                  <a:srgbClr val="0000FF"/>
                </a:solidFill>
                <a:highlight>
                  <a:srgbClr val="FFFFFF"/>
                </a:highlight>
                <a:latin typeface="Consolas"/>
              </a:rPr>
              <a:t>void</a:t>
            </a:r>
            <a:r>
              <a:rPr lang="en-US" sz="2400" dirty="0">
                <a:solidFill>
                  <a:srgbClr val="000000"/>
                </a:solidFill>
                <a:highlight>
                  <a:srgbClr val="FFFFFF"/>
                </a:highlight>
                <a:latin typeface="Consolas"/>
              </a:rPr>
              <a:t> </a:t>
            </a:r>
            <a:r>
              <a:rPr lang="en-US" sz="2400" dirty="0" err="1">
                <a:solidFill>
                  <a:srgbClr val="2B91AF"/>
                </a:solidFill>
                <a:highlight>
                  <a:srgbClr val="FFFFFF"/>
                </a:highlight>
                <a:latin typeface="Consolas"/>
              </a:rPr>
              <a:t>ProvideGreeting</a:t>
            </a:r>
            <a:r>
              <a:rPr lang="en-US" sz="2400" dirty="0">
                <a:solidFill>
                  <a:srgbClr val="000000"/>
                </a:solidFill>
                <a:highlight>
                  <a:srgbClr val="FFFFFF"/>
                </a:highlight>
                <a:latin typeface="Consolas"/>
              </a:rPr>
              <a:t>(</a:t>
            </a:r>
            <a:r>
              <a:rPr lang="en-US" sz="2400" dirty="0">
                <a:solidFill>
                  <a:srgbClr val="0000FF"/>
                </a:solidFill>
                <a:highlight>
                  <a:srgbClr val="FFFFFF"/>
                </a:highlight>
                <a:latin typeface="Consolas"/>
              </a:rPr>
              <a:t>string</a:t>
            </a:r>
            <a:r>
              <a:rPr lang="en-US" sz="2400" dirty="0">
                <a:solidFill>
                  <a:srgbClr val="000000"/>
                </a:solidFill>
                <a:highlight>
                  <a:srgbClr val="FFFFFF"/>
                </a:highlight>
                <a:latin typeface="Consolas"/>
              </a:rPr>
              <a:t> name);</a:t>
            </a:r>
          </a:p>
          <a:p>
            <a:pPr marL="57150" indent="0">
              <a:buNone/>
            </a:pPr>
            <a:endParaRPr lang="en-US" altLang="en-US" sz="2400" dirty="0">
              <a:solidFill>
                <a:srgbClr val="000000"/>
              </a:solidFill>
              <a:highlight>
                <a:srgbClr val="FFFFFF"/>
              </a:highlight>
              <a:latin typeface="Consolas"/>
            </a:endParaRPr>
          </a:p>
          <a:p>
            <a:pPr marL="400050"/>
            <a:r>
              <a:rPr lang="en-US" altLang="en-US" sz="2400" dirty="0">
                <a:solidFill>
                  <a:srgbClr val="000000"/>
                </a:solidFill>
                <a:highlight>
                  <a:srgbClr val="FFFFFF"/>
                </a:highlight>
              </a:rPr>
              <a:t>That delegate definition is a </a:t>
            </a:r>
            <a:r>
              <a:rPr lang="en-US" altLang="en-US" sz="2400" b="1" dirty="0">
                <a:solidFill>
                  <a:srgbClr val="000000"/>
                </a:solidFill>
                <a:highlight>
                  <a:srgbClr val="FFFFFF"/>
                </a:highlight>
              </a:rPr>
              <a:t>contract</a:t>
            </a:r>
            <a:r>
              <a:rPr lang="en-US" altLang="en-US" sz="2400" dirty="0">
                <a:solidFill>
                  <a:srgbClr val="000000"/>
                </a:solidFill>
                <a:highlight>
                  <a:srgbClr val="FFFFFF"/>
                </a:highlight>
              </a:rPr>
              <a:t> published by the method that WANTS a method passed it, specifying what the signature of the method must be as you pass one in to it.</a:t>
            </a:r>
          </a:p>
          <a:p>
            <a:pPr marL="400050"/>
            <a:endParaRPr lang="en-US" altLang="en-US" sz="2400" dirty="0">
              <a:solidFill>
                <a:prstClr val="black"/>
              </a:solidFill>
            </a:endParaRPr>
          </a:p>
          <a:p>
            <a:endParaRPr lang="en-US" dirty="0"/>
          </a:p>
        </p:txBody>
      </p:sp>
    </p:spTree>
    <p:extLst>
      <p:ext uri="{BB962C8B-B14F-4D97-AF65-F5344CB8AC3E}">
        <p14:creationId xmlns:p14="http://schemas.microsoft.com/office/powerpoint/2010/main" val="2784120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a:xfrm>
            <a:off x="457200" y="274638"/>
            <a:ext cx="8229600" cy="487362"/>
          </a:xfrm>
        </p:spPr>
        <p:txBody>
          <a:bodyPr>
            <a:normAutofit fontScale="90000"/>
          </a:bodyPr>
          <a:lstStyle/>
          <a:p>
            <a:pPr eaLnBrk="1" hangingPunct="1"/>
            <a:r>
              <a:rPr lang="en-US" altLang="en-US" sz="3600" dirty="0"/>
              <a:t>Using a Delegate: quite a few steps</a:t>
            </a:r>
          </a:p>
        </p:txBody>
      </p:sp>
      <p:sp>
        <p:nvSpPr>
          <p:cNvPr id="5123" name="Rectangle 1027"/>
          <p:cNvSpPr>
            <a:spLocks noGrp="1" noChangeArrowheads="1"/>
          </p:cNvSpPr>
          <p:nvPr>
            <p:ph type="body" idx="1"/>
          </p:nvPr>
        </p:nvSpPr>
        <p:spPr>
          <a:xfrm>
            <a:off x="228600" y="761999"/>
            <a:ext cx="8763000" cy="5873931"/>
          </a:xfrm>
        </p:spPr>
        <p:txBody>
          <a:bodyPr>
            <a:noAutofit/>
          </a:bodyPr>
          <a:lstStyle/>
          <a:p>
            <a:r>
              <a:rPr lang="en-US" altLang="en-US" sz="2000" dirty="0"/>
              <a:t>Define a Delegate, specifying a </a:t>
            </a:r>
            <a:r>
              <a:rPr lang="en-US" altLang="en-US" sz="2000" b="1" i="1" dirty="0"/>
              <a:t>signature</a:t>
            </a:r>
            <a:r>
              <a:rPr lang="en-US" altLang="en-US" sz="2000" dirty="0"/>
              <a:t> that a compliant method must adhere to; the format required by the quilt machine method    </a:t>
            </a:r>
            <a:r>
              <a:rPr lang="en-US" sz="2000" dirty="0" err="1">
                <a:latin typeface="Consolas" panose="020B0609020204030204" pitchFamily="49" charset="0"/>
              </a:rPr>
              <a:t>WriteGreetingsMethod</a:t>
            </a:r>
            <a:r>
              <a:rPr lang="en-US" sz="2000" dirty="0">
                <a:latin typeface="Consolas" panose="020B0609020204030204" pitchFamily="49" charset="0"/>
              </a:rPr>
              <a:t>(give me a method)</a:t>
            </a:r>
            <a:endParaRPr lang="en-US" altLang="en-US" sz="2000" dirty="0">
              <a:latin typeface="Consolas" panose="020B0609020204030204" pitchFamily="49" charset="0"/>
            </a:endParaRPr>
          </a:p>
          <a:p>
            <a:pPr marL="457200" lvl="1" indent="0">
              <a:buNone/>
            </a:pPr>
            <a:r>
              <a:rPr lang="en-US" sz="2000" dirty="0">
                <a:solidFill>
                  <a:srgbClr val="0000FF"/>
                </a:solidFill>
                <a:highlight>
                  <a:srgbClr val="FFFFFF"/>
                </a:highlight>
                <a:latin typeface="Consolas"/>
              </a:rPr>
              <a:t>  public</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delegate</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void</a:t>
            </a:r>
            <a:r>
              <a:rPr lang="en-US" sz="2000" dirty="0">
                <a:solidFill>
                  <a:srgbClr val="000000"/>
                </a:solidFill>
                <a:highlight>
                  <a:srgbClr val="FFFFFF"/>
                </a:highlight>
                <a:latin typeface="Consolas"/>
              </a:rPr>
              <a:t> </a:t>
            </a:r>
            <a:r>
              <a:rPr lang="en-US" sz="2000" dirty="0" err="1">
                <a:solidFill>
                  <a:srgbClr val="2B91AF"/>
                </a:solidFill>
                <a:highlight>
                  <a:srgbClr val="FFFFFF"/>
                </a:highlight>
                <a:latin typeface="Consolas"/>
              </a:rPr>
              <a:t>ProvideGreeting</a:t>
            </a:r>
            <a:r>
              <a:rPr lang="en-US" sz="2000" dirty="0">
                <a:solidFill>
                  <a:srgbClr val="000000"/>
                </a:solidFill>
                <a:highlight>
                  <a:srgbClr val="FFFFFF"/>
                </a:highlight>
                <a:latin typeface="Consolas"/>
              </a:rPr>
              <a:t>(</a:t>
            </a:r>
            <a:r>
              <a:rPr lang="en-US" sz="2000" dirty="0">
                <a:solidFill>
                  <a:srgbClr val="0000FF"/>
                </a:solidFill>
                <a:highlight>
                  <a:srgbClr val="FFFFFF"/>
                </a:highlight>
                <a:latin typeface="Consolas"/>
              </a:rPr>
              <a:t>string</a:t>
            </a:r>
            <a:r>
              <a:rPr lang="en-US" sz="2000" dirty="0">
                <a:solidFill>
                  <a:srgbClr val="000000"/>
                </a:solidFill>
                <a:highlight>
                  <a:srgbClr val="FFFFFF"/>
                </a:highlight>
                <a:latin typeface="Consolas"/>
              </a:rPr>
              <a:t> name);</a:t>
            </a:r>
            <a:endParaRPr lang="en-US" altLang="en-US" sz="2000" dirty="0"/>
          </a:p>
          <a:p>
            <a:r>
              <a:rPr lang="en-US" altLang="en-US" sz="2000" dirty="0"/>
              <a:t>Implement one or more methods that match the specified signature to fulfill the type definition</a:t>
            </a:r>
          </a:p>
          <a:p>
            <a:pPr marL="457200" lvl="1" indent="0">
              <a:buNone/>
            </a:pPr>
            <a:r>
              <a:rPr lang="en-US" sz="2000" dirty="0">
                <a:solidFill>
                  <a:srgbClr val="0000FF"/>
                </a:solidFill>
                <a:highlight>
                  <a:srgbClr val="FFFFFF"/>
                </a:highlight>
                <a:latin typeface="Consolas"/>
              </a:rPr>
              <a:t>  public</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static</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void</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GoodMorning</a:t>
            </a:r>
            <a:r>
              <a:rPr lang="en-US" sz="2000" dirty="0">
                <a:solidFill>
                  <a:srgbClr val="000000"/>
                </a:solidFill>
                <a:highlight>
                  <a:srgbClr val="FFFFFF"/>
                </a:highlight>
                <a:latin typeface="Consolas"/>
              </a:rPr>
              <a:t>(</a:t>
            </a:r>
            <a:r>
              <a:rPr lang="en-US" sz="2000" dirty="0">
                <a:solidFill>
                  <a:srgbClr val="0000FF"/>
                </a:solidFill>
                <a:highlight>
                  <a:srgbClr val="FFFFFF"/>
                </a:highlight>
                <a:latin typeface="Consolas"/>
              </a:rPr>
              <a:t>string</a:t>
            </a:r>
            <a:r>
              <a:rPr lang="en-US" sz="2000" dirty="0">
                <a:solidFill>
                  <a:srgbClr val="000000"/>
                </a:solidFill>
                <a:highlight>
                  <a:srgbClr val="FFFFFF"/>
                </a:highlight>
                <a:latin typeface="Consolas"/>
              </a:rPr>
              <a:t> name) { … }</a:t>
            </a:r>
          </a:p>
          <a:p>
            <a:pPr marL="457200" lvl="1" indent="0">
              <a:buNone/>
            </a:pPr>
            <a:r>
              <a:rPr lang="en-US" sz="2000" dirty="0">
                <a:solidFill>
                  <a:srgbClr val="0000FF"/>
                </a:solidFill>
                <a:highlight>
                  <a:srgbClr val="FFFFFF"/>
                </a:highlight>
                <a:latin typeface="Consolas"/>
              </a:rPr>
              <a:t>  public</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static</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void</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GoodAfternoon</a:t>
            </a:r>
            <a:r>
              <a:rPr lang="en-US" sz="2000" dirty="0">
                <a:solidFill>
                  <a:srgbClr val="000000"/>
                </a:solidFill>
                <a:highlight>
                  <a:srgbClr val="FFFFFF"/>
                </a:highlight>
                <a:latin typeface="Consolas"/>
              </a:rPr>
              <a:t>(</a:t>
            </a:r>
            <a:r>
              <a:rPr lang="en-US" sz="2000" dirty="0">
                <a:solidFill>
                  <a:srgbClr val="0000FF"/>
                </a:solidFill>
                <a:highlight>
                  <a:srgbClr val="FFFFFF"/>
                </a:highlight>
                <a:latin typeface="Consolas"/>
              </a:rPr>
              <a:t>string</a:t>
            </a:r>
            <a:r>
              <a:rPr lang="en-US" sz="2000" dirty="0">
                <a:solidFill>
                  <a:srgbClr val="000000"/>
                </a:solidFill>
                <a:highlight>
                  <a:srgbClr val="FFFFFF"/>
                </a:highlight>
                <a:latin typeface="Consolas"/>
              </a:rPr>
              <a:t> name) { … }</a:t>
            </a:r>
          </a:p>
          <a:p>
            <a:pPr marL="457200" lvl="1" indent="0">
              <a:buNone/>
            </a:pPr>
            <a:r>
              <a:rPr lang="en-US" sz="2000" dirty="0">
                <a:solidFill>
                  <a:srgbClr val="0000FF"/>
                </a:solidFill>
                <a:highlight>
                  <a:srgbClr val="FFFFFF"/>
                </a:highlight>
                <a:latin typeface="Consolas"/>
              </a:rPr>
              <a:t>  public</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static</a:t>
            </a:r>
            <a:r>
              <a:rPr lang="en-US" sz="2000" dirty="0">
                <a:solidFill>
                  <a:srgbClr val="000000"/>
                </a:solidFill>
                <a:highlight>
                  <a:srgbClr val="FFFFFF"/>
                </a:highlight>
                <a:latin typeface="Consolas"/>
              </a:rPr>
              <a:t> </a:t>
            </a:r>
            <a:r>
              <a:rPr lang="en-US" sz="2000" dirty="0">
                <a:solidFill>
                  <a:srgbClr val="0000FF"/>
                </a:solidFill>
                <a:highlight>
                  <a:srgbClr val="FFFFFF"/>
                </a:highlight>
                <a:latin typeface="Consolas"/>
              </a:rPr>
              <a:t>void</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GoodNight</a:t>
            </a:r>
            <a:r>
              <a:rPr lang="en-US" sz="2000" dirty="0">
                <a:solidFill>
                  <a:srgbClr val="000000"/>
                </a:solidFill>
                <a:highlight>
                  <a:srgbClr val="FFFFFF"/>
                </a:highlight>
                <a:latin typeface="Consolas"/>
              </a:rPr>
              <a:t>(</a:t>
            </a:r>
            <a:r>
              <a:rPr lang="en-US" sz="2000" dirty="0">
                <a:solidFill>
                  <a:srgbClr val="0000FF"/>
                </a:solidFill>
                <a:highlight>
                  <a:srgbClr val="FFFFFF"/>
                </a:highlight>
                <a:latin typeface="Consolas"/>
              </a:rPr>
              <a:t>string</a:t>
            </a:r>
            <a:r>
              <a:rPr lang="en-US" sz="2000" dirty="0">
                <a:solidFill>
                  <a:srgbClr val="000000"/>
                </a:solidFill>
                <a:highlight>
                  <a:srgbClr val="FFFFFF"/>
                </a:highlight>
                <a:latin typeface="Consolas"/>
              </a:rPr>
              <a:t> name) { … }</a:t>
            </a:r>
            <a:endParaRPr lang="en-US" altLang="en-US" sz="2000" dirty="0"/>
          </a:p>
          <a:p>
            <a:r>
              <a:rPr lang="en-US" altLang="en-US" sz="2000" dirty="0"/>
              <a:t>Then define a “delegate variable” of type “your Delegate”</a:t>
            </a:r>
          </a:p>
          <a:p>
            <a:pPr lvl="1"/>
            <a:r>
              <a:rPr lang="en-US" sz="2000" dirty="0" err="1">
                <a:solidFill>
                  <a:srgbClr val="2B91AF"/>
                </a:solidFill>
                <a:highlight>
                  <a:srgbClr val="FFFFFF"/>
                </a:highlight>
                <a:latin typeface="Consolas"/>
              </a:rPr>
              <a:t>ProvideGreeting</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myGreetMethod</a:t>
            </a:r>
            <a:r>
              <a:rPr lang="en-US" sz="2000" dirty="0">
                <a:solidFill>
                  <a:srgbClr val="000000"/>
                </a:solidFill>
                <a:highlight>
                  <a:srgbClr val="FFFFFF"/>
                </a:highlight>
                <a:latin typeface="Consolas"/>
              </a:rPr>
              <a:t>;</a:t>
            </a:r>
          </a:p>
          <a:p>
            <a:r>
              <a:rPr lang="en-US" altLang="en-US" sz="2000" dirty="0">
                <a:solidFill>
                  <a:srgbClr val="000000"/>
                </a:solidFill>
                <a:highlight>
                  <a:srgbClr val="FFFFFF"/>
                </a:highlight>
              </a:rPr>
              <a:t>Then assign one of the compatible methods to your variable</a:t>
            </a:r>
          </a:p>
          <a:p>
            <a:pPr lvl="1"/>
            <a:r>
              <a:rPr lang="en-US" sz="2000" dirty="0" err="1">
                <a:solidFill>
                  <a:srgbClr val="000000"/>
                </a:solidFill>
                <a:highlight>
                  <a:srgbClr val="FFFFFF"/>
                </a:highlight>
                <a:latin typeface="Consolas"/>
              </a:rPr>
              <a:t>myGreetMethod</a:t>
            </a:r>
            <a:r>
              <a:rPr lang="en-US" sz="2000" dirty="0"/>
              <a:t> = </a:t>
            </a:r>
            <a:r>
              <a:rPr lang="en-US" sz="2000" dirty="0" err="1">
                <a:solidFill>
                  <a:srgbClr val="000000"/>
                </a:solidFill>
                <a:highlight>
                  <a:srgbClr val="FFFFFF"/>
                </a:highlight>
                <a:latin typeface="Consolas"/>
              </a:rPr>
              <a:t>GoodAfternoon</a:t>
            </a:r>
            <a:r>
              <a:rPr lang="en-US" sz="2000" dirty="0"/>
              <a:t>;</a:t>
            </a:r>
          </a:p>
          <a:p>
            <a:pPr lvl="1"/>
            <a:endParaRPr lang="en-US" sz="2000" dirty="0"/>
          </a:p>
          <a:p>
            <a:r>
              <a:rPr lang="en-US" altLang="en-US" sz="2000" dirty="0"/>
              <a:t>Call the method:     </a:t>
            </a:r>
            <a:r>
              <a:rPr lang="en-US" sz="2000" dirty="0" err="1">
                <a:latin typeface="Consolas" panose="020B0609020204030204" pitchFamily="49" charset="0"/>
              </a:rPr>
              <a:t>WriteGreetingsMethod</a:t>
            </a:r>
            <a:r>
              <a:rPr lang="en-US" sz="2000" dirty="0">
                <a:latin typeface="Consolas" panose="020B0609020204030204" pitchFamily="49" charset="0"/>
              </a:rPr>
              <a:t>(</a:t>
            </a:r>
            <a:r>
              <a:rPr lang="en-US" sz="2000" dirty="0" err="1">
                <a:solidFill>
                  <a:srgbClr val="000000"/>
                </a:solidFill>
                <a:highlight>
                  <a:srgbClr val="FFFFFF"/>
                </a:highlight>
                <a:latin typeface="Consolas"/>
              </a:rPr>
              <a:t>myGreetMethod</a:t>
            </a:r>
            <a:r>
              <a:rPr lang="en-US" sz="2000" dirty="0">
                <a:latin typeface="Consolas" panose="020B0609020204030204" pitchFamily="49" charset="0"/>
              </a:rPr>
              <a:t>)</a:t>
            </a:r>
          </a:p>
          <a:p>
            <a:r>
              <a:rPr lang="en-US" altLang="en-US" sz="2000" dirty="0"/>
              <a:t>Same thing:             </a:t>
            </a:r>
            <a:r>
              <a:rPr lang="en-US" sz="2000" dirty="0" err="1">
                <a:latin typeface="Consolas" panose="020B0609020204030204" pitchFamily="49" charset="0"/>
              </a:rPr>
              <a:t>WriteGreetingsMethod</a:t>
            </a:r>
            <a:r>
              <a:rPr lang="en-US" sz="2000" dirty="0">
                <a:latin typeface="Consolas" panose="020B0609020204030204" pitchFamily="49" charset="0"/>
              </a:rPr>
              <a:t>(</a:t>
            </a:r>
            <a:r>
              <a:rPr lang="en-US" sz="2000" dirty="0" err="1">
                <a:solidFill>
                  <a:srgbClr val="000000"/>
                </a:solidFill>
                <a:highlight>
                  <a:srgbClr val="FFFFFF"/>
                </a:highlight>
                <a:latin typeface="Consolas"/>
              </a:rPr>
              <a:t>GoodAfternoon</a:t>
            </a:r>
            <a:r>
              <a:rPr lang="en-US" sz="2000" dirty="0">
                <a:latin typeface="Consolas" panose="020B0609020204030204" pitchFamily="49" charset="0"/>
              </a:rPr>
              <a:t>)</a:t>
            </a:r>
            <a:endParaRPr lang="en-US" altLang="en-US" sz="2000" dirty="0">
              <a:latin typeface="Consolas" panose="020B0609020204030204" pitchFamily="49" charset="0"/>
            </a:endParaRPr>
          </a:p>
          <a:p>
            <a:endParaRPr lang="en-US" altLang="en-US" sz="2000" dirty="0">
              <a:latin typeface="Consolas" panose="020B0609020204030204" pitchFamily="49" charset="0"/>
            </a:endParaRPr>
          </a:p>
          <a:p>
            <a:endParaRPr lang="en-US" altLang="en-US" sz="2000" dirty="0"/>
          </a:p>
          <a:p>
            <a:endParaRPr lang="en-US" altLang="en-US" sz="2000" dirty="0"/>
          </a:p>
        </p:txBody>
      </p:sp>
      <p:cxnSp>
        <p:nvCxnSpPr>
          <p:cNvPr id="3" name="Straight Arrow Connector 2"/>
          <p:cNvCxnSpPr/>
          <p:nvPr/>
        </p:nvCxnSpPr>
        <p:spPr>
          <a:xfrm flipH="1">
            <a:off x="2667000" y="2133600"/>
            <a:ext cx="1828800" cy="2209800"/>
          </a:xfrm>
          <a:prstGeom prst="straightConnector1">
            <a:avLst/>
          </a:prstGeom>
          <a:ln>
            <a:solidFill>
              <a:schemeClr val="accent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934789" y="4572000"/>
            <a:ext cx="875211" cy="426720"/>
          </a:xfrm>
          <a:prstGeom prst="straightConnector1">
            <a:avLst/>
          </a:prstGeom>
          <a:ln>
            <a:solidFill>
              <a:schemeClr val="accent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495800" y="3429000"/>
            <a:ext cx="609600" cy="1656806"/>
          </a:xfrm>
          <a:prstGeom prst="straightConnector1">
            <a:avLst/>
          </a:prstGeom>
          <a:ln>
            <a:solidFill>
              <a:schemeClr val="accent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667000" y="5303520"/>
            <a:ext cx="3150326" cy="505097"/>
          </a:xfrm>
          <a:prstGeom prst="straightConnector1">
            <a:avLst/>
          </a:prstGeom>
          <a:ln>
            <a:solidFill>
              <a:schemeClr val="accent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590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more time!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44432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4495800"/>
            <a:ext cx="7439857" cy="2031325"/>
          </a:xfrm>
          <a:prstGeom prst="rect">
            <a:avLst/>
          </a:prstGeom>
          <a:noFill/>
          <a:ln w="6350">
            <a:solidFill>
              <a:schemeClr val="tx1"/>
            </a:solidFill>
          </a:ln>
        </p:spPr>
        <p:txBody>
          <a:bodyPr wrap="none" rtlCol="0">
            <a:spAutoFit/>
          </a:bodyP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NameBank</a:t>
            </a:r>
            <a:r>
              <a:rPr lang="en-US" sz="1400" dirty="0">
                <a:solidFill>
                  <a:srgbClr val="2B91AF"/>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//class can be used in lots of other classes</a:t>
            </a:r>
            <a:endParaRPr lang="en-US" sz="1400" dirty="0">
              <a:solidFill>
                <a:srgbClr val="2B91AF"/>
              </a:solidFill>
              <a:highlight>
                <a:srgbClr val="FFFFFF"/>
              </a:highlight>
              <a:latin typeface="Consolas" panose="020B0609020204030204" pitchFamily="49" charset="0"/>
            </a:endParaRPr>
          </a:p>
          <a:p>
            <a:r>
              <a:rPr lang="en-US" sz="1400" dirty="0">
                <a:solidFill>
                  <a:prstClr val="black"/>
                </a:solidFill>
                <a:highlight>
                  <a:srgbClr val="FFFFFF"/>
                </a:highlight>
                <a:latin typeface="Consolas" panose="020B0609020204030204" pitchFamily="49" charset="0"/>
              </a:rPr>
              <a:t>…</a:t>
            </a:r>
          </a:p>
          <a:p>
            <a:r>
              <a:rPr lang="en-US" sz="1400" dirty="0">
                <a:solidFill>
                  <a:srgbClr val="008000"/>
                </a:solidFill>
                <a:highlight>
                  <a:srgbClr val="FFFFFF"/>
                </a:highlight>
                <a:latin typeface="Consolas" panose="020B0609020204030204" pitchFamily="49" charset="0"/>
              </a:rPr>
              <a:t>//class provides a Sort method, but requires you to tell it how to sort</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Sort(</a:t>
            </a:r>
            <a:r>
              <a:rPr lang="en-US" sz="1400" dirty="0">
                <a:solidFill>
                  <a:srgbClr val="2B91AF"/>
                </a:solidFill>
                <a:highlight>
                  <a:srgbClr val="FFFFFF"/>
                </a:highlight>
                <a:latin typeface="Consolas" panose="020B0609020204030204" pitchFamily="49" charset="0"/>
              </a:rPr>
              <a:t>Comparer</a:t>
            </a:r>
            <a:r>
              <a:rPr lang="en-US" sz="1400" dirty="0">
                <a:solidFill>
                  <a:srgbClr val="000000"/>
                </a:solidFill>
                <a:highlight>
                  <a:srgbClr val="FFFFFF"/>
                </a:highlight>
                <a:latin typeface="Consolas" panose="020B0609020204030204" pitchFamily="49" charset="0"/>
              </a:rPr>
              <a:t> compare) </a:t>
            </a:r>
            <a:r>
              <a:rPr lang="en-US" sz="1400" dirty="0">
                <a:solidFill>
                  <a:srgbClr val="008000"/>
                </a:solidFill>
                <a:highlight>
                  <a:srgbClr val="FFFFFF"/>
                </a:highlight>
                <a:latin typeface="Consolas" panose="020B0609020204030204" pitchFamily="49" charset="0"/>
              </a:rPr>
              <a:t>//requires you to pass in a method</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(compare(names[</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names[j]) &gt; 0) </a:t>
            </a:r>
          </a:p>
          <a:p>
            <a:r>
              <a:rPr lang="en-US" sz="1400" dirty="0">
                <a:solidFill>
                  <a:srgbClr val="000000"/>
                </a:solidFill>
                <a:highlight>
                  <a:srgbClr val="FFFFFF"/>
                </a:highlight>
                <a:latin typeface="Consolas" panose="020B0609020204030204" pitchFamily="49" charset="0"/>
              </a:rPr>
              <a:t>…</a:t>
            </a:r>
            <a:endParaRPr lang="en-US" sz="1400" dirty="0">
              <a:solidFill>
                <a:prstClr val="black"/>
              </a:solidFill>
            </a:endParaRPr>
          </a:p>
          <a:p>
            <a:r>
              <a:rPr lang="en-US" sz="1400" dirty="0">
                <a:solidFill>
                  <a:prstClr val="black"/>
                </a:solidFill>
              </a:rPr>
              <a:t>}</a:t>
            </a:r>
          </a:p>
        </p:txBody>
      </p:sp>
      <p:sp>
        <p:nvSpPr>
          <p:cNvPr id="8" name="TextBox 7"/>
          <p:cNvSpPr txBox="1"/>
          <p:nvPr/>
        </p:nvSpPr>
        <p:spPr>
          <a:xfrm>
            <a:off x="533400" y="1066800"/>
            <a:ext cx="7241085" cy="3108543"/>
          </a:xfrm>
          <a:prstGeom prst="rect">
            <a:avLst/>
          </a:prstGeom>
          <a:noFill/>
          <a:ln w="6350">
            <a:solidFill>
              <a:schemeClr val="tx1"/>
            </a:solidFill>
          </a:ln>
        </p:spPr>
        <p:txBody>
          <a:bodyPr wrap="none" rtlCol="0">
            <a:spAutoFit/>
          </a:bodyP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Program</a:t>
            </a:r>
            <a:r>
              <a:rPr lang="en-US" sz="1400" dirty="0">
                <a:solidFill>
                  <a:srgbClr val="000000"/>
                </a:solidFill>
                <a:highlight>
                  <a:srgbClr val="FFFFFF"/>
                </a:highlight>
                <a:latin typeface="Consolas" panose="020B0609020204030204" pitchFamily="49" charset="0"/>
              </a:rPr>
              <a:t> </a:t>
            </a:r>
          </a:p>
          <a:p>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2B91AF"/>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NameBank</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ourNames</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NameBank</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//object instantiation</a:t>
            </a:r>
            <a:endParaRPr lang="en-US" sz="1400" dirty="0">
              <a:solidFill>
                <a:srgbClr val="000000"/>
              </a:solidFill>
              <a:highlight>
                <a:srgbClr val="FFFFFF"/>
              </a:highlight>
              <a:latin typeface="Consolas" panose="020B0609020204030204" pitchFamily="49" charset="0"/>
            </a:endParaRPr>
          </a:p>
          <a:p>
            <a:r>
              <a:rPr lang="en-US" sz="1400" dirty="0">
                <a:solidFill>
                  <a:srgbClr val="2B91AF"/>
                </a:solidFill>
                <a:highlight>
                  <a:srgbClr val="FFFFFF"/>
                </a:highlight>
                <a:latin typeface="Consolas" panose="020B0609020204030204" pitchFamily="49" charset="0"/>
              </a:rPr>
              <a:t>   Comparer</a:t>
            </a:r>
            <a:r>
              <a:rPr lang="en-US" sz="1400" dirty="0">
                <a:solidFill>
                  <a:srgbClr val="000000"/>
                </a:solidFill>
                <a:highlight>
                  <a:srgbClr val="FFFFFF"/>
                </a:highlight>
                <a:latin typeface="Consolas" panose="020B0609020204030204" pitchFamily="49" charset="0"/>
              </a:rPr>
              <a:t> cmp1 = </a:t>
            </a:r>
            <a:r>
              <a:rPr lang="en-US" sz="1400" dirty="0" err="1">
                <a:solidFill>
                  <a:srgbClr val="000000"/>
                </a:solidFill>
                <a:highlight>
                  <a:srgbClr val="FFFFFF"/>
                </a:highlight>
                <a:latin typeface="Consolas" panose="020B0609020204030204" pitchFamily="49" charset="0"/>
              </a:rPr>
              <a:t>CompareFirstNames</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//delegate instantiation</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ourNames.Sort</a:t>
            </a:r>
            <a:r>
              <a:rPr lang="en-US" sz="1400" dirty="0">
                <a:solidFill>
                  <a:srgbClr val="000000"/>
                </a:solidFill>
                <a:highlight>
                  <a:srgbClr val="FFFFFF"/>
                </a:highlight>
                <a:latin typeface="Consolas" panose="020B0609020204030204" pitchFamily="49" charset="0"/>
              </a:rPr>
              <a:t>(cmp1);</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p>
          <a:p>
            <a:r>
              <a:rPr lang="en-US" sz="1400" dirty="0">
                <a:solidFill>
                  <a:srgbClr val="008000"/>
                </a:solidFill>
                <a:highlight>
                  <a:srgbClr val="FFFFFF"/>
                </a:highlight>
                <a:latin typeface="Consolas" panose="020B0609020204030204" pitchFamily="49" charset="0"/>
              </a:rPr>
              <a:t>//delegate method that satisfies definition, does what you want it to</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u="sng" dirty="0" err="1">
                <a:solidFill>
                  <a:srgbClr val="0000FF"/>
                </a:solidFill>
                <a:highlight>
                  <a:srgbClr val="FFFFFF"/>
                </a:highlight>
                <a:latin typeface="Consolas" panose="020B0609020204030204" pitchFamily="49" charset="0"/>
              </a:rPr>
              <a:t>int</a:t>
            </a:r>
            <a:r>
              <a:rPr lang="en-US" sz="1400" u="sng" dirty="0">
                <a:solidFill>
                  <a:srgbClr val="000000"/>
                </a:solidFill>
                <a:highlight>
                  <a:srgbClr val="FFFFFF"/>
                </a:highlight>
                <a:latin typeface="Consolas" panose="020B0609020204030204" pitchFamily="49" charset="0"/>
              </a:rPr>
              <a:t> </a:t>
            </a:r>
            <a:r>
              <a:rPr lang="en-US" sz="1400" u="sng" dirty="0" err="1">
                <a:solidFill>
                  <a:srgbClr val="000000"/>
                </a:solidFill>
                <a:highlight>
                  <a:srgbClr val="FFFFFF"/>
                </a:highlight>
                <a:latin typeface="Consolas" panose="020B0609020204030204" pitchFamily="49" charset="0"/>
              </a:rPr>
              <a:t>CompareFirstNames</a:t>
            </a:r>
            <a:r>
              <a:rPr lang="en-US" sz="1400" u="sng" dirty="0">
                <a:solidFill>
                  <a:srgbClr val="000000"/>
                </a:solidFill>
                <a:highlight>
                  <a:srgbClr val="FFFFFF"/>
                </a:highlight>
                <a:latin typeface="Consolas" panose="020B0609020204030204" pitchFamily="49" charset="0"/>
              </a:rPr>
              <a:t>(</a:t>
            </a:r>
            <a:r>
              <a:rPr lang="en-US" sz="1400" u="sng" dirty="0">
                <a:solidFill>
                  <a:srgbClr val="2B91AF"/>
                </a:solidFill>
                <a:highlight>
                  <a:srgbClr val="FFFFFF"/>
                </a:highlight>
                <a:latin typeface="Consolas" panose="020B0609020204030204" pitchFamily="49" charset="0"/>
              </a:rPr>
              <a:t>Name</a:t>
            </a:r>
            <a:r>
              <a:rPr lang="en-US" sz="1400" u="sng" dirty="0">
                <a:solidFill>
                  <a:srgbClr val="000000"/>
                </a:solidFill>
                <a:highlight>
                  <a:srgbClr val="FFFFFF"/>
                </a:highlight>
                <a:latin typeface="Consolas" panose="020B0609020204030204" pitchFamily="49" charset="0"/>
              </a:rPr>
              <a:t> name1, </a:t>
            </a:r>
            <a:r>
              <a:rPr lang="en-US" sz="1400" u="sng" dirty="0">
                <a:solidFill>
                  <a:srgbClr val="2B91AF"/>
                </a:solidFill>
                <a:highlight>
                  <a:srgbClr val="FFFFFF"/>
                </a:highlight>
                <a:latin typeface="Consolas" panose="020B0609020204030204" pitchFamily="49" charset="0"/>
              </a:rPr>
              <a:t>Name</a:t>
            </a:r>
            <a:r>
              <a:rPr lang="en-US" sz="1400" u="sng" dirty="0">
                <a:solidFill>
                  <a:srgbClr val="000000"/>
                </a:solidFill>
                <a:highlight>
                  <a:srgbClr val="FFFFFF"/>
                </a:highlight>
                <a:latin typeface="Consolas" panose="020B0609020204030204" pitchFamily="49" charset="0"/>
              </a:rPr>
              <a:t> name2)</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code; </a:t>
            </a:r>
            <a:r>
              <a:rPr lang="en-US" sz="1400" dirty="0">
                <a:solidFill>
                  <a:srgbClr val="008000"/>
                </a:solidFill>
                <a:highlight>
                  <a:srgbClr val="FFFFFF"/>
                </a:highlight>
                <a:latin typeface="Consolas" panose="020B0609020204030204" pitchFamily="49" charset="0"/>
              </a:rPr>
              <a:t>// your special code your want to pass into some other object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endParaRPr lang="en-US" sz="1400" dirty="0">
              <a:solidFill>
                <a:prstClr val="black"/>
              </a:solidFill>
            </a:endParaRPr>
          </a:p>
        </p:txBody>
      </p:sp>
      <p:sp>
        <p:nvSpPr>
          <p:cNvPr id="10" name="TextBox 9"/>
          <p:cNvSpPr txBox="1"/>
          <p:nvPr/>
        </p:nvSpPr>
        <p:spPr>
          <a:xfrm>
            <a:off x="457200" y="381000"/>
            <a:ext cx="7936788" cy="307777"/>
          </a:xfrm>
          <a:prstGeom prst="rect">
            <a:avLst/>
          </a:prstGeom>
          <a:noFill/>
          <a:ln w="6350">
            <a:solidFill>
              <a:schemeClr val="tx1"/>
            </a:solidFill>
          </a:ln>
        </p:spPr>
        <p:txBody>
          <a:bodyPr wrap="none" rtlCol="0">
            <a:spAutoFit/>
          </a:bodyPr>
          <a:lstStyle/>
          <a:p>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delegate</a:t>
            </a:r>
            <a:r>
              <a:rPr lang="en-US" sz="1400" dirty="0">
                <a:solidFill>
                  <a:srgbClr val="000000"/>
                </a:solidFill>
                <a:highlight>
                  <a:srgbClr val="FFFFFF"/>
                </a:highlight>
                <a:latin typeface="Consolas" panose="020B0609020204030204" pitchFamily="49" charset="0"/>
              </a:rPr>
              <a:t> </a:t>
            </a:r>
            <a:r>
              <a:rPr lang="en-US" sz="1400" u="sng" dirty="0" err="1">
                <a:solidFill>
                  <a:srgbClr val="0000FF"/>
                </a:solidFill>
                <a:highlight>
                  <a:srgbClr val="FFFFFF"/>
                </a:highlight>
                <a:latin typeface="Consolas" panose="020B0609020204030204" pitchFamily="49" charset="0"/>
              </a:rPr>
              <a:t>int</a:t>
            </a:r>
            <a:r>
              <a:rPr lang="en-US" sz="1400" u="sng" dirty="0">
                <a:solidFill>
                  <a:srgbClr val="000000"/>
                </a:solidFill>
                <a:highlight>
                  <a:srgbClr val="FFFFFF"/>
                </a:highlight>
                <a:latin typeface="Consolas" panose="020B0609020204030204" pitchFamily="49" charset="0"/>
              </a:rPr>
              <a:t> </a:t>
            </a:r>
            <a:r>
              <a:rPr lang="en-US" sz="1400" u="sng" dirty="0">
                <a:solidFill>
                  <a:srgbClr val="2B91AF"/>
                </a:solidFill>
                <a:highlight>
                  <a:srgbClr val="FFFFFF"/>
                </a:highlight>
                <a:latin typeface="Consolas" panose="020B0609020204030204" pitchFamily="49" charset="0"/>
              </a:rPr>
              <a:t>Comparer</a:t>
            </a:r>
            <a:r>
              <a:rPr lang="en-US" sz="1400" u="sng" dirty="0">
                <a:solidFill>
                  <a:srgbClr val="000000"/>
                </a:solidFill>
                <a:highlight>
                  <a:srgbClr val="FFFFFF"/>
                </a:highlight>
                <a:latin typeface="Consolas" panose="020B0609020204030204" pitchFamily="49" charset="0"/>
              </a:rPr>
              <a:t>(</a:t>
            </a:r>
            <a:r>
              <a:rPr lang="en-US" sz="1400" u="sng" dirty="0">
                <a:solidFill>
                  <a:srgbClr val="0000FF"/>
                </a:solidFill>
                <a:highlight>
                  <a:srgbClr val="FFFFFF"/>
                </a:highlight>
                <a:latin typeface="Consolas" panose="020B0609020204030204" pitchFamily="49" charset="0"/>
              </a:rPr>
              <a:t>object</a:t>
            </a:r>
            <a:r>
              <a:rPr lang="en-US" sz="1400" u="sng" dirty="0">
                <a:solidFill>
                  <a:srgbClr val="000000"/>
                </a:solidFill>
                <a:highlight>
                  <a:srgbClr val="FFFFFF"/>
                </a:highlight>
                <a:latin typeface="Consolas" panose="020B0609020204030204" pitchFamily="49" charset="0"/>
              </a:rPr>
              <a:t> obj1, </a:t>
            </a:r>
            <a:r>
              <a:rPr lang="en-US" sz="1400" u="sng" dirty="0">
                <a:solidFill>
                  <a:srgbClr val="0000FF"/>
                </a:solidFill>
                <a:highlight>
                  <a:srgbClr val="FFFFFF"/>
                </a:highlight>
                <a:latin typeface="Consolas" panose="020B0609020204030204" pitchFamily="49" charset="0"/>
              </a:rPr>
              <a:t>object</a:t>
            </a:r>
            <a:r>
              <a:rPr lang="en-US" sz="1400" u="sng" dirty="0">
                <a:solidFill>
                  <a:srgbClr val="000000"/>
                </a:solidFill>
                <a:highlight>
                  <a:srgbClr val="FFFFFF"/>
                </a:highlight>
                <a:latin typeface="Consolas" panose="020B0609020204030204" pitchFamily="49" charset="0"/>
              </a:rPr>
              <a:t> obj2); </a:t>
            </a:r>
            <a:r>
              <a:rPr lang="en-US" sz="1400" dirty="0">
                <a:solidFill>
                  <a:srgbClr val="008000"/>
                </a:solidFill>
                <a:highlight>
                  <a:srgbClr val="FFFFFF"/>
                </a:highlight>
                <a:latin typeface="Consolas" panose="020B0609020204030204" pitchFamily="49" charset="0"/>
              </a:rPr>
              <a:t>//delegate declaration</a:t>
            </a:r>
            <a:endParaRPr lang="en-US" sz="1400" u="sng" dirty="0">
              <a:solidFill>
                <a:srgbClr val="000000"/>
              </a:solidFill>
              <a:highlight>
                <a:srgbClr val="FFFFFF"/>
              </a:highlight>
              <a:latin typeface="Consolas" panose="020B0609020204030204" pitchFamily="49" charset="0"/>
            </a:endParaRPr>
          </a:p>
        </p:txBody>
      </p:sp>
      <p:sp>
        <p:nvSpPr>
          <p:cNvPr id="18" name="TextBox 17"/>
          <p:cNvSpPr txBox="1"/>
          <p:nvPr/>
        </p:nvSpPr>
        <p:spPr>
          <a:xfrm>
            <a:off x="1066800" y="76200"/>
            <a:ext cx="4925003" cy="307777"/>
          </a:xfrm>
          <a:prstGeom prst="rect">
            <a:avLst/>
          </a:prstGeom>
          <a:noFill/>
        </p:spPr>
        <p:txBody>
          <a:bodyPr wrap="none" rtlCol="0">
            <a:spAutoFit/>
          </a:bodyPr>
          <a:lstStyle/>
          <a:p>
            <a:r>
              <a:rPr lang="en-US" sz="1400" b="1" i="1" dirty="0">
                <a:solidFill>
                  <a:prstClr val="black"/>
                </a:solidFill>
              </a:rPr>
              <a:t>Contract</a:t>
            </a:r>
            <a:r>
              <a:rPr lang="en-US" sz="1400" i="1" dirty="0">
                <a:solidFill>
                  <a:prstClr val="black"/>
                </a:solidFill>
              </a:rPr>
              <a:t> between class that wants to use it and defining method </a:t>
            </a:r>
          </a:p>
        </p:txBody>
      </p:sp>
      <p:cxnSp>
        <p:nvCxnSpPr>
          <p:cNvPr id="3" name="Straight Connector 2"/>
          <p:cNvCxnSpPr/>
          <p:nvPr/>
        </p:nvCxnSpPr>
        <p:spPr>
          <a:xfrm>
            <a:off x="2455818" y="653145"/>
            <a:ext cx="8382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57791" y="2155374"/>
            <a:ext cx="8382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51307" y="5399313"/>
            <a:ext cx="838200" cy="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Freeform 1"/>
          <p:cNvSpPr/>
          <p:nvPr/>
        </p:nvSpPr>
        <p:spPr>
          <a:xfrm>
            <a:off x="217714" y="1854926"/>
            <a:ext cx="644435" cy="2699657"/>
          </a:xfrm>
          <a:custGeom>
            <a:avLst/>
            <a:gdLst>
              <a:gd name="connsiteX0" fmla="*/ 644435 w 644435"/>
              <a:gd name="connsiteY0" fmla="*/ 0 h 2699657"/>
              <a:gd name="connsiteX1" fmla="*/ 592183 w 644435"/>
              <a:gd name="connsiteY1" fmla="*/ 8708 h 2699657"/>
              <a:gd name="connsiteX2" fmla="*/ 461555 w 644435"/>
              <a:gd name="connsiteY2" fmla="*/ 26125 h 2699657"/>
              <a:gd name="connsiteX3" fmla="*/ 426720 w 644435"/>
              <a:gd name="connsiteY3" fmla="*/ 43543 h 2699657"/>
              <a:gd name="connsiteX4" fmla="*/ 383177 w 644435"/>
              <a:gd name="connsiteY4" fmla="*/ 60960 h 2699657"/>
              <a:gd name="connsiteX5" fmla="*/ 357052 w 644435"/>
              <a:gd name="connsiteY5" fmla="*/ 87085 h 2699657"/>
              <a:gd name="connsiteX6" fmla="*/ 322217 w 644435"/>
              <a:gd name="connsiteY6" fmla="*/ 113211 h 2699657"/>
              <a:gd name="connsiteX7" fmla="*/ 269966 w 644435"/>
              <a:gd name="connsiteY7" fmla="*/ 148045 h 2699657"/>
              <a:gd name="connsiteX8" fmla="*/ 243840 w 644435"/>
              <a:gd name="connsiteY8" fmla="*/ 191588 h 2699657"/>
              <a:gd name="connsiteX9" fmla="*/ 209006 w 644435"/>
              <a:gd name="connsiteY9" fmla="*/ 235131 h 2699657"/>
              <a:gd name="connsiteX10" fmla="*/ 191589 w 644435"/>
              <a:gd name="connsiteY10" fmla="*/ 278674 h 2699657"/>
              <a:gd name="connsiteX11" fmla="*/ 156755 w 644435"/>
              <a:gd name="connsiteY11" fmla="*/ 330925 h 2699657"/>
              <a:gd name="connsiteX12" fmla="*/ 139337 w 644435"/>
              <a:gd name="connsiteY12" fmla="*/ 391885 h 2699657"/>
              <a:gd name="connsiteX13" fmla="*/ 130629 w 644435"/>
              <a:gd name="connsiteY13" fmla="*/ 426720 h 2699657"/>
              <a:gd name="connsiteX14" fmla="*/ 113212 w 644435"/>
              <a:gd name="connsiteY14" fmla="*/ 478971 h 2699657"/>
              <a:gd name="connsiteX15" fmla="*/ 87086 w 644435"/>
              <a:gd name="connsiteY15" fmla="*/ 609600 h 2699657"/>
              <a:gd name="connsiteX16" fmla="*/ 78377 w 644435"/>
              <a:gd name="connsiteY16" fmla="*/ 661851 h 2699657"/>
              <a:gd name="connsiteX17" fmla="*/ 69669 w 644435"/>
              <a:gd name="connsiteY17" fmla="*/ 705394 h 2699657"/>
              <a:gd name="connsiteX18" fmla="*/ 60960 w 644435"/>
              <a:gd name="connsiteY18" fmla="*/ 766354 h 2699657"/>
              <a:gd name="connsiteX19" fmla="*/ 43543 w 644435"/>
              <a:gd name="connsiteY19" fmla="*/ 853440 h 2699657"/>
              <a:gd name="connsiteX20" fmla="*/ 26126 w 644435"/>
              <a:gd name="connsiteY20" fmla="*/ 940525 h 2699657"/>
              <a:gd name="connsiteX21" fmla="*/ 17417 w 644435"/>
              <a:gd name="connsiteY21" fmla="*/ 1027611 h 2699657"/>
              <a:gd name="connsiteX22" fmla="*/ 8709 w 644435"/>
              <a:gd name="connsiteY22" fmla="*/ 1071154 h 2699657"/>
              <a:gd name="connsiteX23" fmla="*/ 0 w 644435"/>
              <a:gd name="connsiteY23" fmla="*/ 1227908 h 2699657"/>
              <a:gd name="connsiteX24" fmla="*/ 8709 w 644435"/>
              <a:gd name="connsiteY24" fmla="*/ 2063931 h 2699657"/>
              <a:gd name="connsiteX25" fmla="*/ 17417 w 644435"/>
              <a:gd name="connsiteY25" fmla="*/ 2098765 h 2699657"/>
              <a:gd name="connsiteX26" fmla="*/ 26126 w 644435"/>
              <a:gd name="connsiteY26" fmla="*/ 2151017 h 2699657"/>
              <a:gd name="connsiteX27" fmla="*/ 43543 w 644435"/>
              <a:gd name="connsiteY27" fmla="*/ 2203268 h 2699657"/>
              <a:gd name="connsiteX28" fmla="*/ 52252 w 644435"/>
              <a:gd name="connsiteY28" fmla="*/ 2229394 h 2699657"/>
              <a:gd name="connsiteX29" fmla="*/ 60960 w 644435"/>
              <a:gd name="connsiteY29" fmla="*/ 2264228 h 2699657"/>
              <a:gd name="connsiteX30" fmla="*/ 87086 w 644435"/>
              <a:gd name="connsiteY30" fmla="*/ 2342605 h 2699657"/>
              <a:gd name="connsiteX31" fmla="*/ 95795 w 644435"/>
              <a:gd name="connsiteY31" fmla="*/ 2368731 h 2699657"/>
              <a:gd name="connsiteX32" fmla="*/ 104503 w 644435"/>
              <a:gd name="connsiteY32" fmla="*/ 2394857 h 2699657"/>
              <a:gd name="connsiteX33" fmla="*/ 121920 w 644435"/>
              <a:gd name="connsiteY33" fmla="*/ 2420983 h 2699657"/>
              <a:gd name="connsiteX34" fmla="*/ 130629 w 644435"/>
              <a:gd name="connsiteY34" fmla="*/ 2455817 h 2699657"/>
              <a:gd name="connsiteX35" fmla="*/ 191589 w 644435"/>
              <a:gd name="connsiteY35" fmla="*/ 2534194 h 2699657"/>
              <a:gd name="connsiteX36" fmla="*/ 226423 w 644435"/>
              <a:gd name="connsiteY36" fmla="*/ 2560320 h 2699657"/>
              <a:gd name="connsiteX37" fmla="*/ 348343 w 644435"/>
              <a:gd name="connsiteY37" fmla="*/ 2629988 h 2699657"/>
              <a:gd name="connsiteX38" fmla="*/ 435429 w 644435"/>
              <a:gd name="connsiteY38" fmla="*/ 2656114 h 2699657"/>
              <a:gd name="connsiteX39" fmla="*/ 487680 w 644435"/>
              <a:gd name="connsiteY39" fmla="*/ 2682240 h 2699657"/>
              <a:gd name="connsiteX40" fmla="*/ 513806 w 644435"/>
              <a:gd name="connsiteY40" fmla="*/ 2699657 h 2699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44435" h="2699657">
                <a:moveTo>
                  <a:pt x="644435" y="0"/>
                </a:moveTo>
                <a:cubicBezTo>
                  <a:pt x="627018" y="2903"/>
                  <a:pt x="609720" y="6645"/>
                  <a:pt x="592183" y="8708"/>
                </a:cubicBezTo>
                <a:cubicBezTo>
                  <a:pt x="462712" y="23940"/>
                  <a:pt x="535617" y="7611"/>
                  <a:pt x="461555" y="26125"/>
                </a:cubicBezTo>
                <a:cubicBezTo>
                  <a:pt x="449943" y="31931"/>
                  <a:pt x="438583" y="38270"/>
                  <a:pt x="426720" y="43543"/>
                </a:cubicBezTo>
                <a:cubicBezTo>
                  <a:pt x="412435" y="49892"/>
                  <a:pt x="396433" y="52675"/>
                  <a:pt x="383177" y="60960"/>
                </a:cubicBezTo>
                <a:cubicBezTo>
                  <a:pt x="372733" y="67487"/>
                  <a:pt x="366403" y="79070"/>
                  <a:pt x="357052" y="87085"/>
                </a:cubicBezTo>
                <a:cubicBezTo>
                  <a:pt x="346032" y="96531"/>
                  <a:pt x="334108" y="104887"/>
                  <a:pt x="322217" y="113211"/>
                </a:cubicBezTo>
                <a:cubicBezTo>
                  <a:pt x="305068" y="125215"/>
                  <a:pt x="269966" y="148045"/>
                  <a:pt x="269966" y="148045"/>
                </a:cubicBezTo>
                <a:cubicBezTo>
                  <a:pt x="261257" y="162559"/>
                  <a:pt x="253547" y="177721"/>
                  <a:pt x="243840" y="191588"/>
                </a:cubicBezTo>
                <a:cubicBezTo>
                  <a:pt x="233181" y="206815"/>
                  <a:pt x="218569" y="219192"/>
                  <a:pt x="209006" y="235131"/>
                </a:cubicBezTo>
                <a:cubicBezTo>
                  <a:pt x="200963" y="248536"/>
                  <a:pt x="199075" y="264950"/>
                  <a:pt x="191589" y="278674"/>
                </a:cubicBezTo>
                <a:cubicBezTo>
                  <a:pt x="181565" y="297051"/>
                  <a:pt x="156755" y="330925"/>
                  <a:pt x="156755" y="330925"/>
                </a:cubicBezTo>
                <a:cubicBezTo>
                  <a:pt x="129515" y="439880"/>
                  <a:pt x="164335" y="304390"/>
                  <a:pt x="139337" y="391885"/>
                </a:cubicBezTo>
                <a:cubicBezTo>
                  <a:pt x="136049" y="403393"/>
                  <a:pt x="134068" y="415256"/>
                  <a:pt x="130629" y="426720"/>
                </a:cubicBezTo>
                <a:cubicBezTo>
                  <a:pt x="125354" y="444305"/>
                  <a:pt x="116230" y="460862"/>
                  <a:pt x="113212" y="478971"/>
                </a:cubicBezTo>
                <a:cubicBezTo>
                  <a:pt x="93094" y="599674"/>
                  <a:pt x="118957" y="450250"/>
                  <a:pt x="87086" y="609600"/>
                </a:cubicBezTo>
                <a:cubicBezTo>
                  <a:pt x="83623" y="626914"/>
                  <a:pt x="81536" y="644479"/>
                  <a:pt x="78377" y="661851"/>
                </a:cubicBezTo>
                <a:cubicBezTo>
                  <a:pt x="75729" y="676414"/>
                  <a:pt x="72102" y="690794"/>
                  <a:pt x="69669" y="705394"/>
                </a:cubicBezTo>
                <a:cubicBezTo>
                  <a:pt x="66295" y="725641"/>
                  <a:pt x="64527" y="746140"/>
                  <a:pt x="60960" y="766354"/>
                </a:cubicBezTo>
                <a:cubicBezTo>
                  <a:pt x="55815" y="795507"/>
                  <a:pt x="48410" y="824239"/>
                  <a:pt x="43543" y="853440"/>
                </a:cubicBezTo>
                <a:cubicBezTo>
                  <a:pt x="32867" y="917497"/>
                  <a:pt x="39118" y="888561"/>
                  <a:pt x="26126" y="940525"/>
                </a:cubicBezTo>
                <a:cubicBezTo>
                  <a:pt x="23223" y="969554"/>
                  <a:pt x="21273" y="998693"/>
                  <a:pt x="17417" y="1027611"/>
                </a:cubicBezTo>
                <a:cubicBezTo>
                  <a:pt x="15461" y="1042283"/>
                  <a:pt x="9991" y="1056408"/>
                  <a:pt x="8709" y="1071154"/>
                </a:cubicBezTo>
                <a:cubicBezTo>
                  <a:pt x="4176" y="1123289"/>
                  <a:pt x="2903" y="1175657"/>
                  <a:pt x="0" y="1227908"/>
                </a:cubicBezTo>
                <a:cubicBezTo>
                  <a:pt x="2903" y="1506582"/>
                  <a:pt x="3136" y="1785297"/>
                  <a:pt x="8709" y="2063931"/>
                </a:cubicBezTo>
                <a:cubicBezTo>
                  <a:pt x="8948" y="2075897"/>
                  <a:pt x="15070" y="2087029"/>
                  <a:pt x="17417" y="2098765"/>
                </a:cubicBezTo>
                <a:cubicBezTo>
                  <a:pt x="20880" y="2116080"/>
                  <a:pt x="21843" y="2133887"/>
                  <a:pt x="26126" y="2151017"/>
                </a:cubicBezTo>
                <a:cubicBezTo>
                  <a:pt x="30579" y="2168828"/>
                  <a:pt x="37737" y="2185851"/>
                  <a:pt x="43543" y="2203268"/>
                </a:cubicBezTo>
                <a:cubicBezTo>
                  <a:pt x="46446" y="2211977"/>
                  <a:pt x="50026" y="2220488"/>
                  <a:pt x="52252" y="2229394"/>
                </a:cubicBezTo>
                <a:cubicBezTo>
                  <a:pt x="55155" y="2241005"/>
                  <a:pt x="57521" y="2252764"/>
                  <a:pt x="60960" y="2264228"/>
                </a:cubicBezTo>
                <a:cubicBezTo>
                  <a:pt x="60979" y="2264291"/>
                  <a:pt x="82721" y="2329511"/>
                  <a:pt x="87086" y="2342605"/>
                </a:cubicBezTo>
                <a:lnTo>
                  <a:pt x="95795" y="2368731"/>
                </a:lnTo>
                <a:cubicBezTo>
                  <a:pt x="98698" y="2377440"/>
                  <a:pt x="99411" y="2387219"/>
                  <a:pt x="104503" y="2394857"/>
                </a:cubicBezTo>
                <a:lnTo>
                  <a:pt x="121920" y="2420983"/>
                </a:lnTo>
                <a:cubicBezTo>
                  <a:pt x="124823" y="2432594"/>
                  <a:pt x="125276" y="2445112"/>
                  <a:pt x="130629" y="2455817"/>
                </a:cubicBezTo>
                <a:cubicBezTo>
                  <a:pt x="145371" y="2485301"/>
                  <a:pt x="166502" y="2512691"/>
                  <a:pt x="191589" y="2534194"/>
                </a:cubicBezTo>
                <a:cubicBezTo>
                  <a:pt x="202609" y="2543640"/>
                  <a:pt x="214532" y="2551997"/>
                  <a:pt x="226423" y="2560320"/>
                </a:cubicBezTo>
                <a:cubicBezTo>
                  <a:pt x="261168" y="2584642"/>
                  <a:pt x="308461" y="2616694"/>
                  <a:pt x="348343" y="2629988"/>
                </a:cubicBezTo>
                <a:cubicBezTo>
                  <a:pt x="411950" y="2651190"/>
                  <a:pt x="382784" y="2642952"/>
                  <a:pt x="435429" y="2656114"/>
                </a:cubicBezTo>
                <a:cubicBezTo>
                  <a:pt x="510304" y="2706029"/>
                  <a:pt x="415570" y="2646184"/>
                  <a:pt x="487680" y="2682240"/>
                </a:cubicBezTo>
                <a:cubicBezTo>
                  <a:pt x="497041" y="2686921"/>
                  <a:pt x="513806" y="2699657"/>
                  <a:pt x="513806" y="2699657"/>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2" idx="40"/>
          </p:cNvCxnSpPr>
          <p:nvPr/>
        </p:nvCxnSpPr>
        <p:spPr>
          <a:xfrm flipH="1" flipV="1">
            <a:off x="609600" y="4406537"/>
            <a:ext cx="121920" cy="1480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33400" y="4554583"/>
            <a:ext cx="180704"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864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151D-822A-428A-B171-74AF44B8A6FB}"/>
              </a:ext>
            </a:extLst>
          </p:cNvPr>
          <p:cNvSpPr>
            <a:spLocks noGrp="1"/>
          </p:cNvSpPr>
          <p:nvPr>
            <p:ph type="title"/>
          </p:nvPr>
        </p:nvSpPr>
        <p:spPr/>
        <p:txBody>
          <a:bodyPr/>
          <a:lstStyle/>
          <a:p>
            <a:r>
              <a:rPr lang="en-US" dirty="0"/>
              <a:t>Quilts</a:t>
            </a:r>
          </a:p>
        </p:txBody>
      </p:sp>
      <p:pic>
        <p:nvPicPr>
          <p:cNvPr id="1026" name="Picture 2" descr="See the source image">
            <a:extLst>
              <a:ext uri="{FF2B5EF4-FFF2-40B4-BE49-F238E27FC236}">
                <a16:creationId xmlns:a16="http://schemas.microsoft.com/office/drawing/2014/main" id="{7A2B0121-F71F-45B3-89EA-CD9878C3D1B8}"/>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874764" y="1600200"/>
            <a:ext cx="3394472"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857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4495800"/>
            <a:ext cx="7439857" cy="2031325"/>
          </a:xfrm>
          <a:prstGeom prst="rect">
            <a:avLst/>
          </a:prstGeom>
          <a:noFill/>
          <a:ln w="6350">
            <a:solidFill>
              <a:schemeClr val="tx1"/>
            </a:solidFill>
          </a:ln>
        </p:spPr>
        <p:txBody>
          <a:bodyPr wrap="none" rtlCol="0">
            <a:spAutoFit/>
          </a:bodyP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NameBank</a:t>
            </a:r>
            <a:r>
              <a:rPr lang="en-US" sz="1400" dirty="0">
                <a:solidFill>
                  <a:srgbClr val="2B91AF"/>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//class can be used in lots of other classes</a:t>
            </a:r>
            <a:endParaRPr lang="en-US" sz="1400" dirty="0">
              <a:solidFill>
                <a:srgbClr val="2B91AF"/>
              </a:solidFill>
              <a:highlight>
                <a:srgbClr val="FFFFFF"/>
              </a:highlight>
              <a:latin typeface="Consolas" panose="020B0609020204030204" pitchFamily="49" charset="0"/>
            </a:endParaRPr>
          </a:p>
          <a:p>
            <a:r>
              <a:rPr lang="en-US" sz="1400" dirty="0">
                <a:solidFill>
                  <a:prstClr val="black"/>
                </a:solidFill>
                <a:highlight>
                  <a:srgbClr val="FFFFFF"/>
                </a:highlight>
                <a:latin typeface="Consolas" panose="020B0609020204030204" pitchFamily="49" charset="0"/>
              </a:rPr>
              <a:t>…</a:t>
            </a:r>
          </a:p>
          <a:p>
            <a:r>
              <a:rPr lang="en-US" sz="1400" dirty="0">
                <a:solidFill>
                  <a:srgbClr val="008000"/>
                </a:solidFill>
                <a:highlight>
                  <a:srgbClr val="FFFFFF"/>
                </a:highlight>
                <a:latin typeface="Consolas" panose="020B0609020204030204" pitchFamily="49" charset="0"/>
              </a:rPr>
              <a:t>//class provides a Sort method, but requires you to tell it how to sort</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Sort(</a:t>
            </a:r>
            <a:r>
              <a:rPr lang="en-US" sz="1400" dirty="0">
                <a:solidFill>
                  <a:srgbClr val="2B91AF"/>
                </a:solidFill>
                <a:highlight>
                  <a:srgbClr val="FFFFFF"/>
                </a:highlight>
                <a:latin typeface="Consolas" panose="020B0609020204030204" pitchFamily="49" charset="0"/>
              </a:rPr>
              <a:t>Comparer</a:t>
            </a:r>
            <a:r>
              <a:rPr lang="en-US" sz="1400" dirty="0">
                <a:solidFill>
                  <a:srgbClr val="000000"/>
                </a:solidFill>
                <a:highlight>
                  <a:srgbClr val="FFFFFF"/>
                </a:highlight>
                <a:latin typeface="Consolas" panose="020B0609020204030204" pitchFamily="49" charset="0"/>
              </a:rPr>
              <a:t> compare) </a:t>
            </a:r>
            <a:r>
              <a:rPr lang="en-US" sz="1400" dirty="0">
                <a:solidFill>
                  <a:srgbClr val="008000"/>
                </a:solidFill>
                <a:highlight>
                  <a:srgbClr val="FFFFFF"/>
                </a:highlight>
                <a:latin typeface="Consolas" panose="020B0609020204030204" pitchFamily="49" charset="0"/>
              </a:rPr>
              <a:t>//requires you to pass in a method</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(compare(names[</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names[j]) &gt; 0) </a:t>
            </a:r>
          </a:p>
          <a:p>
            <a:r>
              <a:rPr lang="en-US" sz="1400" dirty="0">
                <a:solidFill>
                  <a:srgbClr val="000000"/>
                </a:solidFill>
                <a:highlight>
                  <a:srgbClr val="FFFFFF"/>
                </a:highlight>
                <a:latin typeface="Consolas" panose="020B0609020204030204" pitchFamily="49" charset="0"/>
              </a:rPr>
              <a:t>…</a:t>
            </a:r>
            <a:endParaRPr lang="en-US" sz="1400" dirty="0">
              <a:solidFill>
                <a:prstClr val="black"/>
              </a:solidFill>
            </a:endParaRPr>
          </a:p>
          <a:p>
            <a:r>
              <a:rPr lang="en-US" sz="1400" dirty="0">
                <a:solidFill>
                  <a:prstClr val="black"/>
                </a:solidFill>
              </a:rPr>
              <a:t>}</a:t>
            </a:r>
          </a:p>
        </p:txBody>
      </p:sp>
      <p:sp>
        <p:nvSpPr>
          <p:cNvPr id="8" name="TextBox 7"/>
          <p:cNvSpPr txBox="1"/>
          <p:nvPr/>
        </p:nvSpPr>
        <p:spPr>
          <a:xfrm>
            <a:off x="533400" y="1066800"/>
            <a:ext cx="7241085" cy="3108543"/>
          </a:xfrm>
          <a:prstGeom prst="rect">
            <a:avLst/>
          </a:prstGeom>
          <a:noFill/>
          <a:ln w="6350">
            <a:solidFill>
              <a:schemeClr val="tx1"/>
            </a:solidFill>
          </a:ln>
        </p:spPr>
        <p:txBody>
          <a:bodyPr wrap="none" rtlCol="0">
            <a:spAutoFit/>
          </a:bodyPr>
          <a:lstStyle/>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Program</a:t>
            </a:r>
            <a:r>
              <a:rPr lang="en-US" sz="1400" dirty="0">
                <a:solidFill>
                  <a:srgbClr val="000000"/>
                </a:solidFill>
                <a:highlight>
                  <a:srgbClr val="FFFFFF"/>
                </a:highlight>
                <a:latin typeface="Consolas" panose="020B0609020204030204" pitchFamily="49" charset="0"/>
              </a:rPr>
              <a:t> </a:t>
            </a:r>
          </a:p>
          <a:p>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2B91AF"/>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NameBank</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ourNames</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NameBank</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//object instantiation</a:t>
            </a:r>
            <a:endParaRPr lang="en-US" sz="1400" dirty="0">
              <a:solidFill>
                <a:srgbClr val="000000"/>
              </a:solidFill>
              <a:highlight>
                <a:srgbClr val="FFFFFF"/>
              </a:highlight>
              <a:latin typeface="Consolas" panose="020B0609020204030204" pitchFamily="49" charset="0"/>
            </a:endParaRPr>
          </a:p>
          <a:p>
            <a:r>
              <a:rPr lang="en-US" sz="1400" dirty="0">
                <a:solidFill>
                  <a:srgbClr val="2B91AF"/>
                </a:solidFill>
                <a:highlight>
                  <a:srgbClr val="FFFFFF"/>
                </a:highlight>
                <a:latin typeface="Consolas" panose="020B0609020204030204" pitchFamily="49" charset="0"/>
              </a:rPr>
              <a:t>   Comparer</a:t>
            </a:r>
            <a:r>
              <a:rPr lang="en-US" sz="1400" dirty="0">
                <a:solidFill>
                  <a:srgbClr val="000000"/>
                </a:solidFill>
                <a:highlight>
                  <a:srgbClr val="FFFFFF"/>
                </a:highlight>
                <a:latin typeface="Consolas" panose="020B0609020204030204" pitchFamily="49" charset="0"/>
              </a:rPr>
              <a:t> cmp1 = </a:t>
            </a:r>
            <a:r>
              <a:rPr lang="en-US" sz="1400" dirty="0" err="1">
                <a:solidFill>
                  <a:srgbClr val="000000"/>
                </a:solidFill>
                <a:highlight>
                  <a:srgbClr val="FFFFFF"/>
                </a:highlight>
                <a:latin typeface="Consolas" panose="020B0609020204030204" pitchFamily="49" charset="0"/>
              </a:rPr>
              <a:t>CompareFirstNames</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//delegate instantiation</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ourNames.Sort</a:t>
            </a:r>
            <a:r>
              <a:rPr lang="en-US" sz="1400" dirty="0">
                <a:solidFill>
                  <a:srgbClr val="000000"/>
                </a:solidFill>
                <a:highlight>
                  <a:srgbClr val="FFFFFF"/>
                </a:highlight>
                <a:latin typeface="Consolas" panose="020B0609020204030204" pitchFamily="49" charset="0"/>
              </a:rPr>
              <a:t>(cmp1);</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p>
          <a:p>
            <a:r>
              <a:rPr lang="en-US" sz="1400" dirty="0">
                <a:solidFill>
                  <a:srgbClr val="008000"/>
                </a:solidFill>
                <a:highlight>
                  <a:srgbClr val="FFFFFF"/>
                </a:highlight>
                <a:latin typeface="Consolas" panose="020B0609020204030204" pitchFamily="49" charset="0"/>
              </a:rPr>
              <a:t>//delegate method that satisfies definition, does what you want it to</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u="sng" dirty="0" err="1">
                <a:solidFill>
                  <a:srgbClr val="0000FF"/>
                </a:solidFill>
                <a:highlight>
                  <a:srgbClr val="FFFFFF"/>
                </a:highlight>
                <a:latin typeface="Consolas" panose="020B0609020204030204" pitchFamily="49" charset="0"/>
              </a:rPr>
              <a:t>int</a:t>
            </a:r>
            <a:r>
              <a:rPr lang="en-US" sz="1400" u="sng" dirty="0">
                <a:solidFill>
                  <a:srgbClr val="000000"/>
                </a:solidFill>
                <a:highlight>
                  <a:srgbClr val="FFFFFF"/>
                </a:highlight>
                <a:latin typeface="Consolas" panose="020B0609020204030204" pitchFamily="49" charset="0"/>
              </a:rPr>
              <a:t> </a:t>
            </a:r>
            <a:r>
              <a:rPr lang="en-US" sz="1400" u="sng" dirty="0" err="1">
                <a:solidFill>
                  <a:srgbClr val="000000"/>
                </a:solidFill>
                <a:highlight>
                  <a:srgbClr val="FFFFFF"/>
                </a:highlight>
                <a:latin typeface="Consolas" panose="020B0609020204030204" pitchFamily="49" charset="0"/>
              </a:rPr>
              <a:t>CompareFirstNames</a:t>
            </a:r>
            <a:r>
              <a:rPr lang="en-US" sz="1400" u="sng" dirty="0">
                <a:solidFill>
                  <a:srgbClr val="000000"/>
                </a:solidFill>
                <a:highlight>
                  <a:srgbClr val="FFFFFF"/>
                </a:highlight>
                <a:latin typeface="Consolas" panose="020B0609020204030204" pitchFamily="49" charset="0"/>
              </a:rPr>
              <a:t>(</a:t>
            </a:r>
            <a:r>
              <a:rPr lang="en-US" sz="1400" u="sng" dirty="0">
                <a:solidFill>
                  <a:srgbClr val="2B91AF"/>
                </a:solidFill>
                <a:highlight>
                  <a:srgbClr val="FFFFFF"/>
                </a:highlight>
                <a:latin typeface="Consolas" panose="020B0609020204030204" pitchFamily="49" charset="0"/>
              </a:rPr>
              <a:t>Name</a:t>
            </a:r>
            <a:r>
              <a:rPr lang="en-US" sz="1400" u="sng" dirty="0">
                <a:solidFill>
                  <a:srgbClr val="000000"/>
                </a:solidFill>
                <a:highlight>
                  <a:srgbClr val="FFFFFF"/>
                </a:highlight>
                <a:latin typeface="Consolas" panose="020B0609020204030204" pitchFamily="49" charset="0"/>
              </a:rPr>
              <a:t> name1, </a:t>
            </a:r>
            <a:r>
              <a:rPr lang="en-US" sz="1400" u="sng" dirty="0">
                <a:solidFill>
                  <a:srgbClr val="2B91AF"/>
                </a:solidFill>
                <a:highlight>
                  <a:srgbClr val="FFFFFF"/>
                </a:highlight>
                <a:latin typeface="Consolas" panose="020B0609020204030204" pitchFamily="49" charset="0"/>
              </a:rPr>
              <a:t>Name</a:t>
            </a:r>
            <a:r>
              <a:rPr lang="en-US" sz="1400" u="sng" dirty="0">
                <a:solidFill>
                  <a:srgbClr val="000000"/>
                </a:solidFill>
                <a:highlight>
                  <a:srgbClr val="FFFFFF"/>
                </a:highlight>
                <a:latin typeface="Consolas" panose="020B0609020204030204" pitchFamily="49" charset="0"/>
              </a:rPr>
              <a:t> name2)</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code; </a:t>
            </a:r>
            <a:r>
              <a:rPr lang="en-US" sz="1400" dirty="0">
                <a:solidFill>
                  <a:srgbClr val="008000"/>
                </a:solidFill>
                <a:highlight>
                  <a:srgbClr val="FFFFFF"/>
                </a:highlight>
                <a:latin typeface="Consolas" panose="020B0609020204030204" pitchFamily="49" charset="0"/>
              </a:rPr>
              <a:t>// your special code your want to pass into some other object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a:t>
            </a:r>
            <a:endParaRPr lang="en-US" sz="1400" dirty="0">
              <a:solidFill>
                <a:prstClr val="black"/>
              </a:solidFill>
            </a:endParaRPr>
          </a:p>
        </p:txBody>
      </p:sp>
      <p:sp>
        <p:nvSpPr>
          <p:cNvPr id="10" name="TextBox 9"/>
          <p:cNvSpPr txBox="1"/>
          <p:nvPr/>
        </p:nvSpPr>
        <p:spPr>
          <a:xfrm>
            <a:off x="457200" y="381000"/>
            <a:ext cx="7936788" cy="307777"/>
          </a:xfrm>
          <a:prstGeom prst="rect">
            <a:avLst/>
          </a:prstGeom>
          <a:noFill/>
          <a:ln w="6350">
            <a:solidFill>
              <a:schemeClr val="tx1"/>
            </a:solidFill>
          </a:ln>
        </p:spPr>
        <p:txBody>
          <a:bodyPr wrap="none" rtlCol="0">
            <a:spAutoFit/>
          </a:bodyPr>
          <a:lstStyle/>
          <a:p>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delegate</a:t>
            </a:r>
            <a:r>
              <a:rPr lang="en-US" sz="1400" dirty="0">
                <a:solidFill>
                  <a:srgbClr val="000000"/>
                </a:solidFill>
                <a:highlight>
                  <a:srgbClr val="FFFFFF"/>
                </a:highlight>
                <a:latin typeface="Consolas" panose="020B0609020204030204" pitchFamily="49" charset="0"/>
              </a:rPr>
              <a:t> </a:t>
            </a:r>
            <a:r>
              <a:rPr lang="en-US" sz="1400" u="sng" dirty="0" err="1">
                <a:solidFill>
                  <a:srgbClr val="0000FF"/>
                </a:solidFill>
                <a:highlight>
                  <a:srgbClr val="FFFFFF"/>
                </a:highlight>
                <a:latin typeface="Consolas" panose="020B0609020204030204" pitchFamily="49" charset="0"/>
              </a:rPr>
              <a:t>int</a:t>
            </a:r>
            <a:r>
              <a:rPr lang="en-US" sz="1400" u="sng" dirty="0">
                <a:solidFill>
                  <a:srgbClr val="000000"/>
                </a:solidFill>
                <a:highlight>
                  <a:srgbClr val="FFFFFF"/>
                </a:highlight>
                <a:latin typeface="Consolas" panose="020B0609020204030204" pitchFamily="49" charset="0"/>
              </a:rPr>
              <a:t> </a:t>
            </a:r>
            <a:r>
              <a:rPr lang="en-US" sz="1400" u="sng" dirty="0">
                <a:solidFill>
                  <a:srgbClr val="2B91AF"/>
                </a:solidFill>
                <a:highlight>
                  <a:srgbClr val="FFFFFF"/>
                </a:highlight>
                <a:latin typeface="Consolas" panose="020B0609020204030204" pitchFamily="49" charset="0"/>
              </a:rPr>
              <a:t>Comparer</a:t>
            </a:r>
            <a:r>
              <a:rPr lang="en-US" sz="1400" u="sng" dirty="0">
                <a:solidFill>
                  <a:srgbClr val="000000"/>
                </a:solidFill>
                <a:highlight>
                  <a:srgbClr val="FFFFFF"/>
                </a:highlight>
                <a:latin typeface="Consolas" panose="020B0609020204030204" pitchFamily="49" charset="0"/>
              </a:rPr>
              <a:t>(</a:t>
            </a:r>
            <a:r>
              <a:rPr lang="en-US" sz="1400" u="sng" dirty="0">
                <a:solidFill>
                  <a:srgbClr val="0000FF"/>
                </a:solidFill>
                <a:highlight>
                  <a:srgbClr val="FFFFFF"/>
                </a:highlight>
                <a:latin typeface="Consolas" panose="020B0609020204030204" pitchFamily="49" charset="0"/>
              </a:rPr>
              <a:t>object</a:t>
            </a:r>
            <a:r>
              <a:rPr lang="en-US" sz="1400" u="sng" dirty="0">
                <a:solidFill>
                  <a:srgbClr val="000000"/>
                </a:solidFill>
                <a:highlight>
                  <a:srgbClr val="FFFFFF"/>
                </a:highlight>
                <a:latin typeface="Consolas" panose="020B0609020204030204" pitchFamily="49" charset="0"/>
              </a:rPr>
              <a:t> obj1, </a:t>
            </a:r>
            <a:r>
              <a:rPr lang="en-US" sz="1400" u="sng" dirty="0">
                <a:solidFill>
                  <a:srgbClr val="0000FF"/>
                </a:solidFill>
                <a:highlight>
                  <a:srgbClr val="FFFFFF"/>
                </a:highlight>
                <a:latin typeface="Consolas" panose="020B0609020204030204" pitchFamily="49" charset="0"/>
              </a:rPr>
              <a:t>object</a:t>
            </a:r>
            <a:r>
              <a:rPr lang="en-US" sz="1400" u="sng" dirty="0">
                <a:solidFill>
                  <a:srgbClr val="000000"/>
                </a:solidFill>
                <a:highlight>
                  <a:srgbClr val="FFFFFF"/>
                </a:highlight>
                <a:latin typeface="Consolas" panose="020B0609020204030204" pitchFamily="49" charset="0"/>
              </a:rPr>
              <a:t> obj2); </a:t>
            </a:r>
            <a:r>
              <a:rPr lang="en-US" sz="1400" dirty="0">
                <a:solidFill>
                  <a:srgbClr val="008000"/>
                </a:solidFill>
                <a:highlight>
                  <a:srgbClr val="FFFFFF"/>
                </a:highlight>
                <a:latin typeface="Consolas" panose="020B0609020204030204" pitchFamily="49" charset="0"/>
              </a:rPr>
              <a:t>//delegate declaration</a:t>
            </a:r>
            <a:endParaRPr lang="en-US" sz="1400" u="sng" dirty="0">
              <a:solidFill>
                <a:srgbClr val="000000"/>
              </a:solidFill>
              <a:highlight>
                <a:srgbClr val="FFFFFF"/>
              </a:highlight>
              <a:latin typeface="Consolas" panose="020B0609020204030204" pitchFamily="49" charset="0"/>
            </a:endParaRPr>
          </a:p>
        </p:txBody>
      </p:sp>
      <p:sp>
        <p:nvSpPr>
          <p:cNvPr id="18" name="TextBox 17"/>
          <p:cNvSpPr txBox="1"/>
          <p:nvPr/>
        </p:nvSpPr>
        <p:spPr>
          <a:xfrm>
            <a:off x="1066800" y="76200"/>
            <a:ext cx="4925003" cy="307777"/>
          </a:xfrm>
          <a:prstGeom prst="rect">
            <a:avLst/>
          </a:prstGeom>
          <a:noFill/>
        </p:spPr>
        <p:txBody>
          <a:bodyPr wrap="none" rtlCol="0">
            <a:spAutoFit/>
          </a:bodyPr>
          <a:lstStyle/>
          <a:p>
            <a:r>
              <a:rPr lang="en-US" sz="1400" b="1" i="1" dirty="0">
                <a:solidFill>
                  <a:prstClr val="black"/>
                </a:solidFill>
              </a:rPr>
              <a:t>Contract</a:t>
            </a:r>
            <a:r>
              <a:rPr lang="en-US" sz="1400" i="1" dirty="0">
                <a:solidFill>
                  <a:prstClr val="black"/>
                </a:solidFill>
              </a:rPr>
              <a:t> between class that wants to use it and defining method </a:t>
            </a:r>
          </a:p>
        </p:txBody>
      </p:sp>
      <p:cxnSp>
        <p:nvCxnSpPr>
          <p:cNvPr id="5" name="Straight Arrow Connector 4"/>
          <p:cNvCxnSpPr/>
          <p:nvPr/>
        </p:nvCxnSpPr>
        <p:spPr>
          <a:xfrm flipH="1" flipV="1">
            <a:off x="3239589" y="2177143"/>
            <a:ext cx="182880" cy="10972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107474" y="2116183"/>
            <a:ext cx="278675" cy="304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595154" y="2569029"/>
            <a:ext cx="905692" cy="26735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046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236538"/>
            <a:ext cx="8229600" cy="735012"/>
          </a:xfrm>
        </p:spPr>
        <p:txBody>
          <a:bodyPr>
            <a:normAutofit/>
          </a:bodyPr>
          <a:lstStyle/>
          <a:p>
            <a:r>
              <a:rPr lang="en-US" sz="3600" dirty="0"/>
              <a:t>If you had this method defined:</a:t>
            </a:r>
          </a:p>
        </p:txBody>
      </p:sp>
      <p:sp>
        <p:nvSpPr>
          <p:cNvPr id="3" name="Content Placeholder 2"/>
          <p:cNvSpPr>
            <a:spLocks noGrp="1"/>
          </p:cNvSpPr>
          <p:nvPr>
            <p:ph idx="1"/>
          </p:nvPr>
        </p:nvSpPr>
        <p:spPr>
          <a:xfrm>
            <a:off x="209005" y="1200150"/>
            <a:ext cx="8734697" cy="4926013"/>
          </a:xfrm>
        </p:spPr>
        <p:txBody>
          <a:bodyPr>
            <a:normAutofit/>
          </a:bodyPr>
          <a:lstStyle/>
          <a:p>
            <a:pPr marL="0" indent="0">
              <a:buNone/>
            </a:pPr>
            <a:endParaRPr lang="en-US" sz="2000" dirty="0">
              <a:solidFill>
                <a:srgbClr val="0000FF"/>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rPr>
              <a:t>private</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CheckNameLength</a:t>
            </a:r>
            <a:r>
              <a:rPr lang="en-US" sz="2000" dirty="0">
                <a:solidFill>
                  <a:srgbClr val="000000"/>
                </a:solidFill>
                <a:highlight>
                  <a:srgbClr val="FFFFFF"/>
                </a:highlight>
                <a:latin typeface="Consolas" panose="020B0609020204030204" pitchFamily="49" charset="0"/>
              </a:rPr>
              <a:t>(</a:t>
            </a:r>
            <a:r>
              <a:rPr lang="en-US" sz="2000" dirty="0">
                <a:solidFill>
                  <a:srgbClr val="0000FF"/>
                </a:solidFill>
                <a:highlight>
                  <a:srgbClr val="FFFFFF"/>
                </a:highlight>
                <a:latin typeface="Consolas" panose="020B0609020204030204" pitchFamily="49" charset="0"/>
              </a:rPr>
              <a:t>string</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passedInName</a:t>
            </a:r>
            <a:r>
              <a:rPr lang="en-US"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a:t>
            </a:r>
          </a:p>
          <a:p>
            <a:pPr marL="0" indent="0">
              <a:buNone/>
            </a:pP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wonderfull</a:t>
            </a:r>
            <a:r>
              <a:rPr lang="en-US" sz="2000" dirty="0">
                <a:solidFill>
                  <a:srgbClr val="000000"/>
                </a:solidFill>
                <a:highlight>
                  <a:srgbClr val="FFFFFF"/>
                </a:highlight>
                <a:latin typeface="Consolas" panose="020B0609020204030204" pitchFamily="49" charset="0"/>
              </a:rPr>
              <a:t> code;</a:t>
            </a:r>
          </a:p>
          <a:p>
            <a:pPr marL="0" indent="0">
              <a:buNone/>
            </a:pPr>
            <a:r>
              <a:rPr lang="en-US" sz="2000" dirty="0">
                <a:solidFill>
                  <a:srgbClr val="000000"/>
                </a:solidFill>
                <a:highlight>
                  <a:srgbClr val="FFFFFF"/>
                </a:highlight>
                <a:latin typeface="Consolas" panose="020B0609020204030204" pitchFamily="49" charset="0"/>
              </a:rPr>
              <a:t>}</a:t>
            </a:r>
          </a:p>
          <a:p>
            <a:pPr marL="0" indent="0">
              <a:buNone/>
            </a:pP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FF"/>
                </a:solidFill>
                <a:highlight>
                  <a:srgbClr val="FFFFFF"/>
                </a:highlight>
                <a:latin typeface="Consolas" panose="020B0609020204030204" pitchFamily="49" charset="0"/>
              </a:rPr>
              <a:t>string</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firstName</a:t>
            </a:r>
            <a:r>
              <a:rPr lang="en-US" sz="2000" dirty="0">
                <a:solidFill>
                  <a:srgbClr val="000000"/>
                </a:solidFill>
                <a:highlight>
                  <a:srgbClr val="FFFFFF"/>
                </a:highlight>
                <a:latin typeface="Consolas" panose="020B0609020204030204" pitchFamily="49" charset="0"/>
              </a:rPr>
              <a:t> = </a:t>
            </a:r>
            <a:r>
              <a:rPr lang="en-US" sz="2000" dirty="0">
                <a:solidFill>
                  <a:srgbClr val="A31515"/>
                </a:solidFill>
                <a:highlight>
                  <a:srgbClr val="FFFFFF"/>
                </a:highlight>
                <a:latin typeface="Consolas" panose="020B0609020204030204" pitchFamily="49" charset="0"/>
              </a:rPr>
              <a:t>"Bob"</a:t>
            </a:r>
            <a:r>
              <a:rPr lang="en-US" sz="2000" dirty="0">
                <a:solidFill>
                  <a:srgbClr val="000000"/>
                </a:solidFill>
                <a:highlight>
                  <a:srgbClr val="FFFFFF"/>
                </a:highlight>
                <a:latin typeface="Consolas" panose="020B0609020204030204" pitchFamily="49" charset="0"/>
              </a:rPr>
              <a:t>;</a:t>
            </a:r>
          </a:p>
          <a:p>
            <a:pPr marL="0" indent="0">
              <a:buNone/>
            </a:pPr>
            <a:endParaRPr lang="en-US" sz="2000" dirty="0">
              <a:solidFill>
                <a:srgbClr val="000000"/>
              </a:solidFill>
              <a:highlight>
                <a:srgbClr val="FFFFFF"/>
              </a:highlight>
              <a:latin typeface="Consolas" panose="020B0609020204030204" pitchFamily="49" charset="0"/>
            </a:endParaRPr>
          </a:p>
          <a:p>
            <a:pPr marL="0" indent="0">
              <a:buNone/>
            </a:pPr>
            <a:r>
              <a:rPr lang="en-US" sz="2000" dirty="0">
                <a:solidFill>
                  <a:srgbClr val="000000"/>
                </a:solidFill>
                <a:highlight>
                  <a:srgbClr val="FFFFFF"/>
                </a:highlight>
              </a:rPr>
              <a:t>You can call it either way:</a:t>
            </a:r>
          </a:p>
          <a:p>
            <a:pPr marL="0" indent="0">
              <a:buNone/>
            </a:pPr>
            <a:endParaRPr lang="en-US" sz="1100" dirty="0">
              <a:solidFill>
                <a:srgbClr val="000000"/>
              </a:solidFill>
              <a:highlight>
                <a:srgbClr val="FFFFFF"/>
              </a:highlight>
              <a:latin typeface="Consolas" panose="020B0609020204030204" pitchFamily="49" charset="0"/>
            </a:endParaRPr>
          </a:p>
          <a:p>
            <a:pPr marL="0" indent="0">
              <a:buNone/>
            </a:pPr>
            <a:r>
              <a:rPr lang="en-US" sz="2000" dirty="0" err="1">
                <a:solidFill>
                  <a:srgbClr val="000000"/>
                </a:solidFill>
                <a:highlight>
                  <a:srgbClr val="FFFFFF"/>
                </a:highlight>
                <a:latin typeface="Consolas" panose="020B0609020204030204" pitchFamily="49" charset="0"/>
              </a:rPr>
              <a:t>CheckNameLength</a:t>
            </a:r>
            <a:r>
              <a:rPr lang="en-US" sz="2000" dirty="0">
                <a:solidFill>
                  <a:srgbClr val="000000"/>
                </a:solidFill>
                <a:highlight>
                  <a:srgbClr val="FFFFFF"/>
                </a:highlight>
                <a:latin typeface="Consolas" panose="020B0609020204030204" pitchFamily="49" charset="0"/>
              </a:rPr>
              <a:t>(</a:t>
            </a:r>
            <a:r>
              <a:rPr lang="en-US" sz="2000" dirty="0" err="1">
                <a:solidFill>
                  <a:srgbClr val="000000"/>
                </a:solidFill>
                <a:highlight>
                  <a:srgbClr val="FFFFFF"/>
                </a:highlight>
                <a:latin typeface="Consolas" panose="020B0609020204030204" pitchFamily="49" charset="0"/>
              </a:rPr>
              <a:t>firstName</a:t>
            </a:r>
            <a:r>
              <a:rPr lang="en-US" sz="2000" dirty="0">
                <a:solidFill>
                  <a:srgbClr val="000000"/>
                </a:solidFill>
                <a:highlight>
                  <a:srgbClr val="FFFFFF"/>
                </a:highlight>
                <a:latin typeface="Consolas" panose="020B0609020204030204" pitchFamily="49" charset="0"/>
              </a:rPr>
              <a:t>);</a:t>
            </a:r>
          </a:p>
          <a:p>
            <a:pPr marL="0" indent="0">
              <a:buNone/>
            </a:pPr>
            <a:r>
              <a:rPr lang="en-US" sz="2000" dirty="0" err="1">
                <a:solidFill>
                  <a:srgbClr val="000000"/>
                </a:solidFill>
                <a:highlight>
                  <a:srgbClr val="FFFFFF"/>
                </a:highlight>
                <a:latin typeface="Consolas" panose="020B0609020204030204" pitchFamily="49" charset="0"/>
              </a:rPr>
              <a:t>CheckNameLength</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"Bob"</a:t>
            </a:r>
            <a:r>
              <a:rPr lang="en-US" sz="2000" dirty="0">
                <a:solidFill>
                  <a:srgbClr val="000000"/>
                </a:solidFill>
                <a:highlight>
                  <a:srgbClr val="FFFFFF"/>
                </a:highlight>
                <a:latin typeface="Consolas" panose="020B0609020204030204" pitchFamily="49" charset="0"/>
              </a:rPr>
              <a:t>);</a:t>
            </a:r>
            <a:endParaRPr lang="en-US" sz="2000" dirty="0"/>
          </a:p>
        </p:txBody>
      </p:sp>
    </p:spTree>
    <p:extLst>
      <p:ext uri="{BB962C8B-B14F-4D97-AF65-F5344CB8AC3E}">
        <p14:creationId xmlns:p14="http://schemas.microsoft.com/office/powerpoint/2010/main" val="1786874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Delegate variable</a:t>
            </a:r>
          </a:p>
        </p:txBody>
      </p:sp>
      <p:sp>
        <p:nvSpPr>
          <p:cNvPr id="3" name="Content Placeholder 2"/>
          <p:cNvSpPr>
            <a:spLocks noGrp="1"/>
          </p:cNvSpPr>
          <p:nvPr>
            <p:ph idx="1"/>
          </p:nvPr>
        </p:nvSpPr>
        <p:spPr/>
        <p:txBody>
          <a:bodyPr>
            <a:normAutofit fontScale="92500"/>
          </a:bodyPr>
          <a:lstStyle/>
          <a:p>
            <a:r>
              <a:rPr lang="en-US" dirty="0"/>
              <a:t>You don’t need to create a delegate variable …</a:t>
            </a:r>
          </a:p>
          <a:p>
            <a:pPr lvl="1"/>
            <a:r>
              <a:rPr lang="en-US" dirty="0"/>
              <a:t>If you have a </a:t>
            </a:r>
            <a:r>
              <a:rPr lang="en-US" dirty="0">
                <a:solidFill>
                  <a:srgbClr val="FF0000"/>
                </a:solidFill>
              </a:rPr>
              <a:t>delegate definition</a:t>
            </a:r>
          </a:p>
          <a:p>
            <a:pPr lvl="1"/>
            <a:r>
              <a:rPr lang="en-US" dirty="0"/>
              <a:t>You have a </a:t>
            </a:r>
            <a:r>
              <a:rPr lang="en-US" dirty="0">
                <a:solidFill>
                  <a:schemeClr val="accent6">
                    <a:lumMod val="75000"/>
                  </a:schemeClr>
                </a:solidFill>
              </a:rPr>
              <a:t>method</a:t>
            </a:r>
            <a:r>
              <a:rPr lang="en-US" dirty="0"/>
              <a:t> the matches that </a:t>
            </a:r>
            <a:r>
              <a:rPr lang="en-US" dirty="0">
                <a:solidFill>
                  <a:srgbClr val="FF0000"/>
                </a:solidFill>
              </a:rPr>
              <a:t>definition</a:t>
            </a:r>
          </a:p>
          <a:p>
            <a:pPr lvl="1"/>
            <a:r>
              <a:rPr lang="en-US" dirty="0"/>
              <a:t>You have some </a:t>
            </a:r>
            <a:r>
              <a:rPr lang="en-US" dirty="0">
                <a:solidFill>
                  <a:srgbClr val="0070C0"/>
                </a:solidFill>
              </a:rPr>
              <a:t>other class </a:t>
            </a:r>
            <a:r>
              <a:rPr lang="en-US" dirty="0"/>
              <a:t>that has a </a:t>
            </a:r>
            <a:r>
              <a:rPr lang="en-US" dirty="0">
                <a:solidFill>
                  <a:srgbClr val="00B050"/>
                </a:solidFill>
              </a:rPr>
              <a:t>method</a:t>
            </a:r>
            <a:r>
              <a:rPr lang="en-US" dirty="0"/>
              <a:t> defined that takes in a parameter of that </a:t>
            </a:r>
            <a:r>
              <a:rPr lang="en-US" dirty="0">
                <a:solidFill>
                  <a:srgbClr val="FF0000"/>
                </a:solidFill>
              </a:rPr>
              <a:t>delegate definition</a:t>
            </a:r>
            <a:r>
              <a:rPr lang="en-US" dirty="0"/>
              <a:t>,</a:t>
            </a:r>
          </a:p>
          <a:p>
            <a:pPr lvl="1"/>
            <a:r>
              <a:rPr lang="en-US" dirty="0"/>
              <a:t>Then</a:t>
            </a:r>
          </a:p>
          <a:p>
            <a:pPr lvl="1"/>
            <a:r>
              <a:rPr lang="en-US" dirty="0"/>
              <a:t>You can just pass the name of your </a:t>
            </a:r>
            <a:r>
              <a:rPr lang="en-US" dirty="0">
                <a:solidFill>
                  <a:schemeClr val="accent6">
                    <a:lumMod val="75000"/>
                  </a:schemeClr>
                </a:solidFill>
              </a:rPr>
              <a:t>method</a:t>
            </a:r>
            <a:r>
              <a:rPr lang="en-US" dirty="0"/>
              <a:t> in directly to the </a:t>
            </a:r>
            <a:r>
              <a:rPr lang="en-US" dirty="0">
                <a:solidFill>
                  <a:srgbClr val="0070C0"/>
                </a:solidFill>
              </a:rPr>
              <a:t>other class’s </a:t>
            </a:r>
            <a:r>
              <a:rPr lang="en-US" dirty="0">
                <a:solidFill>
                  <a:srgbClr val="00B050"/>
                </a:solidFill>
              </a:rPr>
              <a:t>method</a:t>
            </a:r>
            <a:r>
              <a:rPr lang="en-US" dirty="0"/>
              <a:t>, without first making up a delegate variable to hold a pointer to your method.</a:t>
            </a:r>
          </a:p>
        </p:txBody>
      </p:sp>
    </p:spTree>
    <p:extLst>
      <p:ext uri="{BB962C8B-B14F-4D97-AF65-F5344CB8AC3E}">
        <p14:creationId xmlns:p14="http://schemas.microsoft.com/office/powerpoint/2010/main" val="3591922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at programs</a:t>
            </a:r>
          </a:p>
        </p:txBody>
      </p:sp>
      <p:sp>
        <p:nvSpPr>
          <p:cNvPr id="3" name="Content Placeholder 2"/>
          <p:cNvSpPr>
            <a:spLocks noGrp="1"/>
          </p:cNvSpPr>
          <p:nvPr>
            <p:ph idx="1"/>
          </p:nvPr>
        </p:nvSpPr>
        <p:spPr/>
        <p:txBody>
          <a:bodyPr/>
          <a:lstStyle/>
          <a:p>
            <a:r>
              <a:rPr lang="en-US" dirty="0"/>
              <a:t>2-DelegatesAnotherExample</a:t>
            </a:r>
          </a:p>
          <a:p>
            <a:endParaRPr lang="en-US" dirty="0"/>
          </a:p>
          <a:p>
            <a:r>
              <a:rPr lang="en-US" dirty="0"/>
              <a:t>3-DelegatesPersonFilter</a:t>
            </a:r>
          </a:p>
        </p:txBody>
      </p:sp>
    </p:spTree>
    <p:extLst>
      <p:ext uri="{BB962C8B-B14F-4D97-AF65-F5344CB8AC3E}">
        <p14:creationId xmlns:p14="http://schemas.microsoft.com/office/powerpoint/2010/main" val="573786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Slides for Part 2</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19995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i="1" dirty="0">
                <a:solidFill>
                  <a:srgbClr val="0070C0"/>
                </a:solidFill>
              </a:rPr>
              <a:t>Multi-cast</a:t>
            </a:r>
            <a:r>
              <a:rPr lang="en-US" altLang="en-US" dirty="0"/>
              <a:t> Delegates</a:t>
            </a:r>
            <a:br>
              <a:rPr lang="en-US" altLang="en-US" dirty="0"/>
            </a:br>
            <a:endParaRPr lang="en-US" dirty="0"/>
          </a:p>
        </p:txBody>
      </p:sp>
      <p:sp>
        <p:nvSpPr>
          <p:cNvPr id="3" name="Content Placeholder 2"/>
          <p:cNvSpPr>
            <a:spLocks noGrp="1"/>
          </p:cNvSpPr>
          <p:nvPr>
            <p:ph idx="1"/>
          </p:nvPr>
        </p:nvSpPr>
        <p:spPr/>
        <p:txBody>
          <a:bodyPr/>
          <a:lstStyle/>
          <a:p>
            <a:r>
              <a:rPr lang="en-US" altLang="en-US" dirty="0"/>
              <a:t>A delegate instance can refer to multiple methods</a:t>
            </a:r>
          </a:p>
          <a:p>
            <a:pPr lvl="1"/>
            <a:r>
              <a:rPr lang="en-US" sz="2200" dirty="0" err="1">
                <a:solidFill>
                  <a:srgbClr val="000000"/>
                </a:solidFill>
                <a:highlight>
                  <a:srgbClr val="FFFFFF"/>
                </a:highlight>
                <a:latin typeface="Consolas"/>
              </a:rPr>
              <a:t>myGreetMethod</a:t>
            </a:r>
            <a:r>
              <a:rPr lang="en-US" sz="2200" dirty="0">
                <a:solidFill>
                  <a:prstClr val="black"/>
                </a:solidFill>
              </a:rPr>
              <a:t> = </a:t>
            </a:r>
            <a:r>
              <a:rPr lang="en-US" sz="2200" dirty="0" err="1">
                <a:solidFill>
                  <a:srgbClr val="000000"/>
                </a:solidFill>
                <a:highlight>
                  <a:srgbClr val="FFFFFF"/>
                </a:highlight>
                <a:latin typeface="Consolas"/>
              </a:rPr>
              <a:t>GoodAfternoon</a:t>
            </a:r>
            <a:r>
              <a:rPr lang="en-US" sz="2200" dirty="0">
                <a:solidFill>
                  <a:prstClr val="black"/>
                </a:solidFill>
              </a:rPr>
              <a:t>;</a:t>
            </a:r>
          </a:p>
          <a:p>
            <a:pPr lvl="1"/>
            <a:r>
              <a:rPr lang="en-US" sz="2200" dirty="0" err="1">
                <a:solidFill>
                  <a:srgbClr val="000000"/>
                </a:solidFill>
                <a:highlight>
                  <a:srgbClr val="FFFFFF"/>
                </a:highlight>
                <a:latin typeface="Consolas"/>
              </a:rPr>
              <a:t>myGreetMethod</a:t>
            </a:r>
            <a:r>
              <a:rPr lang="en-US" sz="2200" dirty="0">
                <a:solidFill>
                  <a:prstClr val="black"/>
                </a:solidFill>
              </a:rPr>
              <a:t> </a:t>
            </a:r>
            <a:r>
              <a:rPr lang="en-US" sz="2200">
                <a:solidFill>
                  <a:prstClr val="black"/>
                </a:solidFill>
              </a:rPr>
              <a:t>=  </a:t>
            </a:r>
            <a:r>
              <a:rPr lang="en-US" sz="2200" dirty="0">
                <a:solidFill>
                  <a:prstClr val="black"/>
                </a:solidFill>
              </a:rPr>
              <a:t>+ </a:t>
            </a:r>
            <a:r>
              <a:rPr lang="en-US" sz="2200" dirty="0" err="1">
                <a:solidFill>
                  <a:srgbClr val="000000"/>
                </a:solidFill>
                <a:highlight>
                  <a:srgbClr val="FFFFFF"/>
                </a:highlight>
                <a:latin typeface="Consolas"/>
              </a:rPr>
              <a:t>GoodNight</a:t>
            </a:r>
            <a:r>
              <a:rPr lang="en-US" sz="2200" dirty="0">
                <a:solidFill>
                  <a:prstClr val="black"/>
                </a:solidFill>
              </a:rPr>
              <a:t>;</a:t>
            </a:r>
          </a:p>
          <a:p>
            <a:r>
              <a:rPr lang="en-US" sz="2600" dirty="0" err="1">
                <a:solidFill>
                  <a:prstClr val="black"/>
                </a:solidFill>
              </a:rPr>
              <a:t>myGreetMethod</a:t>
            </a:r>
            <a:r>
              <a:rPr lang="en-US" sz="2600" dirty="0">
                <a:solidFill>
                  <a:prstClr val="black"/>
                </a:solidFill>
              </a:rPr>
              <a:t> will call </a:t>
            </a:r>
            <a:r>
              <a:rPr lang="en-US" sz="2600" b="1" dirty="0">
                <a:solidFill>
                  <a:prstClr val="black"/>
                </a:solidFill>
              </a:rPr>
              <a:t>both</a:t>
            </a:r>
            <a:r>
              <a:rPr lang="en-US" sz="2600" dirty="0">
                <a:solidFill>
                  <a:prstClr val="black"/>
                </a:solidFill>
              </a:rPr>
              <a:t> methods.</a:t>
            </a:r>
          </a:p>
          <a:p>
            <a:pPr lvl="1"/>
            <a:r>
              <a:rPr lang="en-US" sz="2400" dirty="0" err="1">
                <a:solidFill>
                  <a:srgbClr val="000000"/>
                </a:solidFill>
                <a:highlight>
                  <a:srgbClr val="FFFFFF"/>
                </a:highlight>
                <a:latin typeface="Consolas"/>
              </a:rPr>
              <a:t>myGreetMethod</a:t>
            </a:r>
            <a:r>
              <a:rPr lang="en-US" sz="2400" dirty="0">
                <a:solidFill>
                  <a:srgbClr val="000000"/>
                </a:solidFill>
                <a:highlight>
                  <a:srgbClr val="FFFFFF"/>
                </a:highlight>
                <a:latin typeface="Consolas"/>
              </a:rPr>
              <a:t>(</a:t>
            </a:r>
            <a:r>
              <a:rPr lang="en-US" sz="2400" dirty="0">
                <a:solidFill>
                  <a:srgbClr val="A31515"/>
                </a:solidFill>
                <a:highlight>
                  <a:srgbClr val="FFFFFF"/>
                </a:highlight>
                <a:latin typeface="Consolas"/>
              </a:rPr>
              <a:t>"Kurt"</a:t>
            </a:r>
            <a:r>
              <a:rPr lang="en-US" sz="2400" dirty="0">
                <a:solidFill>
                  <a:srgbClr val="000000"/>
                </a:solidFill>
                <a:highlight>
                  <a:srgbClr val="FFFFFF"/>
                </a:highlight>
                <a:latin typeface="Consolas"/>
              </a:rPr>
              <a:t>);</a:t>
            </a:r>
          </a:p>
          <a:p>
            <a:pPr lvl="1"/>
            <a:endParaRPr lang="en-US" altLang="en-US" sz="2400" dirty="0">
              <a:solidFill>
                <a:srgbClr val="000000"/>
              </a:solidFill>
              <a:highlight>
                <a:srgbClr val="FFFFFF"/>
              </a:highlight>
              <a:latin typeface="Consolas"/>
            </a:endParaRPr>
          </a:p>
          <a:p>
            <a:pPr lvl="1"/>
            <a:r>
              <a:rPr lang="en-US" altLang="en-US" sz="2400" i="1" dirty="0">
                <a:solidFill>
                  <a:srgbClr val="000000"/>
                </a:solidFill>
                <a:highlight>
                  <a:srgbClr val="FFFFFF"/>
                </a:highlight>
              </a:rPr>
              <a:t>(this will be important when we get to Events)</a:t>
            </a:r>
            <a:endParaRPr lang="en-US" altLang="en-US" sz="2000" i="1" dirty="0"/>
          </a:p>
          <a:p>
            <a:pPr marL="457200" lvl="1" indent="0">
              <a:buNone/>
            </a:pPr>
            <a:endParaRPr lang="en-US" sz="2200" dirty="0">
              <a:solidFill>
                <a:prstClr val="black"/>
              </a:solidFill>
            </a:endParaRPr>
          </a:p>
          <a:p>
            <a:pPr lvl="1"/>
            <a:endParaRPr lang="en-US" altLang="en-US" dirty="0"/>
          </a:p>
          <a:p>
            <a:endParaRPr lang="en-US" dirty="0"/>
          </a:p>
        </p:txBody>
      </p:sp>
    </p:spTree>
    <p:extLst>
      <p:ext uri="{BB962C8B-B14F-4D97-AF65-F5344CB8AC3E}">
        <p14:creationId xmlns:p14="http://schemas.microsoft.com/office/powerpoint/2010/main" val="3724923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3600" b="1" dirty="0"/>
              <a:t>Events</a:t>
            </a:r>
            <a:endParaRPr lang="en-US" sz="3600" dirty="0"/>
          </a:p>
        </p:txBody>
      </p:sp>
      <p:sp>
        <p:nvSpPr>
          <p:cNvPr id="3" name="Content Placeholder 2"/>
          <p:cNvSpPr>
            <a:spLocks noGrp="1"/>
          </p:cNvSpPr>
          <p:nvPr>
            <p:ph idx="1"/>
          </p:nvPr>
        </p:nvSpPr>
        <p:spPr>
          <a:xfrm>
            <a:off x="381000" y="762000"/>
            <a:ext cx="8382000" cy="5638800"/>
          </a:xfrm>
        </p:spPr>
        <p:txBody>
          <a:bodyPr>
            <a:normAutofit fontScale="62500" lnSpcReduction="20000"/>
          </a:bodyPr>
          <a:lstStyle/>
          <a:p>
            <a:endParaRPr lang="en-US" b="1" dirty="0"/>
          </a:p>
          <a:p>
            <a:r>
              <a:rPr lang="en-US" sz="3600" dirty="0"/>
              <a:t>Events allow you to specify that </a:t>
            </a:r>
            <a:r>
              <a:rPr lang="en-US" sz="3600" b="1" i="1" dirty="0"/>
              <a:t>when</a:t>
            </a:r>
            <a:r>
              <a:rPr lang="en-US" sz="3600" dirty="0"/>
              <a:t> external event occurs, such as a mouse click, which is in some other code, “please do this code for me”.  (this, is the delegate method you give it)</a:t>
            </a:r>
          </a:p>
          <a:p>
            <a:r>
              <a:rPr lang="en-US" sz="3600" dirty="0"/>
              <a:t>Events are most commonly used in user interfaces such as Windows Forms. (Other events can be raised without direct user action, such as events that correspond to timer ticks of the internal clock, email being received, file-copy operations completing, etc. )</a:t>
            </a:r>
          </a:p>
          <a:p>
            <a:r>
              <a:rPr lang="en-US" sz="3600" dirty="0"/>
              <a:t>Events and delegates are tightly coupled concepts because flexible event handling requires that the response to the event be dispatched to the appropriate event handler. An event handler is typically implemented in C# via a delegate. </a:t>
            </a:r>
          </a:p>
          <a:p>
            <a:r>
              <a:rPr lang="en-US" sz="3600" dirty="0"/>
              <a:t>YOU get to write the code that the event handler should execute so that the event processor will do whatever you want. You do this by passing  in your method (delegate) telling it what to do</a:t>
            </a:r>
          </a:p>
        </p:txBody>
      </p:sp>
    </p:spTree>
    <p:extLst>
      <p:ext uri="{BB962C8B-B14F-4D97-AF65-F5344CB8AC3E}">
        <p14:creationId xmlns:p14="http://schemas.microsoft.com/office/powerpoint/2010/main" val="2893357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delegates</a:t>
            </a:r>
          </a:p>
        </p:txBody>
      </p:sp>
      <p:sp>
        <p:nvSpPr>
          <p:cNvPr id="3" name="Content Placeholder 2"/>
          <p:cNvSpPr>
            <a:spLocks noGrp="1"/>
          </p:cNvSpPr>
          <p:nvPr>
            <p:ph idx="1"/>
          </p:nvPr>
        </p:nvSpPr>
        <p:spPr/>
        <p:txBody>
          <a:bodyPr>
            <a:normAutofit fontScale="77500" lnSpcReduction="20000"/>
          </a:bodyPr>
          <a:lstStyle/>
          <a:p>
            <a:r>
              <a:rPr lang="en-US" dirty="0"/>
              <a:t>In many cases it makes sense to pass in the name of a method to another method so that 2</a:t>
            </a:r>
            <a:r>
              <a:rPr lang="en-US" baseline="30000" dirty="0"/>
              <a:t>nd</a:t>
            </a:r>
            <a:r>
              <a:rPr lang="en-US" dirty="0"/>
              <a:t> method can use the code passed into it</a:t>
            </a:r>
          </a:p>
          <a:p>
            <a:r>
              <a:rPr lang="en-US" dirty="0"/>
              <a:t>To allow a method signature to specify it wants a method as a parameter, we have to give that method thing a “type”.</a:t>
            </a:r>
          </a:p>
          <a:p>
            <a:r>
              <a:rPr lang="en-US" dirty="0"/>
              <a:t>Just like we used the word “enum” to define a new data type  (Rank) we use the work “delegate” to define a new data type that IS a method</a:t>
            </a:r>
          </a:p>
          <a:p>
            <a:r>
              <a:rPr lang="en-US" dirty="0"/>
              <a:t>This new data type is a contract between the method that wants a method and the method being passed into it, saying what the signature of the method must be.</a:t>
            </a:r>
          </a:p>
        </p:txBody>
      </p:sp>
    </p:spTree>
    <p:extLst>
      <p:ext uri="{BB962C8B-B14F-4D97-AF65-F5344CB8AC3E}">
        <p14:creationId xmlns:p14="http://schemas.microsoft.com/office/powerpoint/2010/main" val="56688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573087"/>
          </a:xfrm>
        </p:spPr>
        <p:txBody>
          <a:bodyPr>
            <a:normAutofit fontScale="90000"/>
          </a:bodyPr>
          <a:lstStyle/>
          <a:p>
            <a:r>
              <a:rPr lang="en-US" sz="3600" dirty="0"/>
              <a:t>Real life “similar” examples</a:t>
            </a:r>
          </a:p>
        </p:txBody>
      </p:sp>
      <p:sp>
        <p:nvSpPr>
          <p:cNvPr id="3" name="Content Placeholder 2"/>
          <p:cNvSpPr>
            <a:spLocks noGrp="1"/>
          </p:cNvSpPr>
          <p:nvPr>
            <p:ph idx="1"/>
          </p:nvPr>
        </p:nvSpPr>
        <p:spPr>
          <a:xfrm>
            <a:off x="333375" y="676276"/>
            <a:ext cx="8229600" cy="647699"/>
          </a:xfrm>
        </p:spPr>
        <p:txBody>
          <a:bodyPr>
            <a:normAutofit fontScale="92500"/>
          </a:bodyPr>
          <a:lstStyle/>
          <a:p>
            <a:r>
              <a:rPr lang="en-US" dirty="0"/>
              <a:t>Quilting store has a machine that quilts a pattern.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1025" y="1159668"/>
            <a:ext cx="7496175" cy="5622132"/>
          </a:xfrm>
          <a:prstGeom prst="rect">
            <a:avLst/>
          </a:prstGeom>
        </p:spPr>
      </p:pic>
    </p:spTree>
    <p:extLst>
      <p:ext uri="{BB962C8B-B14F-4D97-AF65-F5344CB8AC3E}">
        <p14:creationId xmlns:p14="http://schemas.microsoft.com/office/powerpoint/2010/main" val="222579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000" dirty="0"/>
              <a:t>The “object”, the machine, has the code (a method) to do quilting.</a:t>
            </a:r>
            <a:br>
              <a:rPr lang="en-US" sz="2000" dirty="0"/>
            </a:br>
            <a:r>
              <a:rPr lang="en-US" sz="2000" dirty="0"/>
              <a:t>You pass in a new “method”, a USB stick, with a pattern you like.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898365"/>
            <a:ext cx="4648200" cy="451195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0425" y="2095500"/>
            <a:ext cx="1428750" cy="2857500"/>
          </a:xfrm>
          <a:prstGeom prst="rect">
            <a:avLst/>
          </a:prstGeom>
        </p:spPr>
      </p:pic>
      <p:cxnSp>
        <p:nvCxnSpPr>
          <p:cNvPr id="6" name="Straight Arrow Connector 5"/>
          <p:cNvCxnSpPr/>
          <p:nvPr/>
        </p:nvCxnSpPr>
        <p:spPr>
          <a:xfrm>
            <a:off x="6610350" y="942975"/>
            <a:ext cx="628650" cy="1257301"/>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716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methods:</a:t>
            </a:r>
          </a:p>
        </p:txBody>
      </p:sp>
      <p:sp>
        <p:nvSpPr>
          <p:cNvPr id="4" name="Rectangle 3"/>
          <p:cNvSpPr/>
          <p:nvPr/>
        </p:nvSpPr>
        <p:spPr>
          <a:xfrm>
            <a:off x="5029200" y="3629026"/>
            <a:ext cx="3448050" cy="2476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t>MyQuilt</a:t>
            </a:r>
            <a:r>
              <a:rPr lang="en-US" b="1" dirty="0"/>
              <a:t> Object</a:t>
            </a:r>
          </a:p>
          <a:p>
            <a:endParaRPr lang="en-US" dirty="0"/>
          </a:p>
          <a:p>
            <a:r>
              <a:rPr lang="en-US" dirty="0" err="1"/>
              <a:t>QuiltThisWay</a:t>
            </a:r>
            <a:r>
              <a:rPr lang="en-US" dirty="0"/>
              <a:t>(give me a method)</a:t>
            </a:r>
          </a:p>
          <a:p>
            <a:r>
              <a:rPr lang="en-US" dirty="0"/>
              <a:t>{</a:t>
            </a:r>
          </a:p>
          <a:p>
            <a:r>
              <a:rPr lang="en-US" dirty="0"/>
              <a:t>quilt code …</a:t>
            </a:r>
          </a:p>
          <a:p>
            <a:r>
              <a:rPr lang="en-US" dirty="0" err="1"/>
              <a:t>MakePrettyStar</a:t>
            </a:r>
            <a:r>
              <a:rPr lang="en-US" dirty="0"/>
              <a:t>()</a:t>
            </a:r>
          </a:p>
          <a:p>
            <a:r>
              <a:rPr lang="en-US" dirty="0"/>
              <a:t>quilt code …</a:t>
            </a:r>
          </a:p>
          <a:p>
            <a:r>
              <a:rPr lang="en-US" dirty="0"/>
              <a:t>}</a:t>
            </a:r>
          </a:p>
        </p:txBody>
      </p:sp>
      <p:sp>
        <p:nvSpPr>
          <p:cNvPr id="6" name="Rectangle 5"/>
          <p:cNvSpPr/>
          <p:nvPr/>
        </p:nvSpPr>
        <p:spPr>
          <a:xfrm>
            <a:off x="342900" y="1419225"/>
            <a:ext cx="3981450" cy="2552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User Program</a:t>
            </a:r>
          </a:p>
          <a:p>
            <a:endParaRPr lang="en-US" dirty="0"/>
          </a:p>
          <a:p>
            <a:r>
              <a:rPr lang="en-US" dirty="0"/>
              <a:t>Public void </a:t>
            </a:r>
            <a:r>
              <a:rPr lang="en-US" dirty="0" err="1"/>
              <a:t>MakePrettyStar</a:t>
            </a:r>
            <a:r>
              <a:rPr lang="en-US" dirty="0"/>
              <a:t>( )</a:t>
            </a:r>
          </a:p>
          <a:p>
            <a:r>
              <a:rPr lang="en-US" dirty="0"/>
              <a:t>{</a:t>
            </a:r>
          </a:p>
          <a:p>
            <a:r>
              <a:rPr lang="en-US" dirty="0"/>
              <a:t>   Your special code to draw a star</a:t>
            </a:r>
          </a:p>
          <a:p>
            <a:r>
              <a:rPr lang="en-US" dirty="0"/>
              <a:t>}</a:t>
            </a:r>
          </a:p>
          <a:p>
            <a:endParaRPr lang="en-US" dirty="0"/>
          </a:p>
          <a:p>
            <a:r>
              <a:rPr lang="en-US" dirty="0"/>
              <a:t>Start the machine by calling</a:t>
            </a:r>
          </a:p>
          <a:p>
            <a:r>
              <a:rPr lang="en-US" dirty="0" err="1"/>
              <a:t>MyQuilt.QuiltThisWay</a:t>
            </a:r>
            <a:r>
              <a:rPr lang="en-US" dirty="0"/>
              <a:t>(</a:t>
            </a:r>
            <a:r>
              <a:rPr lang="en-US" dirty="0" err="1"/>
              <a:t>MakePrettyStar</a:t>
            </a:r>
            <a:r>
              <a:rPr lang="en-US" dirty="0"/>
              <a:t>);</a:t>
            </a:r>
          </a:p>
        </p:txBody>
      </p:sp>
      <p:cxnSp>
        <p:nvCxnSpPr>
          <p:cNvPr id="8" name="Straight Arrow Connector 7"/>
          <p:cNvCxnSpPr/>
          <p:nvPr/>
        </p:nvCxnSpPr>
        <p:spPr>
          <a:xfrm>
            <a:off x="2771775" y="2266950"/>
            <a:ext cx="600075" cy="1438275"/>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86200" y="3838575"/>
            <a:ext cx="3790950" cy="53340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1409701" y="2305052"/>
            <a:ext cx="4719637" cy="3031329"/>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09600" y="2926556"/>
            <a:ext cx="4505325" cy="256698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634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45035"/>
          </a:xfrm>
        </p:spPr>
        <p:txBody>
          <a:bodyPr>
            <a:normAutofit/>
          </a:bodyPr>
          <a:lstStyle/>
          <a:p>
            <a:r>
              <a:rPr lang="en-US" sz="3600" dirty="0"/>
              <a:t>That is </a:t>
            </a:r>
            <a:r>
              <a:rPr lang="en-US" sz="3600"/>
              <a:t>the big idea</a:t>
            </a:r>
            <a:endParaRPr lang="en-US" sz="3600" dirty="0"/>
          </a:p>
        </p:txBody>
      </p:sp>
      <p:sp>
        <p:nvSpPr>
          <p:cNvPr id="3" name="Content Placeholder 2"/>
          <p:cNvSpPr>
            <a:spLocks noGrp="1"/>
          </p:cNvSpPr>
          <p:nvPr>
            <p:ph idx="1"/>
          </p:nvPr>
        </p:nvSpPr>
        <p:spPr>
          <a:xfrm>
            <a:off x="457200" y="1240972"/>
            <a:ext cx="8229600" cy="4885192"/>
          </a:xfrm>
        </p:spPr>
        <p:txBody>
          <a:bodyPr>
            <a:noAutofit/>
          </a:bodyPr>
          <a:lstStyle/>
          <a:p>
            <a:r>
              <a:rPr lang="en-US" sz="2400" dirty="0"/>
              <a:t>You can write a method, and then give that method to another method and have it run your method.  (JavaScript calls this a “callback”)</a:t>
            </a:r>
          </a:p>
          <a:p>
            <a:r>
              <a:rPr lang="en-US" sz="2400" dirty="0"/>
              <a:t>When you pass in a </a:t>
            </a:r>
            <a:r>
              <a:rPr lang="en-US" sz="2400" dirty="0">
                <a:solidFill>
                  <a:schemeClr val="accent6">
                    <a:lumMod val="75000"/>
                  </a:schemeClr>
                </a:solidFill>
              </a:rPr>
              <a:t>pass-in-method</a:t>
            </a:r>
            <a:r>
              <a:rPr lang="en-US" sz="2400" dirty="0"/>
              <a:t> as a parameter to a </a:t>
            </a:r>
            <a:r>
              <a:rPr lang="en-US" sz="2400" dirty="0">
                <a:solidFill>
                  <a:srgbClr val="0070C0"/>
                </a:solidFill>
              </a:rPr>
              <a:t>use-your-method</a:t>
            </a:r>
            <a:r>
              <a:rPr lang="en-US" sz="2400" dirty="0"/>
              <a:t>, as you call the </a:t>
            </a:r>
            <a:r>
              <a:rPr lang="en-US" sz="2400" dirty="0">
                <a:solidFill>
                  <a:srgbClr val="0070C0"/>
                </a:solidFill>
              </a:rPr>
              <a:t>use-your-method</a:t>
            </a:r>
            <a:r>
              <a:rPr lang="en-US" sz="2400" dirty="0"/>
              <a:t>, you can set the parameter (  ) to be either:</a:t>
            </a:r>
          </a:p>
          <a:p>
            <a:pPr lvl="1"/>
            <a:r>
              <a:rPr lang="en-US" sz="2400" dirty="0"/>
              <a:t>The actual name of your </a:t>
            </a:r>
            <a:r>
              <a:rPr lang="en-US" sz="2400" dirty="0">
                <a:solidFill>
                  <a:schemeClr val="accent6">
                    <a:lumMod val="75000"/>
                  </a:schemeClr>
                </a:solidFill>
              </a:rPr>
              <a:t>pass-in-method</a:t>
            </a:r>
            <a:r>
              <a:rPr lang="en-US" sz="2400" dirty="0"/>
              <a:t>,</a:t>
            </a:r>
          </a:p>
          <a:p>
            <a:pPr lvl="1"/>
            <a:r>
              <a:rPr lang="en-US" sz="2400" dirty="0"/>
              <a:t>Or, you can give your </a:t>
            </a:r>
            <a:r>
              <a:rPr lang="en-US" sz="2400" dirty="0">
                <a:solidFill>
                  <a:schemeClr val="accent6">
                    <a:lumMod val="75000"/>
                  </a:schemeClr>
                </a:solidFill>
              </a:rPr>
              <a:t>pass-in-method</a:t>
            </a:r>
            <a:r>
              <a:rPr lang="en-US" sz="2400" dirty="0"/>
              <a:t> a name.</a:t>
            </a:r>
          </a:p>
          <a:p>
            <a:pPr lvl="2"/>
            <a:r>
              <a:rPr lang="en-US" dirty="0"/>
              <a:t>If you give a name to your </a:t>
            </a:r>
            <a:r>
              <a:rPr lang="en-US" dirty="0">
                <a:solidFill>
                  <a:schemeClr val="accent6">
                    <a:lumMod val="75000"/>
                  </a:schemeClr>
                </a:solidFill>
              </a:rPr>
              <a:t>pass-in-method</a:t>
            </a:r>
            <a:r>
              <a:rPr lang="en-US" dirty="0"/>
              <a:t>, then that name is “of data type Delegate Method”.  A Delegate method is a data type variable that is allowed to point to a method.</a:t>
            </a:r>
          </a:p>
        </p:txBody>
      </p:sp>
    </p:spTree>
    <p:extLst>
      <p:ext uri="{BB962C8B-B14F-4D97-AF65-F5344CB8AC3E}">
        <p14:creationId xmlns:p14="http://schemas.microsoft.com/office/powerpoint/2010/main" val="2966860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 your pass-in-method a name</a:t>
            </a:r>
          </a:p>
        </p:txBody>
      </p:sp>
      <p:sp>
        <p:nvSpPr>
          <p:cNvPr id="3" name="Content Placeholder 2"/>
          <p:cNvSpPr>
            <a:spLocks noGrp="1"/>
          </p:cNvSpPr>
          <p:nvPr>
            <p:ph idx="1"/>
          </p:nvPr>
        </p:nvSpPr>
        <p:spPr/>
        <p:txBody>
          <a:bodyPr/>
          <a:lstStyle/>
          <a:p>
            <a:r>
              <a:rPr lang="en-US" dirty="0"/>
              <a:t>If you look at a C# program, and see a variable called  </a:t>
            </a:r>
            <a:r>
              <a:rPr lang="en-US" dirty="0" err="1"/>
              <a:t>myVariable</a:t>
            </a:r>
            <a:r>
              <a:rPr lang="en-US" dirty="0"/>
              <a:t>, what could that variable be:</a:t>
            </a:r>
          </a:p>
          <a:p>
            <a:pPr lvl="1"/>
            <a:r>
              <a:rPr lang="en-US" dirty="0"/>
              <a:t>An </a:t>
            </a:r>
            <a:r>
              <a:rPr lang="en-US" dirty="0" err="1"/>
              <a:t>int</a:t>
            </a:r>
            <a:endParaRPr lang="en-US" dirty="0"/>
          </a:p>
          <a:p>
            <a:pPr lvl="1"/>
            <a:r>
              <a:rPr lang="en-US" dirty="0"/>
              <a:t>A string</a:t>
            </a:r>
          </a:p>
          <a:p>
            <a:pPr lvl="1"/>
            <a:r>
              <a:rPr lang="en-US" dirty="0"/>
              <a:t>A new data type you defined using enum</a:t>
            </a:r>
          </a:p>
          <a:p>
            <a:pPr lvl="1"/>
            <a:r>
              <a:rPr lang="en-US" dirty="0"/>
              <a:t>An object (from a Class or a Struct)</a:t>
            </a:r>
          </a:p>
          <a:p>
            <a:r>
              <a:rPr lang="en-US" dirty="0"/>
              <a:t>Could it be a name for a method??  yes</a:t>
            </a:r>
          </a:p>
        </p:txBody>
      </p:sp>
    </p:spTree>
    <p:extLst>
      <p:ext uri="{BB962C8B-B14F-4D97-AF65-F5344CB8AC3E}">
        <p14:creationId xmlns:p14="http://schemas.microsoft.com/office/powerpoint/2010/main" val="1229269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4512"/>
          </a:xfrm>
        </p:spPr>
        <p:txBody>
          <a:bodyPr>
            <a:normAutofit fontScale="90000"/>
          </a:bodyPr>
          <a:lstStyle/>
          <a:p>
            <a:r>
              <a:rPr lang="en-US" sz="3600" i="1" dirty="0"/>
              <a:t>Yes!</a:t>
            </a:r>
          </a:p>
        </p:txBody>
      </p:sp>
      <p:sp>
        <p:nvSpPr>
          <p:cNvPr id="3" name="Content Placeholder 2"/>
          <p:cNvSpPr>
            <a:spLocks noGrp="1"/>
          </p:cNvSpPr>
          <p:nvPr>
            <p:ph idx="1"/>
          </p:nvPr>
        </p:nvSpPr>
        <p:spPr>
          <a:xfrm>
            <a:off x="457200" y="952500"/>
            <a:ext cx="8229600" cy="5429250"/>
          </a:xfrm>
        </p:spPr>
        <p:txBody>
          <a:bodyPr>
            <a:noAutofit/>
          </a:bodyPr>
          <a:lstStyle/>
          <a:p>
            <a:r>
              <a:rPr lang="en-US" sz="2400" dirty="0"/>
              <a:t>Delegates allow you to create a variable that is a method call.</a:t>
            </a:r>
          </a:p>
          <a:p>
            <a:pPr lvl="1"/>
            <a:r>
              <a:rPr lang="en-US" sz="2400" dirty="0"/>
              <a:t>Say you had two methods</a:t>
            </a:r>
          </a:p>
          <a:p>
            <a:pPr lvl="2"/>
            <a:r>
              <a:rPr lang="en-US" sz="2000" b="1" dirty="0" err="1">
                <a:solidFill>
                  <a:srgbClr val="000000"/>
                </a:solidFill>
                <a:highlight>
                  <a:srgbClr val="FFFFFF"/>
                </a:highlight>
                <a:latin typeface="Consolas"/>
              </a:rPr>
              <a:t>DrawHandsBW</a:t>
            </a:r>
            <a:r>
              <a:rPr lang="en-US" sz="2000" dirty="0">
                <a:solidFill>
                  <a:srgbClr val="000000"/>
                </a:solidFill>
                <a:highlight>
                  <a:srgbClr val="FFFFFF"/>
                </a:highlight>
                <a:latin typeface="Consolas"/>
              </a:rPr>
              <a:t>(</a:t>
            </a:r>
            <a:r>
              <a:rPr lang="en-US" sz="2000" dirty="0" err="1">
                <a:solidFill>
                  <a:srgbClr val="000000"/>
                </a:solidFill>
                <a:highlight>
                  <a:srgbClr val="FFFFFF"/>
                </a:highlight>
                <a:latin typeface="Consolas"/>
              </a:rPr>
              <a:t>computerHand</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myHand</a:t>
            </a:r>
            <a:r>
              <a:rPr lang="en-US" sz="2000" dirty="0">
                <a:solidFill>
                  <a:srgbClr val="000000"/>
                </a:solidFill>
                <a:highlight>
                  <a:srgbClr val="FFFFFF"/>
                </a:highlight>
                <a:latin typeface="Consolas"/>
              </a:rPr>
              <a:t>);</a:t>
            </a:r>
          </a:p>
          <a:p>
            <a:pPr lvl="2"/>
            <a:r>
              <a:rPr lang="en-US" sz="2000" b="1" dirty="0" err="1">
                <a:solidFill>
                  <a:schemeClr val="accent2">
                    <a:lumMod val="75000"/>
                  </a:schemeClr>
                </a:solidFill>
                <a:highlight>
                  <a:srgbClr val="FFFFFF"/>
                </a:highlight>
                <a:latin typeface="Consolas"/>
              </a:rPr>
              <a:t>DrawHandsColor</a:t>
            </a:r>
            <a:r>
              <a:rPr lang="en-US" sz="2000" dirty="0">
                <a:solidFill>
                  <a:srgbClr val="000000"/>
                </a:solidFill>
                <a:highlight>
                  <a:srgbClr val="FFFFFF"/>
                </a:highlight>
                <a:latin typeface="Consolas"/>
              </a:rPr>
              <a:t>(</a:t>
            </a:r>
            <a:r>
              <a:rPr lang="en-US" sz="2000" dirty="0" err="1">
                <a:solidFill>
                  <a:srgbClr val="000000"/>
                </a:solidFill>
                <a:highlight>
                  <a:srgbClr val="FFFFFF"/>
                </a:highlight>
                <a:latin typeface="Consolas"/>
              </a:rPr>
              <a:t>computerHand</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myHand</a:t>
            </a:r>
            <a:r>
              <a:rPr lang="en-US" sz="2000" dirty="0">
                <a:solidFill>
                  <a:srgbClr val="000000"/>
                </a:solidFill>
                <a:highlight>
                  <a:srgbClr val="FFFFFF"/>
                </a:highlight>
                <a:latin typeface="Consolas"/>
              </a:rPr>
              <a:t>);</a:t>
            </a:r>
          </a:p>
          <a:p>
            <a:pPr lvl="1"/>
            <a:r>
              <a:rPr lang="en-US" sz="2400" dirty="0"/>
              <a:t>You could have a </a:t>
            </a:r>
            <a:r>
              <a:rPr lang="en-US" sz="2400" b="1" i="1" dirty="0"/>
              <a:t>variable</a:t>
            </a:r>
            <a:r>
              <a:rPr lang="en-US" sz="2400" dirty="0"/>
              <a:t> that was equated to the </a:t>
            </a:r>
            <a:r>
              <a:rPr lang="en-US" sz="2400" b="1" dirty="0" err="1"/>
              <a:t>DrawHandsBW</a:t>
            </a:r>
            <a:r>
              <a:rPr lang="en-US" sz="2400" b="1" dirty="0"/>
              <a:t> </a:t>
            </a:r>
            <a:r>
              <a:rPr lang="en-US" sz="2400" dirty="0"/>
              <a:t>method, lets use </a:t>
            </a:r>
            <a:r>
              <a:rPr lang="en-US" sz="2400" dirty="0" err="1">
                <a:solidFill>
                  <a:srgbClr val="0070C0"/>
                </a:solidFill>
                <a:highlight>
                  <a:srgbClr val="FFFFFF"/>
                </a:highlight>
                <a:latin typeface="Consolas"/>
              </a:rPr>
              <a:t>MyMethodVar</a:t>
            </a:r>
            <a:endParaRPr lang="en-US" sz="2400" dirty="0">
              <a:solidFill>
                <a:srgbClr val="0070C0"/>
              </a:solidFill>
            </a:endParaRPr>
          </a:p>
          <a:p>
            <a:pPr lvl="1"/>
            <a:r>
              <a:rPr lang="en-US" sz="2400" dirty="0">
                <a:solidFill>
                  <a:prstClr val="black"/>
                </a:solidFill>
              </a:rPr>
              <a:t>Then,  after assigning that variable, </a:t>
            </a:r>
            <a:r>
              <a:rPr lang="en-US" sz="2400" dirty="0" err="1">
                <a:solidFill>
                  <a:srgbClr val="000000"/>
                </a:solidFill>
                <a:highlight>
                  <a:srgbClr val="FFFFFF"/>
                </a:highlight>
                <a:latin typeface="Consolas"/>
              </a:rPr>
              <a:t>MyMethodVar</a:t>
            </a:r>
            <a:r>
              <a:rPr lang="en-US" sz="2400" dirty="0">
                <a:solidFill>
                  <a:srgbClr val="000000"/>
                </a:solidFill>
                <a:highlight>
                  <a:srgbClr val="FFFFFF"/>
                </a:highlight>
                <a:latin typeface="Consolas"/>
              </a:rPr>
              <a:t>, </a:t>
            </a:r>
            <a:r>
              <a:rPr lang="en-US" sz="2400" dirty="0">
                <a:solidFill>
                  <a:prstClr val="black"/>
                </a:solidFill>
              </a:rPr>
              <a:t> a  value (</a:t>
            </a:r>
            <a:r>
              <a:rPr lang="en-US" sz="2400" dirty="0" err="1">
                <a:solidFill>
                  <a:srgbClr val="0070C0"/>
                </a:solidFill>
                <a:highlight>
                  <a:srgbClr val="FFFFFF"/>
                </a:highlight>
                <a:latin typeface="Consolas"/>
              </a:rPr>
              <a:t>MyMethodVar</a:t>
            </a:r>
            <a:r>
              <a:rPr lang="en-US" sz="2400" dirty="0">
                <a:solidFill>
                  <a:srgbClr val="000000"/>
                </a:solidFill>
                <a:highlight>
                  <a:srgbClr val="FFFFFF"/>
                </a:highlight>
                <a:latin typeface="Consolas"/>
              </a:rPr>
              <a:t> = </a:t>
            </a:r>
            <a:r>
              <a:rPr lang="en-US" sz="2400" b="1" dirty="0" err="1"/>
              <a:t>DrawHandsBW</a:t>
            </a:r>
            <a:r>
              <a:rPr lang="en-US" sz="2400" dirty="0">
                <a:solidFill>
                  <a:prstClr val="black"/>
                </a:solidFill>
              </a:rPr>
              <a:t>)</a:t>
            </a:r>
            <a:endParaRPr lang="en-US" sz="2400" dirty="0"/>
          </a:p>
          <a:p>
            <a:pPr lvl="1"/>
            <a:r>
              <a:rPr lang="en-US" sz="2400" dirty="0"/>
              <a:t>You could write:</a:t>
            </a:r>
          </a:p>
          <a:p>
            <a:pPr lvl="2"/>
            <a:r>
              <a:rPr lang="en-US" sz="2000" dirty="0" err="1">
                <a:solidFill>
                  <a:srgbClr val="0070C0"/>
                </a:solidFill>
                <a:highlight>
                  <a:srgbClr val="FFFFFF"/>
                </a:highlight>
                <a:latin typeface="Consolas"/>
              </a:rPr>
              <a:t>MyMethodVar</a:t>
            </a:r>
            <a:r>
              <a:rPr lang="en-US" sz="2000" dirty="0">
                <a:solidFill>
                  <a:srgbClr val="0070C0"/>
                </a:solidFill>
                <a:highlight>
                  <a:srgbClr val="FFFFFF"/>
                </a:highlight>
                <a:latin typeface="Consolas"/>
              </a:rPr>
              <a:t>(</a:t>
            </a:r>
            <a:r>
              <a:rPr lang="en-US" sz="2000" dirty="0" err="1">
                <a:solidFill>
                  <a:srgbClr val="0070C0"/>
                </a:solidFill>
                <a:highlight>
                  <a:srgbClr val="FFFFFF"/>
                </a:highlight>
                <a:latin typeface="Consolas"/>
              </a:rPr>
              <a:t>computerHand</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myHand</a:t>
            </a:r>
            <a:r>
              <a:rPr lang="en-US" sz="2000" dirty="0">
                <a:solidFill>
                  <a:srgbClr val="000000"/>
                </a:solidFill>
                <a:highlight>
                  <a:srgbClr val="FFFFFF"/>
                </a:highlight>
                <a:latin typeface="Consolas"/>
              </a:rPr>
              <a:t>);</a:t>
            </a:r>
          </a:p>
          <a:p>
            <a:pPr lvl="1"/>
            <a:r>
              <a:rPr lang="en-US" sz="2400" dirty="0">
                <a:solidFill>
                  <a:prstClr val="black"/>
                </a:solidFill>
              </a:rPr>
              <a:t>Then you could re-assign </a:t>
            </a:r>
            <a:r>
              <a:rPr lang="en-US" sz="2400" dirty="0" err="1">
                <a:solidFill>
                  <a:srgbClr val="0070C0"/>
                </a:solidFill>
              </a:rPr>
              <a:t>MyMethodVar</a:t>
            </a:r>
            <a:r>
              <a:rPr lang="en-US" sz="2400" dirty="0">
                <a:solidFill>
                  <a:prstClr val="black"/>
                </a:solidFill>
              </a:rPr>
              <a:t> to refer to another method, (</a:t>
            </a:r>
            <a:r>
              <a:rPr lang="en-US" sz="2400" dirty="0" err="1">
                <a:solidFill>
                  <a:srgbClr val="0070C0"/>
                </a:solidFill>
                <a:highlight>
                  <a:srgbClr val="FFFFFF"/>
                </a:highlight>
                <a:latin typeface="Consolas"/>
              </a:rPr>
              <a:t>MyMethodVar</a:t>
            </a:r>
            <a:r>
              <a:rPr lang="en-US" sz="2400" dirty="0">
                <a:solidFill>
                  <a:srgbClr val="000000"/>
                </a:solidFill>
                <a:highlight>
                  <a:srgbClr val="FFFFFF"/>
                </a:highlight>
                <a:latin typeface="Consolas"/>
              </a:rPr>
              <a:t> = </a:t>
            </a:r>
            <a:r>
              <a:rPr lang="en-US" sz="2400" b="1" dirty="0" err="1">
                <a:solidFill>
                  <a:schemeClr val="accent2">
                    <a:lumMod val="75000"/>
                  </a:schemeClr>
                </a:solidFill>
              </a:rPr>
              <a:t>DrawHandsColor</a:t>
            </a:r>
            <a:r>
              <a:rPr lang="en-US" sz="2400" dirty="0">
                <a:solidFill>
                  <a:prstClr val="black"/>
                </a:solidFill>
              </a:rPr>
              <a:t>)</a:t>
            </a:r>
            <a:endParaRPr lang="en-US" sz="2400" dirty="0"/>
          </a:p>
          <a:p>
            <a:pPr lvl="1"/>
            <a:r>
              <a:rPr lang="en-US" sz="2400" dirty="0">
                <a:solidFill>
                  <a:prstClr val="black"/>
                </a:solidFill>
              </a:rPr>
              <a:t>, and then get a different result from</a:t>
            </a:r>
          </a:p>
          <a:p>
            <a:pPr lvl="2"/>
            <a:r>
              <a:rPr lang="en-US" sz="2000" dirty="0" err="1">
                <a:solidFill>
                  <a:srgbClr val="0070C0"/>
                </a:solidFill>
                <a:highlight>
                  <a:srgbClr val="FFFFFF"/>
                </a:highlight>
                <a:latin typeface="Consolas"/>
              </a:rPr>
              <a:t>MyMethodVar</a:t>
            </a:r>
            <a:r>
              <a:rPr lang="en-US" sz="2000" dirty="0">
                <a:solidFill>
                  <a:srgbClr val="0070C0"/>
                </a:solidFill>
                <a:highlight>
                  <a:srgbClr val="FFFFFF"/>
                </a:highlight>
                <a:latin typeface="Consolas"/>
              </a:rPr>
              <a:t>(</a:t>
            </a:r>
            <a:r>
              <a:rPr lang="en-US" sz="2000" dirty="0" err="1">
                <a:solidFill>
                  <a:srgbClr val="0070C0"/>
                </a:solidFill>
                <a:highlight>
                  <a:srgbClr val="FFFFFF"/>
                </a:highlight>
                <a:latin typeface="Consolas"/>
              </a:rPr>
              <a:t>computerHand</a:t>
            </a:r>
            <a:r>
              <a:rPr lang="en-US" sz="2000" dirty="0">
                <a:solidFill>
                  <a:srgbClr val="000000"/>
                </a:solidFill>
                <a:highlight>
                  <a:srgbClr val="FFFFFF"/>
                </a:highlight>
                <a:latin typeface="Consolas"/>
              </a:rPr>
              <a:t>, </a:t>
            </a:r>
            <a:r>
              <a:rPr lang="en-US" sz="2000" dirty="0" err="1">
                <a:solidFill>
                  <a:srgbClr val="000000"/>
                </a:solidFill>
                <a:highlight>
                  <a:srgbClr val="FFFFFF"/>
                </a:highlight>
                <a:latin typeface="Consolas"/>
              </a:rPr>
              <a:t>myHand</a:t>
            </a:r>
            <a:r>
              <a:rPr lang="en-US" sz="2000" dirty="0">
                <a:solidFill>
                  <a:srgbClr val="000000"/>
                </a:solidFill>
                <a:highlight>
                  <a:srgbClr val="FFFFFF"/>
                </a:highlight>
                <a:latin typeface="Consolas"/>
              </a:rPr>
              <a:t>);</a:t>
            </a:r>
          </a:p>
          <a:p>
            <a:pPr lvl="2"/>
            <a:endParaRPr lang="en-US" dirty="0">
              <a:solidFill>
                <a:srgbClr val="000000"/>
              </a:solidFill>
              <a:highlight>
                <a:srgbClr val="FFFFFF"/>
              </a:highlight>
              <a:latin typeface="Consolas"/>
            </a:endParaRPr>
          </a:p>
        </p:txBody>
      </p:sp>
      <p:sp>
        <p:nvSpPr>
          <p:cNvPr id="5" name="Freeform 4"/>
          <p:cNvSpPr/>
          <p:nvPr/>
        </p:nvSpPr>
        <p:spPr>
          <a:xfrm>
            <a:off x="6496594" y="2055223"/>
            <a:ext cx="1645920" cy="2760617"/>
          </a:xfrm>
          <a:custGeom>
            <a:avLst/>
            <a:gdLst>
              <a:gd name="connsiteX0" fmla="*/ 0 w 1645920"/>
              <a:gd name="connsiteY0" fmla="*/ 0 h 2760617"/>
              <a:gd name="connsiteX1" fmla="*/ 304800 w 1645920"/>
              <a:gd name="connsiteY1" fmla="*/ 43543 h 2760617"/>
              <a:gd name="connsiteX2" fmla="*/ 801189 w 1645920"/>
              <a:gd name="connsiteY2" fmla="*/ 200297 h 2760617"/>
              <a:gd name="connsiteX3" fmla="*/ 1018903 w 1645920"/>
              <a:gd name="connsiteY3" fmla="*/ 304800 h 2760617"/>
              <a:gd name="connsiteX4" fmla="*/ 1341120 w 1645920"/>
              <a:gd name="connsiteY4" fmla="*/ 548640 h 2760617"/>
              <a:gd name="connsiteX5" fmla="*/ 1532709 w 1645920"/>
              <a:gd name="connsiteY5" fmla="*/ 853440 h 2760617"/>
              <a:gd name="connsiteX6" fmla="*/ 1593669 w 1645920"/>
              <a:gd name="connsiteY6" fmla="*/ 1097280 h 2760617"/>
              <a:gd name="connsiteX7" fmla="*/ 1645920 w 1645920"/>
              <a:gd name="connsiteY7" fmla="*/ 1811383 h 2760617"/>
              <a:gd name="connsiteX8" fmla="*/ 1584960 w 1645920"/>
              <a:gd name="connsiteY8" fmla="*/ 1994263 h 2760617"/>
              <a:gd name="connsiteX9" fmla="*/ 1349829 w 1645920"/>
              <a:gd name="connsiteY9" fmla="*/ 2229394 h 2760617"/>
              <a:gd name="connsiteX10" fmla="*/ 1132115 w 1645920"/>
              <a:gd name="connsiteY10" fmla="*/ 2403566 h 2760617"/>
              <a:gd name="connsiteX11" fmla="*/ 1010195 w 1645920"/>
              <a:gd name="connsiteY11" fmla="*/ 2455817 h 2760617"/>
              <a:gd name="connsiteX12" fmla="*/ 792480 w 1645920"/>
              <a:gd name="connsiteY12" fmla="*/ 2516777 h 2760617"/>
              <a:gd name="connsiteX13" fmla="*/ 696686 w 1645920"/>
              <a:gd name="connsiteY13" fmla="*/ 2560320 h 2760617"/>
              <a:gd name="connsiteX14" fmla="*/ 478972 w 1645920"/>
              <a:gd name="connsiteY14" fmla="*/ 2621280 h 2760617"/>
              <a:gd name="connsiteX15" fmla="*/ 278675 w 1645920"/>
              <a:gd name="connsiteY15" fmla="*/ 2673531 h 2760617"/>
              <a:gd name="connsiteX16" fmla="*/ 130629 w 1645920"/>
              <a:gd name="connsiteY16" fmla="*/ 2708366 h 2760617"/>
              <a:gd name="connsiteX17" fmla="*/ 26126 w 1645920"/>
              <a:gd name="connsiteY17" fmla="*/ 2725783 h 2760617"/>
              <a:gd name="connsiteX18" fmla="*/ 52252 w 1645920"/>
              <a:gd name="connsiteY18" fmla="*/ 2708366 h 2760617"/>
              <a:gd name="connsiteX19" fmla="*/ 69669 w 1645920"/>
              <a:gd name="connsiteY19" fmla="*/ 2690948 h 2760617"/>
              <a:gd name="connsiteX20" fmla="*/ 43543 w 1645920"/>
              <a:gd name="connsiteY20" fmla="*/ 2708366 h 2760617"/>
              <a:gd name="connsiteX21" fmla="*/ 52252 w 1645920"/>
              <a:gd name="connsiteY21" fmla="*/ 2734491 h 2760617"/>
              <a:gd name="connsiteX22" fmla="*/ 87086 w 1645920"/>
              <a:gd name="connsiteY22" fmla="*/ 2760617 h 276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5920" h="2760617">
                <a:moveTo>
                  <a:pt x="0" y="0"/>
                </a:moveTo>
                <a:cubicBezTo>
                  <a:pt x="101600" y="14514"/>
                  <a:pt x="204038" y="24041"/>
                  <a:pt x="304800" y="43543"/>
                </a:cubicBezTo>
                <a:cubicBezTo>
                  <a:pt x="467153" y="74966"/>
                  <a:pt x="650143" y="137132"/>
                  <a:pt x="801189" y="200297"/>
                </a:cubicBezTo>
                <a:cubicBezTo>
                  <a:pt x="875455" y="231354"/>
                  <a:pt x="951260" y="261159"/>
                  <a:pt x="1018903" y="304800"/>
                </a:cubicBezTo>
                <a:cubicBezTo>
                  <a:pt x="1132086" y="377821"/>
                  <a:pt x="1257903" y="442728"/>
                  <a:pt x="1341120" y="548640"/>
                </a:cubicBezTo>
                <a:cubicBezTo>
                  <a:pt x="1479432" y="724672"/>
                  <a:pt x="1412933" y="624777"/>
                  <a:pt x="1532709" y="853440"/>
                </a:cubicBezTo>
                <a:cubicBezTo>
                  <a:pt x="1553029" y="934720"/>
                  <a:pt x="1580079" y="1014608"/>
                  <a:pt x="1593669" y="1097280"/>
                </a:cubicBezTo>
                <a:cubicBezTo>
                  <a:pt x="1643851" y="1402551"/>
                  <a:pt x="1637934" y="1515886"/>
                  <a:pt x="1645920" y="1811383"/>
                </a:cubicBezTo>
                <a:cubicBezTo>
                  <a:pt x="1625600" y="1872343"/>
                  <a:pt x="1622102" y="1941827"/>
                  <a:pt x="1584960" y="1994263"/>
                </a:cubicBezTo>
                <a:cubicBezTo>
                  <a:pt x="1520892" y="2084713"/>
                  <a:pt x="1429192" y="2152015"/>
                  <a:pt x="1349829" y="2229394"/>
                </a:cubicBezTo>
                <a:cubicBezTo>
                  <a:pt x="1276027" y="2301351"/>
                  <a:pt x="1222145" y="2355088"/>
                  <a:pt x="1132115" y="2403566"/>
                </a:cubicBezTo>
                <a:cubicBezTo>
                  <a:pt x="1093185" y="2424528"/>
                  <a:pt x="1051978" y="2441354"/>
                  <a:pt x="1010195" y="2455817"/>
                </a:cubicBezTo>
                <a:cubicBezTo>
                  <a:pt x="704444" y="2561654"/>
                  <a:pt x="1119186" y="2394262"/>
                  <a:pt x="792480" y="2516777"/>
                </a:cubicBezTo>
                <a:cubicBezTo>
                  <a:pt x="759638" y="2529093"/>
                  <a:pt x="729961" y="2549228"/>
                  <a:pt x="696686" y="2560320"/>
                </a:cubicBezTo>
                <a:cubicBezTo>
                  <a:pt x="625191" y="2584152"/>
                  <a:pt x="551637" y="2601297"/>
                  <a:pt x="478972" y="2621280"/>
                </a:cubicBezTo>
                <a:cubicBezTo>
                  <a:pt x="376493" y="2649462"/>
                  <a:pt x="364824" y="2651994"/>
                  <a:pt x="278675" y="2673531"/>
                </a:cubicBezTo>
                <a:cubicBezTo>
                  <a:pt x="231596" y="2685301"/>
                  <a:pt x="178089" y="2699326"/>
                  <a:pt x="130629" y="2708366"/>
                </a:cubicBezTo>
                <a:cubicBezTo>
                  <a:pt x="95938" y="2714974"/>
                  <a:pt x="26126" y="2725783"/>
                  <a:pt x="26126" y="2725783"/>
                </a:cubicBezTo>
                <a:cubicBezTo>
                  <a:pt x="34835" y="2719977"/>
                  <a:pt x="44079" y="2714904"/>
                  <a:pt x="52252" y="2708366"/>
                </a:cubicBezTo>
                <a:cubicBezTo>
                  <a:pt x="58663" y="2703237"/>
                  <a:pt x="77880" y="2690948"/>
                  <a:pt x="69669" y="2690948"/>
                </a:cubicBezTo>
                <a:cubicBezTo>
                  <a:pt x="59202" y="2690948"/>
                  <a:pt x="52252" y="2702560"/>
                  <a:pt x="43543" y="2708366"/>
                </a:cubicBezTo>
                <a:cubicBezTo>
                  <a:pt x="46446" y="2717074"/>
                  <a:pt x="45761" y="2728000"/>
                  <a:pt x="52252" y="2734491"/>
                </a:cubicBezTo>
                <a:cubicBezTo>
                  <a:pt x="106058" y="2788297"/>
                  <a:pt x="59052" y="2704552"/>
                  <a:pt x="87086" y="276061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6479177" y="2420983"/>
            <a:ext cx="2290891" cy="4110446"/>
          </a:xfrm>
          <a:custGeom>
            <a:avLst/>
            <a:gdLst>
              <a:gd name="connsiteX0" fmla="*/ 461554 w 2290891"/>
              <a:gd name="connsiteY0" fmla="*/ 0 h 4110446"/>
              <a:gd name="connsiteX1" fmla="*/ 748937 w 2290891"/>
              <a:gd name="connsiteY1" fmla="*/ 52251 h 4110446"/>
              <a:gd name="connsiteX2" fmla="*/ 1149532 w 2290891"/>
              <a:gd name="connsiteY2" fmla="*/ 174171 h 4110446"/>
              <a:gd name="connsiteX3" fmla="*/ 1332412 w 2290891"/>
              <a:gd name="connsiteY3" fmla="*/ 261257 h 4110446"/>
              <a:gd name="connsiteX4" fmla="*/ 1793966 w 2290891"/>
              <a:gd name="connsiteY4" fmla="*/ 635726 h 4110446"/>
              <a:gd name="connsiteX5" fmla="*/ 1968137 w 2290891"/>
              <a:gd name="connsiteY5" fmla="*/ 896983 h 4110446"/>
              <a:gd name="connsiteX6" fmla="*/ 2090057 w 2290891"/>
              <a:gd name="connsiteY6" fmla="*/ 1132114 h 4110446"/>
              <a:gd name="connsiteX7" fmla="*/ 2255520 w 2290891"/>
              <a:gd name="connsiteY7" fmla="*/ 1611086 h 4110446"/>
              <a:gd name="connsiteX8" fmla="*/ 2255520 w 2290891"/>
              <a:gd name="connsiteY8" fmla="*/ 2455817 h 4110446"/>
              <a:gd name="connsiteX9" fmla="*/ 2011680 w 2290891"/>
              <a:gd name="connsiteY9" fmla="*/ 3048000 h 4110446"/>
              <a:gd name="connsiteX10" fmla="*/ 1680754 w 2290891"/>
              <a:gd name="connsiteY10" fmla="*/ 3526971 h 4110446"/>
              <a:gd name="connsiteX11" fmla="*/ 1576252 w 2290891"/>
              <a:gd name="connsiteY11" fmla="*/ 3622766 h 4110446"/>
              <a:gd name="connsiteX12" fmla="*/ 1280160 w 2290891"/>
              <a:gd name="connsiteY12" fmla="*/ 3814354 h 4110446"/>
              <a:gd name="connsiteX13" fmla="*/ 1062446 w 2290891"/>
              <a:gd name="connsiteY13" fmla="*/ 3901440 h 4110446"/>
              <a:gd name="connsiteX14" fmla="*/ 539932 w 2290891"/>
              <a:gd name="connsiteY14" fmla="*/ 4005943 h 4110446"/>
              <a:gd name="connsiteX15" fmla="*/ 304800 w 2290891"/>
              <a:gd name="connsiteY15" fmla="*/ 4040777 h 4110446"/>
              <a:gd name="connsiteX16" fmla="*/ 174172 w 2290891"/>
              <a:gd name="connsiteY16" fmla="*/ 4049486 h 4110446"/>
              <a:gd name="connsiteX17" fmla="*/ 34834 w 2290891"/>
              <a:gd name="connsiteY17" fmla="*/ 4040777 h 4110446"/>
              <a:gd name="connsiteX18" fmla="*/ 60960 w 2290891"/>
              <a:gd name="connsiteY18" fmla="*/ 4023360 h 4110446"/>
              <a:gd name="connsiteX19" fmla="*/ 52252 w 2290891"/>
              <a:gd name="connsiteY19" fmla="*/ 4049486 h 4110446"/>
              <a:gd name="connsiteX20" fmla="*/ 0 w 2290891"/>
              <a:gd name="connsiteY20" fmla="*/ 4075611 h 4110446"/>
              <a:gd name="connsiteX21" fmla="*/ 34834 w 2290891"/>
              <a:gd name="connsiteY21" fmla="*/ 4093028 h 4110446"/>
              <a:gd name="connsiteX22" fmla="*/ 69669 w 2290891"/>
              <a:gd name="connsiteY22" fmla="*/ 4110446 h 4110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90891" h="4110446">
                <a:moveTo>
                  <a:pt x="461554" y="0"/>
                </a:moveTo>
                <a:cubicBezTo>
                  <a:pt x="557348" y="17417"/>
                  <a:pt x="653780" y="31634"/>
                  <a:pt x="748937" y="52251"/>
                </a:cubicBezTo>
                <a:cubicBezTo>
                  <a:pt x="890938" y="83018"/>
                  <a:pt x="1017005" y="117847"/>
                  <a:pt x="1149532" y="174171"/>
                </a:cubicBezTo>
                <a:cubicBezTo>
                  <a:pt x="1211672" y="200580"/>
                  <a:pt x="1273866" y="227624"/>
                  <a:pt x="1332412" y="261257"/>
                </a:cubicBezTo>
                <a:cubicBezTo>
                  <a:pt x="1516947" y="367267"/>
                  <a:pt x="1654309" y="469326"/>
                  <a:pt x="1793966" y="635726"/>
                </a:cubicBezTo>
                <a:cubicBezTo>
                  <a:pt x="1861251" y="715896"/>
                  <a:pt x="1914520" y="807096"/>
                  <a:pt x="1968137" y="896983"/>
                </a:cubicBezTo>
                <a:cubicBezTo>
                  <a:pt x="2013364" y="972805"/>
                  <a:pt x="2055548" y="1050851"/>
                  <a:pt x="2090057" y="1132114"/>
                </a:cubicBezTo>
                <a:cubicBezTo>
                  <a:pt x="2221637" y="1441962"/>
                  <a:pt x="2212062" y="1415519"/>
                  <a:pt x="2255520" y="1611086"/>
                </a:cubicBezTo>
                <a:cubicBezTo>
                  <a:pt x="2289655" y="1941058"/>
                  <a:pt x="2314144" y="2057173"/>
                  <a:pt x="2255520" y="2455817"/>
                </a:cubicBezTo>
                <a:cubicBezTo>
                  <a:pt x="2238478" y="2571701"/>
                  <a:pt x="2066596" y="2952217"/>
                  <a:pt x="2011680" y="3048000"/>
                </a:cubicBezTo>
                <a:cubicBezTo>
                  <a:pt x="1981886" y="3099967"/>
                  <a:pt x="1779812" y="3419299"/>
                  <a:pt x="1680754" y="3526971"/>
                </a:cubicBezTo>
                <a:cubicBezTo>
                  <a:pt x="1648760" y="3561748"/>
                  <a:pt x="1612886" y="3592916"/>
                  <a:pt x="1576252" y="3622766"/>
                </a:cubicBezTo>
                <a:cubicBezTo>
                  <a:pt x="1492326" y="3691151"/>
                  <a:pt x="1376573" y="3768339"/>
                  <a:pt x="1280160" y="3814354"/>
                </a:cubicBezTo>
                <a:cubicBezTo>
                  <a:pt x="1209620" y="3848021"/>
                  <a:pt x="1136908" y="3877676"/>
                  <a:pt x="1062446" y="3901440"/>
                </a:cubicBezTo>
                <a:cubicBezTo>
                  <a:pt x="967186" y="3931842"/>
                  <a:pt x="582966" y="3998197"/>
                  <a:pt x="539932" y="4005943"/>
                </a:cubicBezTo>
                <a:cubicBezTo>
                  <a:pt x="472219" y="4018131"/>
                  <a:pt x="370772" y="4034180"/>
                  <a:pt x="304800" y="4040777"/>
                </a:cubicBezTo>
                <a:cubicBezTo>
                  <a:pt x="261377" y="4045119"/>
                  <a:pt x="217715" y="4046583"/>
                  <a:pt x="174172" y="4049486"/>
                </a:cubicBezTo>
                <a:cubicBezTo>
                  <a:pt x="127726" y="4046583"/>
                  <a:pt x="80179" y="4051241"/>
                  <a:pt x="34834" y="4040777"/>
                </a:cubicBezTo>
                <a:cubicBezTo>
                  <a:pt x="24636" y="4038424"/>
                  <a:pt x="51599" y="4018679"/>
                  <a:pt x="60960" y="4023360"/>
                </a:cubicBezTo>
                <a:cubicBezTo>
                  <a:pt x="69171" y="4027465"/>
                  <a:pt x="59222" y="4043512"/>
                  <a:pt x="52252" y="4049486"/>
                </a:cubicBezTo>
                <a:cubicBezTo>
                  <a:pt x="37467" y="4062159"/>
                  <a:pt x="17417" y="4066903"/>
                  <a:pt x="0" y="4075611"/>
                </a:cubicBezTo>
                <a:cubicBezTo>
                  <a:pt x="11611" y="4081417"/>
                  <a:pt x="22902" y="4087914"/>
                  <a:pt x="34834" y="4093028"/>
                </a:cubicBezTo>
                <a:cubicBezTo>
                  <a:pt x="69858" y="4108038"/>
                  <a:pt x="52231" y="4093008"/>
                  <a:pt x="69669" y="411044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4413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2665</TotalTime>
  <Words>2096</Words>
  <Application>Microsoft Office PowerPoint</Application>
  <PresentationFormat>On-screen Show (4:3)</PresentationFormat>
  <Paragraphs>209</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Consolas</vt:lpstr>
      <vt:lpstr>Office Theme</vt:lpstr>
      <vt:lpstr>Passing a Method to a Method (big concept) and Delegates (simple concept)</vt:lpstr>
      <vt:lpstr>Quilts</vt:lpstr>
      <vt:lpstr>delegates</vt:lpstr>
      <vt:lpstr>Real life “similar” examples</vt:lpstr>
      <vt:lpstr>The “object”, the machine, has the code (a method) to do quilting. You pass in a new “method”, a USB stick, with a pattern you like.</vt:lpstr>
      <vt:lpstr>Passing methods:</vt:lpstr>
      <vt:lpstr>That is the big idea</vt:lpstr>
      <vt:lpstr>give your pass-in-method a name</vt:lpstr>
      <vt:lpstr>Yes!</vt:lpstr>
      <vt:lpstr>What did we do?</vt:lpstr>
      <vt:lpstr>But why pass a method to a method?</vt:lpstr>
      <vt:lpstr>Look at program</vt:lpstr>
      <vt:lpstr>But it’s a bit more complicated</vt:lpstr>
      <vt:lpstr>PowerPoint Presentation</vt:lpstr>
      <vt:lpstr>PowerPoint Presentation</vt:lpstr>
      <vt:lpstr>You create a new data type using the delegate key word</vt:lpstr>
      <vt:lpstr>Using a Delegate: quite a few steps</vt:lpstr>
      <vt:lpstr>One more time!</vt:lpstr>
      <vt:lpstr>PowerPoint Presentation</vt:lpstr>
      <vt:lpstr>PowerPoint Presentation</vt:lpstr>
      <vt:lpstr>If you had this method defined:</vt:lpstr>
      <vt:lpstr>Delegate variable</vt:lpstr>
      <vt:lpstr>Look at programs</vt:lpstr>
      <vt:lpstr>Slides for Part 2</vt:lpstr>
      <vt:lpstr>Multi-cast Delegates </vt:lpstr>
      <vt:lpstr>Events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c:title>
  <dc:creator>kurt</dc:creator>
  <cp:lastModifiedBy>Kurt Friedrich</cp:lastModifiedBy>
  <cp:revision>84</cp:revision>
  <dcterms:created xsi:type="dcterms:W3CDTF">2013-11-13T21:01:07Z</dcterms:created>
  <dcterms:modified xsi:type="dcterms:W3CDTF">2022-03-08T20:10:58Z</dcterms:modified>
</cp:coreProperties>
</file>