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0" r:id="rId2"/>
    <p:sldId id="315" r:id="rId3"/>
    <p:sldId id="436" r:id="rId4"/>
    <p:sldId id="404" r:id="rId5"/>
    <p:sldId id="354" r:id="rId6"/>
    <p:sldId id="344" r:id="rId7"/>
    <p:sldId id="361" r:id="rId8"/>
    <p:sldId id="337" r:id="rId9"/>
    <p:sldId id="338" r:id="rId10"/>
    <p:sldId id="341" r:id="rId11"/>
    <p:sldId id="351" r:id="rId12"/>
    <p:sldId id="366" r:id="rId13"/>
    <p:sldId id="367" r:id="rId14"/>
    <p:sldId id="382" r:id="rId15"/>
    <p:sldId id="383" r:id="rId16"/>
    <p:sldId id="384" r:id="rId17"/>
    <p:sldId id="385" r:id="rId18"/>
    <p:sldId id="369" r:id="rId19"/>
    <p:sldId id="386" r:id="rId20"/>
    <p:sldId id="387" r:id="rId21"/>
    <p:sldId id="388" r:id="rId22"/>
    <p:sldId id="389" r:id="rId23"/>
    <p:sldId id="370" r:id="rId24"/>
    <p:sldId id="391" r:id="rId25"/>
    <p:sldId id="392" r:id="rId26"/>
    <p:sldId id="390" r:id="rId27"/>
    <p:sldId id="393" r:id="rId28"/>
    <p:sldId id="394" r:id="rId29"/>
    <p:sldId id="376" r:id="rId30"/>
    <p:sldId id="377" r:id="rId31"/>
    <p:sldId id="378" r:id="rId32"/>
    <p:sldId id="379" r:id="rId33"/>
    <p:sldId id="380" r:id="rId34"/>
    <p:sldId id="403" r:id="rId35"/>
    <p:sldId id="435" r:id="rId3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3759" autoAdjust="0"/>
  </p:normalViewPr>
  <p:slideViewPr>
    <p:cSldViewPr>
      <p:cViewPr varScale="1">
        <p:scale>
          <a:sx n="75" d="100"/>
          <a:sy n="75" d="100"/>
        </p:scale>
        <p:origin x="-1050" y="-84"/>
      </p:cViewPr>
      <p:guideLst>
        <p:guide orient="horz" pos="2188"/>
        <p:guide pos="28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65"/>
        <p:guide pos="217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2016/8/3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2016/8/3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宋体" pitchFamily="2" charset="-122"/>
        </a:defRPr>
      </a:lvl9pPr>
    </p:titleStyle>
    <p:bodyStyle>
      <a:lvl1pPr marL="341630" indent="-3416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itchFamily="2" charset="-122"/>
        </a:defRPr>
      </a:lvl1pPr>
      <a:lvl2pPr marL="741680" indent="-28448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宋体" pitchFamily="2" charset="-122"/>
        </a:defRPr>
      </a:lvl2pPr>
      <a:lvl3pPr marL="11417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宋体" pitchFamily="2" charset="-122"/>
        </a:defRPr>
      </a:lvl3pPr>
      <a:lvl4pPr marL="15989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4pPr>
      <a:lvl5pPr marL="2056130" indent="-22733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6pPr>
      <a:lvl7pPr marL="29711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7pPr>
      <a:lvl8pPr marL="34283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8pPr>
      <a:lvl9pPr marL="3885565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31800" y="4292600"/>
            <a:ext cx="87122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 T M L 5</a:t>
            </a:r>
            <a:endParaRPr lang="zh-CN" altLang="zh-CN" sz="2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800" kern="1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前端开</a:t>
            </a:r>
            <a:r>
              <a:rPr lang="zh-CN" altLang="zh-CN" sz="4800" kern="100" dirty="0" smtClean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发</a:t>
            </a:r>
            <a:r>
              <a:rPr lang="zh-CN" altLang="en-US" sz="4800" kern="100" dirty="0" smtClean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zh-CN" altLang="zh-CN" sz="4800" kern="100" dirty="0" smtClean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800" kern="100" dirty="0" smtClean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sz="4800" kern="100" dirty="0" smtClean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4800" kern="100" dirty="0">
              <a:solidFill>
                <a:srgbClr val="FF682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4400" kern="1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838200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09638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构造函数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11505" y="1558290"/>
            <a:ext cx="7741285" cy="30784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altLang="zh-CN" sz="18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ECMAScript </a:t>
            </a:r>
            <a:r>
              <a:rPr lang="zh-CN" altLang="en-US" sz="18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中可以采用构造函数</a:t>
            </a:r>
            <a:r>
              <a:rPr lang="en-US" altLang="zh-CN" sz="18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zh-CN" altLang="en-US" sz="18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构造方法</a:t>
            </a:r>
            <a:r>
              <a:rPr lang="en-US" altLang="zh-CN" sz="18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sz="18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可用来创建特定的对象</a:t>
            </a:r>
            <a:r>
              <a:rPr lang="zh-CN" altLang="en-US" sz="1800">
                <a:solidFill>
                  <a:srgbClr val="FF682F"/>
                </a:solidFill>
                <a:sym typeface="+mn-ea"/>
              </a:rPr>
              <a:t>box1 </a:t>
            </a:r>
            <a:r>
              <a:rPr lang="en-US" altLang="zh-CN" sz="1800">
                <a:solidFill>
                  <a:srgbClr val="FF682F"/>
                </a:solidFill>
                <a:sym typeface="+mn-ea"/>
              </a:rPr>
              <a:t>,</a:t>
            </a:r>
          </a:p>
          <a:p>
            <a:pPr marL="0" indent="0"/>
            <a:r>
              <a:rPr lang="zh-CN" altLang="en-US" sz="18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类型属于</a:t>
            </a:r>
            <a:r>
              <a:rPr lang="zh-CN" altLang="en-US" sz="18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1800">
                <a:solidFill>
                  <a:srgbClr val="FF682F"/>
                </a:solidFill>
                <a:sym typeface="+mn-ea"/>
              </a:rPr>
              <a:t>Box．</a:t>
            </a:r>
            <a:endParaRPr lang="zh-CN" altLang="en-US" sz="1800" b="0" u="none">
              <a:solidFill>
                <a:srgbClr val="FF682F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0" indent="0"/>
            <a:r>
              <a:rPr lang="zh-CN" altLang="en-US" sz="2000">
                <a:solidFill>
                  <a:srgbClr val="FF682F"/>
                </a:solidFill>
              </a:rPr>
              <a:t>function Box(name) {</a:t>
            </a:r>
            <a:r>
              <a:rPr lang="zh-CN" altLang="en-US" sz="2000"/>
              <a:t>	//构造函数模式</a:t>
            </a:r>
          </a:p>
          <a:p>
            <a:pPr marL="0" indent="0"/>
            <a:r>
              <a:rPr lang="en-US" altLang="zh-CN" sz="2000">
                <a:solidFill>
                  <a:srgbClr val="FF682F"/>
                </a:solidFill>
              </a:rPr>
              <a:t>	</a:t>
            </a:r>
            <a:r>
              <a:rPr lang="zh-CN" altLang="en-US" sz="2000">
                <a:solidFill>
                  <a:srgbClr val="FF682F"/>
                </a:solidFill>
              </a:rPr>
              <a:t>this.name = name;</a:t>
            </a:r>
          </a:p>
          <a:p>
            <a:pPr marL="0" indent="0"/>
            <a:r>
              <a:rPr lang="en-US" altLang="zh-CN" sz="2000">
                <a:solidFill>
                  <a:srgbClr val="FF682F"/>
                </a:solidFill>
              </a:rPr>
              <a:t>	</a:t>
            </a:r>
            <a:r>
              <a:rPr lang="zh-CN" altLang="en-US" sz="2000">
                <a:solidFill>
                  <a:srgbClr val="FF682F"/>
                </a:solidFill>
              </a:rPr>
              <a:t>this.</a:t>
            </a:r>
            <a:r>
              <a:rPr lang="zh-CN" altLang="en-US" sz="2000">
                <a:solidFill>
                  <a:srgbClr val="FF682F"/>
                </a:solidFill>
                <a:sym typeface="+mn-ea"/>
              </a:rPr>
              <a:t>show = function(){ </a:t>
            </a:r>
          </a:p>
          <a:p>
            <a:pPr marL="0" indent="0"/>
            <a:r>
              <a:rPr lang="zh-CN" altLang="en-US" sz="2000">
                <a:solidFill>
                  <a:srgbClr val="FF682F"/>
                </a:solidFill>
                <a:sym typeface="+mn-ea"/>
              </a:rPr>
              <a:t>	</a:t>
            </a:r>
            <a:r>
              <a:rPr lang="en-US" altLang="zh-CN" sz="2000">
                <a:solidFill>
                  <a:srgbClr val="FF682F"/>
                </a:solidFill>
                <a:sym typeface="+mn-ea"/>
              </a:rPr>
              <a:t>	</a:t>
            </a:r>
            <a:r>
              <a:rPr lang="zh-CN" altLang="en-US" sz="2000">
                <a:solidFill>
                  <a:srgbClr val="FF682F"/>
                </a:solidFill>
                <a:sym typeface="+mn-ea"/>
              </a:rPr>
              <a:t>alert(this.name)</a:t>
            </a:r>
            <a:r>
              <a:rPr lang="en-US" altLang="zh-CN" sz="2000">
                <a:solidFill>
                  <a:srgbClr val="FF682F"/>
                </a:solidFill>
                <a:sym typeface="+mn-ea"/>
              </a:rPr>
              <a:t>;</a:t>
            </a:r>
          </a:p>
          <a:p>
            <a:pPr marL="0" indent="0"/>
            <a:r>
              <a:rPr lang="zh-CN" altLang="en-US" sz="2000">
                <a:solidFill>
                  <a:srgbClr val="FF682F"/>
                </a:solidFill>
                <a:sym typeface="+mn-ea"/>
              </a:rPr>
              <a:t>     </a:t>
            </a:r>
            <a:r>
              <a:rPr lang="en-US" altLang="zh-CN" sz="2000">
                <a:solidFill>
                  <a:srgbClr val="FF682F"/>
                </a:solidFill>
                <a:sym typeface="+mn-ea"/>
              </a:rPr>
              <a:t>	</a:t>
            </a:r>
            <a:r>
              <a:rPr lang="zh-CN" altLang="en-US" sz="2000">
                <a:solidFill>
                  <a:srgbClr val="FF682F"/>
                </a:solidFill>
                <a:sym typeface="+mn-ea"/>
              </a:rPr>
              <a:t>}</a:t>
            </a:r>
          </a:p>
          <a:p>
            <a:pPr marL="0" indent="0"/>
            <a:r>
              <a:rPr lang="zh-CN" altLang="en-US" sz="2000">
                <a:solidFill>
                  <a:srgbClr val="FF682F"/>
                </a:solidFill>
              </a:rPr>
              <a:t>}</a:t>
            </a:r>
          </a:p>
          <a:p>
            <a:pPr marL="0" indent="0"/>
            <a:r>
              <a:rPr lang="zh-CN" altLang="en-US" sz="2000">
                <a:solidFill>
                  <a:srgbClr val="FF682F"/>
                </a:solidFill>
              </a:rPr>
              <a:t>var box1 = new Box(</a:t>
            </a:r>
            <a:r>
              <a:rPr lang="en-US" altLang="zh-CN" sz="2000">
                <a:solidFill>
                  <a:srgbClr val="FF682F"/>
                </a:solidFill>
                <a:latin typeface="Times New Roman" charset="0"/>
                <a:ea typeface="Times New Roman" charset="0"/>
                <a:cs typeface="Times New Roman" charset="0"/>
                <a:sym typeface="+mn-ea"/>
              </a:rPr>
              <a:t>'zhangsan'</a:t>
            </a:r>
            <a:r>
              <a:rPr lang="zh-CN" altLang="en-US" sz="2000">
                <a:solidFill>
                  <a:srgbClr val="FF682F"/>
                </a:solidFill>
              </a:rPr>
              <a:t>);     </a:t>
            </a:r>
            <a:r>
              <a:rPr lang="zh-CN" altLang="en-US" sz="2000">
                <a:solidFill>
                  <a:srgbClr val="30313C"/>
                </a:solidFill>
              </a:rPr>
              <a:t> //new Box()即可</a:t>
            </a:r>
          </a:p>
          <a:p>
            <a:pPr marL="0" indent="0"/>
            <a:r>
              <a:rPr lang="zh-CN" altLang="en-US" sz="2000">
                <a:solidFill>
                  <a:srgbClr val="FF682F"/>
                </a:solidFill>
              </a:rPr>
              <a:t>alert(box1 instanceof Box);    </a:t>
            </a:r>
            <a:r>
              <a:rPr lang="zh-CN" altLang="en-US" sz="1800">
                <a:solidFill>
                  <a:srgbClr val="FF682F"/>
                </a:solidFill>
              </a:rPr>
              <a:t> </a:t>
            </a:r>
            <a:r>
              <a:rPr lang="zh-CN" altLang="en-US" sz="1800">
                <a:solidFill>
                  <a:srgbClr val="30313C"/>
                </a:solidFill>
              </a:rPr>
              <a:t> //很清晰的识别他从属于 Box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115" y="4869180"/>
            <a:ext cx="7781925" cy="11887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altLang="en-US" sz="18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使用了构造函数的方法，和使用工厂模式的方法他们不同之处如下：</a:t>
            </a:r>
            <a:endParaRPr lang="zh-CN" altLang="en-US" sz="1800" b="0" u="none">
              <a:solidFill>
                <a:srgbClr val="333333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/>
            <a:r>
              <a:rPr lang="en-US" altLang="zh-CN" sz="18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zh-CN" altLang="en-US" sz="18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构造函数方法没有显示的创建对象</a:t>
            </a:r>
            <a:r>
              <a:rPr lang="en-US" altLang="zh-CN" sz="18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(new Object())(</a:t>
            </a:r>
            <a:r>
              <a:rPr lang="zh-CN" altLang="en-US" sz="1800" b="0" u="none">
                <a:solidFill>
                  <a:srgbClr val="333333"/>
                </a:solidFill>
                <a:latin typeface="Times New Roman" charset="0"/>
                <a:ea typeface="宋体" charset="0"/>
                <a:cs typeface="Times New Roman" charset="0"/>
              </a:rPr>
              <a:t>在内部隐式调用了</a:t>
            </a:r>
            <a:r>
              <a:rPr lang="en-US" altLang="zh-CN" sz="1800" b="0" u="none">
                <a:solidFill>
                  <a:srgbClr val="333333"/>
                </a:solidFill>
                <a:latin typeface="Times New Roman" charset="0"/>
                <a:ea typeface="宋体" charset="0"/>
                <a:cs typeface="Times New Roman" charset="0"/>
              </a:rPr>
              <a:t>)</a:t>
            </a:r>
            <a:r>
              <a:rPr lang="zh-CN" altLang="en-US" sz="18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；</a:t>
            </a:r>
            <a:endParaRPr lang="zh-CN" altLang="en-US" sz="1800" b="0" u="none">
              <a:solidFill>
                <a:srgbClr val="333333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/>
            <a:r>
              <a:rPr lang="en-US" altLang="zh-CN" sz="18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2.</a:t>
            </a:r>
            <a:r>
              <a:rPr lang="zh-CN" altLang="en-US" sz="18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直接将属性和方法赋值给</a:t>
            </a:r>
            <a:r>
              <a:rPr lang="zh-CN" altLang="en-US" sz="18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this </a:t>
            </a:r>
            <a:r>
              <a:rPr lang="zh-CN" altLang="en-US" sz="18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对象；</a:t>
            </a:r>
            <a:endParaRPr lang="zh-CN" altLang="en-US" sz="1800" b="0" u="none">
              <a:solidFill>
                <a:srgbClr val="333333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/>
            <a:r>
              <a:rPr lang="en-US" altLang="zh-CN" sz="18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3.</a:t>
            </a:r>
            <a:r>
              <a:rPr lang="zh-CN" altLang="en-US" sz="18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没有</a:t>
            </a:r>
            <a:r>
              <a:rPr lang="zh-CN" altLang="en-US" sz="18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renturn </a:t>
            </a:r>
            <a:r>
              <a:rPr lang="zh-CN" altLang="en-US" sz="18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语句。</a:t>
            </a:r>
            <a:endParaRPr lang="zh-CN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构造函数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83260" y="1701800"/>
            <a:ext cx="7621905" cy="1463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构造函数与其他函数的唯一区别在于调用它们的方式，任何函数，只要通过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操作符来调用，就可作为构造函数；而任何函数，若不通过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操作符调用，就是普通函数。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5650" y="3357880"/>
            <a:ext cx="757618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altLang="zh-CN" sz="1800" b="0" u="none">
                <a:solidFill>
                  <a:srgbClr val="FF682F"/>
                </a:solidFill>
                <a:latin typeface="Times New Roman" charset="0"/>
                <a:ea typeface="Times New Roman" charset="0"/>
                <a:cs typeface="Times New Roman" charset="0"/>
              </a:rPr>
              <a:t>var box = new Box('zhangsan');   </a:t>
            </a:r>
            <a:r>
              <a:rPr lang="en-US" altLang="zh-CN" sz="18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//</a:t>
            </a:r>
            <a:r>
              <a:rPr lang="zh-CN" altLang="en-US" sz="18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构造模式调用</a:t>
            </a:r>
            <a:r>
              <a:rPr lang="zh-CN" altLang="en-US" sz="1800" b="0" u="none">
                <a:solidFill>
                  <a:srgbClr val="00008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1800" b="0" u="none">
              <a:solidFill>
                <a:srgbClr val="00008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/>
            <a:r>
              <a:rPr lang="en-US" altLang="zh-CN" sz="1800" b="0" u="none">
                <a:solidFill>
                  <a:srgbClr val="FF682F"/>
                </a:solidFill>
                <a:latin typeface="Times New Roman" charset="0"/>
                <a:ea typeface="Times New Roman" charset="0"/>
                <a:cs typeface="Times New Roman" charset="0"/>
              </a:rPr>
              <a:t>Box(</a:t>
            </a:r>
            <a:r>
              <a:rPr lang="en-US" altLang="zh-CN" sz="1800">
                <a:solidFill>
                  <a:srgbClr val="FF682F"/>
                </a:solidFill>
                <a:latin typeface="Times New Roman" charset="0"/>
                <a:ea typeface="Times New Roman" charset="0"/>
                <a:cs typeface="Times New Roman" charset="0"/>
                <a:sym typeface="+mn-ea"/>
              </a:rPr>
              <a:t>'zhangsan'</a:t>
            </a:r>
            <a:r>
              <a:rPr lang="en-US" altLang="zh-CN" sz="1800" b="0" u="none">
                <a:solidFill>
                  <a:srgbClr val="FF682F"/>
                </a:solidFill>
                <a:latin typeface="Times New Roman" charset="0"/>
                <a:ea typeface="Times New Roman" charset="0"/>
                <a:cs typeface="Times New Roman" charset="0"/>
              </a:rPr>
              <a:t>);   </a:t>
            </a:r>
            <a:r>
              <a:rPr lang="en-US" altLang="zh-CN" sz="18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//</a:t>
            </a:r>
            <a:r>
              <a:rPr lang="zh-CN" altLang="en-US" sz="18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普通模式调用</a:t>
            </a:r>
            <a:endParaRPr lang="en-US" altLang="zh-CN" sz="1800" b="0" u="none">
              <a:solidFill>
                <a:srgbClr val="00008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5650" y="4364990"/>
            <a:ext cx="7565390" cy="1482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  <a:sym typeface="+mn-ea"/>
              </a:rPr>
              <a:t>ECMAScript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+mn-ea"/>
              </a:rPr>
              <a:t>没有类的概念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+mn-ea"/>
              </a:rPr>
              <a:t>,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+mn-ea"/>
              </a:rPr>
              <a:t>但是构造函数可以理解为就是类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+mn-ea"/>
              </a:rPr>
              <a:t>.</a:t>
            </a:r>
          </a:p>
          <a:p>
            <a:endParaRPr lang="en-US" altLang="zh-CN">
              <a:solidFill>
                <a:srgbClr val="FF682F"/>
              </a:solidFill>
              <a:latin typeface="Times New Roman" charset="0"/>
              <a:ea typeface="Times New Roman" charset="0"/>
              <a:cs typeface="Times New Roman" charset="0"/>
              <a:sym typeface="+mn-ea"/>
            </a:endParaRPr>
          </a:p>
          <a:p>
            <a:r>
              <a:rPr lang="zh-CN" altLang="en-US">
                <a:solidFill>
                  <a:srgbClr val="30313C"/>
                </a:solidFill>
                <a:latin typeface="Times New Roman" charset="0"/>
                <a:ea typeface="宋体" charset="0"/>
                <a:cs typeface="Times New Roman" charset="0"/>
                <a:sym typeface="+mn-ea"/>
              </a:rPr>
              <a:t>在下面的语句中</a:t>
            </a:r>
            <a:r>
              <a:rPr lang="en-US" altLang="zh-CN">
                <a:solidFill>
                  <a:srgbClr val="30313C"/>
                </a:solidFill>
                <a:latin typeface="Times New Roman" charset="0"/>
                <a:ea typeface="宋体" charset="0"/>
                <a:cs typeface="Times New Roman" charset="0"/>
                <a:sym typeface="+mn-ea"/>
              </a:rPr>
              <a:t>, Box</a:t>
            </a:r>
            <a:r>
              <a:rPr lang="zh-CN" altLang="en-US">
                <a:solidFill>
                  <a:srgbClr val="30313C"/>
                </a:solidFill>
                <a:latin typeface="Times New Roman" charset="0"/>
                <a:ea typeface="宋体" charset="0"/>
                <a:cs typeface="Times New Roman" charset="0"/>
                <a:sym typeface="+mn-ea"/>
              </a:rPr>
              <a:t>是类</a:t>
            </a:r>
            <a:r>
              <a:rPr lang="en-US" altLang="zh-CN">
                <a:solidFill>
                  <a:srgbClr val="30313C"/>
                </a:solidFill>
                <a:latin typeface="Times New Roman" charset="0"/>
                <a:ea typeface="宋体" charset="0"/>
                <a:cs typeface="Times New Roman" charset="0"/>
                <a:sym typeface="+mn-ea"/>
              </a:rPr>
              <a:t>, box</a:t>
            </a:r>
            <a:r>
              <a:rPr lang="zh-CN" altLang="en-US">
                <a:solidFill>
                  <a:srgbClr val="30313C"/>
                </a:solidFill>
                <a:latin typeface="Times New Roman" charset="0"/>
                <a:ea typeface="宋体" charset="0"/>
                <a:cs typeface="Times New Roman" charset="0"/>
                <a:sym typeface="+mn-ea"/>
              </a:rPr>
              <a:t>是对象</a:t>
            </a:r>
            <a:r>
              <a:rPr lang="en-US" altLang="zh-CN">
                <a:solidFill>
                  <a:srgbClr val="30313C"/>
                </a:solidFill>
                <a:latin typeface="Times New Roman" charset="0"/>
                <a:ea typeface="宋体" charset="0"/>
                <a:cs typeface="Times New Roman" charset="0"/>
                <a:sym typeface="+mn-ea"/>
              </a:rPr>
              <a:t>;</a:t>
            </a:r>
          </a:p>
          <a:p>
            <a:r>
              <a:rPr lang="en-US" altLang="zh-CN">
                <a:solidFill>
                  <a:srgbClr val="FF682F"/>
                </a:solidFill>
                <a:latin typeface="Times New Roman" charset="0"/>
                <a:ea typeface="Times New Roman" charset="0"/>
                <a:cs typeface="Times New Roman" charset="0"/>
                <a:sym typeface="+mn-ea"/>
              </a:rPr>
              <a:t>var box = new Box('zhangsan');   </a:t>
            </a:r>
            <a:r>
              <a:rPr lang="en-US" altLang="zh-CN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  <a:sym typeface="+mn-ea"/>
              </a:rPr>
              <a:t>//</a:t>
            </a:r>
            <a:r>
              <a:rPr lang="zh-CN" altLang="en-US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构造模式调用</a:t>
            </a:r>
            <a:r>
              <a:rPr lang="zh-CN" altLang="en-US">
                <a:solidFill>
                  <a:srgbClr val="000080"/>
                </a:solidFill>
                <a:latin typeface="Times New Roman" charset="0"/>
                <a:ea typeface="Times New Roman" charset="0"/>
                <a:cs typeface="Times New Roman" charset="0"/>
                <a:sym typeface="+mn-ea"/>
              </a:rPr>
              <a:t> </a:t>
            </a:r>
            <a:endParaRPr lang="en-US" altLang="zh-CN">
              <a:solidFill>
                <a:srgbClr val="000080"/>
              </a:solidFill>
              <a:latin typeface="Times New Roman" charset="0"/>
              <a:ea typeface="Times New Roman" charset="0"/>
              <a:cs typeface="Times New Roman" charset="0"/>
              <a:sym typeface="+mn-ea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构造函数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650" y="2132965"/>
            <a:ext cx="7505065" cy="1432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altLang="en-US" sz="24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构造函数的方法有一些规范：</a:t>
            </a:r>
            <a:r>
              <a:rPr lang="zh-CN" altLang="en-US" sz="20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 </a:t>
            </a:r>
          </a:p>
          <a:p>
            <a:pPr marL="0" indent="0"/>
            <a:r>
              <a:rPr lang="en-US" altLang="zh-CN" sz="20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zh-CN" altLang="en-US" sz="20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函数名和实例化构造名相同且大写，</a:t>
            </a:r>
            <a:r>
              <a:rPr lang="en-US" altLang="zh-CN" sz="20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zh-CN" altLang="en-US" sz="20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非强制，但这么写有助于区分构造函数和普通函数</a:t>
            </a:r>
            <a:r>
              <a:rPr lang="en-US" altLang="zh-CN" sz="20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sz="24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；</a:t>
            </a:r>
          </a:p>
          <a:p>
            <a:pPr marL="0" indent="0"/>
            <a:r>
              <a:rPr lang="en-US" altLang="zh-CN" sz="20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2.</a:t>
            </a:r>
            <a:r>
              <a:rPr lang="zh-CN" altLang="en-US" sz="20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通过构造函数创建对象，必须使用</a:t>
            </a:r>
            <a:r>
              <a:rPr lang="zh-CN" altLang="en-US" sz="20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0" u="none">
                <a:solidFill>
                  <a:srgbClr val="333333"/>
                </a:solidFill>
                <a:latin typeface="Times New Roman" charset="0"/>
                <a:ea typeface="Times New Roman" charset="0"/>
                <a:cs typeface="Times New Roman" charset="0"/>
              </a:rPr>
              <a:t>new </a:t>
            </a:r>
            <a:r>
              <a:rPr lang="zh-CN" altLang="en-US" sz="20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运算符。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03263" y="90995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54605" y="98139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构造函数	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11505" y="1628775"/>
            <a:ext cx="7621905" cy="640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构造函数的内部函数：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1505" y="2277110"/>
            <a:ext cx="8042275" cy="1463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altLang="en-US" sz="1800" b="0" u="none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</a:rPr>
              <a:t>var box1 = new Box(</a:t>
            </a:r>
            <a:r>
              <a:rPr lang="en-US" sz="1800" b="0" u="none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</a:rPr>
              <a:t>“</a:t>
            </a:r>
            <a:r>
              <a:rPr lang="zh-CN" altLang="en-US" sz="1800" b="0" u="none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</a:rPr>
              <a:t>张三</a:t>
            </a:r>
            <a:r>
              <a:rPr lang="en-US" sz="1800" b="0" u="none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</a:rPr>
              <a:t>”</a:t>
            </a:r>
            <a:r>
              <a:rPr lang="zh-CN" altLang="en-US" sz="1800" b="0" u="none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</a:rPr>
              <a:t>);</a:t>
            </a:r>
            <a:r>
              <a:rPr lang="zh-CN" altLang="en-US" sz="18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	//传递一致</a:t>
            </a:r>
          </a:p>
          <a:p>
            <a:pPr marL="0" indent="0"/>
            <a:r>
              <a:rPr lang="zh-CN" altLang="en-US" sz="1800" b="0" u="none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</a:rPr>
              <a:t>var box2 = new Box(</a:t>
            </a:r>
            <a:r>
              <a:rPr lang="en-US" sz="1800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“</a:t>
            </a:r>
            <a:r>
              <a:rPr lang="zh-CN" altLang="en-US" sz="1800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张三</a:t>
            </a:r>
            <a:r>
              <a:rPr lang="en-US" sz="1800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”</a:t>
            </a:r>
            <a:r>
              <a:rPr lang="zh-CN" altLang="en-US" sz="1800" b="0" u="none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</a:rPr>
              <a:t>);	</a:t>
            </a:r>
            <a:r>
              <a:rPr lang="zh-CN" altLang="en-US" sz="18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//同上</a:t>
            </a:r>
          </a:p>
          <a:p>
            <a:pPr marL="0" indent="0"/>
            <a:r>
              <a:rPr lang="zh-CN" altLang="en-US" sz="1800" b="0" u="none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</a:rPr>
              <a:t>alert(box1.name == box2.name);</a:t>
            </a:r>
            <a:r>
              <a:rPr lang="zh-CN" altLang="en-US" sz="1800" b="0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	//true，属性的值相等</a:t>
            </a:r>
          </a:p>
          <a:p>
            <a:pPr marL="0" indent="0"/>
            <a:r>
              <a:rPr lang="zh-CN" altLang="en-US" sz="1800" b="1" u="none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</a:rPr>
              <a:t>alert(box1.</a:t>
            </a:r>
            <a:r>
              <a:rPr lang="en-US" altLang="zh-CN" sz="1800" b="1" u="none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</a:rPr>
              <a:t>show</a:t>
            </a:r>
            <a:r>
              <a:rPr lang="zh-CN" altLang="en-US" sz="1800" b="1" u="none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</a:rPr>
              <a:t> == box2.</a:t>
            </a:r>
            <a:r>
              <a:rPr lang="en-US" altLang="zh-CN" sz="1800" b="1" u="none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</a:rPr>
              <a:t>show</a:t>
            </a:r>
            <a:r>
              <a:rPr lang="zh-CN" altLang="en-US" sz="1800" b="1" u="none">
                <a:solidFill>
                  <a:srgbClr val="FF682F"/>
                </a:solidFill>
                <a:latin typeface="宋体" charset="0"/>
                <a:ea typeface="宋体" charset="0"/>
                <a:cs typeface="宋体" charset="0"/>
              </a:rPr>
              <a:t>);	</a:t>
            </a:r>
            <a:r>
              <a:rPr lang="zh-CN" altLang="en-US" sz="1800" b="1" u="none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//false，方法其实也是一种引用地址</a:t>
            </a:r>
          </a:p>
          <a:p>
            <a:pPr marL="0" indent="0"/>
            <a:endParaRPr lang="zh-CN" altLang="en-US" sz="1800" b="1" u="none">
              <a:solidFill>
                <a:srgbClr val="333333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838199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23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闭包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4212" y="1701465"/>
            <a:ext cx="7648575" cy="4937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匿名函数:  就是没有函数名字的函数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//普通函数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function m1(){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console.log("aa");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m1();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//函数调用</a:t>
            </a:r>
          </a:p>
          <a:p>
            <a:pPr>
              <a:lnSpc>
                <a:spcPct val="150000"/>
              </a:lnSpc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//匿名函数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var aa = function(){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console.log("aa");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aa();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//调用匿名函数, 这里的aa是函数名字</a:t>
            </a:r>
          </a:p>
          <a:p>
            <a:pPr>
              <a:lnSpc>
                <a:spcPct val="150000"/>
              </a:lnSpc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838199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23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闭包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4212" y="1701465"/>
            <a:ext cx="7648575" cy="3383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//函数中包含匿名函数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function bb(){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return function(){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	console.log("cc");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//bb函数中的cc函数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bb()();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838199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23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闭包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4212" y="1701465"/>
            <a:ext cx="7648575" cy="4937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函数表达式:  匿名函数的自运行</a:t>
            </a:r>
          </a:p>
          <a:p>
            <a:pPr>
              <a:lnSpc>
                <a:spcPct val="150000"/>
              </a:lnSpc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//声明函数的方式一: 普通函数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function m2(){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console.log("m2");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m2(); 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//需要主动调用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		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//声明函数方式二: 函数表达式, 匿名函数的自运行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//不需要主动调用, 会直接执行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(function(){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console.log("m3");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})();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551179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23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闭包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4212" y="1342690"/>
            <a:ext cx="7648575" cy="521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//传参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var m4 = (function(){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return function bb(name){  </a:t>
            </a:r>
            <a:r>
              <a:rPr lang="zh-CN" altLang="en-US" sz="1600" dirty="0">
                <a:solidFill>
                  <a:srgbClr val="30313C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//返回一个函数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	console.log(name);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})();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m4("lisi");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//传参2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var m5 = (function(a){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return function(b){  </a:t>
            </a:r>
            <a:r>
              <a:rPr lang="zh-CN" altLang="en-US" sz="1600" dirty="0">
                <a:solidFill>
                  <a:srgbClr val="30313C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//返回了一个函数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	console.log(a+b);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})(3)     </a:t>
            </a:r>
            <a:r>
              <a:rPr lang="zh-CN" altLang="en-US" sz="1600" dirty="0">
                <a:solidFill>
                  <a:srgbClr val="30313C"/>
                </a:solidFill>
                <a:latin typeface="微软雅黑" pitchFamily="34" charset="-122"/>
                <a:ea typeface="微软雅黑" pitchFamily="34" charset="-122"/>
              </a:rPr>
              <a:t>//把3传给a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m5(4);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//把4传给b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3580" y="11969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2" y="2194225"/>
            <a:ext cx="7648575" cy="3520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什么是闭包？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函数嵌套函数，内部函数可以引用外部函数的参数和变量，参数和变量不会被垃圾回收机制所收回</a:t>
            </a:r>
          </a:p>
          <a:p>
            <a:pPr>
              <a:lnSpc>
                <a:spcPct val="150000"/>
              </a:lnSpc>
              <a:defRPr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这里涉及到几个概念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函数嵌套函数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2,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垃圾回收机制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内存的自动释放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3,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作用域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全局变量和局部变量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00364" y="1265239"/>
            <a:ext cx="3224227" cy="52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闭包</a:t>
            </a:r>
            <a:endParaRPr lang="zh-CN" altLang="en-US" sz="28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3580" y="119697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4212" y="2133265"/>
            <a:ext cx="7648575" cy="3840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函数嵌套函数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function aa(){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console.log("aa");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function bb(){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	console.log("bb");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aa();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//bb();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//无法直接访问函数内部的函数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00364" y="1265239"/>
            <a:ext cx="3224227" cy="52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闭包</a:t>
            </a:r>
            <a:endParaRPr lang="zh-CN" altLang="en-US" sz="28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90995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23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什么是面向对象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3577" y="1773220"/>
            <a:ext cx="7648575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Javascript本身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最开始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是从Perl语言的语法演变而来的，本质上是脚本语言，随着版本的更新逐渐加入的对面向对象的模拟。</a:t>
            </a: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有两种开发模式：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面向过程，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(OOP)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面向对象是利用对象进行编程的一种思想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面向对象的语言有一个标志，那就是类的概念，而通过类可以创建任意多个具有相同属性和方法的对象。 但是，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没有类的概念，因此它的对象也与基于类的语言中的对象有所不同。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3580" y="981710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4212" y="1918000"/>
            <a:ext cx="7648575" cy="4297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2, </a:t>
            </a:r>
            <a:r>
              <a:rPr sz="2000" dirty="0">
                <a:latin typeface="微软雅黑" pitchFamily="34" charset="-122"/>
                <a:ea typeface="微软雅黑" pitchFamily="34" charset="-122"/>
              </a:rPr>
              <a:t>垃圾回收机制: </a:t>
            </a:r>
            <a:r>
              <a:rPr lang="zh-CN" sz="2000" dirty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sz="2000" dirty="0">
                <a:latin typeface="微软雅黑" pitchFamily="34" charset="-122"/>
                <a:ea typeface="微软雅黑" pitchFamily="34" charset="-122"/>
              </a:rPr>
              <a:t>自动将超出作用域的变量所占内存回收(把内存释放)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//作用域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function aa1(){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var a = 1;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console.log(a);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aa1();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//console.log(a);   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//变量a的作用域在函数aa1内, 一旦超出作用域, 变量a就会被释放掉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00364" y="1049974"/>
            <a:ext cx="3224227" cy="52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闭包</a:t>
            </a:r>
            <a:endParaRPr lang="zh-CN" altLang="en-US" sz="28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3580" y="105346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4212" y="1989755"/>
            <a:ext cx="7648575" cy="3840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2,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作用域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sz="2000" dirty="0">
                <a:latin typeface="微软雅黑" pitchFamily="34" charset="-122"/>
                <a:ea typeface="微软雅黑" pitchFamily="34" charset="-122"/>
              </a:rPr>
              <a:t>全局变量和局部变量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sz="1800" dirty="0">
                <a:latin typeface="微软雅黑" pitchFamily="34" charset="-122"/>
                <a:ea typeface="微软雅黑" pitchFamily="34" charset="-122"/>
              </a:rPr>
              <a:t>//全局变量: a的作用域是全局, 内存不会被释放</a:t>
            </a:r>
          </a:p>
          <a:p>
            <a:pPr>
              <a:lnSpc>
                <a:spcPct val="150000"/>
              </a:lnSpc>
              <a:defRPr/>
            </a:pPr>
            <a:r>
              <a:rPr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var a = 1;</a:t>
            </a:r>
          </a:p>
          <a:p>
            <a:pPr>
              <a:lnSpc>
                <a:spcPct val="150000"/>
              </a:lnSpc>
              <a:defRPr/>
            </a:pPr>
            <a:r>
              <a:rPr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function m1(){</a:t>
            </a:r>
          </a:p>
          <a:p>
            <a:pPr>
              <a:lnSpc>
                <a:spcPct val="150000"/>
              </a:lnSpc>
              <a:defRPr/>
            </a:pPr>
            <a:r>
              <a:rPr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a++;</a:t>
            </a:r>
          </a:p>
          <a:p>
            <a:pPr>
              <a:lnSpc>
                <a:spcPct val="150000"/>
              </a:lnSpc>
              <a:defRPr/>
            </a:pPr>
            <a:r>
              <a:rPr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console.log(a);</a:t>
            </a:r>
          </a:p>
          <a:p>
            <a:pPr>
              <a:lnSpc>
                <a:spcPct val="150000"/>
              </a:lnSpc>
              <a:defRPr/>
            </a:pPr>
            <a:r>
              <a:rPr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m1(); </a:t>
            </a:r>
            <a:r>
              <a:rPr sz="1800" dirty="0">
                <a:solidFill>
                  <a:srgbClr val="30313C"/>
                </a:solidFill>
                <a:latin typeface="微软雅黑" pitchFamily="34" charset="-122"/>
                <a:ea typeface="微软雅黑" pitchFamily="34" charset="-122"/>
              </a:rPr>
              <a:t>//2</a:t>
            </a:r>
          </a:p>
          <a:p>
            <a:pPr>
              <a:lnSpc>
                <a:spcPct val="150000"/>
              </a:lnSpc>
              <a:defRPr/>
            </a:pPr>
            <a:r>
              <a:rPr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m1(); </a:t>
            </a:r>
            <a:r>
              <a:rPr sz="1800" dirty="0">
                <a:solidFill>
                  <a:srgbClr val="30313C"/>
                </a:solidFill>
                <a:latin typeface="微软雅黑" pitchFamily="34" charset="-122"/>
                <a:ea typeface="微软雅黑" pitchFamily="34" charset="-122"/>
              </a:rPr>
              <a:t>//3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00364" y="1121729"/>
            <a:ext cx="3224227" cy="52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闭包</a:t>
            </a:r>
            <a:endParaRPr lang="zh-CN" altLang="en-US" sz="28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3580" y="1053465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4212" y="1989755"/>
            <a:ext cx="7648575" cy="4297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2,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作用域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sz="2000" dirty="0">
                <a:latin typeface="微软雅黑" pitchFamily="34" charset="-122"/>
                <a:ea typeface="微软雅黑" pitchFamily="34" charset="-122"/>
              </a:rPr>
              <a:t>全局变量和局部变量</a:t>
            </a:r>
            <a:r>
              <a:rPr lang="en-US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sz="1800" dirty="0">
                <a:latin typeface="微软雅黑" pitchFamily="34" charset="-122"/>
                <a:ea typeface="微软雅黑" pitchFamily="34" charset="-122"/>
              </a:rPr>
              <a:t>//局部变量: b的作用域是函数m2, 调用完函数m2后就会被释放, </a:t>
            </a:r>
            <a:r>
              <a:rPr lang="zh-CN" sz="1800" dirty="0">
                <a:latin typeface="微软雅黑" pitchFamily="34" charset="-122"/>
                <a:ea typeface="微软雅黑" pitchFamily="34" charset="-122"/>
              </a:rPr>
              <a:t>而</a:t>
            </a:r>
            <a:r>
              <a:rPr sz="1800" dirty="0">
                <a:latin typeface="微软雅黑" pitchFamily="34" charset="-122"/>
                <a:ea typeface="微软雅黑" pitchFamily="34" charset="-122"/>
              </a:rPr>
              <a:t>在m2内部的局部变量无法被外部调用</a:t>
            </a:r>
          </a:p>
          <a:p>
            <a:pPr>
              <a:lnSpc>
                <a:spcPct val="150000"/>
              </a:lnSpc>
              <a:defRPr/>
            </a:pPr>
            <a:r>
              <a:rPr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function m2(){</a:t>
            </a:r>
          </a:p>
          <a:p>
            <a:pPr>
              <a:lnSpc>
                <a:spcPct val="150000"/>
              </a:lnSpc>
              <a:defRPr/>
            </a:pPr>
            <a:r>
              <a:rPr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var b = 1;</a:t>
            </a:r>
          </a:p>
          <a:p>
            <a:pPr>
              <a:lnSpc>
                <a:spcPct val="150000"/>
              </a:lnSpc>
              <a:defRPr/>
            </a:pPr>
            <a:r>
              <a:rPr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b++;</a:t>
            </a:r>
          </a:p>
          <a:p>
            <a:pPr>
              <a:lnSpc>
                <a:spcPct val="150000"/>
              </a:lnSpc>
              <a:defRPr/>
            </a:pPr>
            <a:r>
              <a:rPr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console.log(b);</a:t>
            </a:r>
          </a:p>
          <a:p>
            <a:pPr>
              <a:lnSpc>
                <a:spcPct val="150000"/>
              </a:lnSpc>
              <a:defRPr/>
            </a:pPr>
            <a:r>
              <a:rPr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m2(); //2</a:t>
            </a:r>
          </a:p>
          <a:p>
            <a:pPr>
              <a:lnSpc>
                <a:spcPct val="150000"/>
              </a:lnSpc>
              <a:defRPr/>
            </a:pPr>
            <a:r>
              <a:rPr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m2(); //2</a:t>
            </a:r>
          </a:p>
          <a:p>
            <a:pPr>
              <a:lnSpc>
                <a:spcPct val="150000"/>
              </a:lnSpc>
              <a:defRPr/>
            </a:pPr>
            <a:r>
              <a:rPr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//console.log(b);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00364" y="1121729"/>
            <a:ext cx="3224227" cy="52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闭包</a:t>
            </a:r>
            <a:endParaRPr lang="zh-CN" altLang="en-US" sz="28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23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闭包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2" y="2194225"/>
            <a:ext cx="7648575" cy="2103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相比全局变量和局部变量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闭包有两大特点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1, 闭包拥有全局变量的不被释放的特点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2, 闭包拥有局部变量的无法被外部访问的特点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lnSpc>
                <a:spcPct val="150000"/>
              </a:lnSpc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838199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23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闭包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4212" y="1701465"/>
            <a:ext cx="7648575" cy="4617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闭包的写法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//函数嵌套函数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function aa(){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var a = 1;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function bb(){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	console.log(a);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return bb; </a:t>
            </a:r>
            <a:r>
              <a:rPr lang="zh-CN" altLang="en-US" sz="1600" dirty="0">
                <a:solidFill>
                  <a:srgbClr val="30313C"/>
                </a:solidFill>
                <a:latin typeface="微软雅黑" pitchFamily="34" charset="-122"/>
                <a:ea typeface="微软雅黑" pitchFamily="34" charset="-122"/>
              </a:rPr>
              <a:t>//返回函数bb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//console.log(a); </a:t>
            </a:r>
            <a:r>
              <a:rPr lang="zh-CN" altLang="en-US" sz="1600" dirty="0">
                <a:solidFill>
                  <a:srgbClr val="30313C"/>
                </a:solidFill>
                <a:latin typeface="微软雅黑" pitchFamily="34" charset="-122"/>
                <a:ea typeface="微软雅黑" pitchFamily="34" charset="-122"/>
              </a:rPr>
              <a:t>无法直接访问a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var cc = aa();</a:t>
            </a:r>
            <a:r>
              <a:rPr lang="zh-CN" altLang="en-US" sz="1600" dirty="0">
                <a:solidFill>
                  <a:srgbClr val="30313C"/>
                </a:solidFill>
                <a:latin typeface="微软雅黑" pitchFamily="34" charset="-122"/>
                <a:ea typeface="微软雅黑" pitchFamily="34" charset="-122"/>
              </a:rPr>
              <a:t> //aa函数被执行了, 并返回了bb给cc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cc();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//可以打印出a, 说明a并没有被释放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838199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23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闭包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4212" y="1701465"/>
            <a:ext cx="7648575" cy="4526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前面的函数可以简化一下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function aa(){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var a = 5;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return function(){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	a++;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	console.log("a=" + a);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var cc = aa();  </a:t>
            </a:r>
            <a:r>
              <a:rPr lang="zh-CN" altLang="en-US" sz="1600" dirty="0">
                <a:solidFill>
                  <a:srgbClr val="30313C"/>
                </a:solidFill>
                <a:latin typeface="微软雅黑" pitchFamily="34" charset="-122"/>
                <a:ea typeface="微软雅黑" pitchFamily="34" charset="-122"/>
              </a:rPr>
              <a:t>//aa函数被执行了, 并返回了内部的匿名函数给cc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cc();  </a:t>
            </a:r>
            <a:r>
              <a:rPr lang="zh-CN" altLang="en-US" sz="1600" dirty="0">
                <a:solidFill>
                  <a:srgbClr val="30313C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//a=6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cc();  </a:t>
            </a:r>
            <a:r>
              <a:rPr lang="zh-CN" altLang="en-US" sz="1600" dirty="0">
                <a:solidFill>
                  <a:srgbClr val="30313C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//a=</a:t>
            </a:r>
            <a:r>
              <a:rPr lang="en-US" altLang="zh-CN" sz="1600" dirty="0">
                <a:solidFill>
                  <a:srgbClr val="30313C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7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cc();  </a:t>
            </a:r>
            <a:r>
              <a:rPr lang="zh-CN" altLang="en-US" sz="1600" dirty="0">
                <a:solidFill>
                  <a:srgbClr val="30313C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//a=</a:t>
            </a:r>
            <a:r>
              <a:rPr lang="en-US" altLang="zh-CN" sz="1600" dirty="0">
                <a:solidFill>
                  <a:srgbClr val="30313C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23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闭包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4212" y="2133265"/>
            <a:ext cx="7648575" cy="2788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闭包的好处：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可以让一个变量长期驻扎在内存当中不被释放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避免全局变量的污染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和全局变量不同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闭包中的变量无法被外部使用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私有成员的存在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无法被外部调用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只可以自己内部使用</a:t>
            </a: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838199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23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闭包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3895" y="1774190"/>
            <a:ext cx="7228205" cy="4023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应用：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在循环中直接找到对应元素的索引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for (var i=0; i&lt;aLi.length; i++) 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(function(index){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	aLi[index].onclick = function(){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		console.log(index);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})(i);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838199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23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闭包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4212" y="1774490"/>
            <a:ext cx="7648575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for (var i=0; i&lt;aLi.length; i++)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//在for循环过程中将i传递到函数表达式中的index, index会成为一个局部变量,不会被释放,长期驻扎在内存中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aLi[i].onclick = (function(index){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	return function(){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		console.log(index);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})(i);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Arial" pitchFamily="34" charset="0"/>
                </a:rPr>
                <a:t>this</a:t>
              </a:r>
              <a:r>
                <a:rPr lang="zh-CN" altLang="en-US" sz="2800" b="1" dirty="0">
                  <a:solidFill>
                    <a:schemeClr val="bg1"/>
                  </a:solidFill>
                  <a:latin typeface="Arial" pitchFamily="34" charset="0"/>
                </a:rPr>
                <a:t>关键字</a:t>
              </a: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03262" y="2194225"/>
            <a:ext cx="7648575" cy="3474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关键字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到底指的是哪个对象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先来看一段代码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target.onclick = 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      console.log(this);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这里的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会打印出什么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很明显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这里的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指的是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本身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694689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36956" y="1610964"/>
              <a:ext cx="3787504" cy="54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面向对象和面向过程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506095" y="1343660"/>
            <a:ext cx="7888605" cy="521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面向过程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就是分析出解决问题所需要的步骤，然后用函数把这些步骤一步一步实现，使用的时候一个一个依次调用就可以了。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是把构成问题的事务分解成各个对象，每个对象都有自己独立的属性和行为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对象可以将整个问题事务进行分工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不同的对象做不同的事情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这种面向对象的编程思想由于更加贴近实际生活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所以被计算机语言广泛应用。 </a:t>
            </a:r>
          </a:p>
          <a:p>
            <a:pPr>
              <a:lnSpc>
                <a:spcPct val="150000"/>
              </a:lnSpc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例如五子棋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面向过程的设计思路就是首先分析问题的步骤：1、开始游戏，2、黑子先走，3、绘制画面，4、判断输赢，5、轮到白子，6、绘制画面，7、判断输赢，8、返回步骤2，9、输出最后结果。把上面每个步骤用分别的函数来实现，问题就解决了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而面向对象的设计则是从另外的思路来解决问题。整个五子棋可以分为 1、黑白双方，这两方的行为是一模一样的，2、棋盘系统，负责绘制画面，3、规则系统，负责判定诸如犯规、输赢等。第一类对象（玩家对象）负责接受用户输入，并告知第二类对象（棋盘对象）棋子布局的变化，棋盘对象接收到了棋子的i变化就要负责在屏幕上面显示出这种变化，同时利用第三类对象（规则系统）来对棋局进行判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Arial" pitchFamily="34" charset="0"/>
                </a:rPr>
                <a:t>this</a:t>
              </a:r>
              <a:r>
                <a:rPr lang="zh-CN" altLang="en-US" sz="2800" b="1" dirty="0">
                  <a:solidFill>
                    <a:schemeClr val="bg1"/>
                  </a:solidFill>
                  <a:latin typeface="Arial" pitchFamily="34" charset="0"/>
                </a:rPr>
                <a:t>关键字</a:t>
              </a: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4212" y="2205020"/>
            <a:ext cx="7648575" cy="3474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关键字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到底指的是当前对象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那么这个当前对象指的又是什么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? </a:t>
            </a:r>
          </a:p>
          <a:p>
            <a:pPr>
              <a:lnSpc>
                <a:spcPct val="150000"/>
              </a:lnSpc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在不同的代码环境下代表的对象是不一样的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就像说话的语义一样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如果有个人对你喊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当你手里有一把枪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你会开枪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当你坐在车上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你会开车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当你站在阳台上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你会开窗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...</a:t>
            </a:r>
          </a:p>
          <a:p>
            <a:pPr>
              <a:lnSpc>
                <a:spcPct val="150000"/>
              </a:lnSpc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90995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Arial" pitchFamily="34" charset="0"/>
                </a:rPr>
                <a:t>this</a:t>
              </a:r>
              <a:r>
                <a:rPr lang="zh-CN" altLang="en-US" sz="2800" b="1" dirty="0">
                  <a:solidFill>
                    <a:schemeClr val="bg1"/>
                  </a:solidFill>
                  <a:latin typeface="Arial" pitchFamily="34" charset="0"/>
                </a:rPr>
                <a:t>关键字</a:t>
              </a: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4212" y="1700830"/>
            <a:ext cx="7648575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指的是此刻正在运行的函数所依附的对象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target.onclick = 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      console.log(this);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var obj = {};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obj.test = target.onclick;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target.onclick();  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结果是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obj.test();  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结果是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>
              <a:lnSpc>
                <a:spcPct val="150000"/>
              </a:lnSpc>
              <a:defRPr/>
            </a:pP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+mn-ea"/>
              </a:rPr>
              <a:t>this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+mn-ea"/>
              </a:rPr>
              <a:t>好比一句话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+mn-ea"/>
              </a:rPr>
              <a:t>,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+mn-ea"/>
              </a:rPr>
              <a:t>出自不同人之口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+mn-ea"/>
              </a:rPr>
              <a:t>,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+mn-ea"/>
              </a:rPr>
              <a:t>代表的人就不一样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吵架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说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 “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老子要砍死你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! ” ,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这里的老子指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          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说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 “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老子要弄死你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! ”,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+mn-ea"/>
              </a:rPr>
              <a:t>这里的老子指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+mn-ea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Arial" pitchFamily="34" charset="0"/>
                </a:rPr>
                <a:t>this</a:t>
              </a:r>
              <a:r>
                <a:rPr lang="zh-CN" altLang="en-US" sz="2800" b="1" dirty="0">
                  <a:solidFill>
                    <a:schemeClr val="bg1"/>
                  </a:solidFill>
                  <a:latin typeface="Arial" pitchFamily="34" charset="0"/>
                </a:rPr>
                <a:t>关键字</a:t>
              </a: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4212" y="2205020"/>
            <a:ext cx="7648575" cy="4297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setInterval()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中的匿名函数是在被全局中的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对象调用的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所以里面的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指的就是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而不是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box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box.onclick = 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console.log(this)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        setInterval(function(){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      </a:t>
            </a: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console.log(this);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//window对象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</a:t>
            </a: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}, 2000);			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</a:t>
            </a: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setTimeout(function(){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      </a:t>
            </a: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console.log("setTimeout:" + this);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//window对象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</a:t>
            </a: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}, 3000);				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Arial" pitchFamily="34" charset="0"/>
                </a:rPr>
                <a:t>this</a:t>
              </a:r>
              <a:r>
                <a:rPr lang="zh-CN" altLang="en-US" sz="2800" b="1" dirty="0">
                  <a:solidFill>
                    <a:schemeClr val="bg1"/>
                  </a:solidFill>
                  <a:latin typeface="Arial" pitchFamily="34" charset="0"/>
                </a:rPr>
                <a:t>关键字</a:t>
              </a: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755967" y="2133265"/>
            <a:ext cx="7648575" cy="2926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在构造函数中的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关键字创建的那个对象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下面的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box1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 marL="0" indent="0"/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function Box(name) {	</a:t>
            </a:r>
          </a:p>
          <a:p>
            <a:pPr marL="0" indent="0"/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this.name = name;</a:t>
            </a:r>
          </a:p>
          <a:p>
            <a:pPr marL="0" indent="0"/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this.show = function(){ </a:t>
            </a:r>
          </a:p>
          <a:p>
            <a:pPr marL="0" indent="0"/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		alert(this.name);</a:t>
            </a:r>
          </a:p>
          <a:p>
            <a:pPr marL="0" indent="0"/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	}</a:t>
            </a:r>
          </a:p>
          <a:p>
            <a:pPr marL="0" indent="0"/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}</a:t>
            </a:r>
          </a:p>
          <a:p>
            <a:pPr marL="0" indent="0"/>
            <a:r>
              <a:rPr lang="zh-CN" altLang="en-US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var box1 = new Box('zhangsan');</a:t>
            </a:r>
            <a:r>
              <a:rPr lang="zh-CN" altLang="en-US" sz="16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1800">
                <a:solidFill>
                  <a:srgbClr val="FF682F"/>
                </a:solidFill>
                <a:sym typeface="+mn-ea"/>
              </a:rPr>
              <a:t> </a:t>
            </a:r>
            <a:endParaRPr lang="zh-CN" altLang="en-US" sz="1800" dirty="0">
              <a:solidFill>
                <a:srgbClr val="FF682F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Arial" pitchFamily="34" charset="0"/>
                </a:rPr>
                <a:t>练习</a:t>
              </a: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4212" y="2205020"/>
            <a:ext cx="7648575" cy="1828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采用面向对象的思路实现拖拽功能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+mn-ea"/>
              </a:rPr>
              <a:t>2,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采用工厂模式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+mn-ea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创建一个函数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+mn-ea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将拖拽功能封装在函数内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+mn-ea"/>
              </a:rPr>
              <a:t>3,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采用构造函数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+mn-ea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创建一个构造函数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+mn-ea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将拖拽功能封装在函数内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18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Arial" pitchFamily="34" charset="0"/>
                </a:rPr>
                <a:t>作业</a:t>
              </a: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3895" y="2204720"/>
            <a:ext cx="3471545" cy="3657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创建一个萤火虫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Fireworm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其中包括一个节点属性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和飞的方法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fly(),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每隔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秒创建一个萤火虫对象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显示在屏幕的随机位置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然后自动飞到屏幕的其他随机位置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飞完后再继续飞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...  </a:t>
            </a:r>
          </a:p>
          <a:p>
            <a:pPr>
              <a:lnSpc>
                <a:spcPct val="150000"/>
              </a:lnSpc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855" y="2420620"/>
            <a:ext cx="4590415" cy="3695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694689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36956" y="1610964"/>
              <a:ext cx="3787504" cy="54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面向对象和面向过程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11505" y="1844675"/>
            <a:ext cx="7888605" cy="3566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例子：小狗吃食（闻一闻smell、舔一舔lick、咬一咬bite）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   分别采用面向过程和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面向对象来分析</a:t>
            </a:r>
          </a:p>
          <a:p>
            <a:pPr>
              <a:lnSpc>
                <a:spcPct val="150000"/>
              </a:lnSpc>
              <a:defRPr/>
            </a:pPr>
            <a:endParaRPr lang="zh-CN" altLang="en-US" sz="240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面向过程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先闻一闻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然后再舔一舔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最后再咬一咬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注重过程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面向对象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小狗是一个对象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它可以闻一闻食物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可以舔一舔食物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可以咬一咬食物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 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不注重过程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注重对象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551179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36956" y="1610964"/>
              <a:ext cx="3787504" cy="54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面向对象和面向过程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559435" y="1271905"/>
            <a:ext cx="7835265" cy="8229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面向过程的语言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语言等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面向对象的语言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  C++, java, C#, OC, JS, Swift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等</a:t>
            </a:r>
          </a:p>
        </p:txBody>
      </p:sp>
      <p:pic>
        <p:nvPicPr>
          <p:cNvPr id="3" name="图片 2" descr="}OXN0K$`X4VVI_RJ[CC5_TX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260" y="2133600"/>
            <a:ext cx="7484110" cy="5625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16017" y="1613826"/>
              <a:ext cx="3223996" cy="54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面向对象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3577" y="2060875"/>
            <a:ext cx="7648575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(OOP)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的三个基本特征是：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封装、继承、多态</a:t>
            </a:r>
          </a:p>
          <a:p>
            <a:pPr>
              <a:lnSpc>
                <a:spcPct val="150000"/>
              </a:lnSpc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封装：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封装是对象和类概念的主要特性。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封装，把客观事物封装成抽象的类，并且把自己的部分属性和方法提供给其他对象调用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而一部分属性和方法则隐藏。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继承：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面向对象编程 (OOP) 语言的一个主要功能就是“继承”。继承是指这样一种能力：它可以使用现有类的功能，并在无需重新编写原来的类的情况下对这些功能进行扩展。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    多态：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允许将子类类型的指针赋值给父类类型的指针,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+mn-ea"/>
              </a:rPr>
              <a:t>同一个函数调用会有不同的执行效果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703263" y="1196974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0466" y="1610649"/>
              <a:ext cx="3223996" cy="523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b="1" kern="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JS</a:t>
              </a: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中的面向对象</a:t>
              </a:r>
              <a:endParaRPr lang="zh-CN" altLang="en-US" sz="2800" dirty="0">
                <a:latin typeface="Arial" pitchFamily="34" charset="0"/>
              </a:endParaRP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3577" y="2133265"/>
            <a:ext cx="7648575" cy="297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面向对象编程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(OOP)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的特点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封装：不考虑内部实现，只考虑功能使用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继承：从已有对象上，继承出新的对象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多态：同一个函数调用会有不同的执行效果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对象的组成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方法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函数：过程、动态的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属性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变量：状态、静态的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703263" y="1196975"/>
            <a:ext cx="7648575" cy="647700"/>
            <a:chOff x="703530" y="1542345"/>
            <a:chExt cx="7648027" cy="648072"/>
          </a:xfrm>
        </p:grpSpPr>
        <p:sp>
          <p:nvSpPr>
            <p:cNvPr id="6" name="矩形 5"/>
            <p:cNvSpPr/>
            <p:nvPr/>
          </p:nvSpPr>
          <p:spPr>
            <a:xfrm>
              <a:off x="703530" y="1542345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-635" eaLnBrk="1" hangingPunct="1">
                <a:lnSpc>
                  <a:spcPct val="150000"/>
                </a:lnSpc>
                <a:spcAft>
                  <a:spcPts val="0"/>
                </a:spcAft>
                <a:tabLst>
                  <a:tab pos="533400" algn="l"/>
                </a:tabLst>
                <a:defRPr/>
              </a:pPr>
              <a:endParaRPr lang="zh-CN" altLang="zh-CN" sz="28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55910" y="1613826"/>
              <a:ext cx="3668552" cy="54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8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面向对象程序</a:t>
              </a:r>
            </a:p>
          </p:txBody>
        </p:sp>
      </p:grpSp>
      <p:sp>
        <p:nvSpPr>
          <p:cNvPr id="3075" name="文本框 4"/>
          <p:cNvSpPr txBox="1">
            <a:spLocks noChangeArrowheads="1"/>
          </p:cNvSpPr>
          <p:nvPr/>
        </p:nvSpPr>
        <p:spPr bwMode="auto">
          <a:xfrm>
            <a:off x="683578" y="2204403"/>
            <a:ext cx="7648575" cy="31089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为对象添加方法和属性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创建对象：</a:t>
            </a:r>
            <a:r>
              <a:rPr lang="en-US" altLang="zh-CN" sz="1800" dirty="0" err="1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obj </a:t>
            </a: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= new Object();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添加属性：</a:t>
            </a: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obj.name = </a:t>
            </a:r>
            <a:r>
              <a:rPr lang="en-US" altLang="zh-CN" sz="1800">
                <a:solidFill>
                  <a:srgbClr val="FF682F"/>
                </a:solidFill>
                <a:latin typeface="Times New Roman" charset="0"/>
                <a:ea typeface="Times New Roman" charset="0"/>
                <a:cs typeface="Times New Roman" charset="0"/>
                <a:sym typeface="+mn-ea"/>
              </a:rPr>
              <a:t>'zhangsan'</a:t>
            </a: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添加方法：</a:t>
            </a:r>
            <a:r>
              <a:rPr lang="en-US" altLang="zh-CN" sz="1800" dirty="0" err="1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obj.show </a:t>
            </a: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= function(){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	alert(this.name)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FF682F"/>
                </a:solidFill>
                <a:latin typeface="微软雅黑" pitchFamily="34" charset="-122"/>
                <a:ea typeface="微软雅黑" pitchFamily="34" charset="-122"/>
              </a:rPr>
              <a:t>	    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755333" y="980440"/>
            <a:ext cx="7648575" cy="6477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-635" eaLnBrk="1" hangingPunct="1">
              <a:lnSpc>
                <a:spcPct val="150000"/>
              </a:lnSpc>
              <a:spcAft>
                <a:spcPts val="0"/>
              </a:spcAft>
              <a:tabLst>
                <a:tab pos="533400" algn="l"/>
              </a:tabLst>
              <a:defRPr/>
            </a:pPr>
            <a:endParaRPr lang="zh-CN" altLang="zh-CN" sz="2800" b="1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6"/>
          <p:cNvSpPr txBox="1"/>
          <p:nvPr/>
        </p:nvSpPr>
        <p:spPr bwMode="auto">
          <a:xfrm>
            <a:off x="2507615" y="1049973"/>
            <a:ext cx="3938588" cy="548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kern="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工厂模式</a:t>
            </a:r>
            <a:endParaRPr lang="zh-CN" altLang="en-US" sz="2800" dirty="0">
              <a:latin typeface="Arial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91185" y="1699895"/>
            <a:ext cx="8090535" cy="454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altLang="en-US" sz="2000" b="0" u="none" dirty="0">
                <a:solidFill>
                  <a:srgbClr val="333333"/>
                </a:solidFill>
                <a:latin typeface="宋体" charset="0"/>
                <a:ea typeface="宋体" charset="0"/>
                <a:cs typeface="宋体" charset="0"/>
              </a:rPr>
              <a:t>为了解决多个类似对象声明的问题，我们可以使用一种叫做工厂模式的方法，这种方法就是为了解决实例化对象产生大量重复代码的问题</a:t>
            </a:r>
          </a:p>
          <a:p>
            <a:pPr marL="0" indent="0"/>
            <a:endParaRPr lang="en-US" altLang="zh-CN" sz="1800" dirty="0">
              <a:solidFill>
                <a:srgbClr val="FF682F"/>
              </a:solidFill>
              <a:latin typeface="+mn-ea"/>
              <a:ea typeface="+mn-ea"/>
              <a:cs typeface="Times New Roman" charset="0"/>
              <a:sym typeface="+mn-ea"/>
            </a:endParaRPr>
          </a:p>
          <a:p>
            <a:pPr marL="0" indent="0"/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function </a:t>
            </a:r>
            <a:r>
              <a:rPr lang="en-US" altLang="zh-CN" sz="1800" dirty="0" err="1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createObject</a:t>
            </a:r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(name) {	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Times New Roman" charset="0"/>
                <a:sym typeface="+mn-ea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cs typeface="宋体" charset="0"/>
                <a:sym typeface="+mn-ea"/>
              </a:rPr>
              <a:t>集中实例化的普通函数</a:t>
            </a:r>
          </a:p>
          <a:p>
            <a:pPr marL="0" indent="0"/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     </a:t>
            </a:r>
            <a:r>
              <a:rPr lang="en-US" altLang="zh-CN" sz="1800" dirty="0" err="1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var</a:t>
            </a:r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 </a:t>
            </a:r>
            <a:r>
              <a:rPr lang="en-US" altLang="zh-CN" sz="1800" dirty="0" err="1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obj</a:t>
            </a:r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 = new Object();</a:t>
            </a:r>
          </a:p>
          <a:p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     </a:t>
            </a:r>
            <a:r>
              <a:rPr lang="en-US" altLang="zh-CN" sz="1800" dirty="0" err="1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obj.name</a:t>
            </a:r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 = name;</a:t>
            </a:r>
          </a:p>
          <a:p>
            <a:pPr marL="0" indent="0"/>
            <a:r>
              <a:rPr lang="en-US" altLang="zh-CN" sz="1800" dirty="0" err="1">
                <a:solidFill>
                  <a:srgbClr val="FF682F"/>
                </a:solidFill>
                <a:latin typeface="+mn-ea"/>
                <a:ea typeface="+mn-ea"/>
                <a:sym typeface="+mn-ea"/>
              </a:rPr>
              <a:t>     obj.show </a:t>
            </a:r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sym typeface="+mn-ea"/>
              </a:rPr>
              <a:t>= function(){ </a:t>
            </a:r>
          </a:p>
          <a:p>
            <a:pPr marL="0" indent="0"/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sym typeface="+mn-ea"/>
              </a:rPr>
              <a:t>	alert(this.name)</a:t>
            </a:r>
          </a:p>
          <a:p>
            <a:pPr marL="0" indent="0"/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sym typeface="+mn-ea"/>
              </a:rPr>
              <a:t>     }</a:t>
            </a:r>
            <a:endParaRPr lang="en-US" altLang="zh-CN" sz="1800" dirty="0">
              <a:solidFill>
                <a:srgbClr val="FF682F"/>
              </a:solidFill>
              <a:latin typeface="+mn-ea"/>
              <a:ea typeface="+mn-ea"/>
              <a:cs typeface="Times New Roman" charset="0"/>
              <a:sym typeface="+mn-ea"/>
            </a:endParaRPr>
          </a:p>
          <a:p>
            <a:pPr marL="0" indent="0"/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     return </a:t>
            </a:r>
            <a:r>
              <a:rPr lang="en-US" altLang="zh-CN" sz="1800" dirty="0" err="1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obj</a:t>
            </a:r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;</a:t>
            </a:r>
          </a:p>
          <a:p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}</a:t>
            </a:r>
          </a:p>
          <a:p>
            <a:pPr marL="0" indent="0"/>
            <a:endParaRPr lang="en-US" altLang="zh-CN" sz="1800" dirty="0">
              <a:solidFill>
                <a:srgbClr val="FF682F"/>
              </a:solidFill>
              <a:latin typeface="+mn-ea"/>
              <a:ea typeface="+mn-ea"/>
              <a:cs typeface="Times New Roman" charset="0"/>
              <a:sym typeface="+mn-ea"/>
            </a:endParaRPr>
          </a:p>
          <a:p>
            <a:pPr marL="0" indent="0"/>
            <a:r>
              <a:rPr lang="en-US" altLang="zh-CN" sz="1800" dirty="0" err="1">
                <a:solidFill>
                  <a:schemeClr val="tx1"/>
                </a:solidFill>
                <a:latin typeface="+mn-ea"/>
                <a:ea typeface="+mn-ea"/>
                <a:cs typeface="Times New Roman" charset="0"/>
                <a:sym typeface="+mn-ea"/>
              </a:rPr>
              <a:t>工厂模式解决了重复实例化的问题，但还有一个问题，那就是识别问题，因为根本无法搞清楚他们到底是哪个对象的实例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Times New Roman" charset="0"/>
                <a:sym typeface="+mn-ea"/>
              </a:rPr>
              <a:t>。</a:t>
            </a:r>
          </a:p>
          <a:p>
            <a:pPr marL="0" indent="0"/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alert(</a:t>
            </a:r>
            <a:r>
              <a:rPr lang="en-US" altLang="zh-CN" sz="1800" dirty="0" err="1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typeof</a:t>
            </a:r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 box1);	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Times New Roman" charset="0"/>
                <a:sym typeface="+mn-ea"/>
              </a:rPr>
              <a:t>//object</a:t>
            </a:r>
          </a:p>
          <a:p>
            <a:pPr marL="0" indent="0"/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alert(box1 </a:t>
            </a:r>
            <a:r>
              <a:rPr lang="en-US" altLang="zh-CN" sz="1800" dirty="0" err="1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instanceof</a:t>
            </a:r>
            <a:r>
              <a:rPr lang="en-US" altLang="zh-CN" sz="1800" dirty="0">
                <a:solidFill>
                  <a:srgbClr val="FF682F"/>
                </a:solidFill>
                <a:latin typeface="+mn-ea"/>
                <a:ea typeface="+mn-ea"/>
                <a:cs typeface="Times New Roman" charset="0"/>
                <a:sym typeface="+mn-ea"/>
              </a:rPr>
              <a:t> Object);	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cs typeface="Times New Roman" charset="0"/>
                <a:sym typeface="+mn-ea"/>
              </a:rPr>
              <a:t>//true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2679</Words>
  <Application>Microsoft Office PowerPoint</Application>
  <PresentationFormat>全屏显示(4:3)</PresentationFormat>
  <Paragraphs>317</Paragraphs>
  <Slides>35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907</cp:revision>
  <dcterms:created xsi:type="dcterms:W3CDTF">2009-05-11T03:02:00Z</dcterms:created>
  <dcterms:modified xsi:type="dcterms:W3CDTF">2016-08-03T10:24:32Z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