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70" r:id="rId2"/>
    <p:sldId id="363" r:id="rId3"/>
    <p:sldId id="364" r:id="rId4"/>
    <p:sldId id="365" r:id="rId5"/>
    <p:sldId id="366" r:id="rId6"/>
    <p:sldId id="367" r:id="rId7"/>
    <p:sldId id="368" r:id="rId8"/>
    <p:sldId id="369" r:id="rId9"/>
    <p:sldId id="370" r:id="rId10"/>
    <p:sldId id="371" r:id="rId11"/>
    <p:sldId id="374" r:id="rId12"/>
    <p:sldId id="375" r:id="rId13"/>
    <p:sldId id="376" r:id="rId14"/>
    <p:sldId id="377" r:id="rId15"/>
    <p:sldId id="417" r:id="rId16"/>
    <p:sldId id="402" r:id="rId17"/>
    <p:sldId id="385" r:id="rId18"/>
    <p:sldId id="418" r:id="rId19"/>
    <p:sldId id="386" r:id="rId20"/>
    <p:sldId id="390" r:id="rId21"/>
    <p:sldId id="392" r:id="rId22"/>
    <p:sldId id="403" r:id="rId23"/>
    <p:sldId id="393" r:id="rId24"/>
    <p:sldId id="394" r:id="rId25"/>
    <p:sldId id="421" r:id="rId26"/>
    <p:sldId id="420" r:id="rId27"/>
    <p:sldId id="419" r:id="rId28"/>
    <p:sldId id="422" r:id="rId29"/>
    <p:sldId id="423" r:id="rId3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3759" autoAdjust="0"/>
  </p:normalViewPr>
  <p:slideViewPr>
    <p:cSldViewPr>
      <p:cViewPr varScale="1">
        <p:scale>
          <a:sx n="75" d="100"/>
          <a:sy n="75" d="100"/>
        </p:scale>
        <p:origin x="-1050" y="-84"/>
      </p:cViewPr>
      <p:guideLst>
        <p:guide orient="horz" pos="2175"/>
        <p:guide pos="281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46"/>
        <p:guide pos="218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2016/9/12</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2016/9/12</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pPr>
                <a:defRPr/>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3"/>
          <p:cNvPicPr>
            <a:picLocks noChangeAspect="1"/>
          </p:cNvPicPr>
          <p:nvPr userDrawn="1"/>
        </p:nvPicPr>
        <p:blipFill>
          <a:blip r:embed="rId3" cstate="print"/>
          <a:srcRect/>
          <a:stretch>
            <a:fillRect/>
          </a:stretch>
        </p:blipFill>
        <p:spPr bwMode="auto">
          <a:xfrm>
            <a:off x="23813" y="115888"/>
            <a:ext cx="1562100" cy="360362"/>
          </a:xfrm>
          <a:prstGeom prst="rect">
            <a:avLst/>
          </a:prstGeom>
          <a:noFill/>
          <a:ln w="9525">
            <a:noFill/>
            <a:miter lim="800000"/>
            <a:headEnd/>
            <a:tailEnd/>
          </a:ln>
        </p:spPr>
      </p:pic>
      <p:sp>
        <p:nvSpPr>
          <p:cNvPr id="5" name="矩形 4"/>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sym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8pPr>
      <a:lvl9pPr marL="1828165"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9pPr>
    </p:titleStyle>
    <p:bodyStyle>
      <a:lvl1pPr marL="341630" indent="-341630" algn="l" defTabSz="0" rtl="0" eaLnBrk="0" fontAlgn="base" hangingPunct="0">
        <a:spcBef>
          <a:spcPct val="20000"/>
        </a:spcBef>
        <a:spcAft>
          <a:spcPct val="0"/>
        </a:spcAft>
        <a:buFont typeface="Arial" charset="0"/>
        <a:buChar char="•"/>
        <a:defRPr sz="3100">
          <a:solidFill>
            <a:schemeClr val="tx1"/>
          </a:solidFill>
          <a:latin typeface="+mn-lt"/>
          <a:ea typeface="+mn-ea"/>
          <a:cs typeface="+mn-cs"/>
          <a:sym typeface="宋体" pitchFamily="2" charset="-122"/>
        </a:defRPr>
      </a:lvl1pPr>
      <a:lvl2pPr marL="741680" indent="-284480" algn="l" defTabSz="0" rtl="0" eaLnBrk="0" fontAlgn="base" hangingPunct="0">
        <a:spcBef>
          <a:spcPct val="20000"/>
        </a:spcBef>
        <a:spcAft>
          <a:spcPct val="0"/>
        </a:spcAft>
        <a:buFont typeface="Arial" charset="0"/>
        <a:buChar char="–"/>
        <a:defRPr sz="2800">
          <a:solidFill>
            <a:schemeClr val="tx1"/>
          </a:solidFill>
          <a:latin typeface="+mn-lt"/>
          <a:ea typeface="+mn-ea"/>
          <a:sym typeface="宋体" pitchFamily="2" charset="-122"/>
        </a:defRPr>
      </a:lvl2pPr>
      <a:lvl3pPr marL="1141730" indent="-227330" algn="l" defTabSz="0" rtl="0" eaLnBrk="0" fontAlgn="base" hangingPunct="0">
        <a:spcBef>
          <a:spcPct val="20000"/>
        </a:spcBef>
        <a:spcAft>
          <a:spcPct val="0"/>
        </a:spcAft>
        <a:buFont typeface="Arial" charset="0"/>
        <a:buChar char="•"/>
        <a:defRPr sz="2400">
          <a:solidFill>
            <a:schemeClr val="tx1"/>
          </a:solidFill>
          <a:latin typeface="+mn-lt"/>
          <a:ea typeface="+mn-ea"/>
          <a:sym typeface="宋体" pitchFamily="2" charset="-122"/>
        </a:defRPr>
      </a:lvl3pPr>
      <a:lvl4pPr marL="15989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4pPr>
      <a:lvl5pPr marL="20561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5pPr>
      <a:lvl6pPr marL="25139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6pPr>
      <a:lvl7pPr marL="29711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7pPr>
      <a:lvl8pPr marL="34283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8pPr>
      <a:lvl9pPr marL="38855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431800" y="4292600"/>
            <a:ext cx="8712200" cy="2862263"/>
          </a:xfrm>
          <a:prstGeom prst="rect">
            <a:avLst/>
          </a:prstGeom>
        </p:spPr>
        <p:txBody>
          <a:bodyPr>
            <a:spAutoFit/>
          </a:bodyPr>
          <a:lstStyle/>
          <a:p>
            <a:pPr eaLnBrk="1" hangingPunct="1">
              <a:lnSpc>
                <a:spcPct val="150000"/>
              </a:lnSpc>
              <a:spcAft>
                <a:spcPts val="0"/>
              </a:spcAft>
              <a:defRPr/>
            </a:pPr>
            <a:r>
              <a:rPr lang="en-US" altLang="zh-CN" sz="2800" b="1" dirty="0" smtClean="0">
                <a:solidFill>
                  <a:schemeClr val="bg1"/>
                </a:solidFill>
                <a:latin typeface="黑体" pitchFamily="49" charset="-122"/>
                <a:ea typeface="黑体" pitchFamily="49" charset="-122"/>
              </a:rPr>
              <a:t>H T M L 5</a:t>
            </a:r>
            <a:endParaRPr lang="zh-CN" altLang="zh-CN" sz="2800" b="1" dirty="0">
              <a:solidFill>
                <a:schemeClr val="bg1"/>
              </a:solidFill>
              <a:latin typeface="黑体" pitchFamily="49" charset="-122"/>
              <a:ea typeface="黑体" pitchFamily="49" charset="-122"/>
            </a:endParaRPr>
          </a:p>
          <a:p>
            <a:pPr eaLnBrk="1" hangingPunct="1">
              <a:lnSpc>
                <a:spcPct val="150000"/>
              </a:lnSpc>
              <a:spcAft>
                <a:spcPts val="0"/>
              </a:spcAft>
              <a:defRPr/>
            </a:pPr>
            <a:r>
              <a:rPr lang="en-US" altLang="zh-CN" sz="4800" kern="100" dirty="0">
                <a:solidFill>
                  <a:srgbClr val="FF682F"/>
                </a:solidFill>
                <a:latin typeface="微软雅黑" pitchFamily="34" charset="-122"/>
                <a:ea typeface="微软雅黑" pitchFamily="34" charset="-122"/>
              </a:rPr>
              <a:t>web</a:t>
            </a:r>
            <a:r>
              <a:rPr lang="zh-CN" altLang="zh-CN" sz="4800" kern="100" dirty="0">
                <a:solidFill>
                  <a:srgbClr val="FF682F"/>
                </a:solidFill>
                <a:latin typeface="微软雅黑" pitchFamily="34" charset="-122"/>
                <a:ea typeface="微软雅黑" pitchFamily="34" charset="-122"/>
              </a:rPr>
              <a:t>前端开</a:t>
            </a:r>
            <a:r>
              <a:rPr lang="zh-CN" altLang="zh-CN" sz="4800" kern="100" dirty="0" smtClean="0">
                <a:solidFill>
                  <a:srgbClr val="FF682F"/>
                </a:solidFill>
                <a:latin typeface="微软雅黑" pitchFamily="34" charset="-122"/>
                <a:ea typeface="微软雅黑" pitchFamily="34" charset="-122"/>
              </a:rPr>
              <a:t>发</a:t>
            </a:r>
            <a:r>
              <a:rPr lang="zh-CN" altLang="en-US" sz="4800" kern="100" dirty="0" smtClean="0">
                <a:solidFill>
                  <a:srgbClr val="FF682F"/>
                </a:solidFill>
                <a:latin typeface="微软雅黑" pitchFamily="34" charset="-122"/>
                <a:ea typeface="微软雅黑" pitchFamily="34" charset="-122"/>
              </a:rPr>
              <a:t>之</a:t>
            </a:r>
            <a:r>
              <a:rPr lang="zh-CN" altLang="zh-CN" sz="4800" kern="100" dirty="0" smtClean="0">
                <a:solidFill>
                  <a:srgbClr val="FF682F"/>
                </a:solidFill>
                <a:latin typeface="微软雅黑" pitchFamily="34" charset="-122"/>
                <a:ea typeface="微软雅黑" pitchFamily="34" charset="-122"/>
              </a:rPr>
              <a:t>（</a:t>
            </a:r>
            <a:r>
              <a:rPr lang="en-US" altLang="zh-CN" sz="4800" kern="100" dirty="0" smtClean="0">
                <a:solidFill>
                  <a:srgbClr val="FF682F"/>
                </a:solidFill>
                <a:latin typeface="微软雅黑" pitchFamily="34" charset="-122"/>
                <a:ea typeface="微软雅黑" pitchFamily="34" charset="-122"/>
              </a:rPr>
              <a:t>JavaScript</a:t>
            </a:r>
            <a:r>
              <a:rPr lang="zh-CN" altLang="zh-CN" sz="4800" kern="100" dirty="0" smtClean="0">
                <a:solidFill>
                  <a:srgbClr val="FF682F"/>
                </a:solidFill>
                <a:latin typeface="微软雅黑" pitchFamily="34" charset="-122"/>
                <a:ea typeface="微软雅黑" pitchFamily="34" charset="-122"/>
              </a:rPr>
              <a:t>）</a:t>
            </a:r>
            <a:endParaRPr lang="zh-CN" altLang="zh-CN" sz="4800" kern="100" dirty="0">
              <a:solidFill>
                <a:srgbClr val="FF682F"/>
              </a:solidFill>
              <a:latin typeface="微软雅黑" pitchFamily="34" charset="-122"/>
              <a:ea typeface="微软雅黑" pitchFamily="34" charset="-122"/>
            </a:endParaRPr>
          </a:p>
          <a:p>
            <a:pPr eaLnBrk="1" hangingPunct="1">
              <a:lnSpc>
                <a:spcPct val="150000"/>
              </a:lnSpc>
              <a:spcAft>
                <a:spcPts val="0"/>
              </a:spcAft>
              <a:defRPr/>
            </a:pPr>
            <a:endParaRPr lang="en-US" altLang="zh-CN" sz="4400" kern="100" dirty="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467360" y="1844675"/>
            <a:ext cx="7978775" cy="4053840"/>
          </a:xfrm>
          <a:prstGeom prst="rect">
            <a:avLst/>
          </a:prstGeom>
          <a:noFill/>
          <a:ln w="9525">
            <a:noFill/>
          </a:ln>
        </p:spPr>
        <p:txBody>
          <a:bodyPr wrap="square">
            <a:spAutoFit/>
          </a:bodyPr>
          <a:lstStyle/>
          <a:p>
            <a:pPr marL="0" indent="0"/>
            <a:r>
              <a:rPr sz="2000">
                <a:latin typeface="宋体" charset="0"/>
                <a:ea typeface="宋体" charset="0"/>
                <a:cs typeface="宋体" charset="0"/>
                <a:sym typeface="+mn-ea"/>
              </a:rPr>
              <a:t>使用构造函数创建原型对象和使用字面量创建对象在使用上基本相同，但还是有一些区别，字面量创建的方式使用constructor属性不会指向实例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，而会指向 Object。</a:t>
            </a:r>
          </a:p>
          <a:p>
            <a:pPr marL="0" indent="0"/>
            <a:r>
              <a:rPr lang="zh-CN" altLang="en-US" sz="2000">
                <a:solidFill>
                  <a:srgbClr val="FF682F"/>
                </a:solidFill>
                <a:sym typeface="+mn-ea"/>
              </a:rPr>
              <a:t>var box = new Box();</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alert(box.constructor == Box);</a:t>
            </a:r>
            <a:r>
              <a:rPr sz="2000">
                <a:solidFill>
                  <a:srgbClr val="FF682F"/>
                </a:solidFill>
                <a:latin typeface="宋体" charset="0"/>
                <a:ea typeface="宋体" charset="0"/>
                <a:cs typeface="宋体" charset="0"/>
                <a:sym typeface="+mn-ea"/>
              </a:rPr>
              <a:t> </a:t>
            </a:r>
            <a:r>
              <a:rPr sz="2000">
                <a:latin typeface="宋体" charset="0"/>
                <a:ea typeface="宋体" charset="0"/>
                <a:cs typeface="宋体" charset="0"/>
                <a:sym typeface="+mn-ea"/>
              </a:rPr>
              <a:t>//字面量方式，返回 false，否则，true</a:t>
            </a:r>
          </a:p>
          <a:p>
            <a:pPr marL="0" indent="0"/>
            <a:r>
              <a:rPr lang="zh-CN" altLang="en-US" sz="2000">
                <a:solidFill>
                  <a:srgbClr val="FF682F"/>
                </a:solidFill>
                <a:sym typeface="+mn-ea"/>
              </a:rPr>
              <a:t>alert(box.constructor == Object); </a:t>
            </a:r>
            <a:r>
              <a:rPr sz="2000">
                <a:latin typeface="宋体" charset="0"/>
                <a:ea typeface="宋体" charset="0"/>
                <a:cs typeface="宋体" charset="0"/>
                <a:sym typeface="+mn-ea"/>
              </a:rPr>
              <a:t> //字面量方式，返回 true，否则，false</a:t>
            </a:r>
          </a:p>
          <a:p>
            <a:pPr marL="0" indent="0"/>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如果想让字面量方式的constructor指向实例对象，那么可以这么做：</a:t>
            </a:r>
          </a:p>
          <a:p>
            <a:pPr marL="0" indent="0"/>
            <a:r>
              <a:rPr lang="zh-CN" altLang="en-US" sz="2000">
                <a:solidFill>
                  <a:srgbClr val="FF682F"/>
                </a:solidFill>
                <a:sym typeface="+mn-ea"/>
              </a:rPr>
              <a:t>Box.prototype = {</a:t>
            </a:r>
            <a:endParaRPr sz="2000">
              <a:solidFill>
                <a:srgbClr val="FF682F"/>
              </a:solidFill>
              <a:latin typeface="宋体" charset="0"/>
              <a:ea typeface="宋体" charset="0"/>
              <a:cs typeface="宋体" charset="0"/>
              <a:sym typeface="+mn-ea"/>
            </a:endParaRPr>
          </a:p>
          <a:p>
            <a:pPr marL="0" indent="0"/>
            <a:r>
              <a:rPr lang="en-US" sz="2000">
                <a:solidFill>
                  <a:srgbClr val="FF682F"/>
                </a:solidFill>
                <a:latin typeface="宋体" charset="0"/>
                <a:ea typeface="宋体" charset="0"/>
                <a:cs typeface="宋体" charset="0"/>
                <a:sym typeface="+mn-ea"/>
              </a:rPr>
              <a:t>    </a:t>
            </a:r>
            <a:r>
              <a:rPr lang="zh-CN" altLang="en-US" sz="2000">
                <a:solidFill>
                  <a:srgbClr val="FF682F"/>
                </a:solidFill>
                <a:sym typeface="+mn-ea"/>
              </a:rPr>
              <a:t> constructor : Box </a:t>
            </a:r>
            <a:r>
              <a:rPr sz="2000">
                <a:solidFill>
                  <a:srgbClr val="FF682F"/>
                </a:solidFill>
                <a:latin typeface="宋体" charset="0"/>
                <a:ea typeface="宋体" charset="0"/>
                <a:cs typeface="宋体" charset="0"/>
                <a:sym typeface="+mn-ea"/>
              </a:rPr>
              <a:t> </a:t>
            </a:r>
            <a:r>
              <a:rPr sz="2000">
                <a:solidFill>
                  <a:srgbClr val="30313C"/>
                </a:solidFill>
                <a:latin typeface="宋体" charset="0"/>
                <a:ea typeface="宋体" charset="0"/>
                <a:cs typeface="宋体" charset="0"/>
                <a:sym typeface="+mn-ea"/>
              </a:rPr>
              <a:t>//直接强制指向即可</a:t>
            </a:r>
          </a:p>
          <a:p>
            <a:pPr marL="0" indent="0"/>
            <a:r>
              <a:rPr lang="zh-CN" altLang="en-US" sz="2000">
                <a:solidFill>
                  <a:srgbClr val="FF682F"/>
                </a:solidFill>
                <a:sym typeface="+mn-ea"/>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72920"/>
            <a:ext cx="7823200" cy="381000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内置的引用类型</a:t>
            </a:r>
            <a:r>
              <a:rPr lang="zh-CN" sz="2400" b="1">
                <a:latin typeface="宋体" charset="0"/>
                <a:ea typeface="宋体" charset="0"/>
                <a:cs typeface="宋体" charset="0"/>
                <a:sym typeface="+mn-ea"/>
              </a:rPr>
              <a:t>的原型</a:t>
            </a:r>
            <a:r>
              <a:rPr lang="en-US" altLang="zh-CN" sz="2400" b="1">
                <a:latin typeface="宋体" charset="0"/>
                <a:ea typeface="宋体" charset="0"/>
                <a:cs typeface="宋体" charset="0"/>
                <a:sym typeface="+mn-ea"/>
              </a:rPr>
              <a:t>:</a:t>
            </a:r>
          </a:p>
          <a:p>
            <a:pPr marL="0" indent="0"/>
            <a:r>
              <a:rPr lang="zh-CN" altLang="en-US" sz="2000">
                <a:solidFill>
                  <a:srgbClr val="FF682F"/>
                </a:solidFill>
                <a:sym typeface="+mn-ea"/>
              </a:rPr>
              <a:t>alert(Array.prototype.sort);   </a:t>
            </a:r>
            <a:r>
              <a:rPr sz="2000">
                <a:latin typeface="宋体" charset="0"/>
                <a:ea typeface="宋体" charset="0"/>
                <a:cs typeface="宋体" charset="0"/>
                <a:sym typeface="+mn-ea"/>
              </a:rPr>
              <a:t>//sort 就是 Array 类型的原型方法</a:t>
            </a:r>
          </a:p>
          <a:p>
            <a:pPr marL="0" indent="0"/>
            <a:r>
              <a:rPr lang="zh-CN" altLang="en-US" sz="2000">
                <a:solidFill>
                  <a:srgbClr val="FF682F"/>
                </a:solidFill>
                <a:sym typeface="+mn-ea"/>
              </a:rPr>
              <a:t>alert(String.prototype.substring);	</a:t>
            </a:r>
            <a:r>
              <a:rPr sz="2000">
                <a:latin typeface="宋体" charset="0"/>
                <a:ea typeface="宋体" charset="0"/>
                <a:cs typeface="宋体" charset="0"/>
                <a:sym typeface="+mn-ea"/>
              </a:rPr>
              <a:t>//substring 就是 String 类型的原型方法</a:t>
            </a:r>
          </a:p>
          <a:p>
            <a:pPr marL="0" indent="0"/>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使用原型可以</a:t>
            </a:r>
            <a:r>
              <a:rPr sz="2000">
                <a:latin typeface="宋体" charset="0"/>
                <a:ea typeface="宋体" charset="0"/>
                <a:cs typeface="宋体" charset="0"/>
                <a:sym typeface="+mn-ea"/>
              </a:rPr>
              <a:t>给</a:t>
            </a:r>
            <a:r>
              <a:rPr lang="zh-CN" sz="2000">
                <a:latin typeface="宋体" charset="0"/>
                <a:ea typeface="宋体" charset="0"/>
                <a:cs typeface="宋体" charset="0"/>
                <a:sym typeface="+mn-ea"/>
              </a:rPr>
              <a:t>已有引用类型添加方法</a:t>
            </a:r>
            <a:r>
              <a:rPr lang="en-US" altLang="zh-CN" sz="2000">
                <a:latin typeface="宋体" charset="0"/>
                <a:ea typeface="宋体" charset="0"/>
                <a:cs typeface="宋体" charset="0"/>
                <a:sym typeface="+mn-ea"/>
              </a:rPr>
              <a:t>:</a:t>
            </a:r>
          </a:p>
          <a:p>
            <a:pPr marL="0" indent="0"/>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如给</a:t>
            </a:r>
            <a:r>
              <a:rPr sz="2000">
                <a:latin typeface="宋体" charset="0"/>
                <a:ea typeface="宋体" charset="0"/>
                <a:cs typeface="宋体" charset="0"/>
                <a:sym typeface="+mn-ea"/>
              </a:rPr>
              <a:t>String类型添加一个方法</a:t>
            </a:r>
          </a:p>
          <a:p>
            <a:pPr marL="0" indent="0"/>
            <a:r>
              <a:rPr lang="zh-CN" altLang="en-US" sz="2000">
                <a:solidFill>
                  <a:srgbClr val="FF682F"/>
                </a:solidFill>
                <a:sym typeface="+mn-ea"/>
              </a:rPr>
              <a:t>String.prototype.addstring = function () {	</a:t>
            </a:r>
          </a:p>
          <a:p>
            <a:pPr marL="0" indent="0"/>
            <a:r>
              <a:rPr lang="zh-CN" altLang="en-US" sz="2000">
                <a:solidFill>
                  <a:srgbClr val="FF682F"/>
                </a:solidFill>
                <a:sym typeface="+mn-ea"/>
              </a:rPr>
              <a:t>	return this + '，被添加了！';</a:t>
            </a:r>
            <a:r>
              <a:rPr sz="2000">
                <a:solidFill>
                  <a:srgbClr val="30313C"/>
                </a:solidFill>
                <a:latin typeface="宋体" charset="0"/>
                <a:ea typeface="宋体" charset="0"/>
                <a:cs typeface="宋体" charset="0"/>
                <a:sym typeface="+mn-ea"/>
              </a:rPr>
              <a:t>//this 代表调用的字符串</a:t>
            </a:r>
          </a:p>
          <a:p>
            <a:pPr marL="0" indent="0"/>
            <a:r>
              <a:rPr lang="zh-CN" altLang="en-US" sz="2000">
                <a:solidFill>
                  <a:srgbClr val="FF682F"/>
                </a:solidFill>
                <a:sym typeface="+mn-ea"/>
              </a:rPr>
              <a:t>};</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alert('张三'.addstring());</a:t>
            </a:r>
            <a:r>
              <a:rPr sz="2000">
                <a:latin typeface="宋体" charset="0"/>
                <a:ea typeface="宋体" charset="0"/>
                <a:cs typeface="宋体" charset="0"/>
                <a:sym typeface="+mn-ea"/>
              </a:rPr>
              <a:t>	//使用这个方法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917065"/>
            <a:ext cx="7823200" cy="198120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原型模式创建对象也有自己的缺点</a:t>
            </a:r>
            <a:r>
              <a:rPr lang="en-US" sz="2400" b="1">
                <a:latin typeface="宋体" charset="0"/>
                <a:ea typeface="宋体" charset="0"/>
                <a:cs typeface="宋体" charset="0"/>
                <a:sym typeface="+mn-ea"/>
              </a:rPr>
              <a:t>:</a:t>
            </a:r>
          </a:p>
          <a:p>
            <a:pPr marL="0" indent="0"/>
            <a:r>
              <a:rPr lang="en-US" sz="2000">
                <a:latin typeface="宋体" charset="0"/>
                <a:ea typeface="宋体" charset="0"/>
                <a:cs typeface="宋体" charset="0"/>
                <a:sym typeface="+mn-ea"/>
              </a:rPr>
              <a:t>1, </a:t>
            </a:r>
            <a:r>
              <a:rPr sz="2000">
                <a:latin typeface="宋体" charset="0"/>
                <a:ea typeface="宋体" charset="0"/>
                <a:cs typeface="宋体" charset="0"/>
                <a:sym typeface="+mn-ea"/>
              </a:rPr>
              <a:t>它省略了构造函数传参初始化这一过程，带来的缺点就是初始化的值都是一致的。</a:t>
            </a:r>
          </a:p>
          <a:p>
            <a:pPr marL="0" indent="0"/>
            <a:r>
              <a:rPr lang="en-US" sz="2000">
                <a:latin typeface="宋体" charset="0"/>
                <a:ea typeface="宋体" charset="0"/>
                <a:cs typeface="宋体" charset="0"/>
                <a:sym typeface="+mn-ea"/>
              </a:rPr>
              <a:t>2, </a:t>
            </a:r>
            <a:r>
              <a:rPr sz="2000">
                <a:latin typeface="宋体" charset="0"/>
                <a:ea typeface="宋体" charset="0"/>
                <a:cs typeface="宋体" charset="0"/>
                <a:sym typeface="+mn-ea"/>
              </a:rPr>
              <a:t>原型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共享</a:t>
            </a:r>
            <a:r>
              <a:rPr lang="zh-CN" sz="2000">
                <a:latin typeface="宋体" charset="0"/>
                <a:ea typeface="宋体" charset="0"/>
                <a:cs typeface="宋体" charset="0"/>
                <a:sym typeface="+mn-ea"/>
              </a:rPr>
              <a:t>的属性或者方法是公用的</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在一个对象修改后</a:t>
            </a:r>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会影响其他对象对该属性或方法的使用</a:t>
            </a:r>
            <a:r>
              <a:rPr sz="2000">
                <a:latin typeface="宋体" charset="0"/>
                <a:ea typeface="宋体" charset="0"/>
                <a:cs typeface="宋体" charset="0"/>
                <a:sym typeface="+mn-ea"/>
              </a:rPr>
              <a:t>。</a:t>
            </a:r>
          </a:p>
          <a:p>
            <a:pPr marL="0" indent="0"/>
            <a:endParaRPr sz="2000">
              <a:latin typeface="宋体" charset="0"/>
              <a:ea typeface="宋体" charset="0"/>
              <a:cs typeface="宋体"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115" y="1629410"/>
            <a:ext cx="8040370" cy="4968240"/>
          </a:xfrm>
          <a:prstGeom prst="rect">
            <a:avLst/>
          </a:prstGeom>
          <a:noFill/>
          <a:ln w="9525">
            <a:noFill/>
          </a:ln>
        </p:spPr>
        <p:txBody>
          <a:bodyPr wrap="square">
            <a:spAutoFit/>
          </a:bodyPr>
          <a:lstStyle/>
          <a:p>
            <a:pPr marL="0" indent="0"/>
            <a:r>
              <a:rPr lang="zh-CN" altLang="en-US" sz="2000">
                <a:solidFill>
                  <a:srgbClr val="FF682F"/>
                </a:solidFill>
                <a:sym typeface="+mn-ea"/>
              </a:rPr>
              <a:t>function Box() {};</a:t>
            </a:r>
          </a:p>
          <a:p>
            <a:pPr marL="0" indent="0"/>
            <a:r>
              <a:rPr lang="zh-CN" altLang="en-US" sz="2000">
                <a:solidFill>
                  <a:srgbClr val="FF682F"/>
                </a:solidFill>
                <a:sym typeface="+mn-ea"/>
              </a:rPr>
              <a:t>Box.prototype = {</a:t>
            </a:r>
          </a:p>
          <a:p>
            <a:pPr marL="0" indent="0"/>
            <a:r>
              <a:rPr lang="zh-CN" altLang="en-US" sz="2000">
                <a:solidFill>
                  <a:srgbClr val="FF682F"/>
                </a:solidFill>
                <a:sym typeface="+mn-ea"/>
              </a:rPr>
              <a:t>	constructor : Box, </a:t>
            </a:r>
          </a:p>
          <a:p>
            <a:pPr marL="0" indent="0"/>
            <a:r>
              <a:rPr lang="zh-CN" altLang="en-US" sz="2000">
                <a:solidFill>
                  <a:srgbClr val="FF682F"/>
                </a:solidFill>
                <a:sym typeface="+mn-ea"/>
              </a:rPr>
              <a:t>	name : '张三',</a:t>
            </a:r>
          </a:p>
          <a:p>
            <a:pPr marL="0" indent="0"/>
            <a:r>
              <a:rPr lang="zh-CN" altLang="en-US" sz="2000">
                <a:solidFill>
                  <a:srgbClr val="FF682F"/>
                </a:solidFill>
                <a:sym typeface="+mn-ea"/>
              </a:rPr>
              <a:t>	age : 100,</a:t>
            </a:r>
          </a:p>
          <a:p>
            <a:pPr marL="0" indent="0"/>
            <a:r>
              <a:rPr lang="zh-CN" altLang="en-US" sz="2000">
                <a:solidFill>
                  <a:srgbClr val="FF682F"/>
                </a:solidFill>
                <a:sym typeface="+mn-ea"/>
              </a:rPr>
              <a:t>	family : ['父亲', '母亲', '妹妹'],   </a:t>
            </a:r>
            <a:r>
              <a:rPr lang="zh-CN" altLang="en-US" sz="2000">
                <a:solidFill>
                  <a:schemeClr val="tx1"/>
                </a:solidFill>
                <a:sym typeface="+mn-ea"/>
              </a:rPr>
              <a:t>//添加了一个数组属性</a:t>
            </a:r>
            <a:r>
              <a:rPr lang="zh-CN" altLang="en-US" sz="2000">
                <a:solidFill>
                  <a:srgbClr val="FF682F"/>
                </a:solidFill>
                <a:sym typeface="+mn-ea"/>
              </a:rPr>
              <a:t> </a:t>
            </a:r>
          </a:p>
          <a:p>
            <a:pPr marL="0" indent="0"/>
            <a:r>
              <a:rPr lang="zh-CN" altLang="en-US" sz="2000">
                <a:solidFill>
                  <a:srgbClr val="FF682F"/>
                </a:solidFill>
                <a:sym typeface="+mn-ea"/>
              </a:rPr>
              <a:t>	run : function () {</a:t>
            </a:r>
          </a:p>
          <a:p>
            <a:pPr marL="0" indent="0"/>
            <a:r>
              <a:rPr lang="zh-CN" altLang="en-US" sz="2000">
                <a:solidFill>
                  <a:srgbClr val="FF682F"/>
                </a:solidFill>
                <a:sym typeface="+mn-ea"/>
              </a:rPr>
              <a:t>		return this.name + this.age + this.family;</a:t>
            </a:r>
          </a:p>
          <a:p>
            <a:pPr marL="0" indent="0"/>
            <a:r>
              <a:rPr lang="zh-CN" altLang="en-US" sz="2000">
                <a:solidFill>
                  <a:srgbClr val="FF682F"/>
                </a:solidFill>
                <a:sym typeface="+mn-ea"/>
              </a:rPr>
              <a:t>	}</a:t>
            </a:r>
          </a:p>
          <a:p>
            <a:pPr marL="0" indent="0"/>
            <a:r>
              <a:rPr lang="zh-CN" altLang="en-US" sz="2000">
                <a:solidFill>
                  <a:srgbClr val="FF682F"/>
                </a:solidFill>
                <a:sym typeface="+mn-ea"/>
              </a:rPr>
              <a:t>};</a:t>
            </a:r>
          </a:p>
          <a:p>
            <a:pPr marL="0" indent="0"/>
            <a:r>
              <a:rPr lang="zh-CN" altLang="en-US" sz="2000">
                <a:solidFill>
                  <a:srgbClr val="FF682F"/>
                </a:solidFill>
                <a:sym typeface="+mn-ea"/>
              </a:rPr>
              <a:t>var box1 = new Box();</a:t>
            </a:r>
          </a:p>
          <a:p>
            <a:pPr marL="0" indent="0"/>
            <a:r>
              <a:rPr lang="zh-CN" altLang="en-US" sz="2000">
                <a:solidFill>
                  <a:srgbClr val="FF682F"/>
                </a:solidFill>
                <a:sym typeface="+mn-ea"/>
              </a:rPr>
              <a:t>box1.family.push('哥哥');	   </a:t>
            </a:r>
            <a:r>
              <a:rPr lang="zh-CN" altLang="en-US" sz="2000">
                <a:solidFill>
                  <a:schemeClr val="tx1"/>
                </a:solidFill>
                <a:sym typeface="+mn-ea"/>
              </a:rPr>
              <a:t>//通过</a:t>
            </a:r>
            <a:r>
              <a:rPr lang="en-US" altLang="zh-CN" sz="2000">
                <a:solidFill>
                  <a:schemeClr val="tx1"/>
                </a:solidFill>
                <a:sym typeface="+mn-ea"/>
              </a:rPr>
              <a:t>box1</a:t>
            </a:r>
            <a:r>
              <a:rPr lang="zh-CN" altLang="en-US" sz="2000">
                <a:solidFill>
                  <a:schemeClr val="tx1"/>
                </a:solidFill>
                <a:sym typeface="+mn-ea"/>
              </a:rPr>
              <a:t>给原型中的</a:t>
            </a:r>
            <a:r>
              <a:rPr lang="en-US" altLang="zh-CN" sz="2000">
                <a:solidFill>
                  <a:schemeClr val="tx1"/>
                </a:solidFill>
                <a:sym typeface="+mn-ea"/>
              </a:rPr>
              <a:t>family</a:t>
            </a:r>
            <a:r>
              <a:rPr lang="zh-CN" altLang="en-US" sz="2000">
                <a:solidFill>
                  <a:schemeClr val="tx1"/>
                </a:solidFill>
                <a:sym typeface="+mn-ea"/>
              </a:rPr>
              <a:t>数组添加了一个元素'哥哥'</a:t>
            </a:r>
          </a:p>
          <a:p>
            <a:pPr marL="0" indent="0"/>
            <a:r>
              <a:rPr lang="zh-CN" altLang="en-US" sz="2000">
                <a:solidFill>
                  <a:srgbClr val="FF682F"/>
                </a:solidFill>
                <a:sym typeface="+mn-ea"/>
              </a:rPr>
              <a:t>alert(box1.run());</a:t>
            </a:r>
          </a:p>
          <a:p>
            <a:pPr marL="0" indent="0"/>
            <a:r>
              <a:rPr lang="zh-CN" altLang="en-US" sz="2000">
                <a:solidFill>
                  <a:srgbClr val="FF682F"/>
                </a:solidFill>
                <a:sym typeface="+mn-ea"/>
              </a:rPr>
              <a:t>var box2 = new Box();</a:t>
            </a:r>
          </a:p>
          <a:p>
            <a:pPr marL="0" indent="0"/>
            <a:r>
              <a:rPr lang="zh-CN" altLang="en-US" sz="2000">
                <a:solidFill>
                  <a:srgbClr val="FF682F"/>
                </a:solidFill>
                <a:sym typeface="+mn-ea"/>
              </a:rPr>
              <a:t>alert(box2.run());   </a:t>
            </a:r>
            <a:r>
              <a:rPr lang="zh-CN" altLang="en-US" sz="2000">
                <a:sym typeface="+mn-ea"/>
              </a:rPr>
              <a:t>//共享带来的麻烦，也有'哥哥'了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00530"/>
            <a:ext cx="7823200" cy="286512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构造函数+原型模式</a:t>
            </a:r>
            <a:r>
              <a:rPr lang="en-US" sz="2400" b="1">
                <a:latin typeface="宋体" charset="0"/>
                <a:ea typeface="宋体" charset="0"/>
                <a:cs typeface="宋体" charset="0"/>
                <a:sym typeface="+mn-ea"/>
              </a:rPr>
              <a:t>:</a:t>
            </a:r>
          </a:p>
          <a:p>
            <a:pPr marL="0" indent="0"/>
            <a:r>
              <a:rPr sz="2000">
                <a:latin typeface="宋体" charset="0"/>
                <a:ea typeface="宋体" charset="0"/>
                <a:cs typeface="宋体" charset="0"/>
                <a:sym typeface="+mn-ea"/>
              </a:rPr>
              <a:t>使用构造函数添加</a:t>
            </a:r>
            <a:r>
              <a:rPr lang="zh-CN" sz="2000">
                <a:latin typeface="宋体" charset="0"/>
                <a:ea typeface="宋体" charset="0"/>
                <a:cs typeface="宋体" charset="0"/>
                <a:sym typeface="+mn-ea"/>
              </a:rPr>
              <a:t>私有</a:t>
            </a:r>
            <a:r>
              <a:rPr sz="2000">
                <a:latin typeface="宋体" charset="0"/>
                <a:ea typeface="宋体" charset="0"/>
                <a:cs typeface="宋体" charset="0"/>
                <a:sym typeface="+mn-ea"/>
              </a:rPr>
              <a:t>属性</a:t>
            </a:r>
            <a:r>
              <a:rPr lang="zh-CN" sz="2000">
                <a:latin typeface="宋体" charset="0"/>
                <a:ea typeface="宋体" charset="0"/>
                <a:cs typeface="宋体" charset="0"/>
                <a:sym typeface="+mn-ea"/>
              </a:rPr>
              <a:t>和方法</a:t>
            </a:r>
            <a:r>
              <a:rPr sz="2000">
                <a:latin typeface="宋体" charset="0"/>
                <a:ea typeface="宋体" charset="0"/>
                <a:cs typeface="宋体" charset="0"/>
                <a:sym typeface="+mn-ea"/>
              </a:rPr>
              <a:t>, </a:t>
            </a:r>
          </a:p>
          <a:p>
            <a:pPr marL="0" indent="0"/>
            <a:r>
              <a:rPr sz="2000">
                <a:latin typeface="宋体" charset="0"/>
                <a:ea typeface="宋体" charset="0"/>
                <a:cs typeface="宋体" charset="0"/>
                <a:sym typeface="+mn-ea"/>
              </a:rPr>
              <a:t>使用原型添加共享</a:t>
            </a:r>
            <a:r>
              <a:rPr lang="zh-CN" sz="2000">
                <a:latin typeface="宋体" charset="0"/>
                <a:ea typeface="宋体" charset="0"/>
                <a:cs typeface="宋体" charset="0"/>
                <a:sym typeface="+mn-ea"/>
              </a:rPr>
              <a:t>的</a:t>
            </a:r>
            <a:r>
              <a:rPr sz="2000">
                <a:latin typeface="宋体" charset="0"/>
                <a:ea typeface="宋体" charset="0"/>
                <a:cs typeface="宋体" charset="0"/>
                <a:sym typeface="+mn-ea"/>
              </a:rPr>
              <a:t>属性</a:t>
            </a:r>
            <a:r>
              <a:rPr lang="zh-CN" sz="2000">
                <a:latin typeface="宋体" charset="0"/>
                <a:ea typeface="宋体" charset="0"/>
                <a:cs typeface="宋体" charset="0"/>
                <a:sym typeface="+mn-ea"/>
              </a:rPr>
              <a:t>和</a:t>
            </a:r>
            <a:r>
              <a:rPr sz="2000">
                <a:latin typeface="宋体" charset="0"/>
                <a:ea typeface="宋体" charset="0"/>
                <a:cs typeface="宋体" charset="0"/>
                <a:sym typeface="+mn-ea"/>
              </a:rPr>
              <a:t>方法</a:t>
            </a:r>
          </a:p>
          <a:p>
            <a:pPr marL="0" indent="0"/>
            <a:endParaRPr sz="1800">
              <a:latin typeface="宋体" charset="0"/>
              <a:ea typeface="宋体" charset="0"/>
              <a:cs typeface="宋体" charset="0"/>
              <a:sym typeface="+mn-ea"/>
            </a:endParaRPr>
          </a:p>
          <a:p>
            <a:pPr marL="0" indent="0"/>
            <a:r>
              <a:rPr sz="2000" b="1">
                <a:latin typeface="宋体" charset="0"/>
                <a:ea typeface="宋体" charset="0"/>
                <a:cs typeface="宋体" charset="0"/>
                <a:sym typeface="+mn-ea"/>
              </a:rPr>
              <a:t>优点:</a:t>
            </a:r>
            <a:r>
              <a:rPr sz="2000">
                <a:latin typeface="宋体" charset="0"/>
                <a:ea typeface="宋体" charset="0"/>
                <a:cs typeface="宋体" charset="0"/>
                <a:sym typeface="+mn-ea"/>
              </a:rPr>
              <a:t> </a:t>
            </a:r>
          </a:p>
          <a:p>
            <a:pPr marL="0" indent="0"/>
            <a:r>
              <a:rPr sz="2000">
                <a:latin typeface="宋体" charset="0"/>
                <a:ea typeface="宋体" charset="0"/>
                <a:cs typeface="宋体" charset="0"/>
                <a:sym typeface="+mn-ea"/>
              </a:rPr>
              <a:t>1, 实例对象都有自己的独有属性</a:t>
            </a:r>
          </a:p>
          <a:p>
            <a:pPr marL="0" indent="0"/>
            <a:r>
              <a:rPr sz="2000">
                <a:latin typeface="宋体" charset="0"/>
                <a:ea typeface="宋体" charset="0"/>
                <a:cs typeface="宋体" charset="0"/>
                <a:sym typeface="+mn-ea"/>
              </a:rPr>
              <a:t>2, 同时共享了</a:t>
            </a:r>
            <a:r>
              <a:rPr lang="zh-CN" sz="2000">
                <a:latin typeface="宋体" charset="0"/>
                <a:ea typeface="宋体" charset="0"/>
                <a:cs typeface="宋体" charset="0"/>
                <a:sym typeface="+mn-ea"/>
              </a:rPr>
              <a:t>原型中</a:t>
            </a:r>
            <a:r>
              <a:rPr sz="2000">
                <a:latin typeface="宋体" charset="0"/>
                <a:ea typeface="宋体" charset="0"/>
                <a:cs typeface="宋体" charset="0"/>
                <a:sym typeface="+mn-ea"/>
              </a:rPr>
              <a:t>的方法</a:t>
            </a:r>
            <a:r>
              <a:rPr lang="en-US" sz="2000">
                <a:latin typeface="宋体" charset="0"/>
                <a:ea typeface="宋体" charset="0"/>
                <a:cs typeface="宋体" charset="0"/>
                <a:sym typeface="+mn-ea"/>
              </a:rPr>
              <a:t>,</a:t>
            </a:r>
            <a:r>
              <a:rPr sz="2000">
                <a:latin typeface="宋体" charset="0"/>
                <a:ea typeface="宋体" charset="0"/>
                <a:cs typeface="宋体" charset="0"/>
                <a:sym typeface="+mn-ea"/>
              </a:rPr>
              <a:t>最大限度的节省了内存</a:t>
            </a:r>
          </a:p>
          <a:p>
            <a:pPr marL="0" indent="0"/>
            <a:r>
              <a:rPr lang="en-US" sz="2000">
                <a:latin typeface="宋体" charset="0"/>
                <a:ea typeface="宋体" charset="0"/>
                <a:cs typeface="宋体" charset="0"/>
                <a:sym typeface="+mn-ea"/>
              </a:rPr>
              <a:t>3</a:t>
            </a:r>
            <a:r>
              <a:rPr sz="2000">
                <a:latin typeface="宋体" charset="0"/>
                <a:ea typeface="宋体" charset="0"/>
                <a:cs typeface="宋体" charset="0"/>
                <a:sym typeface="+mn-ea"/>
              </a:rPr>
              <a:t>, 支持向构造函数传递参数</a:t>
            </a:r>
          </a:p>
          <a:p>
            <a:pPr marL="0" indent="0"/>
            <a:endParaRPr sz="2000">
              <a:latin typeface="宋体" charset="0"/>
              <a:ea typeface="宋体" charset="0"/>
              <a:cs typeface="宋体"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0870" y="1844675"/>
            <a:ext cx="7823200" cy="4358640"/>
          </a:xfrm>
          <a:prstGeom prst="rect">
            <a:avLst/>
          </a:prstGeom>
          <a:noFill/>
          <a:ln w="9525">
            <a:noFill/>
          </a:ln>
        </p:spPr>
        <p:txBody>
          <a:bodyPr wrap="square">
            <a:spAutoFit/>
          </a:bodyPr>
          <a:lstStyle/>
          <a:p>
            <a:pPr marL="0" indent="0"/>
            <a:r>
              <a:rPr lang="zh-CN" altLang="en-US" sz="2000">
                <a:solidFill>
                  <a:srgbClr val="FF682F"/>
                </a:solidFill>
                <a:sym typeface="+mn-ea"/>
              </a:rPr>
              <a:t>function Box(name, age) {</a:t>
            </a:r>
          </a:p>
          <a:p>
            <a:pPr marL="0" indent="0"/>
            <a:r>
              <a:rPr lang="zh-CN" altLang="en-US" sz="2000">
                <a:solidFill>
                  <a:srgbClr val="FF682F"/>
                </a:solidFill>
                <a:sym typeface="+mn-ea"/>
              </a:rPr>
              <a:t>     this.name = name;</a:t>
            </a:r>
          </a:p>
          <a:p>
            <a:pPr marL="0" indent="0"/>
            <a:r>
              <a:rPr lang="zh-CN" altLang="en-US" sz="2000">
                <a:solidFill>
                  <a:srgbClr val="FF682F"/>
                </a:solidFill>
                <a:sym typeface="+mn-ea"/>
              </a:rPr>
              <a:t>     this.age = age;</a:t>
            </a:r>
          </a:p>
          <a:p>
            <a:pPr marL="0" indent="0"/>
            <a:r>
              <a:rPr lang="zh-CN" altLang="en-US" sz="2000">
                <a:solidFill>
                  <a:srgbClr val="FF682F"/>
                </a:solidFill>
                <a:sym typeface="+mn-ea"/>
              </a:rPr>
              <a:t>     this.family = ["爸爸", "妈妈"];</a:t>
            </a:r>
          </a:p>
          <a:p>
            <a:pPr marL="0" indent="0"/>
            <a:r>
              <a:rPr lang="zh-CN" altLang="en-US" sz="2000">
                <a:solidFill>
                  <a:srgbClr val="FF682F"/>
                </a:solidFill>
                <a:sym typeface="+mn-ea"/>
              </a:rPr>
              <a:t>}</a:t>
            </a:r>
          </a:p>
          <a:p>
            <a:pPr marL="0" indent="0"/>
            <a:r>
              <a:rPr lang="zh-CN" altLang="en-US" sz="2000">
                <a:solidFill>
                  <a:srgbClr val="FF682F"/>
                </a:solidFill>
                <a:sym typeface="+mn-ea"/>
              </a:rPr>
              <a:t>Box.prototype = {</a:t>
            </a:r>
          </a:p>
          <a:p>
            <a:pPr marL="0" indent="0"/>
            <a:r>
              <a:rPr lang="zh-CN" altLang="en-US" sz="2000">
                <a:solidFill>
                  <a:srgbClr val="FF682F"/>
                </a:solidFill>
                <a:sym typeface="+mn-ea"/>
              </a:rPr>
              <a:t>     constructor: Box,</a:t>
            </a:r>
          </a:p>
          <a:p>
            <a:pPr marL="0" indent="0"/>
            <a:r>
              <a:rPr lang="zh-CN" altLang="en-US" sz="2000">
                <a:solidFill>
                  <a:srgbClr val="FF682F"/>
                </a:solidFill>
                <a:sym typeface="+mn-ea"/>
              </a:rPr>
              <a:t>     show: function() {</a:t>
            </a:r>
          </a:p>
          <a:p>
            <a:pPr marL="0" indent="0"/>
            <a:r>
              <a:rPr lang="zh-CN" altLang="en-US" sz="2000">
                <a:solidFill>
                  <a:srgbClr val="FF682F"/>
                </a:solidFill>
                <a:sym typeface="+mn-ea"/>
              </a:rPr>
              <a:t>          console.log("姓名:" + this.name + ", 年龄:" + this.age);</a:t>
            </a:r>
          </a:p>
          <a:p>
            <a:pPr marL="0" indent="0"/>
            <a:r>
              <a:rPr lang="zh-CN" altLang="en-US" sz="2000">
                <a:solidFill>
                  <a:srgbClr val="FF682F"/>
                </a:solidFill>
                <a:sym typeface="+mn-ea"/>
              </a:rPr>
              <a:t>     }</a:t>
            </a:r>
          </a:p>
          <a:p>
            <a:pPr marL="0" indent="0"/>
            <a:r>
              <a:rPr lang="zh-CN" altLang="en-US" sz="2000">
                <a:solidFill>
                  <a:srgbClr val="FF682F"/>
                </a:solidFill>
                <a:sym typeface="+mn-ea"/>
              </a:rPr>
              <a:t>}</a:t>
            </a:r>
          </a:p>
          <a:p>
            <a:pPr marL="0" indent="0"/>
            <a:endParaRPr sz="2000">
              <a:latin typeface="宋体" charset="0"/>
              <a:ea typeface="宋体" charset="0"/>
              <a:cs typeface="宋体" charset="0"/>
              <a:sym typeface="+mn-ea"/>
            </a:endParaRPr>
          </a:p>
          <a:p>
            <a:pPr marL="342900" indent="-342900">
              <a:buFont typeface="Wingdings" charset="0"/>
              <a:buChar char="Ø"/>
            </a:pPr>
            <a:r>
              <a:rPr lang="zh-CN" sz="2000">
                <a:latin typeface="宋体" charset="0"/>
                <a:ea typeface="宋体" charset="0"/>
                <a:cs typeface="宋体" charset="0"/>
                <a:sym typeface="+mn-ea"/>
              </a:rPr>
              <a:t>上面创建不同的对象只能共享</a:t>
            </a:r>
            <a:r>
              <a:rPr lang="en-US" altLang="zh-CN" sz="2000">
                <a:latin typeface="宋体" charset="0"/>
                <a:ea typeface="宋体" charset="0"/>
                <a:cs typeface="宋体" charset="0"/>
                <a:sym typeface="+mn-ea"/>
              </a:rPr>
              <a:t>show</a:t>
            </a:r>
            <a:r>
              <a:rPr lang="zh-CN" altLang="en-US" sz="2000">
                <a:latin typeface="宋体" charset="0"/>
                <a:ea typeface="宋体" charset="0"/>
                <a:cs typeface="宋体" charset="0"/>
                <a:sym typeface="+mn-ea"/>
              </a:rPr>
              <a:t>方法</a:t>
            </a:r>
            <a:r>
              <a:rPr lang="en-US" altLang="zh-CN" sz="2000">
                <a:latin typeface="宋体" charset="0"/>
                <a:ea typeface="宋体" charset="0"/>
                <a:cs typeface="宋体" charset="0"/>
                <a:sym typeface="+mn-ea"/>
              </a:rPr>
              <a:t>; </a:t>
            </a:r>
          </a:p>
          <a:p>
            <a:pPr marL="342900" indent="-342900">
              <a:buFont typeface="Wingdings" charset="0"/>
              <a:buChar char="Ø"/>
            </a:pPr>
            <a:r>
              <a:rPr sz="2000">
                <a:latin typeface="宋体" charset="0"/>
                <a:ea typeface="宋体" charset="0"/>
                <a:cs typeface="宋体" charset="0"/>
                <a:sym typeface="+mn-ea"/>
              </a:rPr>
              <a:t>这种混合模式很好的解决了传参和引用</a:t>
            </a:r>
            <a:r>
              <a:rPr lang="zh-CN" sz="2000">
                <a:latin typeface="宋体" charset="0"/>
                <a:ea typeface="宋体" charset="0"/>
                <a:cs typeface="宋体" charset="0"/>
                <a:sym typeface="+mn-ea"/>
              </a:rPr>
              <a:t>类型</a:t>
            </a:r>
            <a:r>
              <a:rPr sz="2000">
                <a:latin typeface="宋体" charset="0"/>
                <a:ea typeface="宋体" charset="0"/>
                <a:cs typeface="宋体" charset="0"/>
                <a:sym typeface="+mn-ea"/>
              </a:rPr>
              <a:t>共享的</a:t>
            </a:r>
            <a:r>
              <a:rPr lang="zh-CN" sz="2000">
                <a:latin typeface="宋体" charset="0"/>
                <a:ea typeface="宋体" charset="0"/>
                <a:cs typeface="宋体" charset="0"/>
                <a:sym typeface="+mn-ea"/>
              </a:rPr>
              <a:t>问</a:t>
            </a:r>
            <a:r>
              <a:rPr sz="2000">
                <a:latin typeface="宋体" charset="0"/>
                <a:ea typeface="宋体" charset="0"/>
                <a:cs typeface="宋体" charset="0"/>
                <a:sym typeface="+mn-ea"/>
              </a:rPr>
              <a:t>题</a:t>
            </a:r>
            <a:r>
              <a:rPr lang="en-US" sz="2000">
                <a:latin typeface="宋体" charset="0"/>
                <a:ea typeface="宋体" charset="0"/>
                <a:cs typeface="宋体" charset="0"/>
                <a:sym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练习	</a:t>
            </a:r>
            <a:endParaRPr lang="zh-CN" altLang="en-US" sz="2800" dirty="0">
              <a:latin typeface="Arial" pitchFamily="34" charset="0"/>
            </a:endParaRPr>
          </a:p>
        </p:txBody>
      </p:sp>
      <p:sp>
        <p:nvSpPr>
          <p:cNvPr id="4" name="文本框 3"/>
          <p:cNvSpPr txBox="1"/>
          <p:nvPr/>
        </p:nvSpPr>
        <p:spPr>
          <a:xfrm>
            <a:off x="683895" y="1772920"/>
            <a:ext cx="7306310" cy="1188720"/>
          </a:xfrm>
          <a:prstGeom prst="rect">
            <a:avLst/>
          </a:prstGeom>
          <a:noFill/>
          <a:ln w="9525">
            <a:noFill/>
          </a:ln>
        </p:spPr>
        <p:txBody>
          <a:bodyPr wrap="square">
            <a:spAutoFit/>
          </a:bodyPr>
          <a:lstStyle/>
          <a:p>
            <a:pPr marL="0" indent="0"/>
            <a:r>
              <a:rPr lang="en-US" altLang="zh-CN" sz="2400" dirty="0">
                <a:latin typeface="宋体" charset="0"/>
                <a:ea typeface="宋体" charset="0"/>
                <a:cs typeface="宋体" charset="0"/>
                <a:sym typeface="+mn-ea"/>
              </a:rPr>
              <a:t>1, </a:t>
            </a:r>
            <a:r>
              <a:rPr lang="zh-CN" altLang="en-US" sz="2400" dirty="0">
                <a:latin typeface="宋体" charset="0"/>
                <a:ea typeface="宋体" charset="0"/>
                <a:cs typeface="宋体" charset="0"/>
                <a:sym typeface="+mn-ea"/>
              </a:rPr>
              <a:t>采用原型实现拖拽功能</a:t>
            </a:r>
          </a:p>
          <a:p>
            <a:pPr marL="0" indent="0"/>
            <a:endParaRPr lang="zh-CN" altLang="en-US" sz="2400" dirty="0">
              <a:latin typeface="宋体" charset="0"/>
              <a:ea typeface="宋体" charset="0"/>
              <a:cs typeface="宋体" charset="0"/>
              <a:sym typeface="+mn-ea"/>
            </a:endParaRPr>
          </a:p>
          <a:p>
            <a:pPr marL="0" indent="0"/>
            <a:r>
              <a:rPr lang="en-US" altLang="zh-CN" sz="2400" dirty="0">
                <a:latin typeface="宋体" charset="0"/>
                <a:ea typeface="宋体" charset="0"/>
                <a:cs typeface="宋体" charset="0"/>
                <a:sym typeface="+mn-ea"/>
              </a:rPr>
              <a:t>2, </a:t>
            </a:r>
            <a:r>
              <a:rPr lang="zh-CN" altLang="en-US" sz="2400" dirty="0">
                <a:latin typeface="宋体" charset="0"/>
                <a:ea typeface="宋体" charset="0"/>
                <a:cs typeface="宋体" charset="0"/>
                <a:sym typeface="+mn-ea"/>
              </a:rPr>
              <a:t>采用构造函数</a:t>
            </a:r>
            <a:r>
              <a:rPr lang="en-US" altLang="zh-CN" sz="2400" dirty="0">
                <a:latin typeface="宋体" charset="0"/>
                <a:ea typeface="宋体" charset="0"/>
                <a:cs typeface="宋体" charset="0"/>
                <a:sym typeface="+mn-ea"/>
              </a:rPr>
              <a:t>+</a:t>
            </a:r>
            <a:r>
              <a:rPr lang="zh-CN" altLang="en-US" sz="2400" dirty="0">
                <a:latin typeface="宋体" charset="0"/>
                <a:ea typeface="宋体" charset="0"/>
                <a:cs typeface="宋体" charset="0"/>
                <a:sym typeface="+mn-ea"/>
              </a:rPr>
              <a:t>原型实现拖拽功能</a:t>
            </a:r>
            <a:r>
              <a:rPr lang="en-US" altLang="zh-CN" sz="2400" dirty="0">
                <a:latin typeface="宋体" charset="0"/>
                <a:ea typeface="宋体" charset="0"/>
                <a:cs typeface="宋体" charset="0"/>
                <a:sym typeface="+mn-ea"/>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0870" y="1844675"/>
            <a:ext cx="7720330" cy="4053840"/>
          </a:xfrm>
          <a:prstGeom prst="rect">
            <a:avLst/>
          </a:prstGeom>
          <a:noFill/>
          <a:ln w="9525">
            <a:noFill/>
          </a:ln>
        </p:spPr>
        <p:txBody>
          <a:bodyPr wrap="square">
            <a:spAutoFit/>
          </a:bodyPr>
          <a:lstStyle/>
          <a:p>
            <a:pPr marL="0" indent="0"/>
            <a:r>
              <a:rPr sz="2000" b="1" dirty="0" err="1">
                <a:latin typeface="宋体" charset="0"/>
                <a:ea typeface="宋体" charset="0"/>
                <a:cs typeface="宋体" charset="0"/>
                <a:sym typeface="+mn-ea"/>
              </a:rPr>
              <a:t>继承</a:t>
            </a:r>
            <a:r>
              <a:rPr lang="en-US" sz="2000" b="1" dirty="0">
                <a:latin typeface="宋体" charset="0"/>
                <a:ea typeface="宋体" charset="0"/>
                <a:cs typeface="宋体" charset="0"/>
                <a:sym typeface="+mn-ea"/>
              </a:rPr>
              <a:t>:</a:t>
            </a:r>
          </a:p>
          <a:p>
            <a:pPr marL="0" indent="0"/>
            <a:r>
              <a:rPr lang="zh-CN" sz="2000" dirty="0">
                <a:latin typeface="宋体" charset="0"/>
                <a:ea typeface="宋体" charset="0"/>
                <a:cs typeface="宋体" charset="0"/>
                <a:sym typeface="+mn-ea"/>
              </a:rPr>
              <a:t>是</a:t>
            </a:r>
            <a:r>
              <a:rPr sz="2000" dirty="0" err="1">
                <a:latin typeface="宋体" charset="0"/>
                <a:ea typeface="宋体" charset="0"/>
                <a:cs typeface="宋体" charset="0"/>
                <a:sym typeface="+mn-ea"/>
              </a:rPr>
              <a:t>面向对象编程</a:t>
            </a:r>
            <a:r>
              <a:rPr sz="2000" dirty="0">
                <a:latin typeface="宋体" charset="0"/>
                <a:ea typeface="宋体" charset="0"/>
                <a:cs typeface="宋体" charset="0"/>
                <a:sym typeface="+mn-ea"/>
              </a:rPr>
              <a:t>(OOP)</a:t>
            </a:r>
            <a:r>
              <a:rPr sz="2000" dirty="0" err="1">
                <a:latin typeface="宋体" charset="0"/>
                <a:ea typeface="宋体" charset="0"/>
                <a:cs typeface="宋体" charset="0"/>
                <a:sym typeface="+mn-ea"/>
              </a:rPr>
              <a:t>语言的一个</a:t>
            </a:r>
            <a:r>
              <a:rPr lang="zh-CN" sz="2000" dirty="0">
                <a:latin typeface="宋体" charset="0"/>
                <a:ea typeface="宋体" charset="0"/>
                <a:cs typeface="宋体" charset="0"/>
                <a:sym typeface="+mn-ea"/>
              </a:rPr>
              <a:t>非常重要的</a:t>
            </a:r>
            <a:r>
              <a:rPr sz="2000" dirty="0" err="1">
                <a:latin typeface="宋体" charset="0"/>
                <a:ea typeface="宋体" charset="0"/>
                <a:cs typeface="宋体" charset="0"/>
                <a:sym typeface="+mn-ea"/>
              </a:rPr>
              <a:t>功能</a:t>
            </a:r>
            <a:r>
              <a:rPr sz="2000" dirty="0">
                <a:latin typeface="宋体" charset="0"/>
                <a:ea typeface="宋体" charset="0"/>
                <a:cs typeface="宋体" charset="0"/>
                <a:sym typeface="+mn-ea"/>
              </a:rPr>
              <a:t>。</a:t>
            </a:r>
          </a:p>
          <a:p>
            <a:pPr marL="0" indent="0"/>
            <a:r>
              <a:rPr sz="2000" dirty="0" err="1">
                <a:latin typeface="宋体" charset="0"/>
                <a:ea typeface="宋体" charset="0"/>
                <a:cs typeface="宋体" charset="0"/>
                <a:sym typeface="+mn-ea"/>
              </a:rPr>
              <a:t>继承可以使用现有类的所有</a:t>
            </a:r>
            <a:r>
              <a:rPr lang="zh-CN" sz="2000" dirty="0">
                <a:latin typeface="宋体" charset="0"/>
                <a:ea typeface="宋体" charset="0"/>
                <a:cs typeface="宋体" charset="0"/>
                <a:sym typeface="+mn-ea"/>
              </a:rPr>
              <a:t>属性和方法</a:t>
            </a:r>
            <a:r>
              <a:rPr sz="2000" dirty="0">
                <a:latin typeface="宋体" charset="0"/>
                <a:ea typeface="宋体" charset="0"/>
                <a:cs typeface="宋体" charset="0"/>
                <a:sym typeface="+mn-ea"/>
              </a:rPr>
              <a:t>，</a:t>
            </a:r>
            <a:r>
              <a:rPr sz="2000" dirty="0" err="1">
                <a:latin typeface="宋体" charset="0"/>
                <a:ea typeface="宋体" charset="0"/>
                <a:cs typeface="宋体" charset="0"/>
                <a:sym typeface="+mn-ea"/>
              </a:rPr>
              <a:t>并在无需重新编写原来的类的情况下对这些</a:t>
            </a:r>
            <a:r>
              <a:rPr lang="zh-CN" sz="2000" dirty="0">
                <a:latin typeface="宋体" charset="0"/>
                <a:ea typeface="宋体" charset="0"/>
                <a:cs typeface="宋体" charset="0"/>
                <a:sym typeface="+mn-ea"/>
              </a:rPr>
              <a:t>属性和方法</a:t>
            </a:r>
            <a:r>
              <a:rPr sz="2000" dirty="0" err="1">
                <a:latin typeface="宋体" charset="0"/>
                <a:ea typeface="宋体" charset="0"/>
                <a:cs typeface="宋体" charset="0"/>
                <a:sym typeface="+mn-ea"/>
              </a:rPr>
              <a:t>进行扩展</a:t>
            </a:r>
            <a:r>
              <a:rPr sz="2000" dirty="0">
                <a:latin typeface="宋体" charset="0"/>
                <a:ea typeface="宋体" charset="0"/>
                <a:cs typeface="宋体" charset="0"/>
                <a:sym typeface="+mn-ea"/>
              </a:rPr>
              <a:t>。</a:t>
            </a:r>
            <a:endParaRPr lang="en-US" sz="2000" dirty="0">
              <a:latin typeface="宋体" charset="0"/>
              <a:ea typeface="宋体" charset="0"/>
              <a:cs typeface="宋体" charset="0"/>
              <a:sym typeface="+mn-ea"/>
            </a:endParaRPr>
          </a:p>
          <a:p>
            <a:pPr marL="0" indent="0"/>
            <a:endParaRPr lang="en-US" sz="2000" dirty="0">
              <a:latin typeface="宋体" charset="0"/>
              <a:ea typeface="宋体" charset="0"/>
              <a:cs typeface="宋体" charset="0"/>
              <a:sym typeface="+mn-ea"/>
            </a:endParaRPr>
          </a:p>
          <a:p>
            <a:pPr marL="0" indent="0"/>
            <a:r>
              <a:rPr lang="zh-CN" altLang="en-US" sz="2000" b="1" dirty="0">
                <a:latin typeface="宋体" charset="0"/>
                <a:ea typeface="宋体" charset="0"/>
                <a:cs typeface="宋体" charset="0"/>
                <a:sym typeface="+mn-ea"/>
              </a:rPr>
              <a:t>继承的</a:t>
            </a:r>
            <a:r>
              <a:rPr lang="en-US" sz="2000" b="1" dirty="0" err="1">
                <a:latin typeface="宋体" charset="0"/>
                <a:ea typeface="宋体" charset="0"/>
                <a:cs typeface="宋体" charset="0"/>
                <a:sym typeface="+mn-ea"/>
              </a:rPr>
              <a:t>特点</a:t>
            </a:r>
            <a:r>
              <a:rPr lang="en-US" sz="2000" b="1" dirty="0">
                <a:latin typeface="宋体" charset="0"/>
                <a:ea typeface="宋体" charset="0"/>
                <a:cs typeface="宋体" charset="0"/>
                <a:sym typeface="+mn-ea"/>
              </a:rPr>
              <a:t>:</a:t>
            </a:r>
          </a:p>
          <a:p>
            <a:pPr marL="0" indent="0"/>
            <a:r>
              <a:rPr lang="en-US" sz="2000" dirty="0">
                <a:latin typeface="宋体" charset="0"/>
                <a:ea typeface="宋体" charset="0"/>
                <a:cs typeface="宋体" charset="0"/>
                <a:sym typeface="+mn-ea"/>
              </a:rPr>
              <a:t>1, </a:t>
            </a:r>
            <a:r>
              <a:rPr lang="en-US" sz="2000" dirty="0" err="1">
                <a:latin typeface="宋体" charset="0"/>
                <a:ea typeface="宋体" charset="0"/>
                <a:cs typeface="宋体" charset="0"/>
                <a:sym typeface="+mn-ea"/>
              </a:rPr>
              <a:t>子类拥有父类的属性和方法</a:t>
            </a:r>
            <a:r>
              <a:rPr lang="en-US" sz="2000" dirty="0">
                <a:latin typeface="宋体" charset="0"/>
                <a:ea typeface="宋体" charset="0"/>
                <a:cs typeface="宋体" charset="0"/>
                <a:sym typeface="+mn-ea"/>
              </a:rPr>
              <a:t>；</a:t>
            </a:r>
          </a:p>
          <a:p>
            <a:pPr marL="0" indent="0"/>
            <a:r>
              <a:rPr lang="en-US" sz="2000" dirty="0">
                <a:latin typeface="宋体" charset="0"/>
                <a:ea typeface="宋体" charset="0"/>
                <a:cs typeface="宋体" charset="0"/>
                <a:sym typeface="+mn-ea"/>
              </a:rPr>
              <a:t>2, </a:t>
            </a:r>
            <a:r>
              <a:rPr lang="en-US" sz="2000" dirty="0" err="1">
                <a:latin typeface="宋体" charset="0"/>
                <a:ea typeface="宋体" charset="0"/>
                <a:cs typeface="宋体" charset="0"/>
                <a:sym typeface="+mn-ea"/>
              </a:rPr>
              <a:t>子类可以有自己新的属性和方法</a:t>
            </a:r>
            <a:r>
              <a:rPr lang="en-US" sz="2000" dirty="0">
                <a:latin typeface="宋体" charset="0"/>
                <a:ea typeface="宋体" charset="0"/>
                <a:cs typeface="宋体" charset="0"/>
                <a:sym typeface="+mn-ea"/>
              </a:rPr>
              <a:t>；</a:t>
            </a:r>
          </a:p>
          <a:p>
            <a:pPr marL="0" indent="0"/>
            <a:r>
              <a:rPr lang="en-US" sz="2000" dirty="0">
                <a:latin typeface="宋体" charset="0"/>
                <a:ea typeface="宋体" charset="0"/>
                <a:cs typeface="宋体" charset="0"/>
                <a:sym typeface="+mn-ea"/>
              </a:rPr>
              <a:t>3, </a:t>
            </a:r>
            <a:r>
              <a:rPr lang="en-US" sz="2000" dirty="0" err="1">
                <a:latin typeface="宋体" charset="0"/>
                <a:ea typeface="宋体" charset="0"/>
                <a:cs typeface="宋体" charset="0"/>
                <a:sym typeface="+mn-ea"/>
              </a:rPr>
              <a:t>子类可以重写父类的方法</a:t>
            </a:r>
            <a:endParaRPr lang="en-US" sz="2000" dirty="0">
              <a:latin typeface="宋体" charset="0"/>
              <a:ea typeface="宋体" charset="0"/>
              <a:cs typeface="宋体" charset="0"/>
              <a:sym typeface="+mn-ea"/>
            </a:endParaRPr>
          </a:p>
          <a:p>
            <a:pPr marL="0" indent="0"/>
            <a:endParaRPr lang="en-US" sz="2000" dirty="0">
              <a:latin typeface="宋体" charset="0"/>
              <a:ea typeface="宋体" charset="0"/>
              <a:cs typeface="宋体" charset="0"/>
              <a:sym typeface="+mn-ea"/>
            </a:endParaRPr>
          </a:p>
          <a:p>
            <a:pPr marL="0" indent="0"/>
            <a:r>
              <a:rPr sz="2000" b="1" dirty="0" err="1">
                <a:latin typeface="宋体" charset="0"/>
                <a:ea typeface="宋体" charset="0"/>
                <a:cs typeface="宋体" charset="0"/>
                <a:sym typeface="+mn-ea"/>
              </a:rPr>
              <a:t>继承的优点</a:t>
            </a:r>
            <a:endParaRPr sz="2000" b="1" dirty="0">
              <a:latin typeface="宋体" charset="0"/>
              <a:ea typeface="宋体" charset="0"/>
              <a:cs typeface="宋体" charset="0"/>
              <a:sym typeface="+mn-ea"/>
            </a:endParaRPr>
          </a:p>
          <a:p>
            <a:pPr marL="0" indent="0"/>
            <a:r>
              <a:rPr lang="en-US" sz="2000" dirty="0">
                <a:latin typeface="宋体" charset="0"/>
                <a:ea typeface="宋体" charset="0"/>
                <a:cs typeface="宋体" charset="0"/>
                <a:sym typeface="+mn-ea"/>
              </a:rPr>
              <a:t>1, </a:t>
            </a:r>
            <a:r>
              <a:rPr sz="2000" dirty="0" err="1">
                <a:latin typeface="宋体" charset="0"/>
                <a:ea typeface="宋体" charset="0"/>
                <a:cs typeface="宋体" charset="0"/>
                <a:sym typeface="+mn-ea"/>
              </a:rPr>
              <a:t>代码复用：子类可以继承父类的属性和方法</a:t>
            </a:r>
            <a:endParaRPr sz="2000" dirty="0">
              <a:latin typeface="宋体" charset="0"/>
              <a:ea typeface="宋体" charset="0"/>
              <a:cs typeface="宋体" charset="0"/>
              <a:sym typeface="+mn-ea"/>
            </a:endParaRPr>
          </a:p>
          <a:p>
            <a:pPr marL="0" indent="0"/>
            <a:r>
              <a:rPr lang="en-US" sz="2000" dirty="0">
                <a:latin typeface="宋体" charset="0"/>
                <a:ea typeface="宋体" charset="0"/>
                <a:cs typeface="宋体" charset="0"/>
                <a:sym typeface="+mn-ea"/>
              </a:rPr>
              <a:t>2, </a:t>
            </a:r>
            <a:r>
              <a:rPr sz="2000" dirty="0" err="1">
                <a:latin typeface="宋体" charset="0"/>
                <a:ea typeface="宋体" charset="0"/>
                <a:cs typeface="宋体" charset="0"/>
                <a:sym typeface="+mn-ea"/>
              </a:rPr>
              <a:t>更灵活：子类可以追加或修改属性和方法</a:t>
            </a:r>
            <a:endParaRPr sz="2000" dirty="0">
              <a:latin typeface="宋体" charset="0"/>
              <a:ea typeface="宋体" charset="0"/>
              <a:cs typeface="宋体"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0870" y="1844675"/>
            <a:ext cx="7720330" cy="3139440"/>
          </a:xfrm>
          <a:prstGeom prst="rect">
            <a:avLst/>
          </a:prstGeom>
          <a:noFill/>
          <a:ln w="9525">
            <a:noFill/>
          </a:ln>
        </p:spPr>
        <p:txBody>
          <a:bodyPr wrap="square">
            <a:spAutoFit/>
          </a:bodyPr>
          <a:lstStyle/>
          <a:p>
            <a:pPr marL="0" indent="0"/>
            <a:r>
              <a:rPr sz="2000">
                <a:latin typeface="宋体" charset="0"/>
                <a:ea typeface="宋体" charset="0"/>
                <a:cs typeface="宋体" charset="0"/>
                <a:sym typeface="+mn-ea"/>
              </a:rPr>
              <a:t>通过继承创建的新类称为“子类”或“派生类”，被继承的类称为“基类”、“父类”或“超类”。</a:t>
            </a:r>
          </a:p>
          <a:p>
            <a:pPr marL="0" indent="0"/>
            <a:r>
              <a:rPr sz="2000" b="1">
                <a:latin typeface="宋体" charset="0"/>
                <a:ea typeface="宋体" charset="0"/>
                <a:cs typeface="宋体" charset="0"/>
                <a:sym typeface="+mn-ea"/>
              </a:rPr>
              <a:t>继承的过程，就是从一般到特殊的过程</a:t>
            </a:r>
            <a:r>
              <a:rPr lang="en-US" sz="2000" b="1">
                <a:latin typeface="宋体" charset="0"/>
                <a:ea typeface="宋体" charset="0"/>
                <a:cs typeface="宋体" charset="0"/>
                <a:sym typeface="+mn-ea"/>
              </a:rPr>
              <a:t>.</a:t>
            </a:r>
            <a:endParaRPr sz="2000" b="1">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例如，</a:t>
            </a:r>
            <a:r>
              <a:rPr lang="zh-CN" sz="2000">
                <a:latin typeface="宋体" charset="0"/>
                <a:ea typeface="宋体" charset="0"/>
                <a:cs typeface="宋体" charset="0"/>
                <a:sym typeface="+mn-ea"/>
              </a:rPr>
              <a:t>有一个</a:t>
            </a:r>
            <a:r>
              <a:rPr sz="2000">
                <a:latin typeface="宋体" charset="0"/>
                <a:ea typeface="宋体" charset="0"/>
                <a:cs typeface="宋体" charset="0"/>
                <a:sym typeface="+mn-ea"/>
              </a:rPr>
              <a:t>Person类</a:t>
            </a:r>
            <a:r>
              <a:rPr lang="en-US" sz="2000">
                <a:latin typeface="宋体" charset="0"/>
                <a:ea typeface="宋体" charset="0"/>
                <a:cs typeface="宋体" charset="0"/>
                <a:sym typeface="+mn-ea"/>
              </a:rPr>
              <a:t>, </a:t>
            </a:r>
            <a:r>
              <a:rPr sz="2000">
                <a:latin typeface="宋体" charset="0"/>
                <a:ea typeface="宋体" charset="0"/>
                <a:cs typeface="宋体" charset="0"/>
                <a:sym typeface="+mn-ea"/>
              </a:rPr>
              <a:t>Employee是</a:t>
            </a:r>
            <a:r>
              <a:rPr lang="zh-CN" sz="2000">
                <a:latin typeface="宋体" charset="0"/>
                <a:ea typeface="宋体" charset="0"/>
                <a:cs typeface="宋体" charset="0"/>
                <a:sym typeface="+mn-ea"/>
              </a:rPr>
              <a:t>员工类</a:t>
            </a:r>
            <a:r>
              <a:rPr sz="2000">
                <a:latin typeface="宋体" charset="0"/>
                <a:ea typeface="宋体" charset="0"/>
                <a:cs typeface="宋体" charset="0"/>
                <a:sym typeface="+mn-ea"/>
              </a:rPr>
              <a:t>，Manager</a:t>
            </a:r>
            <a:r>
              <a:rPr lang="zh-CN" sz="2000">
                <a:latin typeface="宋体" charset="0"/>
                <a:ea typeface="宋体" charset="0"/>
                <a:cs typeface="宋体" charset="0"/>
                <a:sym typeface="+mn-ea"/>
              </a:rPr>
              <a:t>是管理者类</a:t>
            </a:r>
            <a:r>
              <a:rPr sz="2000">
                <a:latin typeface="宋体" charset="0"/>
                <a:ea typeface="宋体" charset="0"/>
                <a:cs typeface="宋体" charset="0"/>
                <a:sym typeface="+mn-ea"/>
              </a:rPr>
              <a:t>，Employee</a:t>
            </a:r>
            <a:r>
              <a:rPr lang="zh-CN" sz="2000">
                <a:latin typeface="宋体" charset="0"/>
                <a:ea typeface="宋体" charset="0"/>
                <a:cs typeface="宋体" charset="0"/>
                <a:sym typeface="+mn-ea"/>
              </a:rPr>
              <a:t>员工类</a:t>
            </a:r>
            <a:r>
              <a:rPr sz="2000">
                <a:latin typeface="宋体" charset="0"/>
                <a:ea typeface="宋体" charset="0"/>
                <a:cs typeface="宋体" charset="0"/>
                <a:sym typeface="+mn-ea"/>
              </a:rPr>
              <a:t>可以继承Person类</a:t>
            </a:r>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因为员工也是人</a:t>
            </a:r>
            <a:r>
              <a:rPr lang="en-US" altLang="zh-CN" sz="2000">
                <a:latin typeface="宋体" charset="0"/>
                <a:ea typeface="宋体" charset="0"/>
                <a:cs typeface="宋体" charset="0"/>
                <a:sym typeface="+mn-ea"/>
              </a:rPr>
              <a:t>,</a:t>
            </a:r>
            <a:r>
              <a:rPr lang="en-US" sz="2000">
                <a:latin typeface="宋体" charset="0"/>
                <a:ea typeface="宋体" charset="0"/>
                <a:cs typeface="宋体" charset="0"/>
                <a:sym typeface="+mn-ea"/>
              </a:rPr>
              <a:t> </a:t>
            </a:r>
            <a:r>
              <a:rPr sz="2000">
                <a:latin typeface="宋体" charset="0"/>
                <a:ea typeface="宋体" charset="0"/>
                <a:cs typeface="宋体" charset="0"/>
                <a:sym typeface="+mn-ea"/>
              </a:rPr>
              <a:t>Manager</a:t>
            </a:r>
            <a:r>
              <a:rPr lang="zh-CN" sz="2000">
                <a:latin typeface="宋体" charset="0"/>
                <a:ea typeface="宋体" charset="0"/>
                <a:cs typeface="宋体" charset="0"/>
                <a:sym typeface="+mn-ea"/>
              </a:rPr>
              <a:t>管理者类可以继承</a:t>
            </a:r>
            <a:r>
              <a:rPr sz="2000">
                <a:latin typeface="宋体" charset="0"/>
                <a:ea typeface="宋体" charset="0"/>
                <a:cs typeface="宋体" charset="0"/>
                <a:sym typeface="+mn-ea"/>
              </a:rPr>
              <a:t>Employee</a:t>
            </a:r>
            <a:r>
              <a:rPr lang="zh-CN" sz="2000">
                <a:latin typeface="宋体" charset="0"/>
                <a:ea typeface="宋体" charset="0"/>
                <a:cs typeface="宋体" charset="0"/>
                <a:sym typeface="+mn-ea"/>
              </a:rPr>
              <a:t>员工类</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因为</a:t>
            </a:r>
            <a:r>
              <a:rPr lang="zh-CN" sz="2000">
                <a:latin typeface="宋体" charset="0"/>
                <a:ea typeface="宋体" charset="0"/>
                <a:cs typeface="宋体" charset="0"/>
                <a:sym typeface="+mn-ea"/>
              </a:rPr>
              <a:t>管理者</a:t>
            </a:r>
            <a:r>
              <a:rPr lang="zh-CN" altLang="en-US" sz="2000">
                <a:latin typeface="宋体" charset="0"/>
                <a:ea typeface="宋体" charset="0"/>
                <a:cs typeface="宋体" charset="0"/>
                <a:sym typeface="+mn-ea"/>
              </a:rPr>
              <a:t>也是员工</a:t>
            </a:r>
            <a:r>
              <a:rPr sz="2000">
                <a:latin typeface="宋体" charset="0"/>
                <a:ea typeface="宋体" charset="0"/>
                <a:cs typeface="宋体" charset="0"/>
                <a:sym typeface="+mn-ea"/>
              </a:rPr>
              <a:t>。</a:t>
            </a:r>
          </a:p>
          <a:p>
            <a:pPr marL="0" indent="0"/>
            <a:endParaRPr sz="2000">
              <a:latin typeface="宋体" charset="0"/>
              <a:ea typeface="宋体" charset="0"/>
              <a:cs typeface="宋体" charset="0"/>
              <a:sym typeface="+mn-ea"/>
            </a:endParaRPr>
          </a:p>
          <a:p>
            <a:pPr marL="0" indent="0"/>
            <a:r>
              <a:rPr lang="zh-CN" sz="2000">
                <a:latin typeface="宋体" charset="0"/>
                <a:ea typeface="宋体" charset="0"/>
                <a:cs typeface="宋体" charset="0"/>
                <a:sym typeface="+mn-ea"/>
              </a:rPr>
              <a:t>再比如有一个</a:t>
            </a:r>
            <a:r>
              <a:rPr lang="en-US" altLang="zh-CN" sz="2000">
                <a:latin typeface="宋体" charset="0"/>
                <a:ea typeface="宋体" charset="0"/>
                <a:cs typeface="宋体" charset="0"/>
                <a:sym typeface="+mn-ea"/>
              </a:rPr>
              <a:t>Animal</a:t>
            </a:r>
            <a:r>
              <a:rPr lang="zh-CN" altLang="en-US" sz="2000">
                <a:latin typeface="宋体" charset="0"/>
                <a:ea typeface="宋体" charset="0"/>
                <a:cs typeface="宋体" charset="0"/>
                <a:sym typeface="+mn-ea"/>
              </a:rPr>
              <a:t>动物类</a:t>
            </a:r>
            <a:r>
              <a:rPr lang="en-US" altLang="zh-CN" sz="2000">
                <a:latin typeface="宋体" charset="0"/>
                <a:ea typeface="宋体" charset="0"/>
                <a:cs typeface="宋体" charset="0"/>
                <a:sym typeface="+mn-ea"/>
              </a:rPr>
              <a:t>, Monkey</a:t>
            </a:r>
            <a:r>
              <a:rPr lang="zh-CN" altLang="en-US" sz="2000">
                <a:latin typeface="宋体" charset="0"/>
                <a:ea typeface="宋体" charset="0"/>
                <a:cs typeface="宋体" charset="0"/>
                <a:sym typeface="+mn-ea"/>
              </a:rPr>
              <a:t>是猴子类</a:t>
            </a:r>
            <a:r>
              <a:rPr lang="en-US" altLang="zh-CN" sz="2000">
                <a:latin typeface="宋体" charset="0"/>
                <a:ea typeface="宋体" charset="0"/>
                <a:cs typeface="宋体" charset="0"/>
                <a:sym typeface="+mn-ea"/>
              </a:rPr>
              <a:t>, Dog</a:t>
            </a:r>
            <a:r>
              <a:rPr lang="zh-CN" altLang="en-US" sz="2000">
                <a:latin typeface="宋体" charset="0"/>
                <a:ea typeface="宋体" charset="0"/>
                <a:cs typeface="宋体" charset="0"/>
                <a:sym typeface="+mn-ea"/>
              </a:rPr>
              <a:t>是狗类</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那么</a:t>
            </a:r>
            <a:r>
              <a:rPr lang="en-US" altLang="zh-CN" sz="2000">
                <a:latin typeface="宋体" charset="0"/>
                <a:ea typeface="宋体" charset="0"/>
                <a:cs typeface="宋体" charset="0"/>
                <a:sym typeface="+mn-ea"/>
              </a:rPr>
              <a:t>Monkey</a:t>
            </a:r>
            <a:r>
              <a:rPr lang="zh-CN" altLang="en-US" sz="2000">
                <a:latin typeface="宋体" charset="0"/>
                <a:ea typeface="宋体" charset="0"/>
                <a:cs typeface="宋体" charset="0"/>
                <a:sym typeface="+mn-ea"/>
              </a:rPr>
              <a:t>和</a:t>
            </a:r>
            <a:r>
              <a:rPr lang="en-US" altLang="zh-CN" sz="2000">
                <a:latin typeface="宋体" charset="0"/>
                <a:ea typeface="宋体" charset="0"/>
                <a:cs typeface="宋体" charset="0"/>
                <a:sym typeface="+mn-ea"/>
              </a:rPr>
              <a:t>Dog</a:t>
            </a:r>
            <a:r>
              <a:rPr lang="zh-CN" altLang="en-US" sz="2000">
                <a:latin typeface="宋体" charset="0"/>
                <a:ea typeface="宋体" charset="0"/>
                <a:cs typeface="宋体" charset="0"/>
                <a:sym typeface="+mn-ea"/>
              </a:rPr>
              <a:t>都是动物</a:t>
            </a:r>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都可以继承</a:t>
            </a:r>
            <a:r>
              <a:rPr lang="en-US" altLang="zh-CN" sz="2000">
                <a:latin typeface="宋体" charset="0"/>
                <a:ea typeface="宋体" charset="0"/>
                <a:cs typeface="宋体" charset="0"/>
                <a:sym typeface="+mn-ea"/>
              </a:rPr>
              <a:t>Animal</a:t>
            </a:r>
            <a:r>
              <a:rPr lang="zh-CN" altLang="en-US" sz="2000">
                <a:latin typeface="宋体" charset="0"/>
                <a:ea typeface="宋体" charset="0"/>
                <a:cs typeface="宋体" charset="0"/>
                <a:sym typeface="+mn-ea"/>
              </a:rPr>
              <a:t>动物类的属性和方法</a:t>
            </a:r>
            <a:r>
              <a:rPr lang="en-US" altLang="zh-CN" sz="2000">
                <a:latin typeface="宋体" charset="0"/>
                <a:ea typeface="宋体" charset="0"/>
                <a:cs typeface="宋体" charset="0"/>
                <a:sym typeface="+mn-ea"/>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115" y="1701165"/>
            <a:ext cx="7823200" cy="457200"/>
          </a:xfrm>
          <a:prstGeom prst="rect">
            <a:avLst/>
          </a:prstGeom>
          <a:noFill/>
          <a:ln w="9525">
            <a:noFill/>
          </a:ln>
        </p:spPr>
        <p:txBody>
          <a:bodyPr wrap="square">
            <a:spAutoFit/>
          </a:bodyPr>
          <a:lstStyle/>
          <a:p>
            <a:pPr marL="0" indent="0"/>
            <a:r>
              <a:rPr lang="en-US" sz="2400" b="1">
                <a:latin typeface="宋体" charset="0"/>
                <a:ea typeface="宋体" charset="0"/>
                <a:cs typeface="宋体" charset="0"/>
                <a:sym typeface="+mn-ea"/>
              </a:rPr>
              <a:t>JS</a:t>
            </a:r>
            <a:r>
              <a:rPr sz="2400" b="1">
                <a:latin typeface="宋体" charset="0"/>
                <a:ea typeface="宋体" charset="0"/>
                <a:cs typeface="宋体" charset="0"/>
                <a:sym typeface="+mn-ea"/>
              </a:rPr>
              <a:t>实现继承的方式依靠原型链完成</a:t>
            </a:r>
          </a:p>
        </p:txBody>
      </p:sp>
      <p:sp>
        <p:nvSpPr>
          <p:cNvPr id="100" name="文本框 99"/>
          <p:cNvSpPr txBox="1"/>
          <p:nvPr/>
        </p:nvSpPr>
        <p:spPr>
          <a:xfrm>
            <a:off x="611505" y="2420620"/>
            <a:ext cx="8057515" cy="3676650"/>
          </a:xfrm>
          <a:prstGeom prst="rect">
            <a:avLst/>
          </a:prstGeom>
          <a:noFill/>
          <a:ln w="9525">
            <a:noFill/>
          </a:ln>
        </p:spPr>
        <p:txBody>
          <a:bodyPr wrap="square">
            <a:spAutoFit/>
          </a:bodyPr>
          <a:lstStyle/>
          <a:p>
            <a:pPr marL="0" indent="0"/>
            <a:r>
              <a:rPr lang="en-US" altLang="zh-CN" sz="1800" b="0" u="none">
                <a:solidFill>
                  <a:srgbClr val="FF682F"/>
                </a:solidFill>
                <a:latin typeface="微软雅黑" charset="0"/>
                <a:ea typeface="微软雅黑" charset="0"/>
                <a:cs typeface="Times New Roman" charset="0"/>
              </a:rPr>
              <a:t>function Person() {	  </a:t>
            </a:r>
            <a:r>
              <a:rPr lang="en-US" altLang="zh-CN" sz="1800" b="0" u="none">
                <a:solidFill>
                  <a:schemeClr val="tx1"/>
                </a:solidFill>
                <a:latin typeface="微软雅黑" charset="0"/>
                <a:ea typeface="微软雅黑" charset="0"/>
                <a:cs typeface="Times New Roman" charset="0"/>
              </a:rPr>
              <a:t>  //</a:t>
            </a:r>
            <a:r>
              <a:rPr lang="en-US" altLang="zh-CN" sz="1800">
                <a:solidFill>
                  <a:schemeClr val="tx1"/>
                </a:solidFill>
                <a:latin typeface="微软雅黑" charset="0"/>
                <a:ea typeface="微软雅黑" charset="0"/>
                <a:cs typeface="Times New Roman" charset="0"/>
                <a:sym typeface="+mn-ea"/>
              </a:rPr>
              <a:t>Person</a:t>
            </a:r>
            <a:r>
              <a:rPr lang="zh-CN" altLang="en-US" sz="1800" b="0" u="none">
                <a:solidFill>
                  <a:schemeClr val="tx1"/>
                </a:solidFill>
                <a:latin typeface="微软雅黑" charset="0"/>
                <a:ea typeface="微软雅黑" charset="0"/>
                <a:cs typeface="宋体" charset="0"/>
              </a:rPr>
              <a:t>构造函数</a:t>
            </a:r>
            <a:r>
              <a:rPr lang="en-US" altLang="zh-CN" sz="1800" b="0" u="none">
                <a:solidFill>
                  <a:schemeClr val="tx1"/>
                </a:solidFill>
                <a:latin typeface="微软雅黑" charset="0"/>
                <a:ea typeface="微软雅黑" charset="0"/>
                <a:cs typeface="宋体" charset="0"/>
              </a:rPr>
              <a:t>(</a:t>
            </a:r>
            <a:r>
              <a:rPr lang="en-US" altLang="zh-CN" sz="1800">
                <a:solidFill>
                  <a:schemeClr val="tx1"/>
                </a:solidFill>
                <a:latin typeface="微软雅黑" charset="0"/>
                <a:ea typeface="微软雅黑" charset="0"/>
                <a:cs typeface="Times New Roman" charset="0"/>
                <a:sym typeface="+mn-ea"/>
              </a:rPr>
              <a:t>Person</a:t>
            </a:r>
            <a:r>
              <a:rPr lang="zh-CN" altLang="en-US" sz="1800" b="0" u="none">
                <a:solidFill>
                  <a:schemeClr val="tx1"/>
                </a:solidFill>
                <a:latin typeface="微软雅黑" charset="0"/>
                <a:ea typeface="微软雅黑" charset="0"/>
                <a:cs typeface="宋体" charset="0"/>
              </a:rPr>
              <a:t>类</a:t>
            </a:r>
            <a:r>
              <a:rPr lang="en-US" altLang="zh-CN" sz="1800" b="0" u="none">
                <a:solidFill>
                  <a:schemeClr val="tx1"/>
                </a:solidFill>
                <a:latin typeface="微软雅黑" charset="0"/>
                <a:ea typeface="微软雅黑" charset="0"/>
                <a:cs typeface="宋体" charset="0"/>
              </a:rPr>
              <a:t>)</a:t>
            </a:r>
          </a:p>
          <a:p>
            <a:pPr marL="0" indent="0"/>
            <a:r>
              <a:rPr lang="en-US" altLang="zh-CN" sz="1800" b="0" u="none">
                <a:solidFill>
                  <a:srgbClr val="FF682F"/>
                </a:solidFill>
                <a:latin typeface="微软雅黑" charset="0"/>
                <a:ea typeface="微软雅黑" charset="0"/>
                <a:cs typeface="Times New Roman" charset="0"/>
              </a:rPr>
              <a:t>       this.name = 'Zhang';</a:t>
            </a:r>
          </a:p>
          <a:p>
            <a:r>
              <a:rPr lang="en-US" altLang="zh-CN" sz="1800" b="0" u="none">
                <a:solidFill>
                  <a:srgbClr val="FF682F"/>
                </a:solidFill>
                <a:latin typeface="微软雅黑" charset="0"/>
                <a:ea typeface="微软雅黑" charset="0"/>
                <a:cs typeface="Times New Roman" charset="0"/>
              </a:rPr>
              <a:t>}</a:t>
            </a:r>
          </a:p>
          <a:p>
            <a:pPr marL="0" indent="0"/>
            <a:r>
              <a:rPr lang="zh-CN" altLang="en-US" sz="1800">
                <a:solidFill>
                  <a:srgbClr val="FF682F"/>
                </a:solidFill>
                <a:latin typeface="微软雅黑" charset="0"/>
                <a:ea typeface="微软雅黑" charset="0"/>
              </a:rPr>
              <a:t>function </a:t>
            </a:r>
            <a:r>
              <a:rPr lang="en-US" altLang="zh-CN" sz="1800">
                <a:solidFill>
                  <a:srgbClr val="FF682F"/>
                </a:solidFill>
                <a:latin typeface="微软雅黑" charset="0"/>
                <a:ea typeface="微软雅黑" charset="0"/>
              </a:rPr>
              <a:t>Employee</a:t>
            </a:r>
            <a:r>
              <a:rPr lang="zh-CN" altLang="en-US" sz="1800">
                <a:solidFill>
                  <a:srgbClr val="FF682F"/>
                </a:solidFill>
                <a:latin typeface="微软雅黑" charset="0"/>
                <a:ea typeface="微软雅黑" charset="0"/>
              </a:rPr>
              <a:t>() {	    </a:t>
            </a:r>
            <a:r>
              <a:rPr lang="zh-CN" altLang="en-US" sz="1800">
                <a:solidFill>
                  <a:schemeClr val="tx1"/>
                </a:solidFill>
                <a:latin typeface="微软雅黑" charset="0"/>
                <a:ea typeface="微软雅黑" charset="0"/>
              </a:rPr>
              <a:t>//</a:t>
            </a:r>
            <a:r>
              <a:rPr lang="en-US" altLang="zh-CN" sz="1800">
                <a:solidFill>
                  <a:schemeClr val="tx1"/>
                </a:solidFill>
                <a:latin typeface="微软雅黑" charset="0"/>
                <a:ea typeface="微软雅黑" charset="0"/>
                <a:sym typeface="+mn-ea"/>
              </a:rPr>
              <a:t>Employee</a:t>
            </a:r>
            <a:r>
              <a:rPr lang="zh-CN" altLang="en-US" sz="1800">
                <a:solidFill>
                  <a:schemeClr val="tx1"/>
                </a:solidFill>
                <a:latin typeface="微软雅黑" charset="0"/>
                <a:ea typeface="微软雅黑" charset="0"/>
              </a:rPr>
              <a:t>构造函数</a:t>
            </a:r>
            <a:r>
              <a:rPr lang="en-US" altLang="zh-CN" sz="1800">
                <a:solidFill>
                  <a:schemeClr val="tx1"/>
                </a:solidFill>
                <a:latin typeface="微软雅黑" charset="0"/>
                <a:ea typeface="微软雅黑" charset="0"/>
              </a:rPr>
              <a:t>(</a:t>
            </a:r>
            <a:r>
              <a:rPr lang="en-US" altLang="zh-CN" sz="1800">
                <a:solidFill>
                  <a:schemeClr val="tx1"/>
                </a:solidFill>
                <a:latin typeface="微软雅黑" charset="0"/>
                <a:ea typeface="微软雅黑" charset="0"/>
                <a:sym typeface="+mn-ea"/>
              </a:rPr>
              <a:t>Employee</a:t>
            </a:r>
            <a:r>
              <a:rPr lang="zh-CN" altLang="en-US" sz="1800">
                <a:solidFill>
                  <a:schemeClr val="tx1"/>
                </a:solidFill>
                <a:latin typeface="微软雅黑" charset="0"/>
                <a:ea typeface="微软雅黑" charset="0"/>
              </a:rPr>
              <a:t>类</a:t>
            </a:r>
            <a:r>
              <a:rPr lang="en-US" altLang="zh-CN" sz="1800">
                <a:solidFill>
                  <a:schemeClr val="tx1"/>
                </a:solidFill>
                <a:latin typeface="微软雅黑" charset="0"/>
                <a:ea typeface="微软雅黑" charset="0"/>
              </a:rPr>
              <a:t>)</a:t>
            </a:r>
          </a:p>
          <a:p>
            <a:pPr marL="0" indent="0"/>
            <a:r>
              <a:rPr lang="zh-CN" altLang="en-US" sz="1800">
                <a:solidFill>
                  <a:srgbClr val="FF682F"/>
                </a:solidFill>
                <a:latin typeface="微软雅黑" charset="0"/>
                <a:ea typeface="微软雅黑" charset="0"/>
              </a:rPr>
              <a:t>       this.age = 100;</a:t>
            </a:r>
          </a:p>
          <a:p>
            <a:pPr marL="0" indent="0"/>
            <a:r>
              <a:rPr lang="zh-CN" altLang="en-US" sz="1800">
                <a:solidFill>
                  <a:srgbClr val="FF682F"/>
                </a:solidFill>
                <a:latin typeface="微软雅黑" charset="0"/>
                <a:ea typeface="微软雅黑" charset="0"/>
              </a:rPr>
              <a:t>}</a:t>
            </a:r>
          </a:p>
          <a:p>
            <a:pPr marL="0" indent="0"/>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.prototype = new </a:t>
            </a:r>
            <a:r>
              <a:rPr lang="en-US" altLang="zh-CN" sz="1800">
                <a:solidFill>
                  <a:srgbClr val="FF682F"/>
                </a:solidFill>
                <a:latin typeface="微软雅黑" charset="0"/>
                <a:ea typeface="微软雅黑" charset="0"/>
                <a:cs typeface="Times New Roman" charset="0"/>
                <a:sym typeface="+mn-ea"/>
              </a:rPr>
              <a:t>Person</a:t>
            </a:r>
            <a:r>
              <a:rPr lang="zh-CN" altLang="en-US" sz="1800">
                <a:solidFill>
                  <a:srgbClr val="FF682F"/>
                </a:solidFill>
                <a:latin typeface="微软雅黑" charset="0"/>
                <a:ea typeface="微软雅黑" charset="0"/>
              </a:rPr>
              <a:t>();  </a:t>
            </a:r>
            <a:r>
              <a:rPr lang="zh-CN" altLang="en-US" sz="1800">
                <a:solidFill>
                  <a:schemeClr val="tx1"/>
                </a:solidFill>
                <a:latin typeface="微软雅黑" charset="0"/>
                <a:ea typeface="微软雅黑" charset="0"/>
              </a:rPr>
              <a:t>//</a:t>
            </a:r>
            <a:r>
              <a:rPr lang="en-US" altLang="zh-CN" sz="1800">
                <a:solidFill>
                  <a:schemeClr val="tx1"/>
                </a:solidFill>
                <a:latin typeface="微软雅黑" charset="0"/>
                <a:ea typeface="微软雅黑" charset="0"/>
                <a:sym typeface="+mn-ea"/>
              </a:rPr>
              <a:t>Employee</a:t>
            </a:r>
            <a:r>
              <a:rPr lang="zh-CN" altLang="en-US" sz="1800">
                <a:solidFill>
                  <a:schemeClr val="tx1"/>
                </a:solidFill>
                <a:latin typeface="微软雅黑" charset="0"/>
                <a:ea typeface="微软雅黑" charset="0"/>
              </a:rPr>
              <a:t>继承了 </a:t>
            </a:r>
            <a:r>
              <a:rPr lang="en-US" altLang="zh-CN" sz="1800">
                <a:solidFill>
                  <a:schemeClr val="tx1"/>
                </a:solidFill>
                <a:latin typeface="微软雅黑" charset="0"/>
                <a:ea typeface="微软雅黑" charset="0"/>
                <a:cs typeface="Times New Roman" charset="0"/>
                <a:sym typeface="+mn-ea"/>
              </a:rPr>
              <a:t>Person</a:t>
            </a:r>
            <a:r>
              <a:rPr lang="zh-CN" altLang="en-US" sz="1800">
                <a:solidFill>
                  <a:schemeClr val="tx1"/>
                </a:solidFill>
                <a:latin typeface="微软雅黑" charset="0"/>
                <a:ea typeface="微软雅黑" charset="0"/>
              </a:rPr>
              <a:t>，通过原型，形成链条</a:t>
            </a:r>
          </a:p>
          <a:p>
            <a:pPr marL="0" indent="0"/>
            <a:endParaRPr lang="zh-CN" altLang="en-US" sz="1800">
              <a:solidFill>
                <a:schemeClr val="tx1"/>
              </a:solidFill>
              <a:latin typeface="微软雅黑" charset="0"/>
              <a:ea typeface="微软雅黑" charset="0"/>
            </a:endParaRPr>
          </a:p>
          <a:p>
            <a:pPr marL="0" indent="0"/>
            <a:r>
              <a:rPr lang="zh-CN" altLang="en-US" sz="1800">
                <a:solidFill>
                  <a:srgbClr val="FF682F"/>
                </a:solidFill>
                <a:latin typeface="微软雅黑" charset="0"/>
                <a:ea typeface="微软雅黑" charset="0"/>
              </a:rPr>
              <a:t>var </a:t>
            </a:r>
            <a:r>
              <a:rPr lang="en-US" altLang="zh-CN" sz="1800">
                <a:solidFill>
                  <a:srgbClr val="FF682F"/>
                </a:solidFill>
                <a:latin typeface="微软雅黑" charset="0"/>
                <a:ea typeface="微软雅黑" charset="0"/>
              </a:rPr>
              <a:t>e</a:t>
            </a:r>
            <a:r>
              <a:rPr lang="en-US" altLang="zh-CN" sz="1800">
                <a:solidFill>
                  <a:srgbClr val="FF682F"/>
                </a:solidFill>
                <a:latin typeface="微软雅黑" charset="0"/>
                <a:ea typeface="微软雅黑" charset="0"/>
                <a:sym typeface="+mn-ea"/>
              </a:rPr>
              <a:t>mployee</a:t>
            </a:r>
            <a:r>
              <a:rPr lang="zh-CN" altLang="en-US" sz="1800">
                <a:solidFill>
                  <a:srgbClr val="FF682F"/>
                </a:solidFill>
                <a:latin typeface="微软雅黑" charset="0"/>
                <a:ea typeface="微软雅黑" charset="0"/>
              </a:rPr>
              <a:t>= new </a:t>
            </a:r>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    </a:t>
            </a:r>
            <a:r>
              <a:rPr lang="zh-CN" altLang="en-US" sz="1800">
                <a:solidFill>
                  <a:srgbClr val="30313C"/>
                </a:solidFill>
                <a:latin typeface="微软雅黑" charset="0"/>
                <a:ea typeface="微软雅黑" charset="0"/>
              </a:rPr>
              <a:t> </a:t>
            </a:r>
            <a:r>
              <a:rPr lang="en-US" altLang="zh-CN" sz="1800">
                <a:solidFill>
                  <a:srgbClr val="30313C"/>
                </a:solidFill>
                <a:latin typeface="微软雅黑" charset="0"/>
                <a:ea typeface="微软雅黑" charset="0"/>
              </a:rPr>
              <a:t>/</a:t>
            </a:r>
            <a:r>
              <a:rPr lang="en-US" altLang="zh-CN" sz="1800">
                <a:solidFill>
                  <a:schemeClr val="tx1"/>
                </a:solidFill>
                <a:latin typeface="微软雅黑" charset="0"/>
                <a:ea typeface="微软雅黑" charset="0"/>
              </a:rPr>
              <a:t>/</a:t>
            </a:r>
            <a:r>
              <a:rPr lang="zh-CN" altLang="en-US" sz="1800">
                <a:solidFill>
                  <a:schemeClr val="tx1"/>
                </a:solidFill>
                <a:latin typeface="微软雅黑" charset="0"/>
                <a:ea typeface="微软雅黑" charset="0"/>
              </a:rPr>
              <a:t>创建</a:t>
            </a:r>
            <a:r>
              <a:rPr lang="en-US" altLang="zh-CN" sz="1800">
                <a:solidFill>
                  <a:schemeClr val="tx1"/>
                </a:solidFill>
                <a:latin typeface="微软雅黑" charset="0"/>
                <a:ea typeface="微软雅黑" charset="0"/>
                <a:sym typeface="+mn-ea"/>
              </a:rPr>
              <a:t>Employee</a:t>
            </a:r>
            <a:r>
              <a:rPr lang="zh-CN" altLang="en-US" sz="1800">
                <a:solidFill>
                  <a:srgbClr val="30313C"/>
                </a:solidFill>
                <a:latin typeface="微软雅黑" charset="0"/>
                <a:ea typeface="微软雅黑" charset="0"/>
              </a:rPr>
              <a:t>对象</a:t>
            </a:r>
            <a:r>
              <a:rPr lang="en-US" altLang="zh-CN" sz="1800">
                <a:solidFill>
                  <a:srgbClr val="30313C"/>
                </a:solidFill>
                <a:latin typeface="微软雅黑" charset="0"/>
                <a:ea typeface="微软雅黑" charset="0"/>
              </a:rPr>
              <a:t>,</a:t>
            </a:r>
            <a:r>
              <a:rPr lang="en-US" altLang="zh-CN" sz="1800">
                <a:solidFill>
                  <a:srgbClr val="FF682F"/>
                </a:solidFill>
                <a:latin typeface="微软雅黑" charset="0"/>
                <a:ea typeface="微软雅黑" charset="0"/>
              </a:rPr>
              <a:t> </a:t>
            </a:r>
            <a:r>
              <a:rPr lang="zh-CN" altLang="en-US" sz="1800">
                <a:latin typeface="微软雅黑" charset="0"/>
                <a:ea typeface="微软雅黑" charset="0"/>
                <a:sym typeface="+mn-ea"/>
              </a:rPr>
              <a:t>得到被继承的属性</a:t>
            </a:r>
            <a:endParaRPr lang="en-US" altLang="zh-CN" sz="1800">
              <a:solidFill>
                <a:srgbClr val="FF682F"/>
              </a:solidFill>
              <a:latin typeface="微软雅黑" charset="0"/>
              <a:ea typeface="微软雅黑" charset="0"/>
            </a:endParaRPr>
          </a:p>
          <a:p>
            <a:pPr marL="0" indent="0"/>
            <a:r>
              <a:rPr lang="zh-CN" altLang="en-US" sz="1800">
                <a:solidFill>
                  <a:srgbClr val="FF682F"/>
                </a:solidFill>
                <a:latin typeface="微软雅黑" charset="0"/>
                <a:ea typeface="微软雅黑" charset="0"/>
              </a:rPr>
              <a:t>alert(</a:t>
            </a:r>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.age);</a:t>
            </a:r>
          </a:p>
          <a:p>
            <a:pPr marL="0" indent="0"/>
            <a:r>
              <a:rPr lang="zh-CN" altLang="en-US" sz="1800">
                <a:solidFill>
                  <a:srgbClr val="FF682F"/>
                </a:solidFill>
                <a:latin typeface="微软雅黑" charset="0"/>
                <a:ea typeface="微软雅黑" charset="0"/>
              </a:rPr>
              <a:t>alert(</a:t>
            </a:r>
            <a:r>
              <a:rPr lang="en-US" altLang="zh-CN" sz="1800">
                <a:solidFill>
                  <a:srgbClr val="FF682F"/>
                </a:solidFill>
                <a:latin typeface="微软雅黑" charset="0"/>
                <a:ea typeface="微软雅黑" charset="0"/>
                <a:sym typeface="+mn-ea"/>
              </a:rPr>
              <a:t>employee</a:t>
            </a:r>
            <a:r>
              <a:rPr lang="zh-CN" altLang="en-US" sz="1800">
                <a:solidFill>
                  <a:srgbClr val="FF682F"/>
                </a:solidFill>
                <a:latin typeface="微软雅黑" charset="0"/>
                <a:ea typeface="微软雅黑" charset="0"/>
              </a:rPr>
              <a:t>.name);	</a:t>
            </a:r>
            <a:endParaRPr lang="zh-CN" altLang="en-US" sz="1800">
              <a:solidFill>
                <a:schemeClr val="tx1"/>
              </a:solidFill>
              <a:latin typeface="微软雅黑" charset="0"/>
              <a:ea typeface="微软雅黑"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5" name="文本框 4"/>
          <p:cNvSpPr txBox="1"/>
          <p:nvPr/>
        </p:nvSpPr>
        <p:spPr>
          <a:xfrm>
            <a:off x="539115" y="1772920"/>
            <a:ext cx="8042275" cy="1493520"/>
          </a:xfrm>
          <a:prstGeom prst="rect">
            <a:avLst/>
          </a:prstGeom>
          <a:noFill/>
          <a:ln w="9525">
            <a:noFill/>
          </a:ln>
        </p:spPr>
        <p:txBody>
          <a:bodyPr wrap="square">
            <a:spAutoFit/>
          </a:bodyPr>
          <a:lstStyle/>
          <a:p>
            <a:pPr marL="0" indent="0"/>
            <a:r>
              <a:rPr lang="zh-CN" sz="2000" b="1" u="none" dirty="0">
                <a:latin typeface="宋体" charset="0"/>
                <a:ea typeface="宋体" charset="0"/>
                <a:cs typeface="宋体" charset="0"/>
              </a:rPr>
              <a:t>原型</a:t>
            </a:r>
            <a:r>
              <a:rPr lang="en-US" altLang="zh-CN" sz="2000" b="1" u="none" dirty="0">
                <a:latin typeface="宋体" charset="0"/>
                <a:ea typeface="宋体" charset="0"/>
                <a:cs typeface="宋体" charset="0"/>
              </a:rPr>
              <a:t>: prototype </a:t>
            </a:r>
            <a:r>
              <a:rPr lang="zh-CN" altLang="en-US" sz="2000" b="1" u="none" dirty="0">
                <a:latin typeface="宋体" charset="0"/>
                <a:ea typeface="宋体" charset="0"/>
                <a:cs typeface="宋体" charset="0"/>
              </a:rPr>
              <a:t>是函数中一个自带的属性</a:t>
            </a:r>
          </a:p>
          <a:p>
            <a:pPr marL="0" indent="0"/>
            <a:r>
              <a:rPr sz="1800" b="0" u="none" dirty="0" err="1">
                <a:latin typeface="宋体" charset="0"/>
                <a:ea typeface="宋体" charset="0"/>
                <a:cs typeface="宋体" charset="0"/>
              </a:rPr>
              <a:t>我们创建的每个函数都有一个prototype</a:t>
            </a:r>
            <a:r>
              <a:rPr sz="1800" b="0" u="none" dirty="0">
                <a:latin typeface="宋体" charset="0"/>
                <a:ea typeface="宋体" charset="0"/>
                <a:cs typeface="宋体" charset="0"/>
              </a:rPr>
              <a:t>(</a:t>
            </a:r>
            <a:r>
              <a:rPr sz="1800" b="0" u="none" dirty="0" err="1">
                <a:latin typeface="宋体" charset="0"/>
                <a:ea typeface="宋体" charset="0"/>
                <a:cs typeface="宋体" charset="0"/>
              </a:rPr>
              <a:t>原型</a:t>
            </a:r>
            <a:r>
              <a:rPr sz="1800" b="0" u="none" dirty="0">
                <a:latin typeface="宋体" charset="0"/>
                <a:ea typeface="宋体" charset="0"/>
                <a:cs typeface="宋体" charset="0"/>
              </a:rPr>
              <a:t>)</a:t>
            </a:r>
            <a:r>
              <a:rPr sz="1800" b="0" u="none" dirty="0" err="1">
                <a:latin typeface="宋体" charset="0"/>
                <a:ea typeface="宋体" charset="0"/>
                <a:cs typeface="宋体" charset="0"/>
              </a:rPr>
              <a:t>属性，这个属性是一个对象，</a:t>
            </a:r>
            <a:r>
              <a:rPr sz="1800" b="1" u="none" dirty="0" err="1">
                <a:latin typeface="宋体" charset="0"/>
                <a:ea typeface="宋体" charset="0"/>
                <a:cs typeface="宋体" charset="0"/>
              </a:rPr>
              <a:t>它的用途是</a:t>
            </a:r>
            <a:r>
              <a:rPr lang="en-US" sz="1800" b="1" u="none" dirty="0">
                <a:latin typeface="宋体" charset="0"/>
                <a:ea typeface="宋体" charset="0"/>
                <a:cs typeface="宋体" charset="0"/>
              </a:rPr>
              <a:t>: </a:t>
            </a:r>
            <a:r>
              <a:rPr sz="1800" b="1" u="none" dirty="0" err="1">
                <a:latin typeface="宋体" charset="0"/>
                <a:ea typeface="宋体" charset="0"/>
                <a:cs typeface="宋体" charset="0"/>
              </a:rPr>
              <a:t>可以</a:t>
            </a:r>
            <a:r>
              <a:rPr lang="zh-CN" sz="1800" b="1" u="none" dirty="0">
                <a:latin typeface="宋体" charset="0"/>
                <a:ea typeface="宋体" charset="0"/>
                <a:cs typeface="宋体" charset="0"/>
              </a:rPr>
              <a:t>让同一个构造函数创建</a:t>
            </a:r>
            <a:r>
              <a:rPr sz="1800" b="1" u="none" dirty="0" err="1">
                <a:latin typeface="宋体" charset="0"/>
                <a:ea typeface="宋体" charset="0"/>
                <a:cs typeface="宋体" charset="0"/>
              </a:rPr>
              <a:t>的所有</a:t>
            </a:r>
            <a:r>
              <a:rPr lang="zh-CN" sz="1800" b="1" u="none" dirty="0">
                <a:latin typeface="宋体" charset="0"/>
                <a:ea typeface="宋体" charset="0"/>
                <a:cs typeface="宋体" charset="0"/>
              </a:rPr>
              <a:t>对象</a:t>
            </a:r>
            <a:r>
              <a:rPr sz="1800" b="1" u="none" dirty="0" err="1">
                <a:latin typeface="宋体" charset="0"/>
                <a:ea typeface="宋体" charset="0"/>
                <a:cs typeface="宋体" charset="0"/>
              </a:rPr>
              <a:t>共享属性和方法</a:t>
            </a:r>
            <a:r>
              <a:rPr sz="1800" b="0" u="none" dirty="0">
                <a:latin typeface="宋体" charset="0"/>
                <a:ea typeface="宋体" charset="0"/>
                <a:cs typeface="宋体" charset="0"/>
              </a:rPr>
              <a:t>。</a:t>
            </a:r>
            <a:r>
              <a:rPr sz="1800" b="0" u="none" dirty="0" err="1">
                <a:latin typeface="宋体" charset="0"/>
                <a:ea typeface="宋体" charset="0"/>
                <a:cs typeface="宋体" charset="0"/>
              </a:rPr>
              <a:t>也就是说</a:t>
            </a:r>
            <a:r>
              <a:rPr sz="1800" b="0" u="none" dirty="0">
                <a:latin typeface="宋体" charset="0"/>
                <a:ea typeface="宋体" charset="0"/>
                <a:cs typeface="宋体" charset="0"/>
              </a:rPr>
              <a:t>，</a:t>
            </a:r>
            <a:r>
              <a:rPr lang="zh-CN" sz="1800" b="0" u="none" dirty="0">
                <a:latin typeface="宋体" charset="0"/>
                <a:ea typeface="宋体" charset="0"/>
                <a:cs typeface="宋体" charset="0"/>
              </a:rPr>
              <a:t>你可以</a:t>
            </a:r>
            <a:r>
              <a:rPr sz="1800" b="0" u="none" dirty="0" err="1">
                <a:latin typeface="宋体" charset="0"/>
                <a:ea typeface="宋体" charset="0"/>
                <a:cs typeface="宋体" charset="0"/>
              </a:rPr>
              <a:t>不在构造函数中定义对象</a:t>
            </a:r>
            <a:r>
              <a:rPr lang="zh-CN" sz="1800" b="0" u="none" dirty="0">
                <a:latin typeface="宋体" charset="0"/>
                <a:ea typeface="宋体" charset="0"/>
                <a:cs typeface="宋体" charset="0"/>
              </a:rPr>
              <a:t>的属性和方法</a:t>
            </a:r>
            <a:r>
              <a:rPr sz="1800" b="0" u="none" dirty="0">
                <a:latin typeface="宋体" charset="0"/>
                <a:ea typeface="宋体" charset="0"/>
                <a:cs typeface="宋体" charset="0"/>
              </a:rPr>
              <a:t>，</a:t>
            </a:r>
            <a:r>
              <a:rPr sz="1800" b="0" u="none" dirty="0" err="1">
                <a:latin typeface="宋体" charset="0"/>
                <a:ea typeface="宋体" charset="0"/>
                <a:cs typeface="宋体" charset="0"/>
              </a:rPr>
              <a:t>而是可以直接将这些信息添加到原型</a:t>
            </a:r>
            <a:r>
              <a:rPr lang="zh-CN" sz="1800" b="0" u="none" dirty="0">
                <a:latin typeface="宋体" charset="0"/>
                <a:ea typeface="宋体" charset="0"/>
                <a:cs typeface="宋体" charset="0"/>
              </a:rPr>
              <a:t>对象</a:t>
            </a:r>
            <a:r>
              <a:rPr sz="1800" b="0" u="none" dirty="0">
                <a:latin typeface="宋体" charset="0"/>
                <a:ea typeface="宋体" charset="0"/>
                <a:cs typeface="宋体" charset="0"/>
              </a:rPr>
              <a:t>中。</a:t>
            </a:r>
          </a:p>
        </p:txBody>
      </p:sp>
      <p:sp>
        <p:nvSpPr>
          <p:cNvPr id="100" name="文本框 99"/>
          <p:cNvSpPr txBox="1"/>
          <p:nvPr/>
        </p:nvSpPr>
        <p:spPr>
          <a:xfrm>
            <a:off x="611505" y="3500755"/>
            <a:ext cx="7864475" cy="1920240"/>
          </a:xfrm>
          <a:prstGeom prst="rect">
            <a:avLst/>
          </a:prstGeom>
          <a:noFill/>
          <a:ln w="9525">
            <a:noFill/>
          </a:ln>
        </p:spPr>
        <p:txBody>
          <a:bodyPr wrap="square">
            <a:spAutoFit/>
          </a:bodyPr>
          <a:lstStyle/>
          <a:p>
            <a:pPr marL="0" algn="l"/>
            <a:r>
              <a:rPr lang="zh-CN" altLang="en-US" sz="2000" b="0" u="none">
                <a:solidFill>
                  <a:srgbClr val="FF682F"/>
                </a:solidFill>
              </a:rPr>
              <a:t>function Box() {}    </a:t>
            </a:r>
            <a:r>
              <a:rPr lang="zh-CN" altLang="en-US" sz="2000" b="0" u="none">
                <a:solidFill>
                  <a:schemeClr val="tx1"/>
                </a:solidFill>
              </a:rPr>
              <a:t>//声明一个构造函数</a:t>
            </a:r>
          </a:p>
          <a:p>
            <a:pPr marL="0" algn="l"/>
            <a:r>
              <a:rPr lang="zh-CN" altLang="en-US" sz="2000" b="0" u="none">
                <a:solidFill>
                  <a:srgbClr val="FF682F"/>
                </a:solidFill>
              </a:rPr>
              <a:t>Box.prototype.name = 'zhang';	</a:t>
            </a:r>
            <a:r>
              <a:rPr lang="zh-CN" altLang="en-US" sz="2000" b="0" u="none">
                <a:solidFill>
                  <a:schemeClr val="tx1"/>
                </a:solidFill>
              </a:rPr>
              <a:t>//在原型里添加属性</a:t>
            </a:r>
          </a:p>
          <a:p>
            <a:pPr marL="0" algn="l"/>
            <a:r>
              <a:rPr lang="zh-CN" altLang="en-US" sz="2000" b="0" u="none">
                <a:solidFill>
                  <a:srgbClr val="FF682F"/>
                </a:solidFill>
              </a:rPr>
              <a:t>Box.prototype.age = 100;</a:t>
            </a:r>
          </a:p>
          <a:p>
            <a:r>
              <a:rPr lang="zh-CN" altLang="en-US" sz="2000" b="0" u="none">
                <a:solidFill>
                  <a:srgbClr val="FF682F"/>
                </a:solidFill>
              </a:rPr>
              <a:t>Box.prototype.show = function () {	</a:t>
            </a:r>
            <a:r>
              <a:rPr lang="zh-CN" altLang="en-US" sz="2000" b="0" u="none">
                <a:solidFill>
                  <a:schemeClr val="tx1"/>
                </a:solidFill>
              </a:rPr>
              <a:t>//在原型里添加方法</a:t>
            </a:r>
          </a:p>
          <a:p>
            <a:pPr marL="0" algn="l"/>
            <a:r>
              <a:rPr lang="zh-CN" altLang="en-US" sz="2000" b="0" u="none">
                <a:solidFill>
                  <a:srgbClr val="FF682F"/>
                </a:solidFill>
              </a:rPr>
              <a:t>	return this.name + this.age;</a:t>
            </a:r>
          </a:p>
          <a:p>
            <a:r>
              <a:rPr lang="zh-CN" altLang="en-US" sz="2000" b="0" u="none">
                <a:solidFill>
                  <a:srgbClr val="FF682F"/>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1505" y="1772920"/>
            <a:ext cx="7823200" cy="3161030"/>
          </a:xfrm>
          <a:prstGeom prst="rect">
            <a:avLst/>
          </a:prstGeom>
          <a:noFill/>
          <a:ln w="9525">
            <a:noFill/>
          </a:ln>
        </p:spPr>
        <p:txBody>
          <a:bodyPr wrap="square">
            <a:spAutoFit/>
          </a:bodyPr>
          <a:lstStyle/>
          <a:p>
            <a:pPr marL="0" indent="0"/>
            <a:r>
              <a:rPr sz="2000">
                <a:solidFill>
                  <a:srgbClr val="FF682F"/>
                </a:solidFill>
                <a:latin typeface="微软雅黑" charset="0"/>
                <a:ea typeface="微软雅黑" charset="0"/>
                <a:cs typeface="宋体" charset="0"/>
                <a:sym typeface="+mn-ea"/>
              </a:rPr>
              <a:t>function </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 {	</a:t>
            </a:r>
            <a:r>
              <a:rPr sz="2000">
                <a:solidFill>
                  <a:schemeClr val="tx1"/>
                </a:solidFill>
                <a:latin typeface="微软雅黑" charset="0"/>
                <a:ea typeface="微软雅黑" charset="0"/>
                <a:cs typeface="宋体" charset="0"/>
                <a:sym typeface="+mn-ea"/>
              </a:rPr>
              <a:t>//</a:t>
            </a:r>
            <a:r>
              <a:rPr lang="en-US" sz="2000">
                <a:solidFill>
                  <a:schemeClr val="tx1"/>
                </a:solidFill>
                <a:latin typeface="微软雅黑" charset="0"/>
                <a:ea typeface="微软雅黑" charset="0"/>
                <a:cs typeface="宋体" charset="0"/>
                <a:sym typeface="+mn-ea"/>
              </a:rPr>
              <a:t>Manager</a:t>
            </a:r>
            <a:r>
              <a:rPr sz="2000">
                <a:solidFill>
                  <a:schemeClr val="tx1"/>
                </a:solidFill>
                <a:latin typeface="微软雅黑" charset="0"/>
                <a:ea typeface="微软雅黑" charset="0"/>
                <a:cs typeface="宋体" charset="0"/>
                <a:sym typeface="+mn-ea"/>
              </a:rPr>
              <a:t>构造</a:t>
            </a:r>
            <a:r>
              <a:rPr lang="zh-CN" sz="2000">
                <a:solidFill>
                  <a:schemeClr val="tx1"/>
                </a:solidFill>
                <a:latin typeface="微软雅黑" charset="0"/>
                <a:ea typeface="微软雅黑" charset="0"/>
                <a:cs typeface="宋体" charset="0"/>
                <a:sym typeface="+mn-ea"/>
              </a:rPr>
              <a:t>函数</a:t>
            </a:r>
            <a:r>
              <a:rPr lang="en-US" altLang="zh-CN" sz="2000">
                <a:solidFill>
                  <a:schemeClr val="tx1"/>
                </a:solidFill>
                <a:latin typeface="微软雅黑" charset="0"/>
                <a:ea typeface="微软雅黑" charset="0"/>
                <a:cs typeface="宋体" charset="0"/>
                <a:sym typeface="+mn-ea"/>
              </a:rPr>
              <a:t>(</a:t>
            </a:r>
            <a:r>
              <a:rPr lang="en-US" sz="2000">
                <a:solidFill>
                  <a:schemeClr val="tx1"/>
                </a:solidFill>
                <a:latin typeface="微软雅黑" charset="0"/>
                <a:ea typeface="微软雅黑" charset="0"/>
                <a:cs typeface="宋体" charset="0"/>
                <a:sym typeface="+mn-ea"/>
              </a:rPr>
              <a:t>Manager</a:t>
            </a:r>
            <a:r>
              <a:rPr lang="zh-CN" altLang="en-US" sz="2000">
                <a:solidFill>
                  <a:schemeClr val="tx1"/>
                </a:solidFill>
                <a:latin typeface="微软雅黑" charset="0"/>
                <a:ea typeface="微软雅黑" charset="0"/>
                <a:cs typeface="宋体" charset="0"/>
                <a:sym typeface="+mn-ea"/>
              </a:rPr>
              <a:t>类</a:t>
            </a:r>
            <a:r>
              <a:rPr lang="en-US" altLang="zh-CN" sz="2000">
                <a:solidFill>
                  <a:schemeClr val="tx1"/>
                </a:solidFill>
                <a:latin typeface="微软雅黑" charset="0"/>
                <a:ea typeface="微软雅黑" charset="0"/>
                <a:cs typeface="宋体" charset="0"/>
                <a:sym typeface="+mn-ea"/>
              </a:rPr>
              <a:t>)</a:t>
            </a:r>
          </a:p>
          <a:p>
            <a:pPr marL="0" indent="0"/>
            <a:r>
              <a:rPr lang="en-US" sz="2000">
                <a:solidFill>
                  <a:srgbClr val="FF682F"/>
                </a:solidFill>
                <a:latin typeface="微软雅黑" charset="0"/>
                <a:ea typeface="微软雅黑" charset="0"/>
                <a:cs typeface="宋体" charset="0"/>
                <a:sym typeface="+mn-ea"/>
              </a:rPr>
              <a:t>       </a:t>
            </a:r>
            <a:r>
              <a:rPr sz="2000">
                <a:solidFill>
                  <a:srgbClr val="FF682F"/>
                </a:solidFill>
                <a:latin typeface="微软雅黑" charset="0"/>
                <a:ea typeface="微软雅黑" charset="0"/>
                <a:cs typeface="宋体" charset="0"/>
                <a:sym typeface="+mn-ea"/>
              </a:rPr>
              <a:t>this.</a:t>
            </a:r>
            <a:r>
              <a:rPr lang="en-US" sz="2000">
                <a:solidFill>
                  <a:srgbClr val="FF682F"/>
                </a:solidFill>
                <a:latin typeface="微软雅黑" charset="0"/>
                <a:ea typeface="微软雅黑" charset="0"/>
                <a:cs typeface="宋体" charset="0"/>
                <a:sym typeface="+mn-ea"/>
              </a:rPr>
              <a:t>sex</a:t>
            </a:r>
            <a:r>
              <a:rPr sz="2000">
                <a:solidFill>
                  <a:srgbClr val="FF682F"/>
                </a:solidFill>
                <a:latin typeface="微软雅黑" charset="0"/>
                <a:ea typeface="微软雅黑" charset="0"/>
                <a:cs typeface="宋体" charset="0"/>
                <a:sym typeface="+mn-ea"/>
              </a:rPr>
              <a:t> = '</a:t>
            </a:r>
            <a:r>
              <a:rPr lang="zh-CN" sz="2000">
                <a:solidFill>
                  <a:srgbClr val="FF682F"/>
                </a:solidFill>
                <a:latin typeface="微软雅黑" charset="0"/>
                <a:ea typeface="微软雅黑" charset="0"/>
                <a:cs typeface="宋体" charset="0"/>
                <a:sym typeface="+mn-ea"/>
              </a:rPr>
              <a:t>男</a:t>
            </a:r>
            <a:r>
              <a:rPr sz="2000">
                <a:solidFill>
                  <a:srgbClr val="FF682F"/>
                </a:solidFill>
                <a:latin typeface="微软雅黑" charset="0"/>
                <a:ea typeface="微软雅黑" charset="0"/>
                <a:cs typeface="宋体" charset="0"/>
                <a:sym typeface="+mn-ea"/>
              </a:rPr>
              <a:t>';</a:t>
            </a:r>
          </a:p>
          <a:p>
            <a:pPr marL="0" indent="0"/>
            <a:r>
              <a:rPr sz="2000">
                <a:solidFill>
                  <a:srgbClr val="FF682F"/>
                </a:solidFill>
                <a:latin typeface="微软雅黑" charset="0"/>
                <a:ea typeface="微软雅黑" charset="0"/>
                <a:cs typeface="宋体" charset="0"/>
                <a:sym typeface="+mn-ea"/>
              </a:rPr>
              <a:t>}</a:t>
            </a:r>
          </a:p>
          <a:p>
            <a:pPr marL="0" indent="0"/>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.prototype = new </a:t>
            </a:r>
            <a:r>
              <a:rPr lang="en-US" altLang="zh-CN" sz="2000">
                <a:solidFill>
                  <a:srgbClr val="FF682F"/>
                </a:solidFill>
                <a:latin typeface="微软雅黑" charset="0"/>
                <a:ea typeface="微软雅黑" charset="0"/>
                <a:sym typeface="+mn-ea"/>
              </a:rPr>
              <a:t>Employee</a:t>
            </a:r>
            <a:r>
              <a:rPr sz="2000">
                <a:solidFill>
                  <a:srgbClr val="FF682F"/>
                </a:solidFill>
                <a:latin typeface="微软雅黑" charset="0"/>
                <a:ea typeface="微软雅黑" charset="0"/>
                <a:cs typeface="宋体" charset="0"/>
                <a:sym typeface="+mn-ea"/>
              </a:rPr>
              <a:t>();  </a:t>
            </a:r>
            <a:r>
              <a:rPr sz="2000">
                <a:solidFill>
                  <a:schemeClr val="tx1"/>
                </a:solidFill>
                <a:latin typeface="微软雅黑" charset="0"/>
                <a:ea typeface="微软雅黑" charset="0"/>
                <a:cs typeface="宋体" charset="0"/>
                <a:sym typeface="+mn-ea"/>
              </a:rPr>
              <a:t>//</a:t>
            </a:r>
            <a:r>
              <a:rPr lang="en-US" sz="2000">
                <a:solidFill>
                  <a:schemeClr val="tx1"/>
                </a:solidFill>
                <a:latin typeface="微软雅黑" charset="0"/>
                <a:ea typeface="微软雅黑" charset="0"/>
                <a:cs typeface="宋体" charset="0"/>
                <a:sym typeface="+mn-ea"/>
              </a:rPr>
              <a:t>Manager</a:t>
            </a:r>
            <a:r>
              <a:rPr lang="zh-CN" altLang="en-US" sz="2000">
                <a:solidFill>
                  <a:schemeClr val="tx1"/>
                </a:solidFill>
                <a:latin typeface="微软雅黑" charset="0"/>
                <a:ea typeface="微软雅黑" charset="0"/>
                <a:cs typeface="宋体" charset="0"/>
                <a:sym typeface="+mn-ea"/>
              </a:rPr>
              <a:t>类继承</a:t>
            </a:r>
            <a:r>
              <a:rPr lang="en-US" altLang="zh-CN" sz="2000">
                <a:solidFill>
                  <a:schemeClr val="tx1"/>
                </a:solidFill>
                <a:latin typeface="微软雅黑" charset="0"/>
                <a:ea typeface="微软雅黑" charset="0"/>
                <a:sym typeface="+mn-ea"/>
              </a:rPr>
              <a:t>Employee</a:t>
            </a:r>
            <a:r>
              <a:rPr lang="zh-CN" altLang="en-US" sz="2000">
                <a:solidFill>
                  <a:schemeClr val="tx1"/>
                </a:solidFill>
                <a:latin typeface="微软雅黑" charset="0"/>
                <a:ea typeface="微软雅黑" charset="0"/>
                <a:cs typeface="宋体" charset="0"/>
                <a:sym typeface="+mn-ea"/>
              </a:rPr>
              <a:t>类</a:t>
            </a:r>
          </a:p>
          <a:p>
            <a:pPr marL="0" indent="0"/>
            <a:endParaRPr lang="zh-CN" altLang="en-US" sz="2000">
              <a:solidFill>
                <a:schemeClr val="tx1"/>
              </a:solidFill>
              <a:latin typeface="微软雅黑" charset="0"/>
              <a:ea typeface="微软雅黑" charset="0"/>
              <a:cs typeface="宋体" charset="0"/>
              <a:sym typeface="+mn-ea"/>
            </a:endParaRPr>
          </a:p>
          <a:p>
            <a:pPr marL="0" indent="0"/>
            <a:r>
              <a:rPr sz="2000">
                <a:solidFill>
                  <a:srgbClr val="FF682F"/>
                </a:solidFill>
                <a:latin typeface="微软雅黑" charset="0"/>
                <a:ea typeface="微软雅黑" charset="0"/>
                <a:cs typeface="宋体" charset="0"/>
                <a:sym typeface="+mn-ea"/>
              </a:rPr>
              <a:t>var </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 new </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  </a:t>
            </a:r>
            <a:r>
              <a:rPr sz="2000">
                <a:solidFill>
                  <a:schemeClr val="tx1"/>
                </a:solidFill>
                <a:latin typeface="微软雅黑" charset="0"/>
                <a:ea typeface="微软雅黑" charset="0"/>
                <a:cs typeface="宋体" charset="0"/>
                <a:sym typeface="+mn-ea"/>
              </a:rPr>
              <a:t> </a:t>
            </a:r>
            <a:r>
              <a:rPr lang="en-US" sz="2000">
                <a:solidFill>
                  <a:schemeClr val="tx1"/>
                </a:solidFill>
                <a:latin typeface="微软雅黑" charset="0"/>
                <a:ea typeface="微软雅黑" charset="0"/>
                <a:cs typeface="宋体" charset="0"/>
                <a:sym typeface="+mn-ea"/>
              </a:rPr>
              <a:t>//</a:t>
            </a:r>
            <a:r>
              <a:rPr lang="zh-CN" altLang="en-US" sz="2000">
                <a:solidFill>
                  <a:schemeClr val="tx1"/>
                </a:solidFill>
                <a:latin typeface="微软雅黑" charset="0"/>
                <a:ea typeface="微软雅黑" charset="0"/>
                <a:cs typeface="宋体" charset="0"/>
                <a:sym typeface="+mn-ea"/>
              </a:rPr>
              <a:t>创建</a:t>
            </a:r>
            <a:r>
              <a:rPr lang="en-US" sz="2000">
                <a:solidFill>
                  <a:schemeClr val="tx1"/>
                </a:solidFill>
                <a:latin typeface="微软雅黑" charset="0"/>
                <a:ea typeface="微软雅黑" charset="0"/>
                <a:cs typeface="宋体" charset="0"/>
                <a:sym typeface="+mn-ea"/>
              </a:rPr>
              <a:t>manager</a:t>
            </a:r>
            <a:r>
              <a:rPr lang="zh-CN" altLang="en-US" sz="2000">
                <a:solidFill>
                  <a:schemeClr val="tx1"/>
                </a:solidFill>
                <a:latin typeface="微软雅黑" charset="0"/>
                <a:ea typeface="微软雅黑" charset="0"/>
                <a:cs typeface="宋体" charset="0"/>
                <a:sym typeface="+mn-ea"/>
              </a:rPr>
              <a:t>对象</a:t>
            </a:r>
          </a:p>
          <a:p>
            <a:pPr marL="0" indent="0"/>
            <a:r>
              <a:rPr sz="2000">
                <a:solidFill>
                  <a:srgbClr val="FF682F"/>
                </a:solidFill>
                <a:latin typeface="微软雅黑" charset="0"/>
                <a:ea typeface="微软雅黑" charset="0"/>
                <a:cs typeface="宋体" charset="0"/>
                <a:sym typeface="+mn-ea"/>
              </a:rPr>
              <a:t>alert(</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.name);	</a:t>
            </a:r>
            <a:r>
              <a:rPr sz="2000">
                <a:solidFill>
                  <a:schemeClr val="tx1"/>
                </a:solidFill>
                <a:latin typeface="微软雅黑" charset="0"/>
                <a:ea typeface="微软雅黑" charset="0"/>
                <a:cs typeface="宋体" charset="0"/>
                <a:sym typeface="+mn-ea"/>
              </a:rPr>
              <a:t>//继承了 </a:t>
            </a:r>
            <a:r>
              <a:rPr lang="en-US" altLang="zh-CN" sz="2000">
                <a:solidFill>
                  <a:schemeClr val="tx1"/>
                </a:solidFill>
                <a:latin typeface="微软雅黑" charset="0"/>
                <a:ea typeface="微软雅黑" charset="0"/>
                <a:sym typeface="+mn-ea"/>
              </a:rPr>
              <a:t>Employee</a:t>
            </a:r>
            <a:r>
              <a:rPr sz="2000">
                <a:solidFill>
                  <a:schemeClr val="tx1"/>
                </a:solidFill>
                <a:latin typeface="微软雅黑" charset="0"/>
                <a:ea typeface="微软雅黑" charset="0"/>
                <a:cs typeface="宋体" charset="0"/>
                <a:sym typeface="+mn-ea"/>
              </a:rPr>
              <a:t>和 </a:t>
            </a:r>
            <a:r>
              <a:rPr lang="en-US" altLang="zh-CN" sz="2000">
                <a:solidFill>
                  <a:schemeClr val="tx1"/>
                </a:solidFill>
                <a:latin typeface="微软雅黑" charset="0"/>
                <a:ea typeface="微软雅黑" charset="0"/>
                <a:cs typeface="Times New Roman" charset="0"/>
                <a:sym typeface="+mn-ea"/>
              </a:rPr>
              <a:t>Person</a:t>
            </a:r>
          </a:p>
          <a:p>
            <a:pPr marL="0" indent="0"/>
            <a:r>
              <a:rPr sz="2000">
                <a:solidFill>
                  <a:srgbClr val="FF682F"/>
                </a:solidFill>
                <a:latin typeface="微软雅黑" charset="0"/>
                <a:ea typeface="微软雅黑" charset="0"/>
                <a:cs typeface="宋体" charset="0"/>
                <a:sym typeface="+mn-ea"/>
              </a:rPr>
              <a:t>alert(</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a:t>
            </a:r>
            <a:r>
              <a:rPr lang="en-US" sz="2000">
                <a:solidFill>
                  <a:srgbClr val="FF682F"/>
                </a:solidFill>
                <a:latin typeface="微软雅黑" charset="0"/>
                <a:ea typeface="微软雅黑" charset="0"/>
                <a:cs typeface="宋体" charset="0"/>
                <a:sym typeface="+mn-ea"/>
              </a:rPr>
              <a:t>age</a:t>
            </a:r>
            <a:r>
              <a:rPr sz="2000">
                <a:solidFill>
                  <a:srgbClr val="FF682F"/>
                </a:solidFill>
                <a:latin typeface="微软雅黑" charset="0"/>
                <a:ea typeface="微软雅黑" charset="0"/>
                <a:cs typeface="宋体" charset="0"/>
                <a:sym typeface="+mn-ea"/>
              </a:rPr>
              <a:t>);	</a:t>
            </a:r>
          </a:p>
          <a:p>
            <a:pPr marL="0" indent="0"/>
            <a:r>
              <a:rPr sz="2000">
                <a:solidFill>
                  <a:srgbClr val="FF682F"/>
                </a:solidFill>
                <a:latin typeface="微软雅黑" charset="0"/>
                <a:ea typeface="微软雅黑" charset="0"/>
                <a:cs typeface="宋体" charset="0"/>
                <a:sym typeface="+mn-ea"/>
              </a:rPr>
              <a:t>alert(</a:t>
            </a:r>
            <a:r>
              <a:rPr lang="en-US" sz="2000">
                <a:solidFill>
                  <a:srgbClr val="FF682F"/>
                </a:solidFill>
                <a:latin typeface="微软雅黑" charset="0"/>
                <a:ea typeface="微软雅黑" charset="0"/>
                <a:cs typeface="宋体" charset="0"/>
                <a:sym typeface="+mn-ea"/>
              </a:rPr>
              <a:t>manager</a:t>
            </a:r>
            <a:r>
              <a:rPr sz="2000">
                <a:solidFill>
                  <a:srgbClr val="FF682F"/>
                </a:solidFill>
                <a:latin typeface="微软雅黑" charset="0"/>
                <a:ea typeface="微软雅黑" charset="0"/>
                <a:cs typeface="宋体" charset="0"/>
                <a:sym typeface="+mn-ea"/>
              </a:rPr>
              <a:t>.</a:t>
            </a:r>
            <a:r>
              <a:rPr lang="en-US" sz="2000">
                <a:solidFill>
                  <a:srgbClr val="FF682F"/>
                </a:solidFill>
                <a:latin typeface="微软雅黑" charset="0"/>
                <a:ea typeface="微软雅黑" charset="0"/>
                <a:cs typeface="宋体" charset="0"/>
                <a:sym typeface="+mn-ea"/>
              </a:rPr>
              <a:t>sex</a:t>
            </a:r>
            <a:r>
              <a:rPr sz="2000">
                <a:solidFill>
                  <a:srgbClr val="FF682F"/>
                </a:solidFill>
                <a:latin typeface="微软雅黑" charset="0"/>
                <a:ea typeface="微软雅黑" charset="0"/>
                <a:cs typeface="宋体" charset="0"/>
                <a:sym typeface="+mn-ea"/>
              </a:rPr>
              <a:t>);	</a:t>
            </a:r>
            <a:endParaRPr lang="en-US" altLang="zh-CN" sz="2000">
              <a:solidFill>
                <a:schemeClr val="tx1"/>
              </a:solidFill>
              <a:latin typeface="微软雅黑" charset="0"/>
              <a:ea typeface="微软雅黑" charset="0"/>
              <a:cs typeface="Times New Roman"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610870" y="1844675"/>
            <a:ext cx="7823200" cy="2529840"/>
          </a:xfrm>
          <a:prstGeom prst="rect">
            <a:avLst/>
          </a:prstGeom>
          <a:noFill/>
          <a:ln w="9525">
            <a:noFill/>
          </a:ln>
        </p:spPr>
        <p:txBody>
          <a:bodyPr wrap="square">
            <a:spAutoFit/>
          </a:bodyPr>
          <a:lstStyle/>
          <a:p>
            <a:pPr marL="0" indent="0"/>
            <a:r>
              <a:rPr lang="zh-CN" altLang="en-US" sz="2000">
                <a:solidFill>
                  <a:srgbClr val="333333"/>
                </a:solidFill>
                <a:latin typeface="宋体" charset="0"/>
                <a:ea typeface="宋体" charset="0"/>
                <a:cs typeface="宋体" charset="0"/>
                <a:sym typeface="+mn-ea"/>
              </a:rPr>
              <a:t>以上原型链继承还缺少一环，那就是</a:t>
            </a:r>
            <a:r>
              <a:rPr lang="zh-CN" altLang="en-US" sz="2000">
                <a:solidFill>
                  <a:srgbClr val="333333"/>
                </a:solidFill>
                <a:latin typeface="Times New Roman" charset="0"/>
                <a:ea typeface="Times New Roman" charset="0"/>
                <a:cs typeface="Times New Roman" charset="0"/>
                <a:sym typeface="+mn-ea"/>
              </a:rPr>
              <a:t> </a:t>
            </a:r>
            <a:r>
              <a:rPr lang="en-US" altLang="zh-CN" sz="2000">
                <a:solidFill>
                  <a:srgbClr val="333333"/>
                </a:solidFill>
                <a:latin typeface="Times New Roman" charset="0"/>
                <a:ea typeface="Times New Roman" charset="0"/>
                <a:cs typeface="Times New Roman" charset="0"/>
                <a:sym typeface="+mn-ea"/>
              </a:rPr>
              <a:t>Obejct</a:t>
            </a:r>
            <a:r>
              <a:rPr lang="zh-CN" altLang="en-US" sz="2000">
                <a:solidFill>
                  <a:srgbClr val="333333"/>
                </a:solidFill>
                <a:latin typeface="宋体" charset="0"/>
                <a:ea typeface="宋体" charset="0"/>
                <a:cs typeface="宋体" charset="0"/>
                <a:sym typeface="+mn-ea"/>
              </a:rPr>
              <a:t>，所有的构造函数都继承自</a:t>
            </a:r>
            <a:r>
              <a:rPr lang="zh-CN" altLang="en-US" sz="2000">
                <a:solidFill>
                  <a:srgbClr val="333333"/>
                </a:solidFill>
                <a:latin typeface="Times New Roman" charset="0"/>
                <a:ea typeface="Times New Roman" charset="0"/>
                <a:cs typeface="Times New Roman" charset="0"/>
                <a:sym typeface="+mn-ea"/>
              </a:rPr>
              <a:t> </a:t>
            </a:r>
            <a:r>
              <a:rPr lang="en-US" altLang="zh-CN" sz="2000">
                <a:solidFill>
                  <a:srgbClr val="333333"/>
                </a:solidFill>
                <a:latin typeface="Times New Roman" charset="0"/>
                <a:ea typeface="Times New Roman" charset="0"/>
                <a:cs typeface="Times New Roman" charset="0"/>
                <a:sym typeface="+mn-ea"/>
              </a:rPr>
              <a:t>Obejct</a:t>
            </a:r>
            <a:r>
              <a:rPr lang="zh-CN" altLang="en-US" sz="2000">
                <a:solidFill>
                  <a:srgbClr val="333333"/>
                </a:solidFill>
                <a:latin typeface="宋体" charset="0"/>
                <a:ea typeface="宋体" charset="0"/>
                <a:cs typeface="宋体" charset="0"/>
                <a:sym typeface="+mn-ea"/>
              </a:rPr>
              <a:t>。而继承</a:t>
            </a:r>
            <a:r>
              <a:rPr lang="en-US" altLang="zh-CN" sz="2000">
                <a:solidFill>
                  <a:srgbClr val="333333"/>
                </a:solidFill>
                <a:latin typeface="Times New Roman" charset="0"/>
                <a:ea typeface="Times New Roman" charset="0"/>
                <a:cs typeface="Times New Roman" charset="0"/>
                <a:sym typeface="+mn-ea"/>
              </a:rPr>
              <a:t>Object</a:t>
            </a:r>
            <a:r>
              <a:rPr lang="zh-CN" altLang="en-US" sz="2000">
                <a:solidFill>
                  <a:srgbClr val="333333"/>
                </a:solidFill>
                <a:latin typeface="宋体" charset="0"/>
                <a:ea typeface="宋体" charset="0"/>
                <a:cs typeface="宋体" charset="0"/>
                <a:sym typeface="+mn-ea"/>
              </a:rPr>
              <a:t>是自动完成的，不需要我们手动继承。</a:t>
            </a:r>
            <a:endParaRPr lang="zh-CN" altLang="en-US" sz="2000"/>
          </a:p>
          <a:p>
            <a:pPr marL="0" indent="0"/>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以下四个打印都是</a:t>
            </a:r>
            <a:r>
              <a:rPr lang="en-US" altLang="zh-CN" sz="2000">
                <a:latin typeface="宋体" charset="0"/>
                <a:ea typeface="宋体" charset="0"/>
                <a:cs typeface="宋体" charset="0"/>
                <a:sym typeface="+mn-ea"/>
              </a:rPr>
              <a:t>true</a:t>
            </a:r>
          </a:p>
          <a:p>
            <a:pPr marL="0" indent="0"/>
            <a:r>
              <a:rPr sz="2000">
                <a:solidFill>
                  <a:srgbClr val="FF682F"/>
                </a:solidFill>
                <a:latin typeface="微软雅黑" charset="0"/>
                <a:ea typeface="微软雅黑" charset="0"/>
                <a:cs typeface="宋体" charset="0"/>
                <a:sym typeface="+mn-ea"/>
              </a:rPr>
              <a:t>console.log(manager instanceof Manager);</a:t>
            </a:r>
          </a:p>
          <a:p>
            <a:pPr marL="0" indent="0"/>
            <a:r>
              <a:rPr sz="2000">
                <a:solidFill>
                  <a:srgbClr val="FF682F"/>
                </a:solidFill>
                <a:latin typeface="微软雅黑" charset="0"/>
                <a:ea typeface="微软雅黑" charset="0"/>
                <a:cs typeface="宋体" charset="0"/>
                <a:sym typeface="+mn-ea"/>
              </a:rPr>
              <a:t>console.log(manager instanceof Employee);</a:t>
            </a:r>
          </a:p>
          <a:p>
            <a:pPr marL="0" indent="0"/>
            <a:r>
              <a:rPr sz="2000">
                <a:solidFill>
                  <a:srgbClr val="FF682F"/>
                </a:solidFill>
                <a:latin typeface="微软雅黑" charset="0"/>
                <a:ea typeface="微软雅黑" charset="0"/>
                <a:cs typeface="宋体" charset="0"/>
                <a:sym typeface="+mn-ea"/>
              </a:rPr>
              <a:t>console.log(manager instanceof Person);</a:t>
            </a:r>
          </a:p>
          <a:p>
            <a:pPr marL="0" indent="0"/>
            <a:r>
              <a:rPr sz="2000">
                <a:solidFill>
                  <a:srgbClr val="FF682F"/>
                </a:solidFill>
                <a:latin typeface="微软雅黑" charset="0"/>
                <a:ea typeface="微软雅黑" charset="0"/>
                <a:cs typeface="宋体" charset="0"/>
                <a:sym typeface="+mn-ea"/>
              </a:rPr>
              <a:t>console.log(manager instanceof Object);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练习	</a:t>
            </a:r>
            <a:endParaRPr lang="zh-CN" altLang="en-US" sz="2800" dirty="0">
              <a:latin typeface="Arial" pitchFamily="34" charset="0"/>
            </a:endParaRPr>
          </a:p>
        </p:txBody>
      </p:sp>
      <p:sp>
        <p:nvSpPr>
          <p:cNvPr id="4" name="文本框 3"/>
          <p:cNvSpPr txBox="1"/>
          <p:nvPr/>
        </p:nvSpPr>
        <p:spPr>
          <a:xfrm>
            <a:off x="683260" y="1700530"/>
            <a:ext cx="7335520" cy="4717415"/>
          </a:xfrm>
          <a:prstGeom prst="rect">
            <a:avLst/>
          </a:prstGeom>
          <a:noFill/>
          <a:ln w="9525">
            <a:noFill/>
          </a:ln>
        </p:spPr>
        <p:txBody>
          <a:bodyPr wrap="square">
            <a:spAutoFit/>
          </a:bodyPr>
          <a:lstStyle/>
          <a:p>
            <a:pPr marL="0" indent="0"/>
            <a:r>
              <a:rPr lang="zh-CN" sz="2200" b="1" dirty="0">
                <a:latin typeface="宋体" charset="0"/>
                <a:ea typeface="宋体" charset="0"/>
                <a:cs typeface="宋体" charset="0"/>
                <a:sym typeface="+mn-ea"/>
              </a:rPr>
              <a:t>练习</a:t>
            </a:r>
            <a:r>
              <a:rPr sz="2200" b="1" dirty="0">
                <a:latin typeface="宋体" charset="0"/>
                <a:ea typeface="宋体" charset="0"/>
                <a:cs typeface="宋体" charset="0"/>
                <a:sym typeface="+mn-ea"/>
              </a:rPr>
              <a:t>：</a:t>
            </a:r>
            <a:r>
              <a:rPr lang="zh-CN" sz="2200" b="1" dirty="0">
                <a:latin typeface="宋体" charset="0"/>
                <a:ea typeface="宋体" charset="0"/>
                <a:cs typeface="宋体" charset="0"/>
                <a:sym typeface="+mn-ea"/>
              </a:rPr>
              <a:t>实现以下类的</a:t>
            </a:r>
            <a:r>
              <a:rPr lang="zh-CN" sz="2200" b="1" dirty="0">
                <a:latin typeface="微软雅黑" charset="0"/>
                <a:ea typeface="微软雅黑" charset="0"/>
                <a:cs typeface="宋体" charset="0"/>
                <a:sym typeface="+mn-ea"/>
              </a:rPr>
              <a:t>原型链继承</a:t>
            </a:r>
          </a:p>
          <a:p>
            <a:pPr marL="0" indent="0"/>
            <a:r>
              <a:rPr sz="2000" dirty="0">
                <a:latin typeface="宋体" charset="0"/>
                <a:ea typeface="宋体" charset="0"/>
                <a:cs typeface="宋体" charset="0"/>
                <a:sym typeface="+mn-ea"/>
              </a:rPr>
              <a:t> </a:t>
            </a:r>
            <a:r>
              <a:rPr lang="zh-CN" sz="2000" dirty="0">
                <a:solidFill>
                  <a:srgbClr val="FF682F"/>
                </a:solidFill>
                <a:latin typeface="宋体" charset="0"/>
                <a:ea typeface="宋体" charset="0"/>
                <a:cs typeface="宋体" charset="0"/>
                <a:sym typeface="+mn-ea"/>
              </a:rPr>
              <a:t>父</a:t>
            </a:r>
            <a:r>
              <a:rPr sz="2000" dirty="0" err="1">
                <a:solidFill>
                  <a:srgbClr val="FF682F"/>
                </a:solidFill>
                <a:latin typeface="宋体" charset="0"/>
                <a:ea typeface="宋体" charset="0"/>
                <a:cs typeface="宋体" charset="0"/>
                <a:sym typeface="+mn-ea"/>
              </a:rPr>
              <a:t>类：Cat</a:t>
            </a:r>
            <a:endParaRPr sz="2000" dirty="0">
              <a:solidFill>
                <a:srgbClr val="FF682F"/>
              </a:solidFill>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方法</a:t>
            </a:r>
            <a:r>
              <a:rPr sz="2000" dirty="0">
                <a:latin typeface="宋体" charset="0"/>
                <a:ea typeface="宋体" charset="0"/>
                <a:cs typeface="宋体" charset="0"/>
                <a:sym typeface="+mn-ea"/>
              </a:rPr>
              <a:t>：	eat; </a:t>
            </a:r>
            <a:r>
              <a:rPr sz="2000" dirty="0" err="1">
                <a:latin typeface="宋体" charset="0"/>
                <a:ea typeface="宋体" charset="0"/>
                <a:cs typeface="宋体" charset="0"/>
                <a:sym typeface="+mn-ea"/>
              </a:rPr>
              <a:t>miaow</a:t>
            </a:r>
            <a:endParaRPr sz="2000" dirty="0">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属性</a:t>
            </a:r>
            <a:r>
              <a:rPr sz="2000" dirty="0">
                <a:latin typeface="宋体" charset="0"/>
                <a:ea typeface="宋体" charset="0"/>
                <a:cs typeface="宋体" charset="0"/>
                <a:sym typeface="+mn-ea"/>
              </a:rPr>
              <a:t>：	fur</a:t>
            </a:r>
          </a:p>
          <a:p>
            <a:pPr marL="0" indent="0"/>
            <a:r>
              <a:rPr sz="2000" dirty="0" err="1">
                <a:latin typeface="宋体" charset="0"/>
                <a:ea typeface="宋体" charset="0"/>
                <a:cs typeface="宋体" charset="0"/>
                <a:sym typeface="+mn-ea"/>
              </a:rPr>
              <a:t>说明</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eat吃各种东西</a:t>
            </a:r>
            <a:endParaRPr sz="2000" dirty="0">
              <a:latin typeface="宋体" charset="0"/>
              <a:ea typeface="宋体" charset="0"/>
              <a:cs typeface="宋体" charset="0"/>
              <a:sym typeface="+mn-ea"/>
            </a:endParaRPr>
          </a:p>
          <a:p>
            <a:pPr marL="0" indent="0"/>
            <a:endParaRPr sz="2000" dirty="0">
              <a:latin typeface="宋体" charset="0"/>
              <a:ea typeface="宋体" charset="0"/>
              <a:cs typeface="宋体" charset="0"/>
              <a:sym typeface="+mn-ea"/>
            </a:endParaRPr>
          </a:p>
          <a:p>
            <a:pPr marL="0" indent="0"/>
            <a:r>
              <a:rPr sz="2000" dirty="0">
                <a:solidFill>
                  <a:srgbClr val="FF682F"/>
                </a:solidFill>
                <a:latin typeface="宋体" charset="0"/>
                <a:ea typeface="宋体" charset="0"/>
                <a:cs typeface="宋体" charset="0"/>
                <a:sym typeface="+mn-ea"/>
              </a:rPr>
              <a:t>子类1： </a:t>
            </a:r>
            <a:r>
              <a:rPr sz="2000" dirty="0" err="1">
                <a:solidFill>
                  <a:srgbClr val="FF682F"/>
                </a:solidFill>
                <a:latin typeface="宋体" charset="0"/>
                <a:ea typeface="宋体" charset="0"/>
                <a:cs typeface="宋体" charset="0"/>
                <a:sym typeface="+mn-ea"/>
              </a:rPr>
              <a:t>GarfieldCat</a:t>
            </a:r>
            <a:endParaRPr sz="2000" dirty="0">
              <a:solidFill>
                <a:srgbClr val="FF682F"/>
              </a:solidFill>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方法：eat</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miaow</a:t>
            </a:r>
            <a:r>
              <a:rPr sz="2000" dirty="0">
                <a:latin typeface="宋体" charset="0"/>
                <a:ea typeface="宋体" charset="0"/>
                <a:cs typeface="宋体" charset="0"/>
                <a:sym typeface="+mn-ea"/>
              </a:rPr>
              <a:t>; talk</a:t>
            </a:r>
          </a:p>
          <a:p>
            <a:pPr marL="0" indent="0"/>
            <a:r>
              <a:rPr sz="2000" dirty="0" err="1">
                <a:latin typeface="宋体" charset="0"/>
                <a:ea typeface="宋体" charset="0"/>
                <a:cs typeface="宋体" charset="0"/>
                <a:sym typeface="+mn-ea"/>
              </a:rPr>
              <a:t>属性：fur</a:t>
            </a:r>
            <a:r>
              <a:rPr sz="2000" dirty="0">
                <a:latin typeface="宋体" charset="0"/>
                <a:ea typeface="宋体" charset="0"/>
                <a:cs typeface="宋体" charset="0"/>
                <a:sym typeface="+mn-ea"/>
              </a:rPr>
              <a:t>; glasses</a:t>
            </a:r>
          </a:p>
          <a:p>
            <a:pPr marL="0" indent="0"/>
            <a:r>
              <a:rPr sz="2000" dirty="0" err="1">
                <a:latin typeface="宋体" charset="0"/>
                <a:ea typeface="宋体" charset="0"/>
                <a:cs typeface="宋体" charset="0"/>
                <a:sym typeface="+mn-ea"/>
              </a:rPr>
              <a:t>说明：eat只吃肉</a:t>
            </a:r>
            <a:endParaRPr sz="2000" dirty="0">
              <a:latin typeface="宋体" charset="0"/>
              <a:ea typeface="宋体" charset="0"/>
              <a:cs typeface="宋体" charset="0"/>
              <a:sym typeface="+mn-ea"/>
            </a:endParaRPr>
          </a:p>
          <a:p>
            <a:pPr marL="0" indent="0"/>
            <a:endParaRPr sz="2000" dirty="0">
              <a:latin typeface="宋体" charset="0"/>
              <a:ea typeface="宋体" charset="0"/>
              <a:cs typeface="宋体" charset="0"/>
              <a:sym typeface="+mn-ea"/>
            </a:endParaRPr>
          </a:p>
          <a:p>
            <a:pPr marL="0" indent="0"/>
            <a:r>
              <a:rPr sz="2000" dirty="0">
                <a:solidFill>
                  <a:srgbClr val="FF682F"/>
                </a:solidFill>
                <a:latin typeface="宋体" charset="0"/>
                <a:ea typeface="宋体" charset="0"/>
                <a:cs typeface="宋体" charset="0"/>
                <a:sym typeface="+mn-ea"/>
              </a:rPr>
              <a:t>子类2： </a:t>
            </a:r>
            <a:r>
              <a:rPr sz="2000" dirty="0" err="1">
                <a:solidFill>
                  <a:srgbClr val="FF682F"/>
                </a:solidFill>
                <a:latin typeface="宋体" charset="0"/>
                <a:ea typeface="宋体" charset="0"/>
                <a:cs typeface="宋体" charset="0"/>
                <a:sym typeface="+mn-ea"/>
              </a:rPr>
              <a:t>TomCat</a:t>
            </a:r>
            <a:endParaRPr sz="2000" dirty="0">
              <a:solidFill>
                <a:srgbClr val="FF682F"/>
              </a:solidFill>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方法：eat</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miaow</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catchMouse</a:t>
            </a:r>
            <a:endParaRPr sz="2000" dirty="0">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属性：fur</a:t>
            </a:r>
            <a:r>
              <a:rPr sz="2000" dirty="0">
                <a:latin typeface="宋体" charset="0"/>
                <a:ea typeface="宋体" charset="0"/>
                <a:cs typeface="宋体" charset="0"/>
                <a:sym typeface="+mn-ea"/>
              </a:rPr>
              <a:t>; friend</a:t>
            </a:r>
          </a:p>
          <a:p>
            <a:pPr marL="0" indent="0"/>
            <a:r>
              <a:rPr sz="2000" dirty="0" err="1">
                <a:latin typeface="宋体" charset="0"/>
                <a:ea typeface="宋体" charset="0"/>
                <a:cs typeface="宋体" charset="0"/>
                <a:sym typeface="+mn-ea"/>
              </a:rPr>
              <a:t>说明：eat只吃面包</a:t>
            </a:r>
            <a:endParaRPr sz="2000" dirty="0">
              <a:latin typeface="宋体" charset="0"/>
              <a:ea typeface="宋体" charset="0"/>
              <a:cs typeface="宋体"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115" y="1701165"/>
            <a:ext cx="7823200" cy="2225040"/>
          </a:xfrm>
          <a:prstGeom prst="rect">
            <a:avLst/>
          </a:prstGeom>
          <a:noFill/>
          <a:ln w="9525">
            <a:noFill/>
          </a:ln>
        </p:spPr>
        <p:txBody>
          <a:bodyPr wrap="square">
            <a:spAutoFit/>
          </a:bodyPr>
          <a:lstStyle/>
          <a:p>
            <a:pPr marL="0" indent="0"/>
            <a:r>
              <a:rPr sz="2000" b="1" dirty="0" err="1">
                <a:latin typeface="宋体" charset="0"/>
                <a:ea typeface="宋体" charset="0"/>
                <a:cs typeface="宋体" charset="0"/>
                <a:sym typeface="+mn-ea"/>
              </a:rPr>
              <a:t>原型链的问题</a:t>
            </a:r>
            <a:endParaRPr sz="2000" b="1" dirty="0">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创建子类的实例</a:t>
            </a:r>
            <a:r>
              <a:rPr lang="zh-CN" sz="2000" dirty="0">
                <a:latin typeface="宋体" charset="0"/>
                <a:ea typeface="宋体" charset="0"/>
                <a:cs typeface="宋体" charset="0"/>
                <a:sym typeface="+mn-ea"/>
              </a:rPr>
              <a:t>对象</a:t>
            </a:r>
            <a:r>
              <a:rPr sz="2000" dirty="0" err="1">
                <a:latin typeface="宋体" charset="0"/>
                <a:ea typeface="宋体" charset="0"/>
                <a:cs typeface="宋体" charset="0"/>
                <a:sym typeface="+mn-ea"/>
              </a:rPr>
              <a:t>时，无法向</a:t>
            </a:r>
            <a:r>
              <a:rPr lang="zh-CN" sz="2000" dirty="0">
                <a:latin typeface="宋体" charset="0"/>
                <a:ea typeface="宋体" charset="0"/>
                <a:cs typeface="宋体" charset="0"/>
                <a:sym typeface="+mn-ea"/>
              </a:rPr>
              <a:t>父</a:t>
            </a:r>
            <a:r>
              <a:rPr sz="2000" dirty="0" err="1">
                <a:latin typeface="宋体" charset="0"/>
                <a:ea typeface="宋体" charset="0"/>
                <a:cs typeface="宋体" charset="0"/>
                <a:sym typeface="+mn-ea"/>
              </a:rPr>
              <a:t>类的构造函数中传递参数</a:t>
            </a:r>
            <a:r>
              <a:rPr lang="en-US" sz="2000" dirty="0">
                <a:latin typeface="宋体" charset="0"/>
                <a:ea typeface="宋体" charset="0"/>
                <a:cs typeface="宋体" charset="0"/>
                <a:sym typeface="+mn-ea"/>
              </a:rPr>
              <a:t> </a:t>
            </a:r>
          </a:p>
          <a:p>
            <a:pPr marL="0" indent="0"/>
            <a:endParaRPr sz="2000" dirty="0">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为了解决</a:t>
            </a:r>
            <a:r>
              <a:rPr lang="zh-CN" sz="2000" dirty="0">
                <a:latin typeface="宋体" charset="0"/>
                <a:ea typeface="宋体" charset="0"/>
                <a:cs typeface="宋体" charset="0"/>
                <a:sym typeface="+mn-ea"/>
              </a:rPr>
              <a:t>这个</a:t>
            </a:r>
            <a:r>
              <a:rPr sz="2000" dirty="0" err="1">
                <a:latin typeface="宋体" charset="0"/>
                <a:ea typeface="宋体" charset="0"/>
                <a:cs typeface="宋体" charset="0"/>
                <a:sym typeface="+mn-ea"/>
              </a:rPr>
              <a:t>问题，我们采用一种叫</a:t>
            </a:r>
            <a:r>
              <a:rPr sz="2000" b="1" dirty="0" err="1">
                <a:latin typeface="宋体" charset="0"/>
                <a:ea typeface="宋体" charset="0"/>
                <a:cs typeface="宋体" charset="0"/>
                <a:sym typeface="+mn-ea"/>
              </a:rPr>
              <a:t>借用构造函数的技术</a:t>
            </a:r>
            <a:r>
              <a:rPr sz="2000" dirty="0" err="1">
                <a:latin typeface="宋体" charset="0"/>
                <a:ea typeface="宋体" charset="0"/>
                <a:cs typeface="宋体" charset="0"/>
                <a:sym typeface="+mn-ea"/>
              </a:rPr>
              <a:t>，或者</a:t>
            </a:r>
            <a:r>
              <a:rPr lang="zh-CN" sz="2000" dirty="0">
                <a:latin typeface="宋体" charset="0"/>
                <a:ea typeface="宋体" charset="0"/>
                <a:cs typeface="宋体" charset="0"/>
                <a:sym typeface="+mn-ea"/>
              </a:rPr>
              <a:t>称</a:t>
            </a:r>
            <a:r>
              <a:rPr sz="2000" dirty="0" err="1">
                <a:latin typeface="宋体" charset="0"/>
                <a:ea typeface="宋体" charset="0"/>
                <a:cs typeface="宋体" charset="0"/>
                <a:sym typeface="+mn-ea"/>
              </a:rPr>
              <a:t>为</a:t>
            </a:r>
            <a:r>
              <a:rPr sz="2000" b="1" dirty="0" err="1">
                <a:latin typeface="宋体" charset="0"/>
                <a:ea typeface="宋体" charset="0"/>
                <a:cs typeface="宋体" charset="0"/>
                <a:sym typeface="+mn-ea"/>
              </a:rPr>
              <a:t>对象冒充</a:t>
            </a:r>
            <a:r>
              <a:rPr sz="2000" dirty="0" err="1">
                <a:latin typeface="宋体" charset="0"/>
                <a:ea typeface="宋体" charset="0"/>
                <a:cs typeface="宋体" charset="0"/>
                <a:sym typeface="+mn-ea"/>
              </a:rPr>
              <a:t>的技术来解决</a:t>
            </a:r>
            <a:endParaRPr sz="2000" dirty="0">
              <a:latin typeface="宋体" charset="0"/>
              <a:ea typeface="宋体" charset="0"/>
              <a:cs typeface="宋体" charset="0"/>
              <a:sym typeface="+mn-ea"/>
            </a:endParaRPr>
          </a:p>
          <a:p>
            <a:pPr marL="0" indent="0"/>
            <a:endParaRPr sz="2000" dirty="0">
              <a:latin typeface="宋体" charset="0"/>
              <a:ea typeface="宋体" charset="0"/>
              <a:cs typeface="宋体" charset="0"/>
              <a:sym typeface="+mn-ea"/>
            </a:endParaRPr>
          </a:p>
          <a:p>
            <a:pPr marL="0" indent="0"/>
            <a:r>
              <a:rPr lang="zh-CN" altLang="en-US" sz="2000" dirty="0">
                <a:latin typeface="宋体" charset="0"/>
                <a:ea typeface="宋体" charset="0"/>
                <a:cs typeface="宋体" charset="0"/>
                <a:sym typeface="+mn-ea"/>
              </a:rPr>
              <a:t>对象冒充</a:t>
            </a:r>
            <a:r>
              <a:rPr lang="en-US" altLang="zh-CN" sz="2000" dirty="0">
                <a:latin typeface="宋体" charset="0"/>
                <a:ea typeface="宋体" charset="0"/>
                <a:cs typeface="宋体" charset="0"/>
                <a:sym typeface="+mn-ea"/>
              </a:rPr>
              <a:t>: </a:t>
            </a:r>
            <a:r>
              <a:rPr lang="zh-CN" altLang="en-US" sz="2000" dirty="0">
                <a:latin typeface="宋体" charset="0"/>
                <a:ea typeface="宋体" charset="0"/>
                <a:cs typeface="宋体" charset="0"/>
                <a:sym typeface="+mn-ea"/>
              </a:rPr>
              <a:t>使用构造函数调用</a:t>
            </a:r>
            <a:r>
              <a:rPr lang="en-US" sz="2000" dirty="0">
                <a:latin typeface="宋体" charset="0"/>
                <a:ea typeface="宋体" charset="0"/>
                <a:cs typeface="宋体" charset="0"/>
                <a:sym typeface="+mn-ea"/>
              </a:rPr>
              <a:t>call()</a:t>
            </a:r>
            <a:r>
              <a:rPr lang="zh-CN" altLang="en-US" sz="2000" dirty="0">
                <a:latin typeface="宋体" charset="0"/>
                <a:ea typeface="宋体" charset="0"/>
                <a:cs typeface="宋体" charset="0"/>
                <a:sym typeface="+mn-ea"/>
              </a:rPr>
              <a:t>或者</a:t>
            </a:r>
            <a:r>
              <a:rPr lang="en-US" altLang="zh-CN" sz="2000" dirty="0">
                <a:latin typeface="宋体" charset="0"/>
                <a:ea typeface="宋体" charset="0"/>
                <a:cs typeface="宋体" charset="0"/>
                <a:sym typeface="+mn-ea"/>
              </a:rPr>
              <a:t>apply()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115" y="1700530"/>
            <a:ext cx="7823200" cy="4773930"/>
          </a:xfrm>
          <a:prstGeom prst="rect">
            <a:avLst/>
          </a:prstGeom>
          <a:noFill/>
          <a:ln w="9525">
            <a:noFill/>
          </a:ln>
        </p:spPr>
        <p:txBody>
          <a:bodyPr wrap="square">
            <a:spAutoFit/>
          </a:bodyPr>
          <a:lstStyle/>
          <a:p>
            <a:pPr marL="0" indent="0"/>
            <a:r>
              <a:rPr sz="1800">
                <a:solidFill>
                  <a:schemeClr val="tx1"/>
                </a:solidFill>
                <a:latin typeface="微软雅黑" charset="0"/>
                <a:ea typeface="微软雅黑" charset="0"/>
                <a:cs typeface="宋体" charset="0"/>
                <a:sym typeface="+mn-ea"/>
              </a:rPr>
              <a:t>//父类</a:t>
            </a:r>
          </a:p>
          <a:p>
            <a:pPr marL="0" indent="0"/>
            <a:r>
              <a:rPr sz="1800">
                <a:solidFill>
                  <a:srgbClr val="FF682F"/>
                </a:solidFill>
                <a:latin typeface="微软雅黑" charset="0"/>
                <a:ea typeface="微软雅黑" charset="0"/>
                <a:cs typeface="宋体" charset="0"/>
                <a:sym typeface="+mn-ea"/>
              </a:rPr>
              <a:t>function Person(name, age){</a:t>
            </a:r>
          </a:p>
          <a:p>
            <a:pPr marL="0" indent="0"/>
            <a:r>
              <a:rPr sz="1800">
                <a:solidFill>
                  <a:srgbClr val="FF682F"/>
                </a:solidFill>
                <a:latin typeface="微软雅黑" charset="0"/>
                <a:ea typeface="微软雅黑" charset="0"/>
                <a:cs typeface="宋体" charset="0"/>
                <a:sym typeface="+mn-ea"/>
              </a:rPr>
              <a:t>	this.name = name;</a:t>
            </a:r>
          </a:p>
          <a:p>
            <a:pPr marL="0" indent="0"/>
            <a:r>
              <a:rPr sz="1800">
                <a:solidFill>
                  <a:srgbClr val="FF682F"/>
                </a:solidFill>
                <a:latin typeface="微软雅黑" charset="0"/>
                <a:ea typeface="微软雅黑" charset="0"/>
                <a:cs typeface="宋体" charset="0"/>
                <a:sym typeface="+mn-ea"/>
              </a:rPr>
              <a:t>	this.age = age;</a:t>
            </a:r>
          </a:p>
          <a:p>
            <a:pPr marL="0" indent="0"/>
            <a:r>
              <a:rPr sz="1800">
                <a:solidFill>
                  <a:srgbClr val="FF682F"/>
                </a:solidFill>
                <a:latin typeface="微软雅黑" charset="0"/>
                <a:ea typeface="微软雅黑" charset="0"/>
                <a:cs typeface="宋体" charset="0"/>
                <a:sym typeface="+mn-ea"/>
              </a:rPr>
              <a:t>}		</a:t>
            </a:r>
          </a:p>
          <a:p>
            <a:pPr marL="0" indent="0"/>
            <a:r>
              <a:rPr sz="1800">
                <a:solidFill>
                  <a:schemeClr val="tx1"/>
                </a:solidFill>
                <a:latin typeface="微软雅黑" charset="0"/>
                <a:ea typeface="微软雅黑" charset="0"/>
                <a:cs typeface="宋体" charset="0"/>
                <a:sym typeface="+mn-ea"/>
              </a:rPr>
              <a:t>//子类</a:t>
            </a:r>
          </a:p>
          <a:p>
            <a:pPr marL="0" indent="0"/>
            <a:r>
              <a:rPr sz="1800">
                <a:solidFill>
                  <a:srgbClr val="FF682F"/>
                </a:solidFill>
                <a:latin typeface="微软雅黑" charset="0"/>
                <a:ea typeface="微软雅黑" charset="0"/>
                <a:cs typeface="宋体" charset="0"/>
                <a:sym typeface="+mn-ea"/>
              </a:rPr>
              <a:t>function Employee(name, age){</a:t>
            </a:r>
          </a:p>
          <a:p>
            <a:pPr marL="0" indent="0"/>
            <a:r>
              <a:rPr sz="1800">
                <a:solidFill>
                  <a:srgbClr val="FF682F"/>
                </a:solidFill>
                <a:latin typeface="微软雅黑" charset="0"/>
                <a:ea typeface="微软雅黑" charset="0"/>
                <a:cs typeface="宋体" charset="0"/>
                <a:sym typeface="+mn-ea"/>
              </a:rPr>
              <a:t>	Person.call(this, name, age);</a:t>
            </a:r>
            <a:r>
              <a:rPr sz="1800">
                <a:solidFill>
                  <a:schemeClr val="tx1"/>
                </a:solidFill>
                <a:latin typeface="微软雅黑" charset="0"/>
                <a:ea typeface="微软雅黑" charset="0"/>
                <a:cs typeface="宋体" charset="0"/>
                <a:sym typeface="+mn-ea"/>
              </a:rPr>
              <a:t> //对象冒充</a:t>
            </a:r>
            <a:endParaRPr lang="zh-CN" altLang="en-US" sz="1800">
              <a:solidFill>
                <a:schemeClr val="tx1"/>
              </a:solidFill>
              <a:latin typeface="微软雅黑" charset="0"/>
              <a:ea typeface="微软雅黑" charset="0"/>
              <a:cs typeface="宋体" charset="0"/>
              <a:sym typeface="+mn-ea"/>
            </a:endParaRPr>
          </a:p>
          <a:p>
            <a:pPr marL="0" indent="0"/>
            <a:r>
              <a:rPr sz="1800">
                <a:solidFill>
                  <a:srgbClr val="FF682F"/>
                </a:solidFill>
                <a:latin typeface="微软雅黑" charset="0"/>
                <a:ea typeface="微软雅黑" charset="0"/>
                <a:cs typeface="宋体" charset="0"/>
                <a:sym typeface="+mn-ea"/>
              </a:rPr>
              <a:t>	//Person.apply(this, [name, age]);</a:t>
            </a:r>
          </a:p>
          <a:p>
            <a:pPr marL="0" indent="0"/>
            <a:r>
              <a:rPr sz="1800">
                <a:solidFill>
                  <a:srgbClr val="FF682F"/>
                </a:solidFill>
                <a:latin typeface="微软雅黑" charset="0"/>
                <a:ea typeface="微软雅黑" charset="0"/>
                <a:cs typeface="宋体" charset="0"/>
                <a:sym typeface="+mn-ea"/>
              </a:rPr>
              <a:t>}</a:t>
            </a:r>
          </a:p>
          <a:p>
            <a:pPr marL="0" indent="0"/>
            <a:r>
              <a:rPr sz="1800">
                <a:solidFill>
                  <a:srgbClr val="FF682F"/>
                </a:solidFill>
                <a:latin typeface="微软雅黑" charset="0"/>
                <a:ea typeface="微软雅黑" charset="0"/>
                <a:cs typeface="宋体" charset="0"/>
                <a:sym typeface="+mn-ea"/>
              </a:rPr>
              <a:t>			</a:t>
            </a:r>
          </a:p>
          <a:p>
            <a:pPr marL="0" indent="0"/>
            <a:r>
              <a:rPr sz="1800">
                <a:solidFill>
                  <a:srgbClr val="FF682F"/>
                </a:solidFill>
                <a:latin typeface="微软雅黑" charset="0"/>
                <a:ea typeface="微软雅黑" charset="0"/>
                <a:cs typeface="宋体" charset="0"/>
                <a:sym typeface="+mn-ea"/>
              </a:rPr>
              <a:t>var employee = new Employee("zhangsan", 200);</a:t>
            </a:r>
          </a:p>
          <a:p>
            <a:pPr marL="0" indent="0"/>
            <a:r>
              <a:rPr sz="1800">
                <a:solidFill>
                  <a:srgbClr val="FF682F"/>
                </a:solidFill>
                <a:latin typeface="微软雅黑" charset="0"/>
                <a:ea typeface="微软雅黑" charset="0"/>
                <a:cs typeface="宋体" charset="0"/>
                <a:sym typeface="+mn-ea"/>
              </a:rPr>
              <a:t>console.log(employee.age); </a:t>
            </a:r>
          </a:p>
          <a:p>
            <a:pPr marL="0" indent="0"/>
            <a:r>
              <a:rPr sz="1800">
                <a:solidFill>
                  <a:srgbClr val="FF682F"/>
                </a:solidFill>
                <a:latin typeface="微软雅黑" charset="0"/>
                <a:ea typeface="微软雅黑" charset="0"/>
                <a:cs typeface="宋体" charset="0"/>
                <a:sym typeface="+mn-ea"/>
              </a:rPr>
              <a:t>console.log(employee.name);</a:t>
            </a:r>
          </a:p>
          <a:p>
            <a:pPr marL="0" indent="0"/>
            <a:r>
              <a:rPr sz="1800">
                <a:solidFill>
                  <a:srgbClr val="FF682F"/>
                </a:solidFill>
                <a:latin typeface="微软雅黑" charset="0"/>
                <a:ea typeface="微软雅黑" charset="0"/>
                <a:cs typeface="宋体" charset="0"/>
                <a:sym typeface="+mn-ea"/>
              </a:rPr>
              <a:t>			</a:t>
            </a:r>
          </a:p>
          <a:p>
            <a:pPr marL="0" indent="0"/>
            <a:r>
              <a:rPr sz="1800">
                <a:solidFill>
                  <a:srgbClr val="FF682F"/>
                </a:solidFill>
                <a:latin typeface="微软雅黑" charset="0"/>
                <a:ea typeface="微软雅黑" charset="0"/>
                <a:cs typeface="宋体" charset="0"/>
                <a:sym typeface="+mn-ea"/>
              </a:rPr>
              <a:t>employee.name = "lisi";</a:t>
            </a:r>
          </a:p>
          <a:p>
            <a:pPr marL="0" indent="0"/>
            <a:r>
              <a:rPr sz="1800">
                <a:solidFill>
                  <a:srgbClr val="FF682F"/>
                </a:solidFill>
                <a:latin typeface="微软雅黑" charset="0"/>
                <a:ea typeface="微软雅黑" charset="0"/>
                <a:cs typeface="宋体" charset="0"/>
                <a:sym typeface="+mn-ea"/>
              </a:rPr>
              <a:t>console.log(employee.name);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750" y="1557020"/>
            <a:ext cx="7823200" cy="5059680"/>
          </a:xfrm>
          <a:prstGeom prst="rect">
            <a:avLst/>
          </a:prstGeom>
          <a:noFill/>
          <a:ln w="9525">
            <a:noFill/>
          </a:ln>
        </p:spPr>
        <p:txBody>
          <a:bodyPr wrap="square">
            <a:spAutoFit/>
          </a:bodyPr>
          <a:lstStyle/>
          <a:p>
            <a:pPr marL="0" indent="0"/>
            <a:r>
              <a:rPr sz="2000" b="1">
                <a:latin typeface="宋体" charset="0"/>
                <a:ea typeface="宋体" charset="0"/>
                <a:cs typeface="宋体" charset="0"/>
                <a:sym typeface="+mn-ea"/>
              </a:rPr>
              <a:t>组合继承</a:t>
            </a:r>
            <a:r>
              <a:rPr lang="en-US" sz="2000" b="1">
                <a:latin typeface="宋体" charset="0"/>
                <a:ea typeface="宋体" charset="0"/>
                <a:cs typeface="宋体" charset="0"/>
                <a:sym typeface="+mn-ea"/>
              </a:rPr>
              <a:t>: </a:t>
            </a:r>
            <a:r>
              <a:rPr sz="2000">
                <a:latin typeface="宋体" charset="0"/>
                <a:ea typeface="宋体" charset="0"/>
                <a:cs typeface="宋体" charset="0"/>
                <a:sym typeface="+mn-ea"/>
              </a:rPr>
              <a:t>原型链+借用构造函数</a:t>
            </a:r>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对象冒充</a:t>
            </a:r>
            <a:r>
              <a:rPr lang="en-US" sz="2000">
                <a:latin typeface="宋体" charset="0"/>
                <a:ea typeface="宋体" charset="0"/>
                <a:cs typeface="宋体" charset="0"/>
                <a:sym typeface="+mn-ea"/>
              </a:rPr>
              <a:t>)</a:t>
            </a:r>
            <a:r>
              <a:rPr sz="2000">
                <a:latin typeface="宋体" charset="0"/>
                <a:ea typeface="宋体" charset="0"/>
                <a:cs typeface="宋体" charset="0"/>
                <a:sym typeface="+mn-ea"/>
              </a:rPr>
              <a:t>的模式</a:t>
            </a:r>
            <a:endParaRPr sz="2000" b="1">
              <a:latin typeface="宋体" charset="0"/>
              <a:ea typeface="宋体" charset="0"/>
              <a:cs typeface="宋体" charset="0"/>
              <a:sym typeface="+mn-ea"/>
            </a:endParaRPr>
          </a:p>
          <a:p>
            <a:pPr marL="0" indent="0"/>
            <a:r>
              <a:rPr sz="1800">
                <a:solidFill>
                  <a:schemeClr val="tx1"/>
                </a:solidFill>
                <a:latin typeface="微软雅黑" charset="0"/>
                <a:ea typeface="微软雅黑" charset="0"/>
                <a:cs typeface="宋体" charset="0"/>
                <a:sym typeface="+mn-ea"/>
              </a:rPr>
              <a:t>//父类</a:t>
            </a:r>
          </a:p>
          <a:p>
            <a:pPr marL="0" indent="0"/>
            <a:r>
              <a:rPr sz="1800">
                <a:solidFill>
                  <a:srgbClr val="FF682F"/>
                </a:solidFill>
                <a:latin typeface="微软雅黑" charset="0"/>
                <a:ea typeface="微软雅黑" charset="0"/>
                <a:cs typeface="宋体" charset="0"/>
                <a:sym typeface="+mn-ea"/>
              </a:rPr>
              <a:t>function Person(name, age){</a:t>
            </a:r>
          </a:p>
          <a:p>
            <a:pPr marL="0" indent="0"/>
            <a:r>
              <a:rPr sz="1800">
                <a:solidFill>
                  <a:srgbClr val="FF682F"/>
                </a:solidFill>
                <a:latin typeface="微软雅黑" charset="0"/>
                <a:ea typeface="微软雅黑" charset="0"/>
                <a:cs typeface="宋体" charset="0"/>
                <a:sym typeface="+mn-ea"/>
              </a:rPr>
              <a:t>     this.name = name;</a:t>
            </a:r>
          </a:p>
          <a:p>
            <a:pPr marL="0" indent="0"/>
            <a:r>
              <a:rPr sz="1800">
                <a:solidFill>
                  <a:srgbClr val="FF682F"/>
                </a:solidFill>
                <a:latin typeface="微软雅黑" charset="0"/>
                <a:ea typeface="微软雅黑" charset="0"/>
                <a:cs typeface="宋体" charset="0"/>
                <a:sym typeface="+mn-ea"/>
              </a:rPr>
              <a:t>     this.age = age;</a:t>
            </a:r>
          </a:p>
          <a:p>
            <a:pPr marL="0" indent="0"/>
            <a:r>
              <a:rPr sz="1800">
                <a:solidFill>
                  <a:srgbClr val="FF682F"/>
                </a:solidFill>
                <a:latin typeface="微软雅黑" charset="0"/>
                <a:ea typeface="微软雅黑" charset="0"/>
                <a:cs typeface="宋体" charset="0"/>
                <a:sym typeface="+mn-ea"/>
              </a:rPr>
              <a:t>};</a:t>
            </a:r>
          </a:p>
          <a:p>
            <a:pPr marL="0" indent="0"/>
            <a:r>
              <a:rPr sz="1800">
                <a:solidFill>
                  <a:srgbClr val="FF682F"/>
                </a:solidFill>
                <a:latin typeface="微软雅黑" charset="0"/>
                <a:ea typeface="微软雅黑" charset="0"/>
                <a:cs typeface="宋体" charset="0"/>
                <a:sym typeface="+mn-ea"/>
              </a:rPr>
              <a:t>Person.prototype.run = function(){ </a:t>
            </a:r>
          </a:p>
          <a:p>
            <a:pPr marL="0" indent="0"/>
            <a:r>
              <a:rPr sz="1800">
                <a:solidFill>
                  <a:srgbClr val="FF682F"/>
                </a:solidFill>
                <a:latin typeface="微软雅黑" charset="0"/>
                <a:ea typeface="微软雅黑" charset="0"/>
                <a:cs typeface="宋体" charset="0"/>
                <a:sym typeface="+mn-ea"/>
              </a:rPr>
              <a:t>     return this.name + this.age;</a:t>
            </a:r>
          </a:p>
          <a:p>
            <a:pPr marL="0" indent="0"/>
            <a:r>
              <a:rPr sz="1800">
                <a:solidFill>
                  <a:srgbClr val="FF682F"/>
                </a:solidFill>
                <a:latin typeface="微软雅黑" charset="0"/>
                <a:ea typeface="微软雅黑" charset="0"/>
                <a:cs typeface="宋体" charset="0"/>
                <a:sym typeface="+mn-ea"/>
              </a:rPr>
              <a:t>};</a:t>
            </a:r>
          </a:p>
          <a:p>
            <a:pPr marL="0" indent="0"/>
            <a:r>
              <a:rPr sz="1800">
                <a:solidFill>
                  <a:schemeClr val="tx1"/>
                </a:solidFill>
                <a:latin typeface="微软雅黑" charset="0"/>
                <a:ea typeface="微软雅黑" charset="0"/>
                <a:cs typeface="宋体" charset="0"/>
                <a:sym typeface="+mn-ea"/>
              </a:rPr>
              <a:t>//子类</a:t>
            </a:r>
          </a:p>
          <a:p>
            <a:pPr marL="0" indent="0"/>
            <a:r>
              <a:rPr sz="1800">
                <a:solidFill>
                  <a:srgbClr val="FF682F"/>
                </a:solidFill>
                <a:latin typeface="微软雅黑" charset="0"/>
                <a:ea typeface="微软雅黑" charset="0"/>
                <a:cs typeface="宋体" charset="0"/>
                <a:sym typeface="+mn-ea"/>
              </a:rPr>
              <a:t>function Employee(name, age){				</a:t>
            </a:r>
          </a:p>
          <a:p>
            <a:pPr marL="0" indent="0"/>
            <a:r>
              <a:rPr sz="1800">
                <a:solidFill>
                  <a:srgbClr val="FF682F"/>
                </a:solidFill>
                <a:latin typeface="微软雅黑" charset="0"/>
                <a:ea typeface="微软雅黑" charset="0"/>
                <a:cs typeface="宋体" charset="0"/>
                <a:sym typeface="+mn-ea"/>
              </a:rPr>
              <a:t>     Person.call(this, name, age);</a:t>
            </a:r>
          </a:p>
          <a:p>
            <a:pPr marL="0" indent="0"/>
            <a:r>
              <a:rPr sz="1800">
                <a:solidFill>
                  <a:srgbClr val="FF682F"/>
                </a:solidFill>
                <a:latin typeface="微软雅黑" charset="0"/>
                <a:ea typeface="微软雅黑" charset="0"/>
                <a:cs typeface="宋体" charset="0"/>
                <a:sym typeface="+mn-ea"/>
              </a:rPr>
              <a:t>};</a:t>
            </a:r>
          </a:p>
          <a:p>
            <a:pPr marL="0" indent="0"/>
            <a:r>
              <a:rPr sz="1800">
                <a:solidFill>
                  <a:srgbClr val="FF682F"/>
                </a:solidFill>
                <a:latin typeface="微软雅黑" charset="0"/>
                <a:ea typeface="微软雅黑" charset="0"/>
                <a:cs typeface="宋体" charset="0"/>
                <a:sym typeface="+mn-ea"/>
              </a:rPr>
              <a:t>Employee.prototype = new Person(); </a:t>
            </a:r>
            <a:r>
              <a:rPr sz="1800">
                <a:solidFill>
                  <a:schemeClr val="tx1"/>
                </a:solidFill>
                <a:latin typeface="微软雅黑" charset="0"/>
                <a:ea typeface="微软雅黑" charset="0"/>
                <a:cs typeface="宋体" charset="0"/>
                <a:sym typeface="+mn-ea"/>
              </a:rPr>
              <a:t>//原型链继承Person原型中的方法</a:t>
            </a:r>
          </a:p>
          <a:p>
            <a:pPr marL="0" indent="0"/>
            <a:r>
              <a:rPr sz="1800">
                <a:solidFill>
                  <a:srgbClr val="FF682F"/>
                </a:solidFill>
                <a:latin typeface="微软雅黑" charset="0"/>
                <a:ea typeface="微软雅黑" charset="0"/>
                <a:cs typeface="宋体" charset="0"/>
                <a:sym typeface="+mn-ea"/>
              </a:rPr>
              <a:t>var employee = new Employee("zhangsan", 100);</a:t>
            </a:r>
          </a:p>
          <a:p>
            <a:pPr marL="0" indent="0"/>
            <a:r>
              <a:rPr sz="1800">
                <a:solidFill>
                  <a:srgbClr val="FF682F"/>
                </a:solidFill>
                <a:latin typeface="微软雅黑" charset="0"/>
                <a:ea typeface="微软雅黑" charset="0"/>
                <a:cs typeface="宋体" charset="0"/>
                <a:sym typeface="+mn-ea"/>
              </a:rPr>
              <a:t>var employee2 = new Employee("lisi", 200);</a:t>
            </a:r>
          </a:p>
          <a:p>
            <a:pPr marL="0" indent="0"/>
            <a:r>
              <a:rPr sz="1800">
                <a:solidFill>
                  <a:srgbClr val="FF682F"/>
                </a:solidFill>
                <a:latin typeface="微软雅黑" charset="0"/>
                <a:ea typeface="微软雅黑" charset="0"/>
                <a:cs typeface="宋体" charset="0"/>
                <a:sym typeface="+mn-ea"/>
              </a:rPr>
              <a:t>console.log(employee.run());</a:t>
            </a:r>
          </a:p>
          <a:p>
            <a:pPr marL="0" indent="0"/>
            <a:r>
              <a:rPr sz="1800">
                <a:solidFill>
                  <a:srgbClr val="FF682F"/>
                </a:solidFill>
                <a:latin typeface="微软雅黑" charset="0"/>
                <a:ea typeface="微软雅黑" charset="0"/>
                <a:cs typeface="宋体" charset="0"/>
                <a:sym typeface="+mn-ea"/>
              </a:rPr>
              <a:t>console.log(employee2.run());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继承	</a:t>
            </a:r>
            <a:endParaRPr lang="zh-CN" altLang="en-US" sz="2800" dirty="0">
              <a:latin typeface="Arial" pitchFamily="34" charset="0"/>
            </a:endParaRPr>
          </a:p>
        </p:txBody>
      </p:sp>
      <p:sp>
        <p:nvSpPr>
          <p:cNvPr id="4" name="文本框 3"/>
          <p:cNvSpPr txBox="1"/>
          <p:nvPr/>
        </p:nvSpPr>
        <p:spPr>
          <a:xfrm>
            <a:off x="539750" y="1557020"/>
            <a:ext cx="7823200" cy="3330575"/>
          </a:xfrm>
          <a:prstGeom prst="rect">
            <a:avLst/>
          </a:prstGeom>
          <a:noFill/>
          <a:ln w="9525">
            <a:noFill/>
          </a:ln>
        </p:spPr>
        <p:txBody>
          <a:bodyPr wrap="square">
            <a:spAutoFit/>
          </a:bodyPr>
          <a:lstStyle/>
          <a:p>
            <a:pPr marL="0" indent="0"/>
            <a:r>
              <a:rPr lang="zh-CN" sz="2200" b="1" dirty="0">
                <a:latin typeface="宋体" charset="0"/>
                <a:ea typeface="宋体" charset="0"/>
                <a:cs typeface="宋体" charset="0"/>
                <a:sym typeface="+mn-ea"/>
              </a:rPr>
              <a:t>练习</a:t>
            </a:r>
            <a:r>
              <a:rPr sz="2200" b="1" dirty="0">
                <a:latin typeface="宋体" charset="0"/>
                <a:ea typeface="宋体" charset="0"/>
                <a:cs typeface="宋体" charset="0"/>
                <a:sym typeface="+mn-ea"/>
              </a:rPr>
              <a:t>：</a:t>
            </a:r>
            <a:r>
              <a:rPr lang="zh-CN" sz="2200" b="1" dirty="0">
                <a:latin typeface="宋体" charset="0"/>
                <a:ea typeface="宋体" charset="0"/>
                <a:cs typeface="宋体" charset="0"/>
                <a:sym typeface="+mn-ea"/>
              </a:rPr>
              <a:t>使用</a:t>
            </a:r>
            <a:r>
              <a:rPr lang="zh-CN" sz="2200" b="1" dirty="0">
                <a:latin typeface="微软雅黑" charset="0"/>
                <a:ea typeface="微软雅黑" charset="0"/>
                <a:cs typeface="宋体" charset="0"/>
                <a:sym typeface="+mn-ea"/>
              </a:rPr>
              <a:t>组合继承</a:t>
            </a:r>
            <a:r>
              <a:rPr lang="zh-CN" sz="2200" b="1" dirty="0">
                <a:latin typeface="宋体" charset="0"/>
                <a:ea typeface="宋体" charset="0"/>
                <a:cs typeface="宋体" charset="0"/>
                <a:sym typeface="+mn-ea"/>
              </a:rPr>
              <a:t>的方式实现以下类的继承</a:t>
            </a:r>
          </a:p>
          <a:p>
            <a:pPr marL="0" indent="0"/>
            <a:r>
              <a:rPr sz="2100" dirty="0">
                <a:latin typeface="宋体" charset="0"/>
                <a:ea typeface="宋体" charset="0"/>
                <a:cs typeface="宋体" charset="0"/>
                <a:sym typeface="+mn-ea"/>
              </a:rPr>
              <a:t> </a:t>
            </a:r>
            <a:r>
              <a:rPr lang="zh-CN" sz="2100" dirty="0">
                <a:solidFill>
                  <a:srgbClr val="FF682F"/>
                </a:solidFill>
                <a:latin typeface="宋体" charset="0"/>
                <a:ea typeface="宋体" charset="0"/>
                <a:cs typeface="宋体" charset="0"/>
                <a:sym typeface="+mn-ea"/>
              </a:rPr>
              <a:t>父</a:t>
            </a:r>
            <a:r>
              <a:rPr sz="2100" dirty="0" err="1">
                <a:solidFill>
                  <a:srgbClr val="FF682F"/>
                </a:solidFill>
                <a:latin typeface="宋体" charset="0"/>
                <a:ea typeface="宋体" charset="0"/>
                <a:cs typeface="宋体" charset="0"/>
                <a:sym typeface="+mn-ea"/>
              </a:rPr>
              <a:t>类：Cat</a:t>
            </a:r>
            <a:endParaRPr sz="2100" dirty="0">
              <a:solidFill>
                <a:srgbClr val="FF682F"/>
              </a:solidFill>
              <a:latin typeface="宋体" charset="0"/>
              <a:ea typeface="宋体" charset="0"/>
              <a:cs typeface="宋体" charset="0"/>
              <a:sym typeface="+mn-ea"/>
            </a:endParaRPr>
          </a:p>
          <a:p>
            <a:pPr marL="0" indent="0"/>
            <a:r>
              <a:rPr sz="2100" dirty="0" err="1">
                <a:latin typeface="宋体" charset="0"/>
                <a:ea typeface="宋体" charset="0"/>
                <a:cs typeface="宋体" charset="0"/>
                <a:sym typeface="+mn-ea"/>
              </a:rPr>
              <a:t>方法</a:t>
            </a:r>
            <a:r>
              <a:rPr sz="2100" dirty="0">
                <a:latin typeface="宋体" charset="0"/>
                <a:ea typeface="宋体" charset="0"/>
                <a:cs typeface="宋体" charset="0"/>
                <a:sym typeface="+mn-ea"/>
              </a:rPr>
              <a:t>：	eat; </a:t>
            </a:r>
          </a:p>
          <a:p>
            <a:pPr marL="0" indent="0"/>
            <a:r>
              <a:rPr sz="2100" dirty="0" err="1">
                <a:latin typeface="宋体" charset="0"/>
                <a:ea typeface="宋体" charset="0"/>
                <a:cs typeface="宋体" charset="0"/>
                <a:sym typeface="+mn-ea"/>
              </a:rPr>
              <a:t>属性</a:t>
            </a:r>
            <a:r>
              <a:rPr sz="2100" dirty="0">
                <a:latin typeface="宋体" charset="0"/>
                <a:ea typeface="宋体" charset="0"/>
                <a:cs typeface="宋体" charset="0"/>
                <a:sym typeface="+mn-ea"/>
              </a:rPr>
              <a:t>：	fur</a:t>
            </a:r>
          </a:p>
          <a:p>
            <a:pPr marL="0" indent="0"/>
            <a:r>
              <a:rPr sz="2100" dirty="0" err="1">
                <a:latin typeface="宋体" charset="0"/>
                <a:ea typeface="宋体" charset="0"/>
                <a:cs typeface="宋体" charset="0"/>
                <a:sym typeface="+mn-ea"/>
              </a:rPr>
              <a:t>说明</a:t>
            </a:r>
            <a:r>
              <a:rPr sz="2100" dirty="0">
                <a:latin typeface="宋体" charset="0"/>
                <a:ea typeface="宋体" charset="0"/>
                <a:cs typeface="宋体" charset="0"/>
                <a:sym typeface="+mn-ea"/>
              </a:rPr>
              <a:t>： </a:t>
            </a:r>
            <a:r>
              <a:rPr sz="2100" dirty="0" err="1">
                <a:latin typeface="宋体" charset="0"/>
                <a:ea typeface="宋体" charset="0"/>
                <a:cs typeface="宋体" charset="0"/>
                <a:sym typeface="+mn-ea"/>
              </a:rPr>
              <a:t>eat吃各种东西</a:t>
            </a:r>
            <a:endParaRPr sz="2100" dirty="0">
              <a:latin typeface="宋体" charset="0"/>
              <a:ea typeface="宋体" charset="0"/>
              <a:cs typeface="宋体" charset="0"/>
              <a:sym typeface="+mn-ea"/>
            </a:endParaRPr>
          </a:p>
          <a:p>
            <a:pPr marL="0" indent="0"/>
            <a:endParaRPr sz="2100" dirty="0">
              <a:latin typeface="宋体" charset="0"/>
              <a:ea typeface="宋体" charset="0"/>
              <a:cs typeface="宋体" charset="0"/>
              <a:sym typeface="+mn-ea"/>
            </a:endParaRPr>
          </a:p>
          <a:p>
            <a:pPr marL="0" indent="0"/>
            <a:r>
              <a:rPr sz="2100" dirty="0" err="1">
                <a:solidFill>
                  <a:srgbClr val="FF682F"/>
                </a:solidFill>
                <a:latin typeface="宋体" charset="0"/>
                <a:ea typeface="宋体" charset="0"/>
                <a:cs typeface="宋体" charset="0"/>
                <a:sym typeface="+mn-ea"/>
              </a:rPr>
              <a:t>子类</a:t>
            </a:r>
            <a:r>
              <a:rPr sz="2100" dirty="0">
                <a:solidFill>
                  <a:srgbClr val="FF682F"/>
                </a:solidFill>
                <a:latin typeface="宋体" charset="0"/>
                <a:ea typeface="宋体" charset="0"/>
                <a:cs typeface="宋体" charset="0"/>
                <a:sym typeface="+mn-ea"/>
              </a:rPr>
              <a:t>： </a:t>
            </a:r>
            <a:r>
              <a:rPr sz="2100" dirty="0" err="1">
                <a:solidFill>
                  <a:srgbClr val="FF682F"/>
                </a:solidFill>
                <a:latin typeface="宋体" charset="0"/>
                <a:ea typeface="宋体" charset="0"/>
                <a:cs typeface="宋体" charset="0"/>
                <a:sym typeface="+mn-ea"/>
              </a:rPr>
              <a:t>TomCat</a:t>
            </a:r>
            <a:endParaRPr sz="2100" dirty="0">
              <a:solidFill>
                <a:srgbClr val="FF682F"/>
              </a:solidFill>
              <a:latin typeface="宋体" charset="0"/>
              <a:ea typeface="宋体" charset="0"/>
              <a:cs typeface="宋体" charset="0"/>
              <a:sym typeface="+mn-ea"/>
            </a:endParaRPr>
          </a:p>
          <a:p>
            <a:pPr marL="0" indent="0"/>
            <a:r>
              <a:rPr sz="2100" dirty="0" err="1">
                <a:latin typeface="宋体" charset="0"/>
                <a:ea typeface="宋体" charset="0"/>
                <a:cs typeface="宋体" charset="0"/>
                <a:sym typeface="+mn-ea"/>
              </a:rPr>
              <a:t>方法：eat</a:t>
            </a:r>
            <a:r>
              <a:rPr sz="2100" dirty="0">
                <a:latin typeface="宋体" charset="0"/>
                <a:ea typeface="宋体" charset="0"/>
                <a:cs typeface="宋体" charset="0"/>
                <a:sym typeface="+mn-ea"/>
              </a:rPr>
              <a:t>; </a:t>
            </a:r>
            <a:r>
              <a:rPr sz="2100" dirty="0" err="1">
                <a:latin typeface="宋体" charset="0"/>
                <a:ea typeface="宋体" charset="0"/>
                <a:cs typeface="宋体" charset="0"/>
                <a:sym typeface="+mn-ea"/>
              </a:rPr>
              <a:t>catchMouse</a:t>
            </a:r>
            <a:endParaRPr sz="2100" dirty="0">
              <a:latin typeface="宋体" charset="0"/>
              <a:ea typeface="宋体" charset="0"/>
              <a:cs typeface="宋体" charset="0"/>
              <a:sym typeface="+mn-ea"/>
            </a:endParaRPr>
          </a:p>
          <a:p>
            <a:pPr marL="0" indent="0"/>
            <a:r>
              <a:rPr sz="2100" dirty="0" err="1">
                <a:latin typeface="宋体" charset="0"/>
                <a:ea typeface="宋体" charset="0"/>
                <a:cs typeface="宋体" charset="0"/>
                <a:sym typeface="+mn-ea"/>
              </a:rPr>
              <a:t>属性：fur</a:t>
            </a:r>
            <a:r>
              <a:rPr sz="2100" dirty="0">
                <a:latin typeface="宋体" charset="0"/>
                <a:ea typeface="宋体" charset="0"/>
                <a:cs typeface="宋体" charset="0"/>
                <a:sym typeface="+mn-ea"/>
              </a:rPr>
              <a:t>; friend</a:t>
            </a:r>
          </a:p>
          <a:p>
            <a:pPr marL="0" indent="0"/>
            <a:r>
              <a:rPr sz="2100" dirty="0" err="1">
                <a:latin typeface="宋体" charset="0"/>
                <a:ea typeface="宋体" charset="0"/>
                <a:cs typeface="宋体" charset="0"/>
                <a:sym typeface="+mn-ea"/>
              </a:rPr>
              <a:t>说明：eat只吃面包</a:t>
            </a:r>
            <a:endParaRPr lang="zh-CN" altLang="en-US" sz="2100" dirty="0">
              <a:solidFill>
                <a:srgbClr val="FF682F"/>
              </a:solidFill>
              <a:latin typeface="宋体" charset="0"/>
              <a:ea typeface="宋体" charset="0"/>
              <a:cs typeface="宋体"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作业	</a:t>
            </a:r>
            <a:endParaRPr lang="zh-CN" altLang="en-US" sz="2800" dirty="0">
              <a:latin typeface="Arial" pitchFamily="34" charset="0"/>
            </a:endParaRPr>
          </a:p>
        </p:txBody>
      </p:sp>
      <p:sp>
        <p:nvSpPr>
          <p:cNvPr id="4" name="文本框 3"/>
          <p:cNvSpPr txBox="1"/>
          <p:nvPr/>
        </p:nvSpPr>
        <p:spPr>
          <a:xfrm>
            <a:off x="539750" y="1557020"/>
            <a:ext cx="7823200" cy="1214755"/>
          </a:xfrm>
          <a:prstGeom prst="rect">
            <a:avLst/>
          </a:prstGeom>
          <a:noFill/>
          <a:ln w="9525">
            <a:noFill/>
          </a:ln>
        </p:spPr>
        <p:txBody>
          <a:bodyPr wrap="square">
            <a:spAutoFit/>
          </a:bodyPr>
          <a:lstStyle/>
          <a:p>
            <a:pPr marL="0" indent="0"/>
            <a:r>
              <a:rPr lang="en-US" altLang="zh-CN" sz="2400" dirty="0">
                <a:solidFill>
                  <a:schemeClr val="tx1"/>
                </a:solidFill>
                <a:latin typeface="微软雅黑" charset="0"/>
                <a:ea typeface="微软雅黑" charset="0"/>
                <a:cs typeface="宋体" charset="0"/>
                <a:sym typeface="+mn-ea"/>
              </a:rPr>
              <a:t>1, </a:t>
            </a:r>
            <a:r>
              <a:rPr lang="zh-CN" altLang="en-US" sz="2400" dirty="0">
                <a:solidFill>
                  <a:schemeClr val="tx1"/>
                </a:solidFill>
                <a:latin typeface="微软雅黑" charset="0"/>
                <a:ea typeface="微软雅黑" charset="0"/>
                <a:cs typeface="宋体" charset="0"/>
                <a:sym typeface="+mn-ea"/>
              </a:rPr>
              <a:t>将课堂案例自己写一遍</a:t>
            </a:r>
          </a:p>
          <a:p>
            <a:pPr marL="0" indent="0"/>
            <a:endParaRPr lang="en-US" altLang="zh-CN" sz="2400" dirty="0">
              <a:solidFill>
                <a:schemeClr val="tx1"/>
              </a:solidFill>
              <a:latin typeface="微软雅黑" charset="0"/>
              <a:ea typeface="微软雅黑" charset="0"/>
              <a:cs typeface="宋体" charset="0"/>
              <a:sym typeface="+mn-ea"/>
            </a:endParaRPr>
          </a:p>
          <a:p>
            <a:pPr marL="0" indent="0"/>
            <a:r>
              <a:rPr lang="en-US" altLang="zh-CN" sz="2400" dirty="0">
                <a:solidFill>
                  <a:schemeClr val="tx1"/>
                </a:solidFill>
                <a:latin typeface="微软雅黑" charset="0"/>
                <a:ea typeface="微软雅黑" charset="0"/>
                <a:cs typeface="宋体" charset="0"/>
                <a:sym typeface="+mn-ea"/>
              </a:rPr>
              <a:t>2, </a:t>
            </a:r>
            <a:r>
              <a:rPr lang="zh-CN" altLang="en-US" sz="2400" dirty="0">
                <a:solidFill>
                  <a:schemeClr val="tx1"/>
                </a:solidFill>
                <a:latin typeface="微软雅黑" charset="0"/>
                <a:ea typeface="微软雅黑" charset="0"/>
                <a:cs typeface="宋体" charset="0"/>
                <a:sym typeface="+mn-ea"/>
              </a:rPr>
              <a:t>使用构造函数</a:t>
            </a:r>
            <a:r>
              <a:rPr lang="en-US" altLang="zh-CN" sz="2400" dirty="0">
                <a:solidFill>
                  <a:schemeClr val="tx1"/>
                </a:solidFill>
                <a:latin typeface="微软雅黑" charset="0"/>
                <a:ea typeface="微软雅黑" charset="0"/>
                <a:cs typeface="宋体" charset="0"/>
                <a:sym typeface="+mn-ea"/>
              </a:rPr>
              <a:t>+</a:t>
            </a:r>
            <a:r>
              <a:rPr lang="zh-CN" altLang="en-US" sz="2400" dirty="0">
                <a:solidFill>
                  <a:schemeClr val="tx1"/>
                </a:solidFill>
                <a:latin typeface="微软雅黑" charset="0"/>
                <a:ea typeface="微软雅黑" charset="0"/>
                <a:cs typeface="宋体" charset="0"/>
                <a:sym typeface="+mn-ea"/>
              </a:rPr>
              <a:t>原型模式实现萤火虫案例</a:t>
            </a:r>
          </a:p>
        </p:txBody>
      </p:sp>
      <p:pic>
        <p:nvPicPr>
          <p:cNvPr id="5" name="图片 4"/>
          <p:cNvPicPr>
            <a:picLocks noChangeAspect="1"/>
          </p:cNvPicPr>
          <p:nvPr/>
        </p:nvPicPr>
        <p:blipFill>
          <a:blip r:embed="rId3" cstate="print"/>
          <a:stretch>
            <a:fillRect/>
          </a:stretch>
        </p:blipFill>
        <p:spPr>
          <a:xfrm>
            <a:off x="3995420" y="2852420"/>
            <a:ext cx="4590415" cy="36950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作业	</a:t>
            </a:r>
            <a:endParaRPr lang="zh-CN" altLang="en-US" sz="2800" dirty="0">
              <a:latin typeface="Arial" pitchFamily="34" charset="0"/>
            </a:endParaRPr>
          </a:p>
        </p:txBody>
      </p:sp>
      <p:sp>
        <p:nvSpPr>
          <p:cNvPr id="4" name="文本框 3"/>
          <p:cNvSpPr txBox="1"/>
          <p:nvPr/>
        </p:nvSpPr>
        <p:spPr>
          <a:xfrm>
            <a:off x="539750" y="1557020"/>
            <a:ext cx="4413885" cy="4384675"/>
          </a:xfrm>
          <a:prstGeom prst="rect">
            <a:avLst/>
          </a:prstGeom>
          <a:noFill/>
          <a:ln w="9525">
            <a:noFill/>
          </a:ln>
        </p:spPr>
        <p:txBody>
          <a:bodyPr wrap="square">
            <a:spAutoFit/>
          </a:bodyPr>
          <a:lstStyle/>
          <a:p>
            <a:pPr marL="0" indent="0"/>
            <a:r>
              <a:rPr lang="en-US" altLang="zh-CN" sz="2400" dirty="0">
                <a:solidFill>
                  <a:schemeClr val="tx1"/>
                </a:solidFill>
                <a:latin typeface="微软雅黑" charset="0"/>
                <a:ea typeface="微软雅黑" charset="0"/>
                <a:cs typeface="宋体" charset="0"/>
                <a:sym typeface="+mn-ea"/>
              </a:rPr>
              <a:t>2, </a:t>
            </a:r>
            <a:r>
              <a:rPr lang="zh-CN" altLang="en-US" sz="2400" dirty="0">
                <a:solidFill>
                  <a:schemeClr val="tx1"/>
                </a:solidFill>
                <a:latin typeface="微软雅黑" charset="0"/>
                <a:ea typeface="微软雅黑" charset="0"/>
                <a:cs typeface="宋体" charset="0"/>
                <a:sym typeface="+mn-ea"/>
              </a:rPr>
              <a:t>使用</a:t>
            </a:r>
            <a:r>
              <a:rPr lang="zh-CN" altLang="en-US" sz="2400" b="1" dirty="0">
                <a:latin typeface="微软雅黑" charset="0"/>
                <a:ea typeface="微软雅黑" charset="0"/>
                <a:cs typeface="宋体" charset="0"/>
                <a:sym typeface="+mn-ea"/>
              </a:rPr>
              <a:t>组合继承</a:t>
            </a:r>
            <a:r>
              <a:rPr lang="en-US" altLang="zh-CN" sz="2400" b="1" dirty="0">
                <a:latin typeface="微软雅黑" charset="0"/>
                <a:ea typeface="微软雅黑" charset="0"/>
                <a:cs typeface="宋体" charset="0"/>
                <a:sym typeface="+mn-ea"/>
              </a:rPr>
              <a:t>(</a:t>
            </a:r>
            <a:r>
              <a:rPr lang="zh-CN" altLang="en-US" sz="2400" b="1" dirty="0">
                <a:latin typeface="微软雅黑" charset="0"/>
                <a:ea typeface="微软雅黑" charset="0"/>
                <a:cs typeface="宋体" charset="0"/>
                <a:sym typeface="+mn-ea"/>
              </a:rPr>
              <a:t>构造函数</a:t>
            </a:r>
            <a:r>
              <a:rPr lang="en-US" altLang="zh-CN" sz="2400" b="1" dirty="0">
                <a:latin typeface="微软雅黑" charset="0"/>
                <a:ea typeface="微软雅黑" charset="0"/>
                <a:cs typeface="宋体" charset="0"/>
                <a:sym typeface="+mn-ea"/>
              </a:rPr>
              <a:t>+</a:t>
            </a:r>
            <a:r>
              <a:rPr lang="zh-CN" altLang="en-US" sz="2400" b="1" dirty="0">
                <a:latin typeface="微软雅黑" charset="0"/>
                <a:ea typeface="微软雅黑" charset="0"/>
                <a:cs typeface="宋体" charset="0"/>
                <a:sym typeface="+mn-ea"/>
              </a:rPr>
              <a:t>原型链继承</a:t>
            </a:r>
            <a:r>
              <a:rPr lang="en-US" altLang="zh-CN" sz="2400" b="1" dirty="0">
                <a:latin typeface="微软雅黑" charset="0"/>
                <a:ea typeface="微软雅黑" charset="0"/>
                <a:cs typeface="宋体" charset="0"/>
                <a:sym typeface="+mn-ea"/>
              </a:rPr>
              <a:t>+</a:t>
            </a:r>
            <a:r>
              <a:rPr lang="zh-CN" altLang="en-US" sz="2400" b="1" dirty="0">
                <a:latin typeface="微软雅黑" charset="0"/>
                <a:ea typeface="微软雅黑" charset="0"/>
                <a:cs typeface="宋体" charset="0"/>
                <a:sym typeface="+mn-ea"/>
              </a:rPr>
              <a:t>借用构造函数</a:t>
            </a:r>
            <a:r>
              <a:rPr lang="en-US" altLang="zh-CN" sz="2400" b="1" dirty="0">
                <a:latin typeface="微软雅黑" charset="0"/>
                <a:ea typeface="微软雅黑" charset="0"/>
                <a:cs typeface="宋体" charset="0"/>
                <a:sym typeface="+mn-ea"/>
              </a:rPr>
              <a:t>)</a:t>
            </a:r>
            <a:r>
              <a:rPr lang="zh-CN" altLang="en-US" sz="2400" dirty="0">
                <a:solidFill>
                  <a:schemeClr val="tx1"/>
                </a:solidFill>
                <a:latin typeface="微软雅黑" charset="0"/>
                <a:ea typeface="微软雅黑" charset="0"/>
                <a:cs typeface="宋体" charset="0"/>
                <a:sym typeface="+mn-ea"/>
              </a:rPr>
              <a:t>实现拖拽</a:t>
            </a:r>
          </a:p>
          <a:p>
            <a:pPr marL="0" indent="0"/>
            <a:endParaRPr lang="zh-CN" altLang="en-US" sz="2400" dirty="0">
              <a:solidFill>
                <a:schemeClr val="tx1"/>
              </a:solidFill>
              <a:latin typeface="微软雅黑" charset="0"/>
              <a:ea typeface="微软雅黑" charset="0"/>
              <a:cs typeface="宋体" charset="0"/>
              <a:sym typeface="+mn-ea"/>
            </a:endParaRPr>
          </a:p>
          <a:p>
            <a:pPr marL="0" indent="0"/>
            <a:r>
              <a:rPr lang="zh-CN" altLang="en-US" sz="2400" dirty="0">
                <a:solidFill>
                  <a:schemeClr val="tx1"/>
                </a:solidFill>
                <a:latin typeface="微软雅黑" charset="0"/>
                <a:ea typeface="微软雅黑" charset="0"/>
                <a:cs typeface="宋体" charset="0"/>
                <a:sym typeface="+mn-ea"/>
              </a:rPr>
              <a:t>有三个</a:t>
            </a:r>
            <a:r>
              <a:rPr lang="en-US" altLang="zh-CN" sz="2400" dirty="0">
                <a:solidFill>
                  <a:schemeClr val="tx1"/>
                </a:solidFill>
                <a:latin typeface="微软雅黑" charset="0"/>
                <a:ea typeface="微软雅黑" charset="0"/>
                <a:cs typeface="宋体" charset="0"/>
                <a:sym typeface="+mn-ea"/>
              </a:rPr>
              <a:t>div</a:t>
            </a:r>
          </a:p>
          <a:p>
            <a:pPr marL="342900" indent="-342900">
              <a:buFont typeface="Wingdings" charset="0"/>
              <a:buChar char="Ø"/>
            </a:pPr>
            <a:r>
              <a:rPr lang="zh-CN" altLang="en-US" sz="2000" dirty="0">
                <a:solidFill>
                  <a:schemeClr val="tx1"/>
                </a:solidFill>
                <a:latin typeface="微软雅黑" charset="0"/>
                <a:ea typeface="微软雅黑" charset="0"/>
                <a:cs typeface="宋体" charset="0"/>
                <a:sym typeface="+mn-ea"/>
              </a:rPr>
              <a:t>粉色的</a:t>
            </a:r>
            <a:r>
              <a:rPr lang="en-US" altLang="zh-CN" sz="2000" dirty="0">
                <a:solidFill>
                  <a:schemeClr val="tx1"/>
                </a:solidFill>
                <a:latin typeface="微软雅黑" charset="0"/>
                <a:ea typeface="微软雅黑" charset="0"/>
                <a:cs typeface="宋体" charset="0"/>
                <a:sym typeface="+mn-ea"/>
              </a:rPr>
              <a:t>div</a:t>
            </a:r>
            <a:r>
              <a:rPr lang="zh-CN" altLang="en-US" sz="2000" dirty="0">
                <a:solidFill>
                  <a:schemeClr val="tx1"/>
                </a:solidFill>
                <a:latin typeface="微软雅黑" charset="0"/>
                <a:ea typeface="微软雅黑" charset="0"/>
                <a:cs typeface="宋体" charset="0"/>
                <a:sym typeface="+mn-ea"/>
              </a:rPr>
              <a:t>可以随意拖拽</a:t>
            </a:r>
            <a:r>
              <a:rPr lang="en-US" altLang="zh-CN" sz="2000" dirty="0" err="1">
                <a:solidFill>
                  <a:schemeClr val="tx1"/>
                </a:solidFill>
                <a:latin typeface="微软雅黑" charset="0"/>
                <a:ea typeface="微软雅黑" charset="0"/>
                <a:cs typeface="宋体" charset="0"/>
                <a:sym typeface="+mn-ea"/>
              </a:rPr>
              <a:t>DragBox</a:t>
            </a:r>
            <a:r>
              <a:rPr lang="en-US" altLang="zh-CN" sz="2000" dirty="0">
                <a:solidFill>
                  <a:schemeClr val="tx1"/>
                </a:solidFill>
                <a:latin typeface="微软雅黑" charset="0"/>
                <a:ea typeface="微软雅黑" charset="0"/>
                <a:cs typeface="宋体" charset="0"/>
                <a:sym typeface="+mn-ea"/>
              </a:rPr>
              <a:t>;</a:t>
            </a:r>
          </a:p>
          <a:p>
            <a:pPr marL="0" indent="0">
              <a:buFont typeface="Wingdings" charset="0"/>
              <a:buNone/>
            </a:pPr>
            <a:endParaRPr lang="en-US" altLang="zh-CN" sz="2000" dirty="0">
              <a:solidFill>
                <a:schemeClr val="tx1"/>
              </a:solidFill>
              <a:latin typeface="微软雅黑" charset="0"/>
              <a:ea typeface="微软雅黑" charset="0"/>
              <a:cs typeface="宋体" charset="0"/>
              <a:sym typeface="+mn-ea"/>
            </a:endParaRPr>
          </a:p>
          <a:p>
            <a:pPr marL="342900" indent="-342900">
              <a:buFont typeface="Wingdings" charset="0"/>
              <a:buChar char="Ø"/>
            </a:pPr>
            <a:r>
              <a:rPr lang="zh-CN" altLang="en-US" sz="2000" dirty="0">
                <a:solidFill>
                  <a:schemeClr val="tx1"/>
                </a:solidFill>
                <a:latin typeface="微软雅黑" charset="0"/>
                <a:ea typeface="微软雅黑" charset="0"/>
                <a:cs typeface="宋体" charset="0"/>
                <a:sym typeface="+mn-ea"/>
              </a:rPr>
              <a:t>红色的</a:t>
            </a:r>
            <a:r>
              <a:rPr lang="en-US" altLang="zh-CN" sz="2000" dirty="0">
                <a:solidFill>
                  <a:schemeClr val="tx1"/>
                </a:solidFill>
                <a:latin typeface="微软雅黑" charset="0"/>
                <a:ea typeface="微软雅黑" charset="0"/>
                <a:cs typeface="宋体" charset="0"/>
                <a:sym typeface="+mn-ea"/>
              </a:rPr>
              <a:t>div</a:t>
            </a:r>
            <a:r>
              <a:rPr lang="zh-CN" altLang="en-US" sz="2000" dirty="0">
                <a:solidFill>
                  <a:schemeClr val="tx1"/>
                </a:solidFill>
                <a:latin typeface="微软雅黑" charset="0"/>
                <a:ea typeface="微软雅黑" charset="0"/>
                <a:cs typeface="宋体" charset="0"/>
                <a:sym typeface="+mn-ea"/>
              </a:rPr>
              <a:t>可以拖拽</a:t>
            </a:r>
            <a:r>
              <a:rPr lang="en-US" altLang="zh-CN" sz="2000" dirty="0">
                <a:solidFill>
                  <a:schemeClr val="tx1"/>
                </a:solidFill>
                <a:latin typeface="微软雅黑" charset="0"/>
                <a:ea typeface="微软雅黑" charset="0"/>
                <a:cs typeface="宋体" charset="0"/>
                <a:sym typeface="+mn-ea"/>
              </a:rPr>
              <a:t>,</a:t>
            </a:r>
            <a:r>
              <a:rPr lang="zh-CN" altLang="en-US" sz="2000" dirty="0">
                <a:solidFill>
                  <a:schemeClr val="tx1"/>
                </a:solidFill>
                <a:latin typeface="微软雅黑" charset="0"/>
                <a:ea typeface="微软雅黑" charset="0"/>
                <a:cs typeface="宋体" charset="0"/>
                <a:sym typeface="+mn-ea"/>
              </a:rPr>
              <a:t>但是不能超出左边界和上边界</a:t>
            </a:r>
            <a:r>
              <a:rPr lang="en-US" altLang="zh-CN" sz="2000" dirty="0" err="1">
                <a:solidFill>
                  <a:schemeClr val="tx1"/>
                </a:solidFill>
                <a:latin typeface="微软雅黑" charset="0"/>
                <a:ea typeface="微软雅黑" charset="0"/>
                <a:cs typeface="宋体" charset="0"/>
                <a:sym typeface="+mn-ea"/>
              </a:rPr>
              <a:t>DragBoxLimit</a:t>
            </a:r>
            <a:r>
              <a:rPr lang="en-US" altLang="zh-CN" sz="2000" dirty="0">
                <a:solidFill>
                  <a:schemeClr val="tx1"/>
                </a:solidFill>
                <a:latin typeface="微软雅黑" charset="0"/>
                <a:ea typeface="微软雅黑" charset="0"/>
                <a:cs typeface="宋体" charset="0"/>
                <a:sym typeface="+mn-ea"/>
              </a:rPr>
              <a:t>;</a:t>
            </a:r>
          </a:p>
          <a:p>
            <a:pPr marL="342900" indent="-342900">
              <a:buFont typeface="Wingdings" charset="0"/>
              <a:buChar char="Ø"/>
            </a:pPr>
            <a:endParaRPr lang="zh-CN" altLang="en-US" sz="2000" dirty="0">
              <a:solidFill>
                <a:schemeClr val="tx1"/>
              </a:solidFill>
              <a:latin typeface="微软雅黑" charset="0"/>
              <a:ea typeface="微软雅黑" charset="0"/>
              <a:cs typeface="宋体" charset="0"/>
              <a:sym typeface="+mn-ea"/>
            </a:endParaRPr>
          </a:p>
          <a:p>
            <a:pPr marL="342900" indent="-342900">
              <a:buFont typeface="Wingdings" charset="0"/>
              <a:buChar char="Ø"/>
            </a:pPr>
            <a:r>
              <a:rPr lang="zh-CN" altLang="en-US" sz="2000" dirty="0">
                <a:solidFill>
                  <a:schemeClr val="tx1"/>
                </a:solidFill>
                <a:latin typeface="微软雅黑" charset="0"/>
                <a:ea typeface="微软雅黑" charset="0"/>
                <a:cs typeface="宋体" charset="0"/>
                <a:sym typeface="+mn-ea"/>
              </a:rPr>
              <a:t>黄色的</a:t>
            </a:r>
            <a:r>
              <a:rPr lang="en-US" altLang="zh-CN" sz="2000" dirty="0">
                <a:solidFill>
                  <a:schemeClr val="tx1"/>
                </a:solidFill>
                <a:latin typeface="微软雅黑" charset="0"/>
                <a:ea typeface="微软雅黑" charset="0"/>
                <a:cs typeface="宋体" charset="0"/>
                <a:sym typeface="+mn-ea"/>
              </a:rPr>
              <a:t>div</a:t>
            </a:r>
            <a:r>
              <a:rPr lang="zh-CN" altLang="en-US" sz="2000" dirty="0">
                <a:solidFill>
                  <a:schemeClr val="tx1"/>
                </a:solidFill>
                <a:latin typeface="微软雅黑" charset="0"/>
                <a:ea typeface="微软雅黑" charset="0"/>
                <a:cs typeface="宋体" charset="0"/>
                <a:sym typeface="+mn-ea"/>
              </a:rPr>
              <a:t>在红色</a:t>
            </a:r>
            <a:r>
              <a:rPr lang="en-US" altLang="zh-CN" sz="2000" dirty="0">
                <a:solidFill>
                  <a:schemeClr val="tx1"/>
                </a:solidFill>
                <a:latin typeface="微软雅黑" charset="0"/>
                <a:ea typeface="微软雅黑" charset="0"/>
                <a:cs typeface="宋体" charset="0"/>
                <a:sym typeface="+mn-ea"/>
              </a:rPr>
              <a:t>div</a:t>
            </a:r>
            <a:r>
              <a:rPr lang="zh-CN" altLang="en-US" sz="2000" dirty="0">
                <a:solidFill>
                  <a:schemeClr val="tx1"/>
                </a:solidFill>
                <a:latin typeface="微软雅黑" charset="0"/>
                <a:ea typeface="微软雅黑" charset="0"/>
                <a:cs typeface="宋体" charset="0"/>
                <a:sym typeface="+mn-ea"/>
              </a:rPr>
              <a:t>基础上可以显示当前坐标位置</a:t>
            </a:r>
            <a:r>
              <a:rPr lang="en-US" altLang="zh-CN" sz="2000" dirty="0" err="1">
                <a:solidFill>
                  <a:schemeClr val="tx1"/>
                </a:solidFill>
                <a:latin typeface="微软雅黑" charset="0"/>
                <a:ea typeface="微软雅黑" charset="0"/>
                <a:cs typeface="宋体" charset="0"/>
                <a:sym typeface="+mn-ea"/>
              </a:rPr>
              <a:t>DragBoxLimitText</a:t>
            </a:r>
            <a:r>
              <a:rPr lang="en-US" altLang="zh-CN" sz="2000" dirty="0">
                <a:solidFill>
                  <a:schemeClr val="tx1"/>
                </a:solidFill>
                <a:latin typeface="微软雅黑" charset="0"/>
                <a:ea typeface="微软雅黑" charset="0"/>
                <a:cs typeface="宋体" charset="0"/>
                <a:sym typeface="+mn-ea"/>
              </a:rPr>
              <a:t>;</a:t>
            </a:r>
          </a:p>
        </p:txBody>
      </p:sp>
      <p:pic>
        <p:nvPicPr>
          <p:cNvPr id="6" name="图片 5"/>
          <p:cNvPicPr>
            <a:picLocks noChangeAspect="1"/>
          </p:cNvPicPr>
          <p:nvPr/>
        </p:nvPicPr>
        <p:blipFill>
          <a:blip r:embed="rId3" cstate="print"/>
          <a:stretch>
            <a:fillRect/>
          </a:stretch>
        </p:blipFill>
        <p:spPr>
          <a:xfrm>
            <a:off x="5364480" y="1772285"/>
            <a:ext cx="3524250" cy="44608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作业	</a:t>
            </a:r>
            <a:endParaRPr lang="zh-CN" altLang="en-US" sz="2800" dirty="0">
              <a:latin typeface="Arial" pitchFamily="34" charset="0"/>
            </a:endParaRPr>
          </a:p>
        </p:txBody>
      </p:sp>
      <p:sp>
        <p:nvSpPr>
          <p:cNvPr id="4" name="文本框 3"/>
          <p:cNvSpPr txBox="1"/>
          <p:nvPr/>
        </p:nvSpPr>
        <p:spPr>
          <a:xfrm>
            <a:off x="539750" y="1557020"/>
            <a:ext cx="7752715" cy="788035"/>
          </a:xfrm>
          <a:prstGeom prst="rect">
            <a:avLst/>
          </a:prstGeom>
          <a:noFill/>
          <a:ln w="9525">
            <a:noFill/>
          </a:ln>
        </p:spPr>
        <p:txBody>
          <a:bodyPr wrap="square">
            <a:spAutoFit/>
          </a:bodyPr>
          <a:lstStyle/>
          <a:p>
            <a:pPr marL="0" indent="0"/>
            <a:r>
              <a:rPr lang="en-US" altLang="zh-CN" sz="2400">
                <a:solidFill>
                  <a:schemeClr val="tx1"/>
                </a:solidFill>
                <a:latin typeface="微软雅黑" charset="0"/>
                <a:ea typeface="微软雅黑" charset="0"/>
                <a:cs typeface="宋体" charset="0"/>
                <a:sym typeface="+mn-ea"/>
              </a:rPr>
              <a:t>3, </a:t>
            </a:r>
            <a:r>
              <a:rPr lang="zh-CN" altLang="en-US" sz="2400">
                <a:solidFill>
                  <a:schemeClr val="tx1"/>
                </a:solidFill>
                <a:latin typeface="微软雅黑" charset="0"/>
                <a:ea typeface="微软雅黑" charset="0"/>
                <a:cs typeface="宋体" charset="0"/>
                <a:sym typeface="+mn-ea"/>
              </a:rPr>
              <a:t>使用</a:t>
            </a:r>
            <a:r>
              <a:rPr lang="zh-CN" altLang="en-US" sz="2400" b="1">
                <a:solidFill>
                  <a:schemeClr val="tx1"/>
                </a:solidFill>
                <a:latin typeface="微软雅黑" charset="0"/>
                <a:ea typeface="微软雅黑" charset="0"/>
                <a:cs typeface="宋体" charset="0"/>
                <a:sym typeface="+mn-ea"/>
              </a:rPr>
              <a:t>构造函数</a:t>
            </a:r>
            <a:r>
              <a:rPr lang="en-US" altLang="zh-CN" sz="2400" b="1">
                <a:solidFill>
                  <a:schemeClr val="tx1"/>
                </a:solidFill>
                <a:latin typeface="微软雅黑" charset="0"/>
                <a:ea typeface="微软雅黑" charset="0"/>
                <a:cs typeface="宋体" charset="0"/>
                <a:sym typeface="+mn-ea"/>
              </a:rPr>
              <a:t>+</a:t>
            </a:r>
            <a:r>
              <a:rPr lang="zh-CN" altLang="en-US" sz="2400" b="1">
                <a:solidFill>
                  <a:schemeClr val="tx1"/>
                </a:solidFill>
                <a:latin typeface="微软雅黑" charset="0"/>
                <a:ea typeface="微软雅黑" charset="0"/>
                <a:cs typeface="宋体" charset="0"/>
                <a:sym typeface="+mn-ea"/>
              </a:rPr>
              <a:t>原型模式</a:t>
            </a:r>
            <a:r>
              <a:rPr lang="zh-CN" altLang="en-US" sz="2400">
                <a:solidFill>
                  <a:schemeClr val="tx1"/>
                </a:solidFill>
                <a:latin typeface="微软雅黑" charset="0"/>
                <a:ea typeface="微软雅黑" charset="0"/>
                <a:cs typeface="宋体" charset="0"/>
                <a:sym typeface="+mn-ea"/>
              </a:rPr>
              <a:t>实现萤火虫</a:t>
            </a:r>
            <a:r>
              <a:rPr lang="en-US" altLang="zh-CN" sz="2400">
                <a:solidFill>
                  <a:schemeClr val="tx1"/>
                </a:solidFill>
                <a:latin typeface="微软雅黑" charset="0"/>
                <a:ea typeface="微软雅黑" charset="0"/>
                <a:cs typeface="宋体" charset="0"/>
                <a:sym typeface="+mn-ea"/>
              </a:rPr>
              <a:t>+</a:t>
            </a:r>
            <a:r>
              <a:rPr lang="zh-CN" altLang="en-US" sz="2400">
                <a:solidFill>
                  <a:schemeClr val="tx1"/>
                </a:solidFill>
                <a:latin typeface="微软雅黑" charset="0"/>
                <a:ea typeface="微软雅黑" charset="0"/>
                <a:cs typeface="宋体" charset="0"/>
                <a:sym typeface="+mn-ea"/>
              </a:rPr>
              <a:t>雪花</a:t>
            </a:r>
          </a:p>
          <a:p>
            <a:pPr marL="0" indent="0"/>
            <a:r>
              <a:rPr lang="zh-CN" altLang="en-US" sz="2000">
                <a:solidFill>
                  <a:schemeClr val="tx1"/>
                </a:solidFill>
                <a:latin typeface="微软雅黑" charset="0"/>
                <a:ea typeface="微软雅黑" charset="0"/>
                <a:cs typeface="宋体" charset="0"/>
                <a:sym typeface="+mn-ea"/>
              </a:rPr>
              <a:t>这里涉及到两个构造函数</a:t>
            </a:r>
            <a:r>
              <a:rPr lang="en-US" altLang="zh-CN" sz="2000">
                <a:solidFill>
                  <a:schemeClr val="tx1"/>
                </a:solidFill>
                <a:latin typeface="微软雅黑" charset="0"/>
                <a:ea typeface="微软雅黑" charset="0"/>
                <a:cs typeface="宋体" charset="0"/>
                <a:sym typeface="+mn-ea"/>
              </a:rPr>
              <a:t>: </a:t>
            </a:r>
            <a:r>
              <a:rPr lang="zh-CN" altLang="en-US" sz="2000">
                <a:solidFill>
                  <a:schemeClr val="tx1"/>
                </a:solidFill>
                <a:latin typeface="微软雅黑" charset="0"/>
                <a:ea typeface="微软雅黑" charset="0"/>
                <a:cs typeface="宋体" charset="0"/>
                <a:sym typeface="+mn-ea"/>
              </a:rPr>
              <a:t>萤火虫</a:t>
            </a:r>
            <a:r>
              <a:rPr lang="en-US" altLang="zh-CN" sz="2000">
                <a:solidFill>
                  <a:schemeClr val="tx1"/>
                </a:solidFill>
                <a:latin typeface="微软雅黑" charset="0"/>
                <a:ea typeface="微软雅黑" charset="0"/>
                <a:cs typeface="宋体" charset="0"/>
                <a:sym typeface="+mn-ea"/>
              </a:rPr>
              <a:t>Fireworm</a:t>
            </a:r>
            <a:r>
              <a:rPr lang="zh-CN" altLang="en-US" sz="2000">
                <a:solidFill>
                  <a:schemeClr val="tx1"/>
                </a:solidFill>
                <a:latin typeface="微软雅黑" charset="0"/>
                <a:ea typeface="微软雅黑" charset="0"/>
                <a:cs typeface="宋体" charset="0"/>
                <a:sym typeface="+mn-ea"/>
              </a:rPr>
              <a:t>和雪花</a:t>
            </a:r>
            <a:r>
              <a:rPr lang="en-US" altLang="zh-CN" sz="2000">
                <a:solidFill>
                  <a:schemeClr val="tx1"/>
                </a:solidFill>
                <a:latin typeface="微软雅黑" charset="0"/>
                <a:ea typeface="微软雅黑" charset="0"/>
                <a:cs typeface="宋体" charset="0"/>
                <a:sym typeface="+mn-ea"/>
              </a:rPr>
              <a:t>Snow</a:t>
            </a:r>
          </a:p>
        </p:txBody>
      </p:sp>
      <p:pic>
        <p:nvPicPr>
          <p:cNvPr id="5" name="图片 4"/>
          <p:cNvPicPr>
            <a:picLocks noChangeAspect="1"/>
          </p:cNvPicPr>
          <p:nvPr/>
        </p:nvPicPr>
        <p:blipFill>
          <a:blip r:embed="rId3" cstate="print"/>
          <a:stretch>
            <a:fillRect/>
          </a:stretch>
        </p:blipFill>
        <p:spPr>
          <a:xfrm>
            <a:off x="971550" y="2708910"/>
            <a:ext cx="5771515" cy="3502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83895" y="1988820"/>
            <a:ext cx="7823200" cy="1615440"/>
          </a:xfrm>
          <a:prstGeom prst="rect">
            <a:avLst/>
          </a:prstGeom>
          <a:noFill/>
          <a:ln w="9525">
            <a:noFill/>
          </a:ln>
        </p:spPr>
        <p:txBody>
          <a:bodyPr wrap="square">
            <a:spAutoFit/>
          </a:bodyPr>
          <a:lstStyle/>
          <a:p>
            <a:pPr marL="0" indent="0"/>
            <a:r>
              <a:rPr sz="2000">
                <a:latin typeface="宋体" charset="0"/>
                <a:ea typeface="宋体" charset="0"/>
                <a:cs typeface="宋体" charset="0"/>
                <a:sym typeface="+mn-ea"/>
              </a:rPr>
              <a:t>比较一下原型内的方法地址是否一致</a:t>
            </a:r>
          </a:p>
          <a:p>
            <a:pPr marL="0" indent="0"/>
            <a:endParaRPr sz="2000" b="0" u="none">
              <a:latin typeface="宋体" charset="0"/>
              <a:ea typeface="宋体" charset="0"/>
              <a:cs typeface="宋体" charset="0"/>
            </a:endParaRPr>
          </a:p>
          <a:p>
            <a:pPr marL="0" algn="l"/>
            <a:r>
              <a:rPr lang="zh-CN" altLang="en-US" sz="2000" b="0" u="none">
                <a:solidFill>
                  <a:srgbClr val="FF682F"/>
                </a:solidFill>
              </a:rPr>
              <a:t>var box1 = new Box();</a:t>
            </a:r>
          </a:p>
          <a:p>
            <a:pPr marL="0" algn="l"/>
            <a:r>
              <a:rPr lang="zh-CN" altLang="en-US" sz="2000">
                <a:solidFill>
                  <a:srgbClr val="FF682F"/>
                </a:solidFill>
              </a:rPr>
              <a:t>var box2 = new Box();</a:t>
            </a:r>
          </a:p>
          <a:p>
            <a:pPr marL="0" algn="l"/>
            <a:r>
              <a:rPr lang="zh-CN" altLang="en-US" sz="2000">
                <a:solidFill>
                  <a:srgbClr val="FF682F"/>
                </a:solidFill>
              </a:rPr>
              <a:t>alert(box1.show == box2.show); </a:t>
            </a:r>
            <a:r>
              <a:rPr lang="en-US" altLang="zh-CN" sz="1800">
                <a:solidFill>
                  <a:srgbClr val="FF682F"/>
                </a:solidFill>
                <a:latin typeface="Times New Roman" charset="0"/>
                <a:ea typeface="Times New Roman" charset="0"/>
                <a:cs typeface="Times New Roman" charset="0"/>
              </a:rPr>
              <a:t>/</a:t>
            </a:r>
            <a:r>
              <a:rPr lang="zh-CN" altLang="en-US" sz="2000"/>
              <a:t>/true，方法的引用地址一致</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115" y="1772920"/>
            <a:ext cx="7823200" cy="701040"/>
          </a:xfrm>
          <a:prstGeom prst="rect">
            <a:avLst/>
          </a:prstGeom>
          <a:noFill/>
          <a:ln w="9525">
            <a:noFill/>
          </a:ln>
        </p:spPr>
        <p:txBody>
          <a:bodyPr wrap="square">
            <a:spAutoFit/>
          </a:bodyPr>
          <a:lstStyle/>
          <a:p>
            <a:pPr marL="0" indent="0"/>
            <a:r>
              <a:rPr lang="zh-CN" sz="2000">
                <a:latin typeface="宋体" charset="0"/>
                <a:ea typeface="宋体" charset="0"/>
                <a:cs typeface="宋体" charset="0"/>
                <a:sym typeface="+mn-ea"/>
              </a:rPr>
              <a:t>比较</a:t>
            </a:r>
            <a:r>
              <a:rPr sz="2000">
                <a:latin typeface="宋体" charset="0"/>
                <a:ea typeface="宋体" charset="0"/>
                <a:cs typeface="宋体" charset="0"/>
                <a:sym typeface="+mn-ea"/>
              </a:rPr>
              <a:t>构造函数的声明方式和原型模式的声明方式，我们通过图示来了解一下</a:t>
            </a:r>
            <a:r>
              <a:rPr lang="en-US" sz="2000">
                <a:latin typeface="宋体" charset="0"/>
                <a:ea typeface="宋体" charset="0"/>
                <a:cs typeface="宋体" charset="0"/>
                <a:sym typeface="+mn-ea"/>
              </a:rPr>
              <a:t>.</a:t>
            </a:r>
          </a:p>
        </p:txBody>
      </p:sp>
      <p:pic>
        <p:nvPicPr>
          <p:cNvPr id="1073742860" name="图片 1073742859"/>
          <p:cNvPicPr>
            <a:picLocks noChangeAspect="1"/>
          </p:cNvPicPr>
          <p:nvPr/>
        </p:nvPicPr>
        <p:blipFill>
          <a:blip r:embed="rId3" cstate="print"/>
          <a:stretch>
            <a:fillRect/>
          </a:stretch>
        </p:blipFill>
        <p:spPr>
          <a:xfrm>
            <a:off x="251460" y="2564765"/>
            <a:ext cx="3774440" cy="3150870"/>
          </a:xfrm>
          <a:prstGeom prst="rect">
            <a:avLst/>
          </a:prstGeom>
          <a:noFill/>
          <a:ln w="9525">
            <a:noFill/>
          </a:ln>
        </p:spPr>
      </p:pic>
      <p:pic>
        <p:nvPicPr>
          <p:cNvPr id="1073742861" name="图片 1073742860"/>
          <p:cNvPicPr>
            <a:picLocks noChangeAspect="1"/>
          </p:cNvPicPr>
          <p:nvPr/>
        </p:nvPicPr>
        <p:blipFill>
          <a:blip r:embed="rId4" cstate="print"/>
          <a:stretch>
            <a:fillRect/>
          </a:stretch>
        </p:blipFill>
        <p:spPr>
          <a:xfrm>
            <a:off x="3923665" y="2637155"/>
            <a:ext cx="4911090" cy="2874010"/>
          </a:xfrm>
          <a:prstGeom prst="rect">
            <a:avLst/>
          </a:prstGeom>
          <a:noFill/>
          <a:ln w="9525">
            <a:noFill/>
          </a:ln>
        </p:spPr>
      </p:pic>
      <p:sp>
        <p:nvSpPr>
          <p:cNvPr id="5" name="文本框 4"/>
          <p:cNvSpPr txBox="1"/>
          <p:nvPr/>
        </p:nvSpPr>
        <p:spPr>
          <a:xfrm>
            <a:off x="1187450" y="5733415"/>
            <a:ext cx="1733550" cy="396240"/>
          </a:xfrm>
          <a:prstGeom prst="rect">
            <a:avLst/>
          </a:prstGeom>
          <a:noFill/>
          <a:ln w="9525">
            <a:noFill/>
          </a:ln>
        </p:spPr>
        <p:txBody>
          <a:bodyPr wrap="square">
            <a:spAutoFit/>
          </a:bodyPr>
          <a:lstStyle/>
          <a:p>
            <a:pPr marL="0" indent="0"/>
            <a:r>
              <a:rPr sz="2000">
                <a:latin typeface="宋体" charset="0"/>
                <a:ea typeface="宋体" charset="0"/>
                <a:cs typeface="宋体" charset="0"/>
                <a:sym typeface="+mn-ea"/>
              </a:rPr>
              <a:t>构造函数</a:t>
            </a:r>
            <a:r>
              <a:rPr lang="zh-CN" sz="2000">
                <a:latin typeface="宋体" charset="0"/>
                <a:ea typeface="宋体" charset="0"/>
                <a:cs typeface="宋体" charset="0"/>
                <a:sym typeface="+mn-ea"/>
              </a:rPr>
              <a:t>方式</a:t>
            </a:r>
          </a:p>
        </p:txBody>
      </p:sp>
      <p:sp>
        <p:nvSpPr>
          <p:cNvPr id="6" name="文本框 5"/>
          <p:cNvSpPr txBox="1"/>
          <p:nvPr/>
        </p:nvSpPr>
        <p:spPr>
          <a:xfrm>
            <a:off x="5537835" y="5589905"/>
            <a:ext cx="1767205" cy="396240"/>
          </a:xfrm>
          <a:prstGeom prst="rect">
            <a:avLst/>
          </a:prstGeom>
          <a:noFill/>
          <a:ln w="9525">
            <a:noFill/>
          </a:ln>
        </p:spPr>
        <p:txBody>
          <a:bodyPr wrap="square">
            <a:spAutoFit/>
          </a:bodyPr>
          <a:lstStyle/>
          <a:p>
            <a:pPr marL="0" indent="0"/>
            <a:r>
              <a:rPr lang="zh-CN" altLang="en-US" sz="2000">
                <a:latin typeface="宋体" charset="0"/>
                <a:ea typeface="宋体" charset="0"/>
                <a:cs typeface="宋体" charset="0"/>
                <a:sym typeface="+mn-ea"/>
              </a:rPr>
              <a:t>原型模式方式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69469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76612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1505" y="1557020"/>
            <a:ext cx="7823200" cy="4328160"/>
          </a:xfrm>
          <a:prstGeom prst="rect">
            <a:avLst/>
          </a:prstGeom>
          <a:noFill/>
          <a:ln w="9525">
            <a:noFill/>
          </a:ln>
        </p:spPr>
        <p:txBody>
          <a:bodyPr wrap="square">
            <a:spAutoFit/>
          </a:bodyPr>
          <a:lstStyle/>
          <a:p>
            <a:pPr marL="0" indent="0"/>
            <a:r>
              <a:rPr lang="en-US" altLang="zh-CN" sz="2000" b="1" dirty="0">
                <a:latin typeface="宋体" charset="0"/>
                <a:ea typeface="宋体" charset="0"/>
                <a:cs typeface="宋体" charset="0"/>
                <a:sym typeface="+mn-ea"/>
              </a:rPr>
              <a:t>constructor</a:t>
            </a:r>
            <a:r>
              <a:rPr lang="zh-CN" altLang="en-US" sz="2000" b="1" dirty="0">
                <a:latin typeface="宋体" charset="0"/>
                <a:ea typeface="宋体" charset="0"/>
                <a:cs typeface="宋体" charset="0"/>
                <a:sym typeface="+mn-ea"/>
              </a:rPr>
              <a:t>属性</a:t>
            </a:r>
            <a:r>
              <a:rPr lang="en-US" altLang="zh-CN" sz="2000" dirty="0">
                <a:latin typeface="宋体" charset="0"/>
                <a:ea typeface="宋体" charset="0"/>
                <a:cs typeface="宋体" charset="0"/>
                <a:sym typeface="+mn-ea"/>
              </a:rPr>
              <a:t>:</a:t>
            </a:r>
            <a:r>
              <a:rPr lang="zh-CN" altLang="en-US" sz="2000" dirty="0">
                <a:latin typeface="宋体" charset="0"/>
                <a:ea typeface="宋体" charset="0"/>
                <a:cs typeface="宋体" charset="0"/>
                <a:sym typeface="+mn-ea"/>
              </a:rPr>
              <a:t>是原型对象的一个属性</a:t>
            </a:r>
            <a:r>
              <a:rPr lang="en-US" altLang="zh-CN" sz="2000" dirty="0">
                <a:latin typeface="宋体" charset="0"/>
                <a:ea typeface="宋体" charset="0"/>
                <a:cs typeface="宋体" charset="0"/>
                <a:sym typeface="+mn-ea"/>
              </a:rPr>
              <a:t>, </a:t>
            </a:r>
            <a:r>
              <a:rPr lang="zh-CN" altLang="en-US" sz="2000" dirty="0">
                <a:latin typeface="宋体" charset="0"/>
                <a:ea typeface="宋体" charset="0"/>
                <a:cs typeface="宋体" charset="0"/>
                <a:sym typeface="+mn-ea"/>
              </a:rPr>
              <a:t>指向原型对象所属的构造函数</a:t>
            </a:r>
            <a:r>
              <a:rPr lang="en-US" altLang="zh-CN" sz="2000" dirty="0">
                <a:latin typeface="宋体" charset="0"/>
                <a:ea typeface="宋体" charset="0"/>
                <a:cs typeface="宋体" charset="0"/>
                <a:sym typeface="+mn-ea"/>
              </a:rPr>
              <a:t>;</a:t>
            </a:r>
            <a:endParaRPr sz="2000" dirty="0">
              <a:latin typeface="宋体" charset="0"/>
              <a:ea typeface="宋体" charset="0"/>
              <a:cs typeface="宋体" charset="0"/>
              <a:sym typeface="+mn-ea"/>
            </a:endParaRPr>
          </a:p>
          <a:p>
            <a:pPr marL="0" indent="0"/>
            <a:r>
              <a:rPr lang="zh-CN" altLang="en-US" sz="2000" dirty="0">
                <a:solidFill>
                  <a:srgbClr val="FF682F"/>
                </a:solidFill>
                <a:sym typeface="+mn-ea"/>
              </a:rPr>
              <a:t>console.log(Box.prototype.constructor === Box);</a:t>
            </a:r>
            <a:endParaRPr sz="2000" dirty="0">
              <a:solidFill>
                <a:srgbClr val="FF682F"/>
              </a:solidFill>
              <a:latin typeface="宋体" charset="0"/>
              <a:ea typeface="宋体" charset="0"/>
              <a:cs typeface="宋体" charset="0"/>
              <a:sym typeface="+mn-ea"/>
            </a:endParaRPr>
          </a:p>
          <a:p>
            <a:pPr marL="0" indent="0"/>
            <a:endParaRPr sz="2000" b="1" dirty="0">
              <a:solidFill>
                <a:srgbClr val="FF682F"/>
              </a:solidFill>
              <a:latin typeface="宋体" charset="0"/>
              <a:ea typeface="宋体" charset="0"/>
              <a:cs typeface="宋体" charset="0"/>
              <a:sym typeface="+mn-ea"/>
            </a:endParaRPr>
          </a:p>
          <a:p>
            <a:pPr marL="0" indent="0"/>
            <a:r>
              <a:rPr sz="2000" b="1" dirty="0">
                <a:latin typeface="宋体" charset="0"/>
                <a:ea typeface="宋体" charset="0"/>
                <a:cs typeface="宋体" charset="0"/>
                <a:sym typeface="+mn-ea"/>
              </a:rPr>
              <a:t>__</a:t>
            </a:r>
            <a:r>
              <a:rPr sz="2000" b="1" dirty="0" err="1">
                <a:latin typeface="宋体" charset="0"/>
                <a:ea typeface="宋体" charset="0"/>
                <a:cs typeface="宋体" charset="0"/>
                <a:sym typeface="+mn-ea"/>
              </a:rPr>
              <a:t>proto__属性</a:t>
            </a:r>
            <a:r>
              <a:rPr lang="en-US" sz="2000" b="1" dirty="0" err="1">
                <a:latin typeface="宋体" charset="0"/>
                <a:ea typeface="宋体" charset="0"/>
                <a:cs typeface="宋体" charset="0"/>
                <a:sym typeface="+mn-ea"/>
              </a:rPr>
              <a:t>:</a:t>
            </a:r>
            <a:r>
              <a:rPr sz="2000" dirty="0" err="1">
                <a:latin typeface="宋体" charset="0"/>
                <a:ea typeface="宋体" charset="0"/>
                <a:cs typeface="宋体" charset="0"/>
                <a:sym typeface="+mn-ea"/>
              </a:rPr>
              <a:t>是实例</a:t>
            </a:r>
            <a:r>
              <a:rPr lang="zh-CN" sz="2000" dirty="0">
                <a:latin typeface="宋体" charset="0"/>
                <a:ea typeface="宋体" charset="0"/>
                <a:cs typeface="宋体" charset="0"/>
                <a:sym typeface="+mn-ea"/>
              </a:rPr>
              <a:t>对象</a:t>
            </a:r>
            <a:r>
              <a:rPr sz="2000" dirty="0" err="1">
                <a:latin typeface="宋体" charset="0"/>
                <a:ea typeface="宋体" charset="0"/>
                <a:cs typeface="宋体" charset="0"/>
                <a:sym typeface="+mn-ea"/>
              </a:rPr>
              <a:t>指向原型对象的一个指针，它的作用就是指向构造函数的原型</a:t>
            </a:r>
            <a:r>
              <a:rPr sz="2000" dirty="0">
                <a:latin typeface="宋体" charset="0"/>
                <a:ea typeface="宋体" charset="0"/>
                <a:cs typeface="宋体" charset="0"/>
                <a:sym typeface="+mn-ea"/>
              </a:rPr>
              <a:t>。</a:t>
            </a:r>
          </a:p>
          <a:p>
            <a:pPr marL="0" indent="0"/>
            <a:r>
              <a:rPr sz="1800" dirty="0">
                <a:latin typeface="宋体" charset="0"/>
                <a:ea typeface="宋体" charset="0"/>
                <a:cs typeface="宋体" charset="0"/>
                <a:sym typeface="+mn-ea"/>
              </a:rPr>
              <a:t>IE </a:t>
            </a:r>
            <a:r>
              <a:rPr sz="1800" dirty="0" err="1">
                <a:latin typeface="宋体" charset="0"/>
                <a:ea typeface="宋体" charset="0"/>
                <a:cs typeface="宋体" charset="0"/>
                <a:sym typeface="+mn-ea"/>
              </a:rPr>
              <a:t>浏览器在脚本访问__proto__会不能识别，火狐和谷歌浏览器及其他某些浏览器均能识别</a:t>
            </a:r>
            <a:r>
              <a:rPr sz="2000" dirty="0">
                <a:latin typeface="宋体" charset="0"/>
                <a:ea typeface="宋体" charset="0"/>
                <a:cs typeface="宋体" charset="0"/>
                <a:sym typeface="+mn-ea"/>
              </a:rPr>
              <a:t>。</a:t>
            </a:r>
            <a:endParaRPr sz="2000" dirty="0">
              <a:solidFill>
                <a:srgbClr val="FF682F"/>
              </a:solidFill>
              <a:latin typeface="宋体" charset="0"/>
              <a:ea typeface="宋体" charset="0"/>
              <a:cs typeface="宋体" charset="0"/>
              <a:sym typeface="+mn-ea"/>
            </a:endParaRPr>
          </a:p>
          <a:p>
            <a:pPr marL="0" indent="0"/>
            <a:r>
              <a:rPr lang="zh-CN" altLang="en-US" sz="2000" dirty="0">
                <a:solidFill>
                  <a:srgbClr val="FF682F"/>
                </a:solidFill>
                <a:sym typeface="+mn-ea"/>
              </a:rPr>
              <a:t>console.log(box1.__proto__);  </a:t>
            </a:r>
            <a:r>
              <a:rPr lang="zh-CN" altLang="en-US" sz="2000" dirty="0">
                <a:solidFill>
                  <a:schemeClr val="tx1"/>
                </a:solidFill>
                <a:sym typeface="+mn-ea"/>
              </a:rPr>
              <a:t> //[object Object]</a:t>
            </a:r>
          </a:p>
          <a:p>
            <a:pPr marL="0" indent="0"/>
            <a:r>
              <a:rPr lang="zh-CN" altLang="en-US" sz="2000" dirty="0">
                <a:solidFill>
                  <a:srgbClr val="FF682F"/>
                </a:solidFill>
                <a:sym typeface="+mn-ea"/>
              </a:rPr>
              <a:t>console.log(box1.__proto__ === Box.prototype);</a:t>
            </a:r>
            <a:endParaRPr sz="2000" dirty="0">
              <a:solidFill>
                <a:srgbClr val="FF682F"/>
              </a:solidFill>
              <a:latin typeface="宋体" charset="0"/>
              <a:ea typeface="宋体" charset="0"/>
              <a:cs typeface="宋体" charset="0"/>
              <a:sym typeface="+mn-ea"/>
            </a:endParaRPr>
          </a:p>
          <a:p>
            <a:pPr marL="0" indent="0"/>
            <a:endParaRPr sz="2000" dirty="0">
              <a:latin typeface="宋体" charset="0"/>
              <a:ea typeface="宋体" charset="0"/>
              <a:cs typeface="宋体" charset="0"/>
              <a:sym typeface="+mn-ea"/>
            </a:endParaRPr>
          </a:p>
          <a:p>
            <a:pPr marL="0" indent="0"/>
            <a:r>
              <a:rPr sz="2000" b="1" dirty="0" err="1">
                <a:latin typeface="宋体" charset="0"/>
                <a:ea typeface="宋体" charset="0"/>
                <a:cs typeface="宋体" charset="0"/>
                <a:sym typeface="+mn-ea"/>
              </a:rPr>
              <a:t>isPrototypeOf</a:t>
            </a:r>
            <a:r>
              <a:rPr sz="2000" b="1" dirty="0">
                <a:latin typeface="宋体" charset="0"/>
                <a:ea typeface="宋体" charset="0"/>
                <a:cs typeface="宋体" charset="0"/>
                <a:sym typeface="+mn-ea"/>
              </a:rPr>
              <a:t>()</a:t>
            </a:r>
            <a:r>
              <a:rPr lang="en-US" sz="2000" b="1" dirty="0">
                <a:latin typeface="宋体" charset="0"/>
                <a:ea typeface="宋体" charset="0"/>
                <a:cs typeface="宋体" charset="0"/>
                <a:sym typeface="+mn-ea"/>
              </a:rPr>
              <a:t>: </a:t>
            </a:r>
            <a:r>
              <a:rPr sz="2000" dirty="0" err="1">
                <a:latin typeface="宋体" charset="0"/>
                <a:ea typeface="宋体" charset="0"/>
                <a:cs typeface="宋体" charset="0"/>
                <a:sym typeface="+mn-ea"/>
              </a:rPr>
              <a:t>判断一个对象是否指向了该构造函数的原型对象</a:t>
            </a:r>
            <a:endParaRPr sz="2000" dirty="0">
              <a:latin typeface="宋体" charset="0"/>
              <a:ea typeface="宋体" charset="0"/>
              <a:cs typeface="宋体" charset="0"/>
              <a:sym typeface="+mn-ea"/>
            </a:endParaRPr>
          </a:p>
          <a:p>
            <a:pPr marL="0" indent="0"/>
            <a:r>
              <a:rPr lang="zh-CN" altLang="en-US" sz="2000" dirty="0">
                <a:solidFill>
                  <a:srgbClr val="FF682F"/>
                </a:solidFill>
                <a:sym typeface="+mn-ea"/>
              </a:rPr>
              <a:t>console.log(Box.prototype.isPrototypeOf(box)); </a:t>
            </a:r>
            <a:r>
              <a:rPr sz="2000" dirty="0">
                <a:latin typeface="宋体" charset="0"/>
                <a:ea typeface="宋体" charset="0"/>
                <a:cs typeface="宋体" charset="0"/>
                <a:sym typeface="+mn-ea"/>
              </a:rPr>
              <a:t>//</a:t>
            </a:r>
            <a:r>
              <a:rPr lang="en-US" sz="2000" dirty="0">
                <a:latin typeface="宋体" charset="0"/>
                <a:ea typeface="宋体" charset="0"/>
                <a:cs typeface="宋体" charset="0"/>
                <a:sym typeface="+mn-ea"/>
              </a:rPr>
              <a:t>true, </a:t>
            </a:r>
            <a:r>
              <a:rPr sz="2000" dirty="0" err="1">
                <a:latin typeface="宋体" charset="0"/>
                <a:ea typeface="宋体" charset="0"/>
                <a:cs typeface="宋体" charset="0"/>
                <a:sym typeface="+mn-ea"/>
              </a:rPr>
              <a:t>实例</a:t>
            </a:r>
            <a:r>
              <a:rPr lang="zh-CN" sz="2000" dirty="0">
                <a:latin typeface="宋体" charset="0"/>
                <a:ea typeface="宋体" charset="0"/>
                <a:cs typeface="宋体" charset="0"/>
                <a:sym typeface="+mn-ea"/>
              </a:rPr>
              <a:t>对象</a:t>
            </a:r>
            <a:r>
              <a:rPr sz="2000" dirty="0" err="1">
                <a:latin typeface="宋体" charset="0"/>
                <a:ea typeface="宋体" charset="0"/>
                <a:cs typeface="宋体" charset="0"/>
                <a:sym typeface="+mn-ea"/>
              </a:rPr>
              <a:t>都会指向</a:t>
            </a:r>
            <a:endParaRPr lang="en-US" sz="2000" dirty="0">
              <a:latin typeface="宋体" charset="0"/>
              <a:ea typeface="宋体" charset="0"/>
              <a:cs typeface="宋体"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628775"/>
            <a:ext cx="7823200" cy="146304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原型模式的执行流程：</a:t>
            </a:r>
          </a:p>
          <a:p>
            <a:pPr marL="0" indent="0"/>
            <a:r>
              <a:rPr sz="2200">
                <a:latin typeface="宋体" charset="0"/>
                <a:ea typeface="宋体" charset="0"/>
                <a:cs typeface="宋体" charset="0"/>
                <a:sym typeface="+mn-ea"/>
              </a:rPr>
              <a:t>1.先查找实例</a:t>
            </a:r>
            <a:r>
              <a:rPr lang="zh-CN" sz="2200">
                <a:latin typeface="宋体" charset="0"/>
                <a:ea typeface="宋体" charset="0"/>
                <a:cs typeface="宋体" charset="0"/>
                <a:sym typeface="+mn-ea"/>
              </a:rPr>
              <a:t>对象</a:t>
            </a:r>
            <a:r>
              <a:rPr sz="2200">
                <a:latin typeface="宋体" charset="0"/>
                <a:ea typeface="宋体" charset="0"/>
                <a:cs typeface="宋体" charset="0"/>
                <a:sym typeface="+mn-ea"/>
              </a:rPr>
              <a:t>里的属性或方法，如果有，立刻返回；</a:t>
            </a:r>
          </a:p>
          <a:p>
            <a:pPr marL="0" indent="0"/>
            <a:r>
              <a:rPr sz="2200">
                <a:latin typeface="宋体" charset="0"/>
                <a:ea typeface="宋体" charset="0"/>
                <a:cs typeface="宋体" charset="0"/>
                <a:sym typeface="+mn-ea"/>
              </a:rPr>
              <a:t>2.如果实例</a:t>
            </a:r>
            <a:r>
              <a:rPr lang="zh-CN" sz="2200">
                <a:latin typeface="宋体" charset="0"/>
                <a:ea typeface="宋体" charset="0"/>
                <a:cs typeface="宋体" charset="0"/>
                <a:sym typeface="+mn-ea"/>
              </a:rPr>
              <a:t>对象</a:t>
            </a:r>
            <a:r>
              <a:rPr sz="2200">
                <a:latin typeface="宋体" charset="0"/>
                <a:ea typeface="宋体" charset="0"/>
                <a:cs typeface="宋体" charset="0"/>
                <a:sym typeface="+mn-ea"/>
              </a:rPr>
              <a:t>里没有，则去它的原型对象里找，如果有就返回；</a:t>
            </a:r>
          </a:p>
        </p:txBody>
      </p:sp>
      <p:sp>
        <p:nvSpPr>
          <p:cNvPr id="100" name="文本框 99"/>
          <p:cNvSpPr txBox="1"/>
          <p:nvPr/>
        </p:nvSpPr>
        <p:spPr>
          <a:xfrm>
            <a:off x="395605" y="3213100"/>
            <a:ext cx="7936230" cy="2286000"/>
          </a:xfrm>
          <a:prstGeom prst="rect">
            <a:avLst/>
          </a:prstGeom>
          <a:noFill/>
          <a:ln w="9525">
            <a:noFill/>
          </a:ln>
        </p:spPr>
        <p:txBody>
          <a:bodyPr wrap="square">
            <a:spAutoFit/>
          </a:bodyPr>
          <a:lstStyle/>
          <a:p>
            <a:pPr marL="0" indent="266700"/>
            <a:r>
              <a:rPr lang="zh-CN" altLang="en-US" sz="2000" b="0" u="none">
                <a:solidFill>
                  <a:srgbClr val="FF682F"/>
                </a:solidFill>
              </a:rPr>
              <a:t>function Box() {}</a:t>
            </a:r>
          </a:p>
          <a:p>
            <a:pPr marL="0" indent="266700"/>
            <a:r>
              <a:rPr lang="zh-CN" altLang="en-US" sz="2000">
                <a:solidFill>
                  <a:srgbClr val="FF682F"/>
                </a:solidFill>
                <a:sym typeface="+mn-ea"/>
              </a:rPr>
              <a:t>Box</a:t>
            </a:r>
            <a:r>
              <a:rPr lang="zh-CN" altLang="en-US" sz="2000" b="0" u="none">
                <a:solidFill>
                  <a:srgbClr val="FF682F"/>
                </a:solidFill>
              </a:rPr>
              <a:t>.prototype.name = "张三";</a:t>
            </a:r>
          </a:p>
          <a:p>
            <a:pPr marL="0" indent="266700"/>
            <a:endParaRPr lang="zh-CN" altLang="en-US" sz="2000" b="0" u="none">
              <a:solidFill>
                <a:srgbClr val="FF682F"/>
              </a:solidFill>
            </a:endParaRPr>
          </a:p>
          <a:p>
            <a:pPr marL="0" indent="266700"/>
            <a:r>
              <a:rPr lang="zh-CN" altLang="en-US" sz="2000" b="0" u="none">
                <a:solidFill>
                  <a:srgbClr val="FF682F"/>
                </a:solidFill>
              </a:rPr>
              <a:t>var box1 = new </a:t>
            </a:r>
            <a:r>
              <a:rPr lang="zh-CN" altLang="en-US" sz="2000">
                <a:solidFill>
                  <a:srgbClr val="FF682F"/>
                </a:solidFill>
                <a:sym typeface="+mn-ea"/>
              </a:rPr>
              <a:t>Box</a:t>
            </a:r>
            <a:r>
              <a:rPr lang="zh-CN" altLang="en-US" sz="2000" b="0" u="none">
                <a:solidFill>
                  <a:srgbClr val="FF682F"/>
                </a:solidFill>
              </a:rPr>
              <a:t>();</a:t>
            </a:r>
          </a:p>
          <a:p>
            <a:pPr marL="0" indent="266700"/>
            <a:r>
              <a:rPr lang="zh-CN" altLang="en-US" sz="2000">
                <a:solidFill>
                  <a:srgbClr val="FF682F"/>
                </a:solidFill>
                <a:sym typeface="+mn-ea"/>
              </a:rPr>
              <a:t>box1</a:t>
            </a:r>
            <a:r>
              <a:rPr lang="zh-CN" altLang="en-US" sz="2000" b="0" u="none">
                <a:solidFill>
                  <a:srgbClr val="FF682F"/>
                </a:solidFill>
              </a:rPr>
              <a:t>.name = "李四";</a:t>
            </a:r>
          </a:p>
          <a:p>
            <a:pPr marL="0" indent="266700"/>
            <a:r>
              <a:rPr lang="zh-CN" altLang="en-US" sz="2000" b="0" u="none">
                <a:solidFill>
                  <a:srgbClr val="FF682F"/>
                </a:solidFill>
              </a:rPr>
              <a:t>console.log(</a:t>
            </a:r>
            <a:r>
              <a:rPr lang="zh-CN" altLang="en-US" sz="2000">
                <a:solidFill>
                  <a:srgbClr val="FF682F"/>
                </a:solidFill>
                <a:sym typeface="+mn-ea"/>
              </a:rPr>
              <a:t>box1</a:t>
            </a:r>
            <a:r>
              <a:rPr lang="zh-CN" altLang="en-US" sz="2000" b="0" u="none">
                <a:solidFill>
                  <a:srgbClr val="FF682F"/>
                </a:solidFill>
              </a:rPr>
              <a:t>.name);</a:t>
            </a:r>
            <a:r>
              <a:rPr lang="zh-CN" altLang="en-US" sz="2200" b="0" u="none">
                <a:solidFill>
                  <a:srgbClr val="FF682F"/>
                </a:solidFill>
                <a:latin typeface="宋体" charset="0"/>
                <a:ea typeface="宋体" charset="0"/>
                <a:cs typeface="宋体" charset="0"/>
              </a:rPr>
              <a:t> </a:t>
            </a:r>
            <a:r>
              <a:rPr lang="zh-CN" altLang="en-US" sz="2000" b="0" u="none">
                <a:solidFill>
                  <a:schemeClr val="tx1"/>
                </a:solidFill>
                <a:latin typeface="宋体" charset="0"/>
                <a:ea typeface="宋体" charset="0"/>
                <a:cs typeface="宋体" charset="0"/>
              </a:rPr>
              <a:t>//李四</a:t>
            </a:r>
            <a:r>
              <a:rPr lang="en-US" altLang="zh-CN" sz="2000" b="0" u="none">
                <a:solidFill>
                  <a:schemeClr val="tx1"/>
                </a:solidFill>
                <a:latin typeface="宋体" charset="0"/>
                <a:ea typeface="宋体" charset="0"/>
                <a:cs typeface="宋体" charset="0"/>
              </a:rPr>
              <a:t>, </a:t>
            </a:r>
            <a:r>
              <a:rPr lang="zh-CN" altLang="en-US" sz="2000" b="0" u="none">
                <a:solidFill>
                  <a:schemeClr val="tx1"/>
                </a:solidFill>
                <a:latin typeface="宋体" charset="0"/>
                <a:ea typeface="宋体" charset="0"/>
                <a:cs typeface="宋体" charset="0"/>
              </a:rPr>
              <a:t>找到了实例对象的值</a:t>
            </a:r>
          </a:p>
          <a:p>
            <a:pPr marL="0" indent="266700"/>
            <a:r>
              <a:rPr lang="zh-CN" altLang="en-US" sz="2000" b="0" u="none">
                <a:solidFill>
                  <a:srgbClr val="FF682F"/>
                </a:solidFill>
              </a:rPr>
              <a:t>console.log(</a:t>
            </a:r>
            <a:r>
              <a:rPr lang="zh-CN" altLang="en-US" sz="2000">
                <a:solidFill>
                  <a:srgbClr val="FF682F"/>
                </a:solidFill>
                <a:sym typeface="+mn-ea"/>
              </a:rPr>
              <a:t>box1</a:t>
            </a:r>
            <a:r>
              <a:rPr lang="zh-CN" altLang="en-US" sz="2000" b="0" u="none">
                <a:solidFill>
                  <a:srgbClr val="FF682F"/>
                </a:solidFill>
              </a:rPr>
              <a:t>.__proto__.name);</a:t>
            </a:r>
            <a:r>
              <a:rPr lang="zh-CN" altLang="en-US" sz="2200" b="0" u="none">
                <a:solidFill>
                  <a:srgbClr val="FF682F"/>
                </a:solidFill>
                <a:latin typeface="宋体" charset="0"/>
                <a:ea typeface="宋体" charset="0"/>
                <a:cs typeface="宋体" charset="0"/>
              </a:rPr>
              <a:t> </a:t>
            </a:r>
            <a:r>
              <a:rPr lang="zh-CN" altLang="en-US" sz="2000" b="0" u="none">
                <a:solidFill>
                  <a:srgbClr val="333333"/>
                </a:solidFill>
                <a:latin typeface="宋体" charset="0"/>
                <a:ea typeface="宋体" charset="0"/>
                <a:cs typeface="宋体" charset="0"/>
              </a:rPr>
              <a:t>//张三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1505" y="2132965"/>
            <a:ext cx="7823200" cy="1554480"/>
          </a:xfrm>
          <a:prstGeom prst="rect">
            <a:avLst/>
          </a:prstGeom>
          <a:noFill/>
          <a:ln w="9525">
            <a:noFill/>
          </a:ln>
        </p:spPr>
        <p:txBody>
          <a:bodyPr wrap="square">
            <a:spAutoFit/>
          </a:bodyPr>
          <a:lstStyle/>
          <a:p>
            <a:pPr marL="0" indent="0"/>
            <a:r>
              <a:rPr sz="2400">
                <a:latin typeface="宋体" charset="0"/>
                <a:ea typeface="宋体" charset="0"/>
                <a:cs typeface="宋体" charset="0"/>
                <a:sym typeface="+mn-ea"/>
              </a:rPr>
              <a:t>删除</a:t>
            </a:r>
            <a:r>
              <a:rPr lang="zh-CN" sz="2400">
                <a:latin typeface="宋体" charset="0"/>
                <a:ea typeface="宋体" charset="0"/>
                <a:cs typeface="宋体" charset="0"/>
                <a:sym typeface="+mn-ea"/>
              </a:rPr>
              <a:t>实例对象的</a:t>
            </a:r>
            <a:r>
              <a:rPr sz="2400">
                <a:latin typeface="宋体" charset="0"/>
                <a:ea typeface="宋体" charset="0"/>
                <a:cs typeface="宋体" charset="0"/>
                <a:sym typeface="+mn-ea"/>
              </a:rPr>
              <a:t>属性：</a:t>
            </a:r>
          </a:p>
          <a:p>
            <a:pPr marL="0" indent="0"/>
            <a:r>
              <a:rPr lang="zh-CN" altLang="en-US" sz="2000">
                <a:solidFill>
                  <a:srgbClr val="FF682F"/>
                </a:solidFill>
                <a:sym typeface="+mn-ea"/>
              </a:rPr>
              <a:t>delete box1.name;	</a:t>
            </a:r>
          </a:p>
          <a:p>
            <a:pPr marL="0" indent="0"/>
            <a:r>
              <a:rPr lang="zh-CN" altLang="en-US" sz="2000">
                <a:solidFill>
                  <a:srgbClr val="FF682F"/>
                </a:solidFill>
                <a:sym typeface="+mn-ea"/>
              </a:rPr>
              <a:t>console.log(box1.name);</a:t>
            </a:r>
            <a:endParaRPr sz="2400">
              <a:solidFill>
                <a:srgbClr val="FF682F"/>
              </a:solidFill>
              <a:latin typeface="宋体" charset="0"/>
              <a:ea typeface="宋体" charset="0"/>
              <a:cs typeface="宋体" charset="0"/>
              <a:sym typeface="+mn-ea"/>
            </a:endParaRPr>
          </a:p>
          <a:p>
            <a:pPr marL="0" indent="0"/>
            <a:endParaRPr lang="zh-CN" altLang="en-US" sz="3200">
              <a:solidFill>
                <a:srgbClr val="FF682F"/>
              </a:solidFill>
              <a:latin typeface="宋体" charset="0"/>
              <a:ea typeface="宋体" charset="0"/>
              <a:cs typeface="宋体"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00530"/>
            <a:ext cx="8115300" cy="1859280"/>
          </a:xfrm>
          <a:prstGeom prst="rect">
            <a:avLst/>
          </a:prstGeom>
          <a:noFill/>
          <a:ln w="9525">
            <a:noFill/>
          </a:ln>
        </p:spPr>
        <p:txBody>
          <a:bodyPr wrap="square">
            <a:spAutoFit/>
          </a:bodyPr>
          <a:lstStyle/>
          <a:p>
            <a:pPr marL="0" indent="0"/>
            <a:r>
              <a:rPr sz="2000" b="1">
                <a:latin typeface="宋体" charset="0"/>
                <a:ea typeface="宋体" charset="0"/>
                <a:cs typeface="宋体" charset="0"/>
                <a:sym typeface="+mn-ea"/>
              </a:rPr>
              <a:t>hasOwnProperty()</a:t>
            </a:r>
            <a:r>
              <a:rPr lang="en-US" sz="2000" b="1">
                <a:latin typeface="宋体" charset="0"/>
                <a:ea typeface="宋体" charset="0"/>
                <a:cs typeface="宋体" charset="0"/>
                <a:sym typeface="+mn-ea"/>
              </a:rPr>
              <a:t>: </a:t>
            </a:r>
            <a:r>
              <a:rPr sz="2000">
                <a:latin typeface="宋体" charset="0"/>
                <a:ea typeface="宋体" charset="0"/>
                <a:cs typeface="宋体" charset="0"/>
                <a:sym typeface="+mn-ea"/>
              </a:rPr>
              <a:t>判断实例对象中是否存在该属性</a:t>
            </a:r>
          </a:p>
          <a:p>
            <a:pPr marL="0" indent="0"/>
            <a:r>
              <a:rPr lang="zh-CN" altLang="en-US" sz="2000">
                <a:solidFill>
                  <a:srgbClr val="FF682F"/>
                </a:solidFill>
                <a:sym typeface="+mn-ea"/>
              </a:rPr>
              <a:t>alert(box.hasOwnProperty('name'));  </a:t>
            </a:r>
            <a:r>
              <a:rPr lang="zh-CN" altLang="en-US" sz="1800">
                <a:latin typeface="宋体" charset="0"/>
                <a:ea typeface="宋体" charset="0"/>
                <a:cs typeface="宋体" charset="0"/>
                <a:sym typeface="+mn-ea"/>
              </a:rPr>
              <a:t>//实例对象里有返回true，否则返回false</a:t>
            </a:r>
            <a:endParaRPr lang="zh-CN" altLang="en-US" sz="1800">
              <a:solidFill>
                <a:schemeClr val="tx1"/>
              </a:solidFill>
              <a:latin typeface="宋体" charset="0"/>
              <a:ea typeface="宋体" charset="0"/>
              <a:cs typeface="宋体" charset="0"/>
              <a:sym typeface="+mn-ea"/>
            </a:endParaRPr>
          </a:p>
          <a:p>
            <a:pPr marL="0" indent="0"/>
            <a:endParaRPr sz="1800">
              <a:latin typeface="宋体" charset="0"/>
              <a:ea typeface="宋体" charset="0"/>
              <a:cs typeface="宋体" charset="0"/>
              <a:sym typeface="+mn-ea"/>
            </a:endParaRPr>
          </a:p>
          <a:p>
            <a:pPr marL="0" indent="0"/>
            <a:r>
              <a:rPr sz="2000" b="1">
                <a:latin typeface="宋体" charset="0"/>
                <a:ea typeface="宋体" charset="0"/>
                <a:cs typeface="宋体" charset="0"/>
                <a:sym typeface="+mn-ea"/>
              </a:rPr>
              <a:t>in操作符</a:t>
            </a:r>
            <a:r>
              <a:rPr lang="en-US" altLang="zh-CN" sz="2000" b="1">
                <a:latin typeface="宋体" charset="0"/>
                <a:ea typeface="宋体" charset="0"/>
                <a:cs typeface="宋体" charset="0"/>
                <a:sym typeface="+mn-ea"/>
              </a:rPr>
              <a:t>: </a:t>
            </a:r>
            <a:r>
              <a:rPr lang="en-US" altLang="zh-CN" sz="2000">
                <a:latin typeface="宋体" charset="0"/>
                <a:ea typeface="宋体" charset="0"/>
                <a:cs typeface="宋体" charset="0"/>
                <a:sym typeface="+mn-ea"/>
              </a:rPr>
              <a:t>判断属性是否存在于该实例对象或者该对象的原型中</a:t>
            </a:r>
          </a:p>
          <a:p>
            <a:pPr marL="0" indent="0"/>
            <a:r>
              <a:rPr lang="zh-CN" altLang="en-US" sz="2000">
                <a:solidFill>
                  <a:srgbClr val="FF682F"/>
                </a:solidFill>
                <a:sym typeface="+mn-ea"/>
              </a:rPr>
              <a:t>alert('name' in box);	</a:t>
            </a:r>
            <a:r>
              <a:rPr sz="1800">
                <a:latin typeface="宋体" charset="0"/>
                <a:ea typeface="宋体" charset="0"/>
                <a:cs typeface="宋体" charset="0"/>
                <a:sym typeface="+mn-ea"/>
              </a:rPr>
              <a:t>//true，存在实例中或原型中</a:t>
            </a:r>
          </a:p>
        </p:txBody>
      </p:sp>
      <p:sp>
        <p:nvSpPr>
          <p:cNvPr id="5" name="文本框 4"/>
          <p:cNvSpPr txBox="1"/>
          <p:nvPr/>
        </p:nvSpPr>
        <p:spPr>
          <a:xfrm>
            <a:off x="611505" y="3860800"/>
            <a:ext cx="7781925" cy="2499360"/>
          </a:xfrm>
          <a:prstGeom prst="rect">
            <a:avLst/>
          </a:prstGeom>
          <a:noFill/>
          <a:ln w="9525">
            <a:noFill/>
          </a:ln>
        </p:spPr>
        <p:txBody>
          <a:bodyPr wrap="square">
            <a:spAutoFit/>
          </a:bodyPr>
          <a:lstStyle/>
          <a:p>
            <a:pPr marL="0" indent="0"/>
            <a:r>
              <a:rPr lang="zh-CN" altLang="en-US" sz="2000" b="0" u="none">
                <a:solidFill>
                  <a:srgbClr val="333333"/>
                </a:solidFill>
                <a:latin typeface="宋体" charset="0"/>
                <a:ea typeface="宋体" charset="0"/>
                <a:cs typeface="宋体" charset="0"/>
              </a:rPr>
              <a:t>如果要判断某属性是否存在原型中, 则可以根据in操作符和hasOwnProperty()来判断</a:t>
            </a:r>
          </a:p>
          <a:p>
            <a:pPr marL="0" indent="0"/>
            <a:r>
              <a:rPr lang="zh-CN" altLang="en-US" sz="2000" u="none">
                <a:solidFill>
                  <a:srgbClr val="FF682F"/>
                </a:solidFill>
              </a:rPr>
              <a:t>function isInPrototype(obj, name){</a:t>
            </a:r>
          </a:p>
          <a:p>
            <a:pPr marL="0" indent="0"/>
            <a:r>
              <a:rPr lang="zh-CN" altLang="en-US" sz="2000" u="none">
                <a:solidFill>
                  <a:srgbClr val="FF682F"/>
                </a:solidFill>
              </a:rPr>
              <a:t>     return (name in obj) &amp;&amp; (!obj.hasOwnProperty(name));</a:t>
            </a:r>
          </a:p>
          <a:p>
            <a:pPr marL="0" indent="0"/>
            <a:r>
              <a:rPr lang="zh-CN" altLang="en-US" sz="2000" u="none">
                <a:solidFill>
                  <a:srgbClr val="FF682F"/>
                </a:solidFill>
              </a:rPr>
              <a:t>}</a:t>
            </a:r>
          </a:p>
          <a:p>
            <a:pPr marL="0" indent="0"/>
            <a:r>
              <a:rPr lang="zh-CN" altLang="en-US" sz="2000">
                <a:solidFill>
                  <a:srgbClr val="FF682F"/>
                </a:solidFill>
                <a:sym typeface="+mn-ea"/>
              </a:rPr>
              <a:t>var box = new Box();</a:t>
            </a:r>
          </a:p>
          <a:p>
            <a:pPr marL="0" indent="0"/>
            <a:r>
              <a:rPr lang="zh-CN" altLang="en-US" sz="2000" u="none">
                <a:solidFill>
                  <a:srgbClr val="FF682F"/>
                </a:solidFill>
              </a:rPr>
              <a:t>console.log(isInPrototype(person1, "name"));</a:t>
            </a:r>
            <a:r>
              <a:rPr lang="zh-CN" altLang="en-US" sz="2000" b="0" u="none">
                <a:solidFill>
                  <a:srgbClr val="FF682F"/>
                </a:solidFill>
              </a:rPr>
              <a:t> </a:t>
            </a:r>
            <a:r>
              <a:rPr lang="zh-CN" altLang="en-US" sz="1800"/>
              <a:t>//true，如果原型有</a:t>
            </a:r>
            <a:r>
              <a:rPr lang="en-US" altLang="zh-CN" sz="1800"/>
              <a:t>,</a:t>
            </a:r>
            <a:r>
              <a:rPr lang="zh-CN" altLang="en-US" sz="1800"/>
              <a:t>返回</a:t>
            </a:r>
            <a:r>
              <a:rPr lang="en-US" altLang="zh-CN" sz="1800"/>
              <a:t>true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844675"/>
            <a:ext cx="7823200" cy="2895600"/>
          </a:xfrm>
          <a:prstGeom prst="rect">
            <a:avLst/>
          </a:prstGeom>
          <a:noFill/>
          <a:ln w="9525">
            <a:noFill/>
          </a:ln>
        </p:spPr>
        <p:txBody>
          <a:bodyPr wrap="square">
            <a:spAutoFit/>
          </a:bodyPr>
          <a:lstStyle/>
          <a:p>
            <a:pPr marL="0" indent="0"/>
            <a:r>
              <a:rPr sz="2400">
                <a:latin typeface="宋体" charset="0"/>
                <a:ea typeface="宋体" charset="0"/>
                <a:cs typeface="宋体" charset="0"/>
                <a:sym typeface="+mn-ea"/>
              </a:rPr>
              <a:t>原型字面量的方式：</a:t>
            </a:r>
          </a:p>
          <a:p>
            <a:pPr marL="0" indent="0"/>
            <a:endParaRPr sz="2000">
              <a:latin typeface="宋体" charset="0"/>
              <a:ea typeface="宋体" charset="0"/>
              <a:cs typeface="宋体" charset="0"/>
              <a:sym typeface="+mn-ea"/>
            </a:endParaRPr>
          </a:p>
          <a:p>
            <a:pPr marL="0" indent="0"/>
            <a:r>
              <a:rPr lang="zh-CN" altLang="en-US" sz="2000">
                <a:solidFill>
                  <a:srgbClr val="FF682F"/>
                </a:solidFill>
                <a:sym typeface="+mn-ea"/>
              </a:rPr>
              <a:t>function Box() {};</a:t>
            </a:r>
          </a:p>
          <a:p>
            <a:pPr marL="0" indent="0"/>
            <a:r>
              <a:rPr lang="zh-CN" altLang="en-US" sz="2000">
                <a:solidFill>
                  <a:srgbClr val="FF682F"/>
                </a:solidFill>
                <a:sym typeface="+mn-ea"/>
              </a:rPr>
              <a:t>Box.prototype = {   </a:t>
            </a:r>
          </a:p>
          <a:p>
            <a:pPr marL="0" indent="0"/>
            <a:r>
              <a:rPr lang="zh-CN" altLang="en-US" sz="2000">
                <a:solidFill>
                  <a:srgbClr val="FF682F"/>
                </a:solidFill>
                <a:sym typeface="+mn-ea"/>
              </a:rPr>
              <a:t>	name: '张三',</a:t>
            </a:r>
          </a:p>
          <a:p>
            <a:pPr marL="0" indent="0"/>
            <a:r>
              <a:rPr lang="zh-CN" altLang="en-US" sz="2000">
                <a:solidFill>
                  <a:srgbClr val="FF682F"/>
                </a:solidFill>
                <a:sym typeface="+mn-ea"/>
              </a:rPr>
              <a:t>	show: function () {</a:t>
            </a:r>
          </a:p>
          <a:p>
            <a:pPr marL="0" indent="0"/>
            <a:r>
              <a:rPr lang="zh-CN" altLang="en-US" sz="2000">
                <a:solidFill>
                  <a:srgbClr val="FF682F"/>
                </a:solidFill>
                <a:sym typeface="+mn-ea"/>
              </a:rPr>
              <a:t>		return this.name;</a:t>
            </a:r>
          </a:p>
          <a:p>
            <a:pPr marL="0" indent="0"/>
            <a:r>
              <a:rPr lang="zh-CN" altLang="en-US" sz="2000">
                <a:solidFill>
                  <a:srgbClr val="FF682F"/>
                </a:solidFill>
                <a:sym typeface="+mn-ea"/>
              </a:rPr>
              <a:t>	}</a:t>
            </a:r>
          </a:p>
          <a:p>
            <a:pPr marL="0" indent="0"/>
            <a:r>
              <a:rPr lang="zh-CN" altLang="en-US" sz="2000">
                <a:solidFill>
                  <a:srgbClr val="FF682F"/>
                </a:solidFill>
                <a:sym typeface="+mn-ea"/>
              </a:rPr>
              <a:t>};</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1363</Words>
  <Application>Microsoft Office PowerPoint</Application>
  <PresentationFormat>全屏显示(4:3)</PresentationFormat>
  <Paragraphs>305</Paragraphs>
  <Slides>29</Slides>
  <Notes>28</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Administrator</cp:lastModifiedBy>
  <cp:revision>1215</cp:revision>
  <dcterms:created xsi:type="dcterms:W3CDTF">2009-05-11T03:02:00Z</dcterms:created>
  <dcterms:modified xsi:type="dcterms:W3CDTF">2016-09-13T09:14:04Z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