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12A0-86E4-B241-8868-91EF9262DE8C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AEC0-85A7-B04B-A441-F4B32960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AEC0-85A7-B04B-A441-F4B3296000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do Point vs Point and Polygon vs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AEC0-85A7-B04B-A441-F4B329600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136813" cy="4041648"/>
          </a:xfrm>
        </p:spPr>
        <p:txBody>
          <a:bodyPr>
            <a:normAutofit/>
          </a:bodyPr>
          <a:lstStyle/>
          <a:p>
            <a:r>
              <a:rPr lang="en-US" dirty="0" smtClean="0"/>
              <a:t>STAT 551</a:t>
            </a:r>
            <a:br>
              <a:rPr lang="en-US" dirty="0" smtClean="0"/>
            </a:br>
            <a:r>
              <a:rPr lang="en-US" dirty="0" smtClean="0"/>
              <a:t>Spatial </a:t>
            </a:r>
            <a:r>
              <a:rPr lang="en-US" dirty="0" smtClean="0"/>
              <a:t>Join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HenryLeongStat</a:t>
            </a:r>
            <a:r>
              <a:rPr lang="en-US" sz="3600" dirty="0"/>
              <a:t>/STAT551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 Chong (Henry) Leong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One coordinate point.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Line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Two coordinate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Polygon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Multiple coordinate points.</a:t>
            </a:r>
          </a:p>
        </p:txBody>
      </p:sp>
      <p:sp>
        <p:nvSpPr>
          <p:cNvPr id="4" name="Oval 3"/>
          <p:cNvSpPr/>
          <p:nvPr/>
        </p:nvSpPr>
        <p:spPr>
          <a:xfrm>
            <a:off x="5210827" y="1878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8301" y="2066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61139" y="1954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48821" y="2066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1867" y="18789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98301" y="2442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3977" y="2304789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10203" y="3231716"/>
            <a:ext cx="588722" cy="23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2014" y="3225454"/>
            <a:ext cx="530479" cy="42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805689" y="4262057"/>
            <a:ext cx="513567" cy="815873"/>
          </a:xfrm>
          <a:custGeom>
            <a:avLst/>
            <a:gdLst>
              <a:gd name="connsiteX0" fmla="*/ 0 w 513567"/>
              <a:gd name="connsiteY0" fmla="*/ 275572 h 815873"/>
              <a:gd name="connsiteX1" fmla="*/ 0 w 513567"/>
              <a:gd name="connsiteY1" fmla="*/ 275572 h 815873"/>
              <a:gd name="connsiteX2" fmla="*/ 75156 w 513567"/>
              <a:gd name="connsiteY2" fmla="*/ 150312 h 815873"/>
              <a:gd name="connsiteX3" fmla="*/ 100208 w 513567"/>
              <a:gd name="connsiteY3" fmla="*/ 112734 h 815873"/>
              <a:gd name="connsiteX4" fmla="*/ 137786 w 513567"/>
              <a:gd name="connsiteY4" fmla="*/ 87682 h 815873"/>
              <a:gd name="connsiteX5" fmla="*/ 175364 w 513567"/>
              <a:gd name="connsiteY5" fmla="*/ 50104 h 815873"/>
              <a:gd name="connsiteX6" fmla="*/ 250520 w 513567"/>
              <a:gd name="connsiteY6" fmla="*/ 0 h 815873"/>
              <a:gd name="connsiteX7" fmla="*/ 288098 w 513567"/>
              <a:gd name="connsiteY7" fmla="*/ 12526 h 815873"/>
              <a:gd name="connsiteX8" fmla="*/ 325676 w 513567"/>
              <a:gd name="connsiteY8" fmla="*/ 37578 h 815873"/>
              <a:gd name="connsiteX9" fmla="*/ 413359 w 513567"/>
              <a:gd name="connsiteY9" fmla="*/ 62630 h 815873"/>
              <a:gd name="connsiteX10" fmla="*/ 513567 w 513567"/>
              <a:gd name="connsiteY10" fmla="*/ 413359 h 815873"/>
              <a:gd name="connsiteX11" fmla="*/ 288098 w 513567"/>
              <a:gd name="connsiteY11" fmla="*/ 338202 h 815873"/>
              <a:gd name="connsiteX12" fmla="*/ 300624 w 513567"/>
              <a:gd name="connsiteY12" fmla="*/ 463463 h 815873"/>
              <a:gd name="connsiteX13" fmla="*/ 313150 w 513567"/>
              <a:gd name="connsiteY13" fmla="*/ 513567 h 815873"/>
              <a:gd name="connsiteX14" fmla="*/ 350728 w 513567"/>
              <a:gd name="connsiteY14" fmla="*/ 789139 h 815873"/>
              <a:gd name="connsiteX15" fmla="*/ 325676 w 513567"/>
              <a:gd name="connsiteY15" fmla="*/ 814192 h 815873"/>
              <a:gd name="connsiteX16" fmla="*/ 112734 w 513567"/>
              <a:gd name="connsiteY16" fmla="*/ 776613 h 815873"/>
              <a:gd name="connsiteX17" fmla="*/ 75156 w 513567"/>
              <a:gd name="connsiteY17" fmla="*/ 764087 h 815873"/>
              <a:gd name="connsiteX18" fmla="*/ 37578 w 513567"/>
              <a:gd name="connsiteY18" fmla="*/ 751561 h 815873"/>
              <a:gd name="connsiteX19" fmla="*/ 0 w 513567"/>
              <a:gd name="connsiteY19" fmla="*/ 588723 h 815873"/>
              <a:gd name="connsiteX20" fmla="*/ 12526 w 513567"/>
              <a:gd name="connsiteY20" fmla="*/ 526093 h 815873"/>
              <a:gd name="connsiteX21" fmla="*/ 50104 w 513567"/>
              <a:gd name="connsiteY21" fmla="*/ 501041 h 815873"/>
              <a:gd name="connsiteX22" fmla="*/ 87682 w 513567"/>
              <a:gd name="connsiteY22" fmla="*/ 425885 h 815873"/>
              <a:gd name="connsiteX23" fmla="*/ 25052 w 513567"/>
              <a:gd name="connsiteY23" fmla="*/ 325676 h 815873"/>
              <a:gd name="connsiteX24" fmla="*/ 0 w 513567"/>
              <a:gd name="connsiteY24" fmla="*/ 275572 h 81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3567" h="815873">
                <a:moveTo>
                  <a:pt x="0" y="275572"/>
                </a:moveTo>
                <a:lnTo>
                  <a:pt x="0" y="275572"/>
                </a:lnTo>
                <a:cubicBezTo>
                  <a:pt x="25052" y="233819"/>
                  <a:pt x="49636" y="191781"/>
                  <a:pt x="75156" y="150312"/>
                </a:cubicBezTo>
                <a:cubicBezTo>
                  <a:pt x="83046" y="137491"/>
                  <a:pt x="89563" y="123379"/>
                  <a:pt x="100208" y="112734"/>
                </a:cubicBezTo>
                <a:cubicBezTo>
                  <a:pt x="110853" y="102089"/>
                  <a:pt x="126221" y="97320"/>
                  <a:pt x="137786" y="87682"/>
                </a:cubicBezTo>
                <a:cubicBezTo>
                  <a:pt x="151395" y="76341"/>
                  <a:pt x="161381" y="60980"/>
                  <a:pt x="175364" y="50104"/>
                </a:cubicBezTo>
                <a:cubicBezTo>
                  <a:pt x="199130" y="31619"/>
                  <a:pt x="250520" y="0"/>
                  <a:pt x="250520" y="0"/>
                </a:cubicBezTo>
                <a:cubicBezTo>
                  <a:pt x="263046" y="4175"/>
                  <a:pt x="276288" y="6621"/>
                  <a:pt x="288098" y="12526"/>
                </a:cubicBezTo>
                <a:cubicBezTo>
                  <a:pt x="301563" y="19259"/>
                  <a:pt x="311919" y="31464"/>
                  <a:pt x="325676" y="37578"/>
                </a:cubicBezTo>
                <a:cubicBezTo>
                  <a:pt x="385014" y="63950"/>
                  <a:pt x="377553" y="62630"/>
                  <a:pt x="413359" y="62630"/>
                </a:cubicBezTo>
                <a:lnTo>
                  <a:pt x="513567" y="413359"/>
                </a:lnTo>
                <a:lnTo>
                  <a:pt x="288098" y="338202"/>
                </a:lnTo>
                <a:cubicBezTo>
                  <a:pt x="292273" y="379956"/>
                  <a:pt x="294690" y="421923"/>
                  <a:pt x="300624" y="463463"/>
                </a:cubicBezTo>
                <a:cubicBezTo>
                  <a:pt x="303059" y="480505"/>
                  <a:pt x="311659" y="496416"/>
                  <a:pt x="313150" y="513567"/>
                </a:cubicBezTo>
                <a:cubicBezTo>
                  <a:pt x="336455" y="781576"/>
                  <a:pt x="279717" y="682623"/>
                  <a:pt x="350728" y="789139"/>
                </a:cubicBezTo>
                <a:cubicBezTo>
                  <a:pt x="342377" y="797490"/>
                  <a:pt x="337451" y="813286"/>
                  <a:pt x="325676" y="814192"/>
                </a:cubicBezTo>
                <a:cubicBezTo>
                  <a:pt x="228720" y="821650"/>
                  <a:pt x="193204" y="803436"/>
                  <a:pt x="112734" y="776613"/>
                </a:cubicBezTo>
                <a:lnTo>
                  <a:pt x="75156" y="764087"/>
                </a:lnTo>
                <a:lnTo>
                  <a:pt x="37578" y="751561"/>
                </a:lnTo>
                <a:cubicBezTo>
                  <a:pt x="3190" y="648396"/>
                  <a:pt x="16261" y="702547"/>
                  <a:pt x="0" y="588723"/>
                </a:cubicBezTo>
                <a:cubicBezTo>
                  <a:pt x="4175" y="567846"/>
                  <a:pt x="1963" y="544578"/>
                  <a:pt x="12526" y="526093"/>
                </a:cubicBezTo>
                <a:cubicBezTo>
                  <a:pt x="19995" y="513022"/>
                  <a:pt x="39459" y="511686"/>
                  <a:pt x="50104" y="501041"/>
                </a:cubicBezTo>
                <a:cubicBezTo>
                  <a:pt x="74386" y="476759"/>
                  <a:pt x="77494" y="456448"/>
                  <a:pt x="87682" y="425885"/>
                </a:cubicBezTo>
                <a:cubicBezTo>
                  <a:pt x="57869" y="336446"/>
                  <a:pt x="84602" y="365376"/>
                  <a:pt x="25052" y="325676"/>
                </a:cubicBezTo>
                <a:cubicBezTo>
                  <a:pt x="11206" y="284137"/>
                  <a:pt x="4175" y="283923"/>
                  <a:pt x="0" y="27557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526060" y="3933173"/>
            <a:ext cx="992808" cy="1315232"/>
          </a:xfrm>
          <a:custGeom>
            <a:avLst/>
            <a:gdLst>
              <a:gd name="connsiteX0" fmla="*/ 125261 w 992808"/>
              <a:gd name="connsiteY0" fmla="*/ 789139 h 1315232"/>
              <a:gd name="connsiteX1" fmla="*/ 125261 w 992808"/>
              <a:gd name="connsiteY1" fmla="*/ 789139 h 1315232"/>
              <a:gd name="connsiteX2" fmla="*/ 87682 w 992808"/>
              <a:gd name="connsiteY2" fmla="*/ 688931 h 1315232"/>
              <a:gd name="connsiteX3" fmla="*/ 62630 w 992808"/>
              <a:gd name="connsiteY3" fmla="*/ 651353 h 1315232"/>
              <a:gd name="connsiteX4" fmla="*/ 37578 w 992808"/>
              <a:gd name="connsiteY4" fmla="*/ 576197 h 1315232"/>
              <a:gd name="connsiteX5" fmla="*/ 25052 w 992808"/>
              <a:gd name="connsiteY5" fmla="*/ 538619 h 1315232"/>
              <a:gd name="connsiteX6" fmla="*/ 0 w 992808"/>
              <a:gd name="connsiteY6" fmla="*/ 425885 h 1315232"/>
              <a:gd name="connsiteX7" fmla="*/ 12526 w 992808"/>
              <a:gd name="connsiteY7" fmla="*/ 300624 h 1315232"/>
              <a:gd name="connsiteX8" fmla="*/ 100208 w 992808"/>
              <a:gd name="connsiteY8" fmla="*/ 263046 h 1315232"/>
              <a:gd name="connsiteX9" fmla="*/ 288099 w 992808"/>
              <a:gd name="connsiteY9" fmla="*/ 237994 h 1315232"/>
              <a:gd name="connsiteX10" fmla="*/ 363255 w 992808"/>
              <a:gd name="connsiteY10" fmla="*/ 225468 h 1315232"/>
              <a:gd name="connsiteX11" fmla="*/ 450937 w 992808"/>
              <a:gd name="connsiteY11" fmla="*/ 212942 h 1315232"/>
              <a:gd name="connsiteX12" fmla="*/ 526093 w 992808"/>
              <a:gd name="connsiteY12" fmla="*/ 162838 h 1315232"/>
              <a:gd name="connsiteX13" fmla="*/ 576198 w 992808"/>
              <a:gd name="connsiteY13" fmla="*/ 137786 h 1315232"/>
              <a:gd name="connsiteX14" fmla="*/ 601250 w 992808"/>
              <a:gd name="connsiteY14" fmla="*/ 100208 h 1315232"/>
              <a:gd name="connsiteX15" fmla="*/ 713984 w 992808"/>
              <a:gd name="connsiteY15" fmla="*/ 0 h 1315232"/>
              <a:gd name="connsiteX16" fmla="*/ 739036 w 992808"/>
              <a:gd name="connsiteY16" fmla="*/ 37578 h 1315232"/>
              <a:gd name="connsiteX17" fmla="*/ 751562 w 992808"/>
              <a:gd name="connsiteY17" fmla="*/ 87682 h 1315232"/>
              <a:gd name="connsiteX18" fmla="*/ 789140 w 992808"/>
              <a:gd name="connsiteY18" fmla="*/ 250520 h 1315232"/>
              <a:gd name="connsiteX19" fmla="*/ 826718 w 992808"/>
              <a:gd name="connsiteY19" fmla="*/ 338202 h 1315232"/>
              <a:gd name="connsiteX20" fmla="*/ 814192 w 992808"/>
              <a:gd name="connsiteY20" fmla="*/ 626301 h 1315232"/>
              <a:gd name="connsiteX21" fmla="*/ 701458 w 992808"/>
              <a:gd name="connsiteY21" fmla="*/ 638827 h 1315232"/>
              <a:gd name="connsiteX22" fmla="*/ 601250 w 992808"/>
              <a:gd name="connsiteY22" fmla="*/ 613775 h 1315232"/>
              <a:gd name="connsiteX23" fmla="*/ 513567 w 992808"/>
              <a:gd name="connsiteY23" fmla="*/ 588723 h 1315232"/>
              <a:gd name="connsiteX24" fmla="*/ 501041 w 992808"/>
              <a:gd name="connsiteY24" fmla="*/ 626301 h 1315232"/>
              <a:gd name="connsiteX25" fmla="*/ 551145 w 992808"/>
              <a:gd name="connsiteY25" fmla="*/ 688931 h 1315232"/>
              <a:gd name="connsiteX26" fmla="*/ 651354 w 992808"/>
              <a:gd name="connsiteY26" fmla="*/ 713983 h 1315232"/>
              <a:gd name="connsiteX27" fmla="*/ 726510 w 992808"/>
              <a:gd name="connsiteY27" fmla="*/ 764087 h 1315232"/>
              <a:gd name="connsiteX28" fmla="*/ 801666 w 992808"/>
              <a:gd name="connsiteY28" fmla="*/ 814191 h 1315232"/>
              <a:gd name="connsiteX29" fmla="*/ 839244 w 992808"/>
              <a:gd name="connsiteY29" fmla="*/ 839243 h 1315232"/>
              <a:gd name="connsiteX30" fmla="*/ 876822 w 992808"/>
              <a:gd name="connsiteY30" fmla="*/ 864295 h 1315232"/>
              <a:gd name="connsiteX31" fmla="*/ 951978 w 992808"/>
              <a:gd name="connsiteY31" fmla="*/ 901874 h 1315232"/>
              <a:gd name="connsiteX32" fmla="*/ 977030 w 992808"/>
              <a:gd name="connsiteY32" fmla="*/ 939452 h 1315232"/>
              <a:gd name="connsiteX33" fmla="*/ 977030 w 992808"/>
              <a:gd name="connsiteY33" fmla="*/ 1139868 h 1315232"/>
              <a:gd name="connsiteX34" fmla="*/ 939452 w 992808"/>
              <a:gd name="connsiteY34" fmla="*/ 1215024 h 1315232"/>
              <a:gd name="connsiteX35" fmla="*/ 826718 w 992808"/>
              <a:gd name="connsiteY35" fmla="*/ 1227550 h 1315232"/>
              <a:gd name="connsiteX36" fmla="*/ 701458 w 992808"/>
              <a:gd name="connsiteY36" fmla="*/ 1265128 h 1315232"/>
              <a:gd name="connsiteX37" fmla="*/ 663880 w 992808"/>
              <a:gd name="connsiteY37" fmla="*/ 1277654 h 1315232"/>
              <a:gd name="connsiteX38" fmla="*/ 551145 w 992808"/>
              <a:gd name="connsiteY38" fmla="*/ 1290180 h 1315232"/>
              <a:gd name="connsiteX39" fmla="*/ 438411 w 992808"/>
              <a:gd name="connsiteY39" fmla="*/ 1315232 h 1315232"/>
              <a:gd name="connsiteX40" fmla="*/ 325677 w 992808"/>
              <a:gd name="connsiteY40" fmla="*/ 1302706 h 1315232"/>
              <a:gd name="connsiteX41" fmla="*/ 225469 w 992808"/>
              <a:gd name="connsiteY41" fmla="*/ 1215024 h 1315232"/>
              <a:gd name="connsiteX42" fmla="*/ 200417 w 992808"/>
              <a:gd name="connsiteY42" fmla="*/ 1139868 h 1315232"/>
              <a:gd name="connsiteX43" fmla="*/ 187891 w 992808"/>
              <a:gd name="connsiteY43" fmla="*/ 977030 h 1315232"/>
              <a:gd name="connsiteX44" fmla="*/ 162839 w 992808"/>
              <a:gd name="connsiteY44" fmla="*/ 901874 h 1315232"/>
              <a:gd name="connsiteX45" fmla="*/ 150313 w 992808"/>
              <a:gd name="connsiteY45" fmla="*/ 864295 h 1315232"/>
              <a:gd name="connsiteX46" fmla="*/ 137787 w 992808"/>
              <a:gd name="connsiteY46" fmla="*/ 826717 h 1315232"/>
              <a:gd name="connsiteX47" fmla="*/ 125261 w 992808"/>
              <a:gd name="connsiteY47" fmla="*/ 789139 h 13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808" h="1315232">
                <a:moveTo>
                  <a:pt x="125261" y="789139"/>
                </a:moveTo>
                <a:lnTo>
                  <a:pt x="125261" y="789139"/>
                </a:lnTo>
                <a:cubicBezTo>
                  <a:pt x="112735" y="755736"/>
                  <a:pt x="102444" y="721407"/>
                  <a:pt x="87682" y="688931"/>
                </a:cubicBezTo>
                <a:cubicBezTo>
                  <a:pt x="81452" y="675226"/>
                  <a:pt x="68744" y="665110"/>
                  <a:pt x="62630" y="651353"/>
                </a:cubicBezTo>
                <a:cubicBezTo>
                  <a:pt x="51905" y="627222"/>
                  <a:pt x="45929" y="601249"/>
                  <a:pt x="37578" y="576197"/>
                </a:cubicBezTo>
                <a:cubicBezTo>
                  <a:pt x="33403" y="563671"/>
                  <a:pt x="28254" y="551428"/>
                  <a:pt x="25052" y="538619"/>
                </a:cubicBezTo>
                <a:cubicBezTo>
                  <a:pt x="7362" y="467861"/>
                  <a:pt x="15902" y="505396"/>
                  <a:pt x="0" y="425885"/>
                </a:cubicBezTo>
                <a:cubicBezTo>
                  <a:pt x="4175" y="384131"/>
                  <a:pt x="-743" y="340433"/>
                  <a:pt x="12526" y="300624"/>
                </a:cubicBezTo>
                <a:cubicBezTo>
                  <a:pt x="20086" y="277943"/>
                  <a:pt x="86206" y="265592"/>
                  <a:pt x="100208" y="263046"/>
                </a:cubicBezTo>
                <a:cubicBezTo>
                  <a:pt x="152264" y="253581"/>
                  <a:pt x="237210" y="245264"/>
                  <a:pt x="288099" y="237994"/>
                </a:cubicBezTo>
                <a:cubicBezTo>
                  <a:pt x="313241" y="234402"/>
                  <a:pt x="338153" y="229330"/>
                  <a:pt x="363255" y="225468"/>
                </a:cubicBezTo>
                <a:cubicBezTo>
                  <a:pt x="392436" y="220979"/>
                  <a:pt x="421710" y="217117"/>
                  <a:pt x="450937" y="212942"/>
                </a:cubicBezTo>
                <a:cubicBezTo>
                  <a:pt x="531548" y="186072"/>
                  <a:pt x="443991" y="221481"/>
                  <a:pt x="526093" y="162838"/>
                </a:cubicBezTo>
                <a:cubicBezTo>
                  <a:pt x="541288" y="151985"/>
                  <a:pt x="559496" y="146137"/>
                  <a:pt x="576198" y="137786"/>
                </a:cubicBezTo>
                <a:cubicBezTo>
                  <a:pt x="584549" y="125260"/>
                  <a:pt x="591248" y="111460"/>
                  <a:pt x="601250" y="100208"/>
                </a:cubicBezTo>
                <a:cubicBezTo>
                  <a:pt x="663651" y="30007"/>
                  <a:pt x="656871" y="38076"/>
                  <a:pt x="713984" y="0"/>
                </a:cubicBezTo>
                <a:cubicBezTo>
                  <a:pt x="722335" y="12526"/>
                  <a:pt x="733106" y="23741"/>
                  <a:pt x="739036" y="37578"/>
                </a:cubicBezTo>
                <a:cubicBezTo>
                  <a:pt x="745817" y="53401"/>
                  <a:pt x="747827" y="70877"/>
                  <a:pt x="751562" y="87682"/>
                </a:cubicBezTo>
                <a:cubicBezTo>
                  <a:pt x="759749" y="124524"/>
                  <a:pt x="776861" y="225963"/>
                  <a:pt x="789140" y="250520"/>
                </a:cubicBezTo>
                <a:cubicBezTo>
                  <a:pt x="820097" y="312434"/>
                  <a:pt x="808287" y="282910"/>
                  <a:pt x="826718" y="338202"/>
                </a:cubicBezTo>
                <a:cubicBezTo>
                  <a:pt x="822543" y="434235"/>
                  <a:pt x="829379" y="531385"/>
                  <a:pt x="814192" y="626301"/>
                </a:cubicBezTo>
                <a:cubicBezTo>
                  <a:pt x="806573" y="673922"/>
                  <a:pt x="705271" y="639520"/>
                  <a:pt x="701458" y="638827"/>
                </a:cubicBezTo>
                <a:cubicBezTo>
                  <a:pt x="596405" y="619726"/>
                  <a:pt x="677306" y="635505"/>
                  <a:pt x="601250" y="613775"/>
                </a:cubicBezTo>
                <a:cubicBezTo>
                  <a:pt x="491151" y="582318"/>
                  <a:pt x="603666" y="618756"/>
                  <a:pt x="513567" y="588723"/>
                </a:cubicBezTo>
                <a:cubicBezTo>
                  <a:pt x="509392" y="601249"/>
                  <a:pt x="501041" y="613097"/>
                  <a:pt x="501041" y="626301"/>
                </a:cubicBezTo>
                <a:cubicBezTo>
                  <a:pt x="501041" y="659255"/>
                  <a:pt x="522291" y="678111"/>
                  <a:pt x="551145" y="688931"/>
                </a:cubicBezTo>
                <a:cubicBezTo>
                  <a:pt x="585315" y="701745"/>
                  <a:pt x="619258" y="696152"/>
                  <a:pt x="651354" y="713983"/>
                </a:cubicBezTo>
                <a:cubicBezTo>
                  <a:pt x="677674" y="728605"/>
                  <a:pt x="701458" y="747386"/>
                  <a:pt x="726510" y="764087"/>
                </a:cubicBezTo>
                <a:lnTo>
                  <a:pt x="801666" y="814191"/>
                </a:lnTo>
                <a:lnTo>
                  <a:pt x="839244" y="839243"/>
                </a:lnTo>
                <a:cubicBezTo>
                  <a:pt x="851770" y="847594"/>
                  <a:pt x="862540" y="859534"/>
                  <a:pt x="876822" y="864295"/>
                </a:cubicBezTo>
                <a:cubicBezTo>
                  <a:pt x="928682" y="881583"/>
                  <a:pt x="903414" y="869498"/>
                  <a:pt x="951978" y="901874"/>
                </a:cubicBezTo>
                <a:cubicBezTo>
                  <a:pt x="960329" y="914400"/>
                  <a:pt x="970297" y="925987"/>
                  <a:pt x="977030" y="939452"/>
                </a:cubicBezTo>
                <a:cubicBezTo>
                  <a:pt x="1008104" y="1001599"/>
                  <a:pt x="985075" y="1075505"/>
                  <a:pt x="977030" y="1139868"/>
                </a:cubicBezTo>
                <a:cubicBezTo>
                  <a:pt x="975288" y="1153808"/>
                  <a:pt x="954105" y="1209696"/>
                  <a:pt x="939452" y="1215024"/>
                </a:cubicBezTo>
                <a:cubicBezTo>
                  <a:pt x="903919" y="1227945"/>
                  <a:pt x="864296" y="1223375"/>
                  <a:pt x="826718" y="1227550"/>
                </a:cubicBezTo>
                <a:cubicBezTo>
                  <a:pt x="648115" y="1287084"/>
                  <a:pt x="833973" y="1227267"/>
                  <a:pt x="701458" y="1265128"/>
                </a:cubicBezTo>
                <a:cubicBezTo>
                  <a:pt x="688762" y="1268755"/>
                  <a:pt x="676904" y="1275483"/>
                  <a:pt x="663880" y="1277654"/>
                </a:cubicBezTo>
                <a:cubicBezTo>
                  <a:pt x="626585" y="1283870"/>
                  <a:pt x="588723" y="1286005"/>
                  <a:pt x="551145" y="1290180"/>
                </a:cubicBezTo>
                <a:cubicBezTo>
                  <a:pt x="531821" y="1295011"/>
                  <a:pt x="454313" y="1315232"/>
                  <a:pt x="438411" y="1315232"/>
                </a:cubicBezTo>
                <a:cubicBezTo>
                  <a:pt x="400602" y="1315232"/>
                  <a:pt x="363255" y="1306881"/>
                  <a:pt x="325677" y="1302706"/>
                </a:cubicBezTo>
                <a:cubicBezTo>
                  <a:pt x="277551" y="1270622"/>
                  <a:pt x="247444" y="1264469"/>
                  <a:pt x="225469" y="1215024"/>
                </a:cubicBezTo>
                <a:cubicBezTo>
                  <a:pt x="214744" y="1190893"/>
                  <a:pt x="200417" y="1139868"/>
                  <a:pt x="200417" y="1139868"/>
                </a:cubicBezTo>
                <a:cubicBezTo>
                  <a:pt x="196242" y="1085589"/>
                  <a:pt x="196382" y="1030804"/>
                  <a:pt x="187891" y="977030"/>
                </a:cubicBezTo>
                <a:cubicBezTo>
                  <a:pt x="183772" y="950946"/>
                  <a:pt x="171190" y="926926"/>
                  <a:pt x="162839" y="901874"/>
                </a:cubicBezTo>
                <a:lnTo>
                  <a:pt x="150313" y="864295"/>
                </a:lnTo>
                <a:cubicBezTo>
                  <a:pt x="146138" y="851769"/>
                  <a:pt x="137787" y="839921"/>
                  <a:pt x="137787" y="826717"/>
                </a:cubicBezTo>
                <a:lnTo>
                  <a:pt x="125261" y="78913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2979" y="4394760"/>
            <a:ext cx="663879" cy="61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554324"/>
              </p:ext>
            </p:extLst>
          </p:nvPr>
        </p:nvGraphicFramePr>
        <p:xfrm>
          <a:off x="1262063" y="1828800"/>
          <a:ext cx="8594724" cy="39326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48681"/>
                <a:gridCol w="2148681"/>
                <a:gridCol w="2148681"/>
                <a:gridCol w="2148681"/>
              </a:tblGrid>
              <a:tr h="8995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    Target     </a:t>
                      </a:r>
                    </a:p>
                    <a:p>
                      <a:r>
                        <a:rPr lang="en-US" sz="1600" dirty="0" smtClean="0"/>
                        <a:t>                 Feature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Join</a:t>
                      </a:r>
                      <a:r>
                        <a:rPr lang="en-US" sz="1600" baseline="0" dirty="0" smtClean="0"/>
                        <a:t> Feature</a:t>
                      </a:r>
                      <a:endParaRPr lang="en-US" sz="1600" dirty="0"/>
                    </a:p>
                  </a:txBody>
                  <a:tcPr marL="74737" marR="74737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Polygon</a:t>
                      </a:r>
                      <a:endParaRPr lang="en-US" dirty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Contain</a:t>
                      </a:r>
                      <a:endParaRPr lang="en-US" sz="1600" dirty="0"/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Intersect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Intersect</a:t>
                      </a:r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Contain</a:t>
                      </a:r>
                    </a:p>
                  </a:txBody>
                  <a:tcPr marL="74737" marR="74737"/>
                </a:tc>
              </a:tr>
              <a:tr h="899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Polygon</a:t>
                      </a:r>
                    </a:p>
                    <a:p>
                      <a:endParaRPr lang="en-US" b="1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Within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Within/</a:t>
                      </a:r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 marL="74737" marR="74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Based</a:t>
                      </a:r>
                      <a:r>
                        <a:rPr lang="en-US" sz="1600" baseline="0" dirty="0" smtClean="0"/>
                        <a:t> on Distance/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Intersect/</a:t>
                      </a:r>
                    </a:p>
                    <a:p>
                      <a:r>
                        <a:rPr lang="en-US" sz="1600" dirty="0" smtClean="0"/>
                        <a:t>Contain/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Within</a:t>
                      </a:r>
                    </a:p>
                  </a:txBody>
                  <a:tcPr marL="74737" marR="747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Spatial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59890"/>
          </a:xfrm>
        </p:spPr>
        <p:txBody>
          <a:bodyPr/>
          <a:lstStyle/>
          <a:p>
            <a:r>
              <a:rPr lang="en-US" dirty="0" smtClean="0"/>
              <a:t>ArcGIS Pro / ArcGIS Map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Easy to use (</a:t>
            </a:r>
            <a:r>
              <a:rPr lang="en-US" dirty="0"/>
              <a:t>mostly </a:t>
            </a:r>
            <a:r>
              <a:rPr lang="en-US" dirty="0" smtClean="0"/>
              <a:t>click base, but also has API for Python)</a:t>
            </a:r>
          </a:p>
          <a:p>
            <a:pPr lvl="2"/>
            <a:r>
              <a:rPr lang="en-US" dirty="0" smtClean="0"/>
              <a:t>Optimized, performance is better than other open-source tools</a:t>
            </a:r>
          </a:p>
          <a:p>
            <a:pPr lvl="1"/>
            <a:r>
              <a:rPr lang="en-US" dirty="0" smtClean="0"/>
              <a:t>Cons</a:t>
            </a:r>
            <a:endParaRPr lang="en-US" dirty="0"/>
          </a:p>
          <a:p>
            <a:pPr lvl="2"/>
            <a:r>
              <a:rPr lang="en-US" dirty="0" smtClean="0"/>
              <a:t>Commercial Software</a:t>
            </a:r>
          </a:p>
          <a:p>
            <a:pPr lvl="2"/>
            <a:r>
              <a:rPr lang="en-US" dirty="0" smtClean="0"/>
              <a:t>Only available for Windows</a:t>
            </a:r>
          </a:p>
          <a:p>
            <a:pPr lvl="2"/>
            <a:r>
              <a:rPr lang="en-US" dirty="0" smtClean="0"/>
              <a:t>Bad reproducibility</a:t>
            </a:r>
            <a:endParaRPr lang="en-US" dirty="0"/>
          </a:p>
          <a:p>
            <a:r>
              <a:rPr lang="en-US" dirty="0" smtClean="0"/>
              <a:t>R / Python / QGIS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Free!</a:t>
            </a:r>
          </a:p>
          <a:p>
            <a:pPr lvl="2"/>
            <a:r>
              <a:rPr lang="en-US" dirty="0" smtClean="0"/>
              <a:t>Better reproducibility</a:t>
            </a:r>
          </a:p>
          <a:p>
            <a:pPr lvl="2"/>
            <a:r>
              <a:rPr lang="en-US" dirty="0"/>
              <a:t>Able to </a:t>
            </a:r>
            <a:r>
              <a:rPr lang="en-US" dirty="0" smtClean="0"/>
              <a:t>parallelize on supercomputer / cluster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Algorithms are slower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233</TotalTime>
  <Words>177</Words>
  <Application>Microsoft Macintosh PowerPoint</Application>
  <PresentationFormat>Widescreen</PresentationFormat>
  <Paragraphs>63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Courier New</vt:lpstr>
      <vt:lpstr>Wingdings 2</vt:lpstr>
      <vt:lpstr>View</vt:lpstr>
      <vt:lpstr>STAT 551 Spatial Join  https://github.com/HenryLeongStat/STAT551</vt:lpstr>
      <vt:lpstr>Type of Spatial Object</vt:lpstr>
      <vt:lpstr>Type of Spatial Join</vt:lpstr>
      <vt:lpstr>Tools for Spatial Join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Join</dc:title>
  <dc:creator>LeongHenry</dc:creator>
  <cp:lastModifiedBy>LeongHenry</cp:lastModifiedBy>
  <cp:revision>11</cp:revision>
  <dcterms:created xsi:type="dcterms:W3CDTF">2018-09-12T23:14:04Z</dcterms:created>
  <dcterms:modified xsi:type="dcterms:W3CDTF">2018-09-13T17:56:48Z</dcterms:modified>
</cp:coreProperties>
</file>