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6" r:id="rId3"/>
    <p:sldId id="337" r:id="rId4"/>
    <p:sldId id="257" r:id="rId5"/>
    <p:sldId id="341" r:id="rId6"/>
    <p:sldId id="343" r:id="rId7"/>
    <p:sldId id="328" r:id="rId8"/>
    <p:sldId id="332" r:id="rId9"/>
    <p:sldId id="331" r:id="rId10"/>
    <p:sldId id="333" r:id="rId11"/>
    <p:sldId id="334" r:id="rId12"/>
    <p:sldId id="335" r:id="rId13"/>
    <p:sldId id="329" r:id="rId14"/>
    <p:sldId id="342" r:id="rId15"/>
    <p:sldId id="330" r:id="rId16"/>
    <p:sldId id="344" r:id="rId17"/>
    <p:sldId id="345" r:id="rId18"/>
    <p:sldId id="346" r:id="rId19"/>
    <p:sldId id="350" r:id="rId20"/>
    <p:sldId id="263" r:id="rId21"/>
    <p:sldId id="282" r:id="rId22"/>
    <p:sldId id="352" r:id="rId23"/>
    <p:sldId id="267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53" r:id="rId33"/>
    <p:sldId id="363" r:id="rId34"/>
    <p:sldId id="325" r:id="rId35"/>
    <p:sldId id="354" r:id="rId36"/>
    <p:sldId id="358" r:id="rId37"/>
    <p:sldId id="361" r:id="rId38"/>
    <p:sldId id="360" r:id="rId39"/>
    <p:sldId id="359" r:id="rId40"/>
    <p:sldId id="362" r:id="rId41"/>
    <p:sldId id="364" r:id="rId42"/>
    <p:sldId id="386" r:id="rId43"/>
    <p:sldId id="387" r:id="rId44"/>
    <p:sldId id="380" r:id="rId45"/>
    <p:sldId id="338" r:id="rId46"/>
    <p:sldId id="378" r:id="rId47"/>
    <p:sldId id="381" r:id="rId48"/>
    <p:sldId id="382" r:id="rId49"/>
    <p:sldId id="383" r:id="rId50"/>
    <p:sldId id="339" r:id="rId51"/>
    <p:sldId id="372" r:id="rId52"/>
    <p:sldId id="375" r:id="rId53"/>
    <p:sldId id="376" r:id="rId54"/>
    <p:sldId id="374" r:id="rId55"/>
    <p:sldId id="377" r:id="rId56"/>
    <p:sldId id="384" r:id="rId57"/>
    <p:sldId id="385" r:id="rId58"/>
    <p:sldId id="292" r:id="rId59"/>
    <p:sldId id="273" r:id="rId60"/>
    <p:sldId id="368" r:id="rId61"/>
    <p:sldId id="369" r:id="rId62"/>
    <p:sldId id="373" r:id="rId63"/>
    <p:sldId id="326" r:id="rId64"/>
    <p:sldId id="370" r:id="rId65"/>
    <p:sldId id="371" r:id="rId66"/>
    <p:sldId id="280" r:id="rId67"/>
    <p:sldId id="281" r:id="rId68"/>
    <p:sldId id="318" r:id="rId69"/>
    <p:sldId id="38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D469C2-733F-4168-B82A-A941EC04D23F}">
          <p14:sldIdLst>
            <p14:sldId id="256"/>
            <p14:sldId id="336"/>
            <p14:sldId id="337"/>
            <p14:sldId id="257"/>
            <p14:sldId id="341"/>
            <p14:sldId id="343"/>
          </p14:sldIdLst>
        </p14:section>
        <p14:section name="Agenda" id="{F5B290CA-F8C3-4365-9709-7B7847EFC040}">
          <p14:sldIdLst>
            <p14:sldId id="328"/>
          </p14:sldIdLst>
        </p14:section>
        <p14:section name="What are sidechains?" id="{62B54F3B-9874-45FA-80F3-DBB38C307F69}">
          <p14:sldIdLst>
            <p14:sldId id="332"/>
            <p14:sldId id="331"/>
            <p14:sldId id="333"/>
            <p14:sldId id="334"/>
            <p14:sldId id="335"/>
            <p14:sldId id="329"/>
            <p14:sldId id="342"/>
          </p14:sldIdLst>
        </p14:section>
        <p14:section name="We Built It" id="{14A43F06-7DFA-4770-B2C4-D54E9E12BDED}">
          <p14:sldIdLst>
            <p14:sldId id="330"/>
            <p14:sldId id="344"/>
            <p14:sldId id="345"/>
          </p14:sldIdLst>
        </p14:section>
        <p14:section name="How it works" id="{95282857-5343-463E-980B-1D27B8CD1477}">
          <p14:sldIdLst>
            <p14:sldId id="346"/>
            <p14:sldId id="350"/>
          </p14:sldIdLst>
        </p14:section>
        <p14:section name="Sidechain Compression" id="{36065EBE-D319-45BA-8622-FB20A441793F}">
          <p14:sldIdLst>
            <p14:sldId id="263"/>
            <p14:sldId id="282"/>
            <p14:sldId id="352"/>
            <p14:sldId id="267"/>
          </p14:sldIdLst>
        </p14:section>
        <p14:section name="One At A Time" id="{A38CA1B8-83A3-4AF1-BC94-8DFF5868B5D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Blind Merged Mining" id="{77D7C7E8-9067-4437-B537-4A8E8C357D5C}">
          <p14:sldIdLst>
            <p14:sldId id="353"/>
          </p14:sldIdLst>
        </p14:section>
        <p14:section name="Critiques" id="{2DB47B50-AA94-43E5-8D0C-EC1275B4258F}">
          <p14:sldIdLst>
            <p14:sldId id="363"/>
            <p14:sldId id="325"/>
            <p14:sldId id="354"/>
            <p14:sldId id="358"/>
            <p14:sldId id="361"/>
            <p14:sldId id="360"/>
            <p14:sldId id="359"/>
            <p14:sldId id="362"/>
            <p14:sldId id="364"/>
            <p14:sldId id="386"/>
            <p14:sldId id="387"/>
            <p14:sldId id="380"/>
            <p14:sldId id="338"/>
            <p14:sldId id="378"/>
            <p14:sldId id="381"/>
            <p14:sldId id="382"/>
            <p14:sldId id="383"/>
            <p14:sldId id="339"/>
            <p14:sldId id="372"/>
            <p14:sldId id="375"/>
            <p14:sldId id="376"/>
            <p14:sldId id="374"/>
            <p14:sldId id="377"/>
            <p14:sldId id="384"/>
            <p14:sldId id="385"/>
          </p14:sldIdLst>
        </p14:section>
        <p14:section name="3 - Security Model" id="{F420ED4A-F20E-4F59-BEE9-A946D5A94090}">
          <p14:sldIdLst>
            <p14:sldId id="292"/>
          </p14:sldIdLst>
        </p14:section>
        <p14:section name="Conclusion" id="{676AAD9B-A363-4E3B-9616-CC6C58407073}">
          <p14:sldIdLst>
            <p14:sldId id="273"/>
          </p14:sldIdLst>
        </p14:section>
        <p14:section name="Leeching" id="{7BA21315-3858-438C-8D05-64D97F130CA9}">
          <p14:sldIdLst>
            <p14:sldId id="368"/>
            <p14:sldId id="369"/>
            <p14:sldId id="373"/>
          </p14:sldIdLst>
        </p14:section>
        <p14:section name="Interchain Combat" id="{10B9B733-C732-474B-A3BF-55D29C0FDC19}">
          <p14:sldIdLst>
            <p14:sldId id="326"/>
          </p14:sldIdLst>
        </p14:section>
        <p14:section name="Fee-Leeching" id="{A16BCE5A-25F7-4BCC-AC42-4E7A9EBDC7CE}">
          <p14:sldIdLst>
            <p14:sldId id="370"/>
            <p14:sldId id="371"/>
          </p14:sldIdLst>
        </p14:section>
        <p14:section name="Oracle-Leeching" id="{1885B40E-CB23-493E-9ED2-DE987D9882FF}">
          <p14:sldIdLst>
            <p14:sldId id="280"/>
            <p14:sldId id="281"/>
            <p14:sldId id="318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AE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18" autoAdjust="0"/>
  </p:normalViewPr>
  <p:slideViewPr>
    <p:cSldViewPr snapToGrid="0">
      <p:cViewPr>
        <p:scale>
          <a:sx n="125" d="100"/>
          <a:sy n="125" d="100"/>
        </p:scale>
        <p:origin x="-678" y="-918"/>
      </p:cViewPr>
      <p:guideLst/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50D5-DFC3-4BED-B5AC-7F26A090D8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F006F-0FEF-4E79-9BBC-B91EC25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placed the regular Bitcoin blockchain in orange. And a sidechain below it in 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originally going to talk about several different types of interference, and the talk would have gotten quiet 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F006F-0FEF-4E79-9BBC-B91EC25CA5C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reporter gets their own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696E-D143-4FBE-97D6-BB763F5CDFB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E74-2098-4C77-AA27-57B9B512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ACFE-9609-45F3-926C-DF1428DE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E17B-9A54-4895-A93C-3A14D06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872-7AA3-4CC8-9896-85E46770E0D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6FEC-D539-4A6B-9FCA-CA22B57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B3D2-DD18-4D63-B417-4FBFB0A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A12D-D4CA-4818-AA2E-B25BEA46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A3702-7605-44BA-A18B-AB48BCBB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7CD9-0D33-4275-85CC-B307184F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C09E-2D2D-4489-8BF2-3C371B349A0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0492-1EA9-4119-AE28-5F2711B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A596-56FB-4741-8231-954AFE2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E92C4-6FE9-40C5-A56A-7EBC2D41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0F6C-E1BC-4630-8E69-4AC1175B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4906-C435-48A1-BAE1-D0F6C67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A231-CFF9-4CB4-A154-49F086FBA4A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A8D6-F2C2-400E-970E-6B089E22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10A8-A8B6-4526-A88B-63171A18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525-C70F-453E-86D2-3975E4FE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09B-0EC6-4214-81FF-F3369523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B767-525E-468E-889E-D2FAA3D3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CFD-6C82-446C-AC03-77C571BD463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5BAC-0C0F-4713-A8B8-DB13381F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FBFE-F2AA-4219-89E9-915E0E0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2243-BA1E-4D78-A72B-54C73954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551C-2FD7-4F06-B7ED-578813A5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DFA-66B1-4887-8292-F5E8E8EC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6AC-2E3A-4B40-A1AA-43A7FC58CC0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0126-1EC7-433E-9074-2288C17E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F064-EC52-4D0B-A65D-E90D9DC4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4CD-0B31-45F0-B0D6-93E9A8F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FE86-75D2-4456-A521-82C4DDBD1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375AC-78B5-4534-A823-8ACBAEB2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D495-1DAD-4506-BB0C-645A59B8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FF3-487C-417A-99C2-7608881B358A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D699-C42E-4BC9-8AFB-DF0D46B4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15B5-4106-49BC-86EE-4A60881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B1E-D2AB-4DD7-81F4-83F203A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D91D-D2D5-4A1B-91D3-4D651DF9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B8CAF-70E5-4CDC-B99E-4FA13625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5C26-24A4-492E-82B4-EB8449CAB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5E66-A388-47E3-B5AE-E225B8281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97907-3BA2-4A61-8316-4D9AF662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B7D9-6404-4D6B-B3BA-8CFA3431E5AD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0F4F2-7B69-4D67-A7BE-D0BFF93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AC9ED-780B-4474-B94B-F4BF9AF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D36-C2BA-445F-8D37-1417B1E8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6997C-0CF9-42BF-9E5D-3B45D31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D8A0-BA15-48B0-83C7-AF335FBE5FB5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2CF49-6AEA-4855-9CFD-C77B69B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5EFC-CC0A-40EE-BCA5-E3E02A7D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8290-B21D-41A9-99AE-EEDB0187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4DE3-D8A1-4634-92E1-9FC12F5A48F3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83AEE-32A9-49C8-BE59-4D6F3319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635BC-79A5-4813-AFCC-CF07BA5C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F1DD-B6C7-41BA-90C0-E85256D3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8D37-BFA2-4A68-B0B5-B1BF4832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0C8D-A721-4B88-865B-A68634EE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BF9B-D095-46EC-AD18-83D39764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AF-3430-49E9-86B8-5446D153E3C0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DB8A-63C1-4415-B63A-5FEE36A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B1DE-5A8A-4C94-8D4B-8D218E3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70F-513A-44FD-AC65-F3364E6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E5D3F-A808-4613-9F77-5D35ED42D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0695-A104-43CE-B108-E7CF364D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4425-3FD0-477B-8793-DE74329A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14E7-7A9E-4F49-8F0F-74600663976D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12C2-7B4B-4540-9B3B-EB31077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5A88-39B4-40E2-9B5C-BF70FF1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510CD-8080-47D2-ADA5-E14E04A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5F5-03E2-4AF1-859D-D3842F6A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6702-153B-4093-9B0E-30AE42C96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D7AB-D6CA-4626-8170-A606F364141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2D51-5398-43C5-8742-684E1558D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81B5-93D7-418C-A65F-C055AAAC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5A5-C0F4-4821-8744-9B0CD445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3142E-C28E-4454-ACE4-F2E3B176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24" y="92657"/>
            <a:ext cx="7372151" cy="66726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CFE1FF-CBEA-4E71-BFEA-AA0A70043AEE}"/>
              </a:ext>
            </a:extLst>
          </p:cNvPr>
          <p:cNvSpPr/>
          <p:nvPr/>
        </p:nvSpPr>
        <p:spPr>
          <a:xfrm>
            <a:off x="1724024" y="1243012"/>
            <a:ext cx="9404419" cy="25812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C6E09-D196-40C7-A1EE-932CEEE8A169}"/>
              </a:ext>
            </a:extLst>
          </p:cNvPr>
          <p:cNvSpPr/>
          <p:nvPr/>
        </p:nvSpPr>
        <p:spPr>
          <a:xfrm>
            <a:off x="3910012" y="3630612"/>
            <a:ext cx="4371975" cy="14843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BAA82-9BE4-4DEE-8378-518A701F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Sidechains and Inter-chain Combat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6F3B1-3526-4A53-8277-FDFDB745F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Sztorc</a:t>
            </a:r>
          </a:p>
          <a:p>
            <a:r>
              <a:rPr lang="en-US" dirty="0"/>
              <a:t>TAB Conf 2 – Atlanta, GA</a:t>
            </a:r>
          </a:p>
          <a:p>
            <a:r>
              <a:rPr lang="en-US" dirty="0"/>
              <a:t>Feb 10th,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0F30-FE12-4F54-8238-17D81175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80E8-F04B-4069-B6E2-8776DD6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214-C151-4294-B4AB-468AFDFA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BC7B5-1C5D-49D5-8A4C-B998F9FE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61" y="177309"/>
            <a:ext cx="9589477" cy="65033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EA14C-E1CA-4DDA-8C85-7E4E2F4A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13D-FC48-4BF1-98CA-D214F755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CDA4-3563-4525-862E-03969ED0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E634A-07AE-41AC-8398-5C1A42F0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45" y="189095"/>
            <a:ext cx="10177710" cy="647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370B-B7F2-477C-B733-C0CDFB7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13D-FC48-4BF1-98CA-D214F755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CDA4-3563-4525-862E-03969ED0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E634A-07AE-41AC-8398-5C1A42F0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45" y="189095"/>
            <a:ext cx="10177710" cy="647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006962-3A1B-469F-A515-B42A68BAFF81}"/>
              </a:ext>
            </a:extLst>
          </p:cNvPr>
          <p:cNvSpPr/>
          <p:nvPr/>
        </p:nvSpPr>
        <p:spPr>
          <a:xfrm>
            <a:off x="3914274" y="1973179"/>
            <a:ext cx="2133600" cy="4973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C2B4F-779A-4F54-AAA9-31A4AE39A3BE}"/>
              </a:ext>
            </a:extLst>
          </p:cNvPr>
          <p:cNvSpPr/>
          <p:nvPr/>
        </p:nvSpPr>
        <p:spPr>
          <a:xfrm>
            <a:off x="1315452" y="2286000"/>
            <a:ext cx="1884947" cy="4973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AE90F-3363-48AD-8563-B346EDF21344}"/>
              </a:ext>
            </a:extLst>
          </p:cNvPr>
          <p:cNvSpPr/>
          <p:nvPr/>
        </p:nvSpPr>
        <p:spPr>
          <a:xfrm>
            <a:off x="1443789" y="3089317"/>
            <a:ext cx="1756610" cy="4973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A0F1-F324-4444-9608-3543340A894B}"/>
              </a:ext>
            </a:extLst>
          </p:cNvPr>
          <p:cNvSpPr/>
          <p:nvPr/>
        </p:nvSpPr>
        <p:spPr>
          <a:xfrm>
            <a:off x="4772526" y="4268412"/>
            <a:ext cx="1756610" cy="4973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F209E-D75D-4DF6-99E9-3A491A11A5CC}"/>
              </a:ext>
            </a:extLst>
          </p:cNvPr>
          <p:cNvSpPr/>
          <p:nvPr/>
        </p:nvSpPr>
        <p:spPr>
          <a:xfrm>
            <a:off x="6620259" y="4570510"/>
            <a:ext cx="873793" cy="4973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CD522-5F11-4815-AA06-D4AF46F55092}"/>
              </a:ext>
            </a:extLst>
          </p:cNvPr>
          <p:cNvSpPr/>
          <p:nvPr/>
        </p:nvSpPr>
        <p:spPr>
          <a:xfrm>
            <a:off x="7307182" y="2518958"/>
            <a:ext cx="3368842" cy="1439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“pretending” to be Altcoins, like Eth or </a:t>
            </a:r>
            <a:r>
              <a:rPr lang="en-US" sz="2800" dirty="0" err="1"/>
              <a:t>Zcash</a:t>
            </a:r>
            <a:r>
              <a:rPr lang="en-US" sz="2800" dirty="0"/>
              <a:t> or BCH.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34F1AF-E321-42B9-8C98-97A7D37A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5767-3D4A-4B4B-A3B6-16AF05C9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-140887"/>
            <a:ext cx="10515600" cy="1325563"/>
          </a:xfrm>
        </p:spPr>
        <p:txBody>
          <a:bodyPr/>
          <a:lstStyle/>
          <a:p>
            <a:r>
              <a:rPr lang="en-US" dirty="0"/>
              <a:t>My definition: universal altcoin simulator.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780D0-4345-40E1-9925-122BAF11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7" y="1184676"/>
            <a:ext cx="10515600" cy="5573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6B791-164B-4A10-8006-CDAF3AC00425}"/>
              </a:ext>
            </a:extLst>
          </p:cNvPr>
          <p:cNvSpPr/>
          <p:nvPr/>
        </p:nvSpPr>
        <p:spPr>
          <a:xfrm>
            <a:off x="8419397" y="747060"/>
            <a:ext cx="3159760" cy="37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Popularity </a:t>
            </a:r>
            <a:r>
              <a:rPr lang="en-US" dirty="0">
                <a:sym typeface="Wingdings" panose="05000000000000000000" pitchFamily="2" charset="2"/>
              </a:rPr>
              <a:t> location, not price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D352F-2788-4CD3-93C0-F80A62EDEC9D}"/>
              </a:ext>
            </a:extLst>
          </p:cNvPr>
          <p:cNvSpPr/>
          <p:nvPr/>
        </p:nvSpPr>
        <p:spPr>
          <a:xfrm>
            <a:off x="129484" y="1426703"/>
            <a:ext cx="2017086" cy="61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 made this, BTC was at $6,800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CE5EB-FC3D-42DC-A24D-1D7B20CAA784}"/>
              </a:ext>
            </a:extLst>
          </p:cNvPr>
          <p:cNvSpPr/>
          <p:nvPr/>
        </p:nvSpPr>
        <p:spPr>
          <a:xfrm>
            <a:off x="3025084" y="830412"/>
            <a:ext cx="2017086" cy="30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ED925-90C8-4789-8120-18DF79E2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CD72-DDE2-407D-AE8E-9537370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E5E6-1925-455E-A091-DDE6D2C6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15559"/>
            <a:ext cx="8459665" cy="642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354AA2-74B6-4798-B111-7F11BCA48BB4}"/>
              </a:ext>
            </a:extLst>
          </p:cNvPr>
          <p:cNvSpPr/>
          <p:nvPr/>
        </p:nvSpPr>
        <p:spPr>
          <a:xfrm>
            <a:off x="2101516" y="4572000"/>
            <a:ext cx="7283116" cy="657726"/>
          </a:xfrm>
          <a:custGeom>
            <a:avLst/>
            <a:gdLst>
              <a:gd name="connsiteX0" fmla="*/ 3914273 w 7283116"/>
              <a:gd name="connsiteY0" fmla="*/ 32084 h 657726"/>
              <a:gd name="connsiteX1" fmla="*/ 7283116 w 7283116"/>
              <a:gd name="connsiteY1" fmla="*/ 0 h 657726"/>
              <a:gd name="connsiteX2" fmla="*/ 7267073 w 7283116"/>
              <a:gd name="connsiteY2" fmla="*/ 385011 h 657726"/>
              <a:gd name="connsiteX3" fmla="*/ 5422231 w 7283116"/>
              <a:gd name="connsiteY3" fmla="*/ 368968 h 657726"/>
              <a:gd name="connsiteX4" fmla="*/ 5454316 w 7283116"/>
              <a:gd name="connsiteY4" fmla="*/ 609600 h 657726"/>
              <a:gd name="connsiteX5" fmla="*/ 32084 w 7283116"/>
              <a:gd name="connsiteY5" fmla="*/ 657726 h 657726"/>
              <a:gd name="connsiteX6" fmla="*/ 0 w 7283116"/>
              <a:gd name="connsiteY6" fmla="*/ 352926 h 657726"/>
              <a:gd name="connsiteX7" fmla="*/ 3914273 w 7283116"/>
              <a:gd name="connsiteY7" fmla="*/ 336884 h 657726"/>
              <a:gd name="connsiteX8" fmla="*/ 3914273 w 7283116"/>
              <a:gd name="connsiteY8" fmla="*/ 32084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3116" h="657726">
                <a:moveTo>
                  <a:pt x="3914273" y="32084"/>
                </a:moveTo>
                <a:lnTo>
                  <a:pt x="7283116" y="0"/>
                </a:lnTo>
                <a:lnTo>
                  <a:pt x="7267073" y="385011"/>
                </a:lnTo>
                <a:lnTo>
                  <a:pt x="5422231" y="368968"/>
                </a:lnTo>
                <a:lnTo>
                  <a:pt x="5454316" y="609600"/>
                </a:lnTo>
                <a:lnTo>
                  <a:pt x="32084" y="657726"/>
                </a:lnTo>
                <a:lnTo>
                  <a:pt x="0" y="352926"/>
                </a:lnTo>
                <a:lnTo>
                  <a:pt x="3914273" y="336884"/>
                </a:lnTo>
                <a:lnTo>
                  <a:pt x="3914273" y="32084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C1DD70-A08C-4DAC-B040-D57971D10FBF}"/>
              </a:ext>
            </a:extLst>
          </p:cNvPr>
          <p:cNvSpPr/>
          <p:nvPr/>
        </p:nvSpPr>
        <p:spPr>
          <a:xfrm>
            <a:off x="1989222" y="5678905"/>
            <a:ext cx="7555832" cy="946484"/>
          </a:xfrm>
          <a:custGeom>
            <a:avLst/>
            <a:gdLst>
              <a:gd name="connsiteX0" fmla="*/ 304800 w 7427495"/>
              <a:gd name="connsiteY0" fmla="*/ 0 h 946484"/>
              <a:gd name="connsiteX1" fmla="*/ 7427495 w 7427495"/>
              <a:gd name="connsiteY1" fmla="*/ 0 h 946484"/>
              <a:gd name="connsiteX2" fmla="*/ 7331242 w 7427495"/>
              <a:gd name="connsiteY2" fmla="*/ 417095 h 946484"/>
              <a:gd name="connsiteX3" fmla="*/ 7202905 w 7427495"/>
              <a:gd name="connsiteY3" fmla="*/ 689811 h 946484"/>
              <a:gd name="connsiteX4" fmla="*/ 5486400 w 7427495"/>
              <a:gd name="connsiteY4" fmla="*/ 657727 h 946484"/>
              <a:gd name="connsiteX5" fmla="*/ 5502442 w 7427495"/>
              <a:gd name="connsiteY5" fmla="*/ 946484 h 946484"/>
              <a:gd name="connsiteX6" fmla="*/ 48126 w 7427495"/>
              <a:gd name="connsiteY6" fmla="*/ 930442 h 946484"/>
              <a:gd name="connsiteX7" fmla="*/ 0 w 7427495"/>
              <a:gd name="connsiteY7" fmla="*/ 368969 h 946484"/>
              <a:gd name="connsiteX8" fmla="*/ 385010 w 7427495"/>
              <a:gd name="connsiteY8" fmla="*/ 352927 h 946484"/>
              <a:gd name="connsiteX9" fmla="*/ 304800 w 7427495"/>
              <a:gd name="connsiteY9" fmla="*/ 0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7495" h="946484">
                <a:moveTo>
                  <a:pt x="304800" y="0"/>
                </a:moveTo>
                <a:lnTo>
                  <a:pt x="7427495" y="0"/>
                </a:lnTo>
                <a:lnTo>
                  <a:pt x="7331242" y="417095"/>
                </a:lnTo>
                <a:lnTo>
                  <a:pt x="7202905" y="689811"/>
                </a:lnTo>
                <a:lnTo>
                  <a:pt x="5486400" y="657727"/>
                </a:lnTo>
                <a:lnTo>
                  <a:pt x="5502442" y="946484"/>
                </a:lnTo>
                <a:lnTo>
                  <a:pt x="48126" y="930442"/>
                </a:lnTo>
                <a:lnTo>
                  <a:pt x="0" y="368969"/>
                </a:lnTo>
                <a:lnTo>
                  <a:pt x="385010" y="352927"/>
                </a:lnTo>
                <a:lnTo>
                  <a:pt x="304800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86F5D19-6FC4-4A3E-8397-8DC48B5C2E19}"/>
              </a:ext>
            </a:extLst>
          </p:cNvPr>
          <p:cNvSpPr/>
          <p:nvPr/>
        </p:nvSpPr>
        <p:spPr>
          <a:xfrm>
            <a:off x="4668253" y="5983705"/>
            <a:ext cx="1748589" cy="36896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DD5EB-B2BD-4C6A-88E4-52C531E3C640}"/>
              </a:ext>
            </a:extLst>
          </p:cNvPr>
          <p:cNvSpPr/>
          <p:nvPr/>
        </p:nvSpPr>
        <p:spPr>
          <a:xfrm>
            <a:off x="9013118" y="3793958"/>
            <a:ext cx="3096126" cy="657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Hard forks bad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31DA6-4A53-486B-B863-450ACEDF7F65}"/>
              </a:ext>
            </a:extLst>
          </p:cNvPr>
          <p:cNvSpPr/>
          <p:nvPr/>
        </p:nvSpPr>
        <p:spPr>
          <a:xfrm>
            <a:off x="9675396" y="4840946"/>
            <a:ext cx="2243888" cy="1931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Opt-in “compart-</a:t>
            </a:r>
            <a:r>
              <a:rPr lang="en-US" sz="3200" dirty="0" err="1"/>
              <a:t>ments</a:t>
            </a:r>
            <a:r>
              <a:rPr lang="en-US" sz="3200" dirty="0"/>
              <a:t>” good.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A0D86-5642-4938-94D6-1F0F0467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4D86-FB48-40F8-B652-CDEEAEEC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97276"/>
            <a:ext cx="2790217" cy="1118681"/>
          </a:xfrm>
        </p:spPr>
        <p:txBody>
          <a:bodyPr/>
          <a:lstStyle/>
          <a:p>
            <a:r>
              <a:rPr lang="en-US" dirty="0"/>
              <a:t>We Built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97FC-C02C-485D-94B5-4AB24662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549" y="538358"/>
            <a:ext cx="8212558" cy="57812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EB0BE-2B29-46BA-8657-6B193C4C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BEB7A-4AD4-4E5C-B1E2-AB20B979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3" y="318623"/>
            <a:ext cx="10593149" cy="6345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4C701-826F-4823-B485-E0534E7B46E5}"/>
              </a:ext>
            </a:extLst>
          </p:cNvPr>
          <p:cNvSpPr txBox="1"/>
          <p:nvPr/>
        </p:nvSpPr>
        <p:spPr>
          <a:xfrm>
            <a:off x="9433935" y="2816158"/>
            <a:ext cx="25535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new software.</a:t>
            </a:r>
          </a:p>
          <a:p>
            <a:pPr marL="342900" indent="-342900">
              <a:buAutoNum type="arabicPeriod"/>
            </a:pPr>
            <a:r>
              <a:rPr lang="en-US" dirty="0"/>
              <a:t>Put hash of new software here.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789E1F-2243-4491-B9E1-8AC74E225B71}"/>
              </a:ext>
            </a:extLst>
          </p:cNvPr>
          <p:cNvCxnSpPr>
            <a:cxnSpLocks/>
          </p:cNvCxnSpPr>
          <p:nvPr/>
        </p:nvCxnSpPr>
        <p:spPr>
          <a:xfrm flipH="1">
            <a:off x="5661498" y="3739488"/>
            <a:ext cx="5252937" cy="13967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E5010-31CC-4332-B55B-6A3A62E1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9C3B-60D2-4782-959E-09C2644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4A0F8-09DE-4794-9327-E6BC73A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36" y="232237"/>
            <a:ext cx="8193103" cy="63935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3652-6509-4A33-B4CA-A19F3102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3BD8-2EB1-4946-BC0A-5F4681BF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762" y="2409284"/>
            <a:ext cx="10515600" cy="1433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How does it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1BAFC-BDEB-4AC1-BC41-FC9FC19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6078-5818-4ABB-875C-CB6F976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870-00B2-4C46-A982-4F0E737C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Hashrate Escrow</a:t>
            </a:r>
            <a:r>
              <a:rPr lang="en-US" dirty="0"/>
              <a:t> -- A "Container UTXO" that </a:t>
            </a:r>
            <a:r>
              <a:rPr lang="en-US" i="1" u="sng" dirty="0"/>
              <a:t>compresses</a:t>
            </a:r>
            <a:r>
              <a:rPr lang="en-US" dirty="0"/>
              <a:t> 3-6 months of sidechain data into a fixed 32-bytes.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Blind Merged Mining</a:t>
            </a:r>
            <a:r>
              <a:rPr lang="en-US" dirty="0"/>
              <a:t> -- Replaces the act of running a sidechain node with the act of including a single high-fee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A69F-390E-474A-BA16-2127A907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81231-462E-4C76-A415-DF27E3954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24" y="92657"/>
            <a:ext cx="7372151" cy="66726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5CFDC-0298-4BAF-BE92-8320E65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C2139-2660-4A1E-AF5B-FA08DD9859F7}"/>
              </a:ext>
            </a:extLst>
          </p:cNvPr>
          <p:cNvCxnSpPr/>
          <p:nvPr/>
        </p:nvCxnSpPr>
        <p:spPr>
          <a:xfrm>
            <a:off x="1984185" y="3890555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511058-7EAB-4CCA-B9A1-307584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Sidechain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A523-CF17-4686-8885-A14B14BE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41" y="1448654"/>
            <a:ext cx="10944497" cy="1586290"/>
          </a:xfrm>
        </p:spPr>
        <p:txBody>
          <a:bodyPr>
            <a:normAutofit/>
          </a:bodyPr>
          <a:lstStyle/>
          <a:p>
            <a:r>
              <a:rPr lang="en-US" dirty="0"/>
              <a:t>Mainchain full nodes do not validate sidechain’s rules/data.</a:t>
            </a:r>
          </a:p>
          <a:p>
            <a:r>
              <a:rPr lang="en-US" dirty="0"/>
              <a:t>But, then, an </a:t>
            </a:r>
            <a:r>
              <a:rPr lang="en-US" i="1" u="sng" dirty="0"/>
              <a:t>invalid withdrawal</a:t>
            </a:r>
            <a:r>
              <a:rPr lang="en-US" dirty="0"/>
              <a:t> must be treated </a:t>
            </a:r>
            <a:r>
              <a:rPr lang="en-US" b="1" dirty="0"/>
              <a:t>exactly the same </a:t>
            </a:r>
            <a:r>
              <a:rPr lang="en-US" dirty="0"/>
              <a:t>as a valid one! There is no basis for discriminating between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812-08AE-4890-BF66-BC02ADBA51FA}"/>
              </a:ext>
            </a:extLst>
          </p:cNvPr>
          <p:cNvSpPr/>
          <p:nvPr/>
        </p:nvSpPr>
        <p:spPr>
          <a:xfrm>
            <a:off x="2221502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C560-803C-4577-8FE9-D99341CFD68D}"/>
              </a:ext>
            </a:extLst>
          </p:cNvPr>
          <p:cNvSpPr/>
          <p:nvPr/>
        </p:nvSpPr>
        <p:spPr>
          <a:xfrm>
            <a:off x="3418930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62D4-CF2F-400D-A192-38750FE2F58F}"/>
              </a:ext>
            </a:extLst>
          </p:cNvPr>
          <p:cNvSpPr/>
          <p:nvPr/>
        </p:nvSpPr>
        <p:spPr>
          <a:xfrm>
            <a:off x="4616358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8CBAA-03DE-424E-8DF0-48354F8305B5}"/>
              </a:ext>
            </a:extLst>
          </p:cNvPr>
          <p:cNvSpPr txBox="1"/>
          <p:nvPr/>
        </p:nvSpPr>
        <p:spPr>
          <a:xfrm>
            <a:off x="1246134" y="357609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6E3E6-D0AC-4A61-B416-2A3B046D71B1}"/>
              </a:ext>
            </a:extLst>
          </p:cNvPr>
          <p:cNvCxnSpPr/>
          <p:nvPr/>
        </p:nvCxnSpPr>
        <p:spPr>
          <a:xfrm>
            <a:off x="1974660" y="5040087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BB95-A28E-4EA7-A52B-5E4A90A58DD1}"/>
              </a:ext>
            </a:extLst>
          </p:cNvPr>
          <p:cNvSpPr/>
          <p:nvPr/>
        </p:nvSpPr>
        <p:spPr>
          <a:xfrm>
            <a:off x="2221502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2064-E259-46CA-877B-8648C947DFD6}"/>
              </a:ext>
            </a:extLst>
          </p:cNvPr>
          <p:cNvSpPr/>
          <p:nvPr/>
        </p:nvSpPr>
        <p:spPr>
          <a:xfrm>
            <a:off x="3418930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070F-E13D-4A1C-8D5A-F7B4E367A13A}"/>
              </a:ext>
            </a:extLst>
          </p:cNvPr>
          <p:cNvSpPr/>
          <p:nvPr/>
        </p:nvSpPr>
        <p:spPr>
          <a:xfrm>
            <a:off x="4616358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FEE72-A7B2-4886-B0A9-31680927D22C}"/>
              </a:ext>
            </a:extLst>
          </p:cNvPr>
          <p:cNvSpPr txBox="1"/>
          <p:nvPr/>
        </p:nvSpPr>
        <p:spPr>
          <a:xfrm>
            <a:off x="1246134" y="472562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F338-13F4-46F5-960E-891193A3DBE7}"/>
              </a:ext>
            </a:extLst>
          </p:cNvPr>
          <p:cNvSpPr txBox="1"/>
          <p:nvPr/>
        </p:nvSpPr>
        <p:spPr>
          <a:xfrm>
            <a:off x="2287218" y="35099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C0E9-4178-4799-832F-17156456EAC9}"/>
              </a:ext>
            </a:extLst>
          </p:cNvPr>
          <p:cNvSpPr txBox="1"/>
          <p:nvPr/>
        </p:nvSpPr>
        <p:spPr>
          <a:xfrm>
            <a:off x="2598710" y="37947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C9188-B2A6-4F70-8FD4-DD47491E14A8}"/>
              </a:ext>
            </a:extLst>
          </p:cNvPr>
          <p:cNvSpPr txBox="1"/>
          <p:nvPr/>
        </p:nvSpPr>
        <p:spPr>
          <a:xfrm>
            <a:off x="3473216" y="45815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6387-D441-4BF6-B24B-4FBE3C9F1543}"/>
              </a:ext>
            </a:extLst>
          </p:cNvPr>
          <p:cNvSpPr txBox="1"/>
          <p:nvPr/>
        </p:nvSpPr>
        <p:spPr>
          <a:xfrm>
            <a:off x="3782874" y="4642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5DA7A-3838-4A3B-93A7-9389BF0165F4}"/>
              </a:ext>
            </a:extLst>
          </p:cNvPr>
          <p:cNvSpPr txBox="1"/>
          <p:nvPr/>
        </p:nvSpPr>
        <p:spPr>
          <a:xfrm>
            <a:off x="3431521" y="49318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F590-E828-45EC-806D-A63AB2A59C06}"/>
              </a:ext>
            </a:extLst>
          </p:cNvPr>
          <p:cNvSpPr txBox="1"/>
          <p:nvPr/>
        </p:nvSpPr>
        <p:spPr>
          <a:xfrm>
            <a:off x="3816347" y="49509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05CEA-8E4D-436F-8A75-5A4A3F6BFEA0}"/>
              </a:ext>
            </a:extLst>
          </p:cNvPr>
          <p:cNvSpPr txBox="1"/>
          <p:nvPr/>
        </p:nvSpPr>
        <p:spPr>
          <a:xfrm>
            <a:off x="3955781" y="5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6B3F-8F98-4E2D-9581-B737342CF31E}"/>
              </a:ext>
            </a:extLst>
          </p:cNvPr>
          <p:cNvSpPr txBox="1"/>
          <p:nvPr/>
        </p:nvSpPr>
        <p:spPr>
          <a:xfrm>
            <a:off x="4665987" y="371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BF5D-A6DF-451F-BE38-DBD416A60487}"/>
              </a:ext>
            </a:extLst>
          </p:cNvPr>
          <p:cNvSpPr txBox="1"/>
          <p:nvPr/>
        </p:nvSpPr>
        <p:spPr>
          <a:xfrm>
            <a:off x="4805421" y="38991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4D88A-715B-4456-8D1D-3F595FE75E4E}"/>
              </a:ext>
            </a:extLst>
          </p:cNvPr>
          <p:cNvCxnSpPr/>
          <p:nvPr/>
        </p:nvCxnSpPr>
        <p:spPr>
          <a:xfrm>
            <a:off x="2501666" y="3810229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11AA7-E3DD-44A3-B203-100599DCD92E}"/>
              </a:ext>
            </a:extLst>
          </p:cNvPr>
          <p:cNvCxnSpPr>
            <a:cxnSpLocks/>
          </p:cNvCxnSpPr>
          <p:nvPr/>
        </p:nvCxnSpPr>
        <p:spPr>
          <a:xfrm>
            <a:off x="2852234" y="4066656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373B6-51FB-4579-9C29-923EFF6BFB92}"/>
              </a:ext>
            </a:extLst>
          </p:cNvPr>
          <p:cNvCxnSpPr>
            <a:cxnSpLocks/>
          </p:cNvCxnSpPr>
          <p:nvPr/>
        </p:nvCxnSpPr>
        <p:spPr>
          <a:xfrm>
            <a:off x="3700670" y="4757878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4E8075-78CB-4B8B-A686-0A6BE7F459D9}"/>
              </a:ext>
            </a:extLst>
          </p:cNvPr>
          <p:cNvCxnSpPr>
            <a:cxnSpLocks/>
          </p:cNvCxnSpPr>
          <p:nvPr/>
        </p:nvCxnSpPr>
        <p:spPr>
          <a:xfrm flipH="1">
            <a:off x="3679776" y="4910278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E6636-43BA-42D6-BDE3-40F86479C020}"/>
              </a:ext>
            </a:extLst>
          </p:cNvPr>
          <p:cNvCxnSpPr>
            <a:cxnSpLocks/>
          </p:cNvCxnSpPr>
          <p:nvPr/>
        </p:nvCxnSpPr>
        <p:spPr>
          <a:xfrm>
            <a:off x="3684460" y="5106083"/>
            <a:ext cx="193617" cy="4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6DB666-6D00-46A2-942E-D63D80C3DCF1}"/>
              </a:ext>
            </a:extLst>
          </p:cNvPr>
          <p:cNvCxnSpPr>
            <a:cxnSpLocks/>
          </p:cNvCxnSpPr>
          <p:nvPr/>
        </p:nvCxnSpPr>
        <p:spPr>
          <a:xfrm>
            <a:off x="3677527" y="5207049"/>
            <a:ext cx="324476" cy="10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33AE5-4D04-4E35-AE62-FFE3525B5AF4}"/>
              </a:ext>
            </a:extLst>
          </p:cNvPr>
          <p:cNvCxnSpPr>
            <a:cxnSpLocks/>
          </p:cNvCxnSpPr>
          <p:nvPr/>
        </p:nvCxnSpPr>
        <p:spPr>
          <a:xfrm flipV="1">
            <a:off x="4042339" y="3986050"/>
            <a:ext cx="698455" cy="11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5B6579-0625-40DB-ADA1-57814AFCCC38}"/>
              </a:ext>
            </a:extLst>
          </p:cNvPr>
          <p:cNvCxnSpPr>
            <a:cxnSpLocks/>
          </p:cNvCxnSpPr>
          <p:nvPr/>
        </p:nvCxnSpPr>
        <p:spPr>
          <a:xfrm flipV="1">
            <a:off x="4169270" y="4179281"/>
            <a:ext cx="697957" cy="104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CD65D9-FF31-461A-9334-8EC5F2BE6E0D}"/>
              </a:ext>
            </a:extLst>
          </p:cNvPr>
          <p:cNvCxnSpPr/>
          <p:nvPr/>
        </p:nvCxnSpPr>
        <p:spPr>
          <a:xfrm>
            <a:off x="7496987" y="3918953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F32F8-1BE2-4B30-A520-F7E5F0A2E42F}"/>
              </a:ext>
            </a:extLst>
          </p:cNvPr>
          <p:cNvSpPr/>
          <p:nvPr/>
        </p:nvSpPr>
        <p:spPr>
          <a:xfrm>
            <a:off x="7734304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0FD12-A57C-4982-B057-44DF04D54A89}"/>
              </a:ext>
            </a:extLst>
          </p:cNvPr>
          <p:cNvSpPr/>
          <p:nvPr/>
        </p:nvSpPr>
        <p:spPr>
          <a:xfrm>
            <a:off x="8931732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B51F9-4847-4CAE-AECB-D44B50607909}"/>
              </a:ext>
            </a:extLst>
          </p:cNvPr>
          <p:cNvSpPr/>
          <p:nvPr/>
        </p:nvSpPr>
        <p:spPr>
          <a:xfrm>
            <a:off x="10129160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FC4C6-BB95-4514-9144-86C949895ACC}"/>
              </a:ext>
            </a:extLst>
          </p:cNvPr>
          <p:cNvSpPr txBox="1"/>
          <p:nvPr/>
        </p:nvSpPr>
        <p:spPr>
          <a:xfrm>
            <a:off x="6758936" y="36044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210E6F-E72B-4BF4-AB2A-A29BE5FBD976}"/>
              </a:ext>
            </a:extLst>
          </p:cNvPr>
          <p:cNvCxnSpPr/>
          <p:nvPr/>
        </p:nvCxnSpPr>
        <p:spPr>
          <a:xfrm>
            <a:off x="7487462" y="5068485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4299BE-5C95-4297-BE73-AB989C481771}"/>
              </a:ext>
            </a:extLst>
          </p:cNvPr>
          <p:cNvSpPr/>
          <p:nvPr/>
        </p:nvSpPr>
        <p:spPr>
          <a:xfrm>
            <a:off x="7734304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ED536-43AF-4E94-95D9-3882DF47F255}"/>
              </a:ext>
            </a:extLst>
          </p:cNvPr>
          <p:cNvSpPr/>
          <p:nvPr/>
        </p:nvSpPr>
        <p:spPr>
          <a:xfrm>
            <a:off x="8931732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268C1-44C8-406F-AF33-1895F2C03D80}"/>
              </a:ext>
            </a:extLst>
          </p:cNvPr>
          <p:cNvSpPr/>
          <p:nvPr/>
        </p:nvSpPr>
        <p:spPr>
          <a:xfrm>
            <a:off x="10129160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E26E-C92B-4BCF-8625-EB2DEBE0296D}"/>
              </a:ext>
            </a:extLst>
          </p:cNvPr>
          <p:cNvSpPr txBox="1"/>
          <p:nvPr/>
        </p:nvSpPr>
        <p:spPr>
          <a:xfrm>
            <a:off x="6758936" y="4754027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3A6C2-7878-466A-B0B9-098ECBF34226}"/>
              </a:ext>
            </a:extLst>
          </p:cNvPr>
          <p:cNvSpPr txBox="1"/>
          <p:nvPr/>
        </p:nvSpPr>
        <p:spPr>
          <a:xfrm>
            <a:off x="7800020" y="35383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09C62-246E-457A-AD62-AEF732C1A234}"/>
              </a:ext>
            </a:extLst>
          </p:cNvPr>
          <p:cNvSpPr txBox="1"/>
          <p:nvPr/>
        </p:nvSpPr>
        <p:spPr>
          <a:xfrm>
            <a:off x="8111512" y="38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B3DA-2011-43E4-B6A2-1BC89FFE1257}"/>
              </a:ext>
            </a:extLst>
          </p:cNvPr>
          <p:cNvSpPr txBox="1"/>
          <p:nvPr/>
        </p:nvSpPr>
        <p:spPr>
          <a:xfrm>
            <a:off x="8986018" y="4609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DD7B-53D1-423C-B2C6-C091D2EC0590}"/>
              </a:ext>
            </a:extLst>
          </p:cNvPr>
          <p:cNvSpPr txBox="1"/>
          <p:nvPr/>
        </p:nvSpPr>
        <p:spPr>
          <a:xfrm>
            <a:off x="9295676" y="4670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39E74-7B65-41C3-83A9-87FBA79271B6}"/>
              </a:ext>
            </a:extLst>
          </p:cNvPr>
          <p:cNvSpPr txBox="1"/>
          <p:nvPr/>
        </p:nvSpPr>
        <p:spPr>
          <a:xfrm>
            <a:off x="8944323" y="496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F3E2B-6637-4120-B20F-9CBCE1AD51DC}"/>
              </a:ext>
            </a:extLst>
          </p:cNvPr>
          <p:cNvSpPr txBox="1"/>
          <p:nvPr/>
        </p:nvSpPr>
        <p:spPr>
          <a:xfrm>
            <a:off x="10318223" y="39275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93C93-055F-4805-8050-F00374726C3B}"/>
              </a:ext>
            </a:extLst>
          </p:cNvPr>
          <p:cNvCxnSpPr/>
          <p:nvPr/>
        </p:nvCxnSpPr>
        <p:spPr>
          <a:xfrm>
            <a:off x="8014468" y="3838627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DDB84-0E2C-4C83-9C86-D92973466FCD}"/>
              </a:ext>
            </a:extLst>
          </p:cNvPr>
          <p:cNvCxnSpPr>
            <a:cxnSpLocks/>
          </p:cNvCxnSpPr>
          <p:nvPr/>
        </p:nvCxnSpPr>
        <p:spPr>
          <a:xfrm>
            <a:off x="8365036" y="4095054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9CDA6-810C-4B14-B63C-DCF5C9A36120}"/>
              </a:ext>
            </a:extLst>
          </p:cNvPr>
          <p:cNvCxnSpPr>
            <a:cxnSpLocks/>
          </p:cNvCxnSpPr>
          <p:nvPr/>
        </p:nvCxnSpPr>
        <p:spPr>
          <a:xfrm>
            <a:off x="9213472" y="4786276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C09F46-D495-4FD8-A9A2-02BC07A0F518}"/>
              </a:ext>
            </a:extLst>
          </p:cNvPr>
          <p:cNvCxnSpPr>
            <a:cxnSpLocks/>
          </p:cNvCxnSpPr>
          <p:nvPr/>
        </p:nvCxnSpPr>
        <p:spPr>
          <a:xfrm flipH="1">
            <a:off x="9192578" y="4938676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38086C-6F81-44DF-A86B-A6CBE0E78F3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287687" y="4207680"/>
            <a:ext cx="1092342" cy="9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40470B-DAD5-40DE-BE92-8911400F51AF}"/>
              </a:ext>
            </a:extLst>
          </p:cNvPr>
          <p:cNvSpPr/>
          <p:nvPr/>
        </p:nvSpPr>
        <p:spPr>
          <a:xfrm>
            <a:off x="1211308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0886B6-2A29-4744-952C-05765EF10220}"/>
              </a:ext>
            </a:extLst>
          </p:cNvPr>
          <p:cNvSpPr/>
          <p:nvPr/>
        </p:nvSpPr>
        <p:spPr>
          <a:xfrm>
            <a:off x="6588015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573E7-EDBF-411F-AA3C-CE360DF1B38F}"/>
              </a:ext>
            </a:extLst>
          </p:cNvPr>
          <p:cNvSpPr txBox="1"/>
          <p:nvPr/>
        </p:nvSpPr>
        <p:spPr>
          <a:xfrm>
            <a:off x="3462071" y="5563244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31A9BB-C999-45CB-AAD4-5396608D3F0A}"/>
              </a:ext>
            </a:extLst>
          </p:cNvPr>
          <p:cNvSpPr txBox="1"/>
          <p:nvPr/>
        </p:nvSpPr>
        <p:spPr>
          <a:xfrm>
            <a:off x="8865771" y="558172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1706A1-0470-45C9-A22B-CEBA99E1AE63}"/>
              </a:ext>
            </a:extLst>
          </p:cNvPr>
          <p:cNvSpPr/>
          <p:nvPr/>
        </p:nvSpPr>
        <p:spPr>
          <a:xfrm>
            <a:off x="4518248" y="5749860"/>
            <a:ext cx="3405612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Two Possible Histories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215132-A0AC-45FA-B276-9B9615A7FACE}"/>
              </a:ext>
            </a:extLst>
          </p:cNvPr>
          <p:cNvCxnSpPr/>
          <p:nvPr/>
        </p:nvCxnSpPr>
        <p:spPr>
          <a:xfrm>
            <a:off x="1218382" y="6347478"/>
            <a:ext cx="46133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A933B09-ECDA-430E-8ADC-981B30185785}"/>
              </a:ext>
            </a:extLst>
          </p:cNvPr>
          <p:cNvSpPr/>
          <p:nvPr/>
        </p:nvSpPr>
        <p:spPr>
          <a:xfrm>
            <a:off x="1315485" y="6290503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50BAA8-9DF4-40C6-A8F9-A601806CA64E}"/>
              </a:ext>
            </a:extLst>
          </p:cNvPr>
          <p:cNvCxnSpPr/>
          <p:nvPr/>
        </p:nvCxnSpPr>
        <p:spPr>
          <a:xfrm>
            <a:off x="6611688" y="6328994"/>
            <a:ext cx="46133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63610B3-16D0-496A-9934-9076CE5109BF}"/>
              </a:ext>
            </a:extLst>
          </p:cNvPr>
          <p:cNvSpPr/>
          <p:nvPr/>
        </p:nvSpPr>
        <p:spPr>
          <a:xfrm>
            <a:off x="6708791" y="6272019"/>
            <a:ext cx="90601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DAD7BF-0026-4D89-B9E7-37E00F55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C2139-2660-4A1E-AF5B-FA08DD9859F7}"/>
              </a:ext>
            </a:extLst>
          </p:cNvPr>
          <p:cNvCxnSpPr/>
          <p:nvPr/>
        </p:nvCxnSpPr>
        <p:spPr>
          <a:xfrm>
            <a:off x="1984185" y="3890555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511058-7EAB-4CCA-B9A1-307584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Sidechain Compression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812-08AE-4890-BF66-BC02ADBA51FA}"/>
              </a:ext>
            </a:extLst>
          </p:cNvPr>
          <p:cNvSpPr/>
          <p:nvPr/>
        </p:nvSpPr>
        <p:spPr>
          <a:xfrm>
            <a:off x="2221502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C560-803C-4577-8FE9-D99341CFD68D}"/>
              </a:ext>
            </a:extLst>
          </p:cNvPr>
          <p:cNvSpPr/>
          <p:nvPr/>
        </p:nvSpPr>
        <p:spPr>
          <a:xfrm>
            <a:off x="3418930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62D4-CF2F-400D-A192-38750FE2F58F}"/>
              </a:ext>
            </a:extLst>
          </p:cNvPr>
          <p:cNvSpPr/>
          <p:nvPr/>
        </p:nvSpPr>
        <p:spPr>
          <a:xfrm>
            <a:off x="4616358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8CBAA-03DE-424E-8DF0-48354F8305B5}"/>
              </a:ext>
            </a:extLst>
          </p:cNvPr>
          <p:cNvSpPr txBox="1"/>
          <p:nvPr/>
        </p:nvSpPr>
        <p:spPr>
          <a:xfrm>
            <a:off x="1246134" y="357609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6E3E6-D0AC-4A61-B416-2A3B046D71B1}"/>
              </a:ext>
            </a:extLst>
          </p:cNvPr>
          <p:cNvCxnSpPr/>
          <p:nvPr/>
        </p:nvCxnSpPr>
        <p:spPr>
          <a:xfrm>
            <a:off x="1974660" y="5040087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BB95-A28E-4EA7-A52B-5E4A90A58DD1}"/>
              </a:ext>
            </a:extLst>
          </p:cNvPr>
          <p:cNvSpPr/>
          <p:nvPr/>
        </p:nvSpPr>
        <p:spPr>
          <a:xfrm>
            <a:off x="2221502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2064-E259-46CA-877B-8648C947DFD6}"/>
              </a:ext>
            </a:extLst>
          </p:cNvPr>
          <p:cNvSpPr/>
          <p:nvPr/>
        </p:nvSpPr>
        <p:spPr>
          <a:xfrm>
            <a:off x="3418930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070F-E13D-4A1C-8D5A-F7B4E367A13A}"/>
              </a:ext>
            </a:extLst>
          </p:cNvPr>
          <p:cNvSpPr/>
          <p:nvPr/>
        </p:nvSpPr>
        <p:spPr>
          <a:xfrm>
            <a:off x="4616358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FEE72-A7B2-4886-B0A9-31680927D22C}"/>
              </a:ext>
            </a:extLst>
          </p:cNvPr>
          <p:cNvSpPr txBox="1"/>
          <p:nvPr/>
        </p:nvSpPr>
        <p:spPr>
          <a:xfrm>
            <a:off x="1246134" y="472562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F338-13F4-46F5-960E-891193A3DBE7}"/>
              </a:ext>
            </a:extLst>
          </p:cNvPr>
          <p:cNvSpPr txBox="1"/>
          <p:nvPr/>
        </p:nvSpPr>
        <p:spPr>
          <a:xfrm>
            <a:off x="2287218" y="35099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C0E9-4178-4799-832F-17156456EAC9}"/>
              </a:ext>
            </a:extLst>
          </p:cNvPr>
          <p:cNvSpPr txBox="1"/>
          <p:nvPr/>
        </p:nvSpPr>
        <p:spPr>
          <a:xfrm>
            <a:off x="2598710" y="37947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C9188-B2A6-4F70-8FD4-DD47491E14A8}"/>
              </a:ext>
            </a:extLst>
          </p:cNvPr>
          <p:cNvSpPr txBox="1"/>
          <p:nvPr/>
        </p:nvSpPr>
        <p:spPr>
          <a:xfrm>
            <a:off x="3473216" y="45815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6387-D441-4BF6-B24B-4FBE3C9F1543}"/>
              </a:ext>
            </a:extLst>
          </p:cNvPr>
          <p:cNvSpPr txBox="1"/>
          <p:nvPr/>
        </p:nvSpPr>
        <p:spPr>
          <a:xfrm>
            <a:off x="3782874" y="4642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5DA7A-3838-4A3B-93A7-9389BF0165F4}"/>
              </a:ext>
            </a:extLst>
          </p:cNvPr>
          <p:cNvSpPr txBox="1"/>
          <p:nvPr/>
        </p:nvSpPr>
        <p:spPr>
          <a:xfrm>
            <a:off x="3431521" y="49318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F590-E828-45EC-806D-A63AB2A59C06}"/>
              </a:ext>
            </a:extLst>
          </p:cNvPr>
          <p:cNvSpPr txBox="1"/>
          <p:nvPr/>
        </p:nvSpPr>
        <p:spPr>
          <a:xfrm>
            <a:off x="3816347" y="49509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05CEA-8E4D-436F-8A75-5A4A3F6BFEA0}"/>
              </a:ext>
            </a:extLst>
          </p:cNvPr>
          <p:cNvSpPr txBox="1"/>
          <p:nvPr/>
        </p:nvSpPr>
        <p:spPr>
          <a:xfrm>
            <a:off x="3955781" y="5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6B3F-8F98-4E2D-9581-B737342CF31E}"/>
              </a:ext>
            </a:extLst>
          </p:cNvPr>
          <p:cNvSpPr txBox="1"/>
          <p:nvPr/>
        </p:nvSpPr>
        <p:spPr>
          <a:xfrm>
            <a:off x="4665987" y="371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BF5D-A6DF-451F-BE38-DBD416A60487}"/>
              </a:ext>
            </a:extLst>
          </p:cNvPr>
          <p:cNvSpPr txBox="1"/>
          <p:nvPr/>
        </p:nvSpPr>
        <p:spPr>
          <a:xfrm>
            <a:off x="4805421" y="38991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4D88A-715B-4456-8D1D-3F595FE75E4E}"/>
              </a:ext>
            </a:extLst>
          </p:cNvPr>
          <p:cNvCxnSpPr/>
          <p:nvPr/>
        </p:nvCxnSpPr>
        <p:spPr>
          <a:xfrm>
            <a:off x="2501666" y="3810229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11AA7-E3DD-44A3-B203-100599DCD92E}"/>
              </a:ext>
            </a:extLst>
          </p:cNvPr>
          <p:cNvCxnSpPr>
            <a:cxnSpLocks/>
          </p:cNvCxnSpPr>
          <p:nvPr/>
        </p:nvCxnSpPr>
        <p:spPr>
          <a:xfrm>
            <a:off x="2852234" y="4066656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373B6-51FB-4579-9C29-923EFF6BFB92}"/>
              </a:ext>
            </a:extLst>
          </p:cNvPr>
          <p:cNvCxnSpPr>
            <a:cxnSpLocks/>
          </p:cNvCxnSpPr>
          <p:nvPr/>
        </p:nvCxnSpPr>
        <p:spPr>
          <a:xfrm>
            <a:off x="3700670" y="4757878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4E8075-78CB-4B8B-A686-0A6BE7F459D9}"/>
              </a:ext>
            </a:extLst>
          </p:cNvPr>
          <p:cNvCxnSpPr>
            <a:cxnSpLocks/>
          </p:cNvCxnSpPr>
          <p:nvPr/>
        </p:nvCxnSpPr>
        <p:spPr>
          <a:xfrm flipH="1">
            <a:off x="3679776" y="4910278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E6636-43BA-42D6-BDE3-40F86479C020}"/>
              </a:ext>
            </a:extLst>
          </p:cNvPr>
          <p:cNvCxnSpPr>
            <a:cxnSpLocks/>
          </p:cNvCxnSpPr>
          <p:nvPr/>
        </p:nvCxnSpPr>
        <p:spPr>
          <a:xfrm>
            <a:off x="3684460" y="5106083"/>
            <a:ext cx="193617" cy="4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6DB666-6D00-46A2-942E-D63D80C3DCF1}"/>
              </a:ext>
            </a:extLst>
          </p:cNvPr>
          <p:cNvCxnSpPr>
            <a:cxnSpLocks/>
          </p:cNvCxnSpPr>
          <p:nvPr/>
        </p:nvCxnSpPr>
        <p:spPr>
          <a:xfrm>
            <a:off x="3677527" y="5207049"/>
            <a:ext cx="324476" cy="10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33AE5-4D04-4E35-AE62-FFE3525B5AF4}"/>
              </a:ext>
            </a:extLst>
          </p:cNvPr>
          <p:cNvCxnSpPr>
            <a:cxnSpLocks/>
          </p:cNvCxnSpPr>
          <p:nvPr/>
        </p:nvCxnSpPr>
        <p:spPr>
          <a:xfrm flipV="1">
            <a:off x="4042339" y="3986050"/>
            <a:ext cx="698455" cy="11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5B6579-0625-40DB-ADA1-57814AFCCC38}"/>
              </a:ext>
            </a:extLst>
          </p:cNvPr>
          <p:cNvCxnSpPr>
            <a:cxnSpLocks/>
          </p:cNvCxnSpPr>
          <p:nvPr/>
        </p:nvCxnSpPr>
        <p:spPr>
          <a:xfrm flipV="1">
            <a:off x="4169270" y="4179281"/>
            <a:ext cx="697957" cy="104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CD65D9-FF31-461A-9334-8EC5F2BE6E0D}"/>
              </a:ext>
            </a:extLst>
          </p:cNvPr>
          <p:cNvCxnSpPr/>
          <p:nvPr/>
        </p:nvCxnSpPr>
        <p:spPr>
          <a:xfrm>
            <a:off x="7496987" y="3918953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F32F8-1BE2-4B30-A520-F7E5F0A2E42F}"/>
              </a:ext>
            </a:extLst>
          </p:cNvPr>
          <p:cNvSpPr/>
          <p:nvPr/>
        </p:nvSpPr>
        <p:spPr>
          <a:xfrm>
            <a:off x="7734304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0FD12-A57C-4982-B057-44DF04D54A89}"/>
              </a:ext>
            </a:extLst>
          </p:cNvPr>
          <p:cNvSpPr/>
          <p:nvPr/>
        </p:nvSpPr>
        <p:spPr>
          <a:xfrm>
            <a:off x="8931732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B51F9-4847-4CAE-AECB-D44B50607909}"/>
              </a:ext>
            </a:extLst>
          </p:cNvPr>
          <p:cNvSpPr/>
          <p:nvPr/>
        </p:nvSpPr>
        <p:spPr>
          <a:xfrm>
            <a:off x="10129160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FC4C6-BB95-4514-9144-86C949895ACC}"/>
              </a:ext>
            </a:extLst>
          </p:cNvPr>
          <p:cNvSpPr txBox="1"/>
          <p:nvPr/>
        </p:nvSpPr>
        <p:spPr>
          <a:xfrm>
            <a:off x="6758936" y="36044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210E6F-E72B-4BF4-AB2A-A29BE5FBD976}"/>
              </a:ext>
            </a:extLst>
          </p:cNvPr>
          <p:cNvCxnSpPr/>
          <p:nvPr/>
        </p:nvCxnSpPr>
        <p:spPr>
          <a:xfrm>
            <a:off x="7487462" y="5068485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4299BE-5C95-4297-BE73-AB989C481771}"/>
              </a:ext>
            </a:extLst>
          </p:cNvPr>
          <p:cNvSpPr/>
          <p:nvPr/>
        </p:nvSpPr>
        <p:spPr>
          <a:xfrm>
            <a:off x="7734304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ED536-43AF-4E94-95D9-3882DF47F255}"/>
              </a:ext>
            </a:extLst>
          </p:cNvPr>
          <p:cNvSpPr/>
          <p:nvPr/>
        </p:nvSpPr>
        <p:spPr>
          <a:xfrm>
            <a:off x="8931732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268C1-44C8-406F-AF33-1895F2C03D80}"/>
              </a:ext>
            </a:extLst>
          </p:cNvPr>
          <p:cNvSpPr/>
          <p:nvPr/>
        </p:nvSpPr>
        <p:spPr>
          <a:xfrm>
            <a:off x="10129160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E26E-C92B-4BCF-8625-EB2DEBE0296D}"/>
              </a:ext>
            </a:extLst>
          </p:cNvPr>
          <p:cNvSpPr txBox="1"/>
          <p:nvPr/>
        </p:nvSpPr>
        <p:spPr>
          <a:xfrm>
            <a:off x="6758936" y="4754027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3A6C2-7878-466A-B0B9-098ECBF34226}"/>
              </a:ext>
            </a:extLst>
          </p:cNvPr>
          <p:cNvSpPr txBox="1"/>
          <p:nvPr/>
        </p:nvSpPr>
        <p:spPr>
          <a:xfrm>
            <a:off x="7800020" y="35383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09C62-246E-457A-AD62-AEF732C1A234}"/>
              </a:ext>
            </a:extLst>
          </p:cNvPr>
          <p:cNvSpPr txBox="1"/>
          <p:nvPr/>
        </p:nvSpPr>
        <p:spPr>
          <a:xfrm>
            <a:off x="8111512" y="38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B3DA-2011-43E4-B6A2-1BC89FFE1257}"/>
              </a:ext>
            </a:extLst>
          </p:cNvPr>
          <p:cNvSpPr txBox="1"/>
          <p:nvPr/>
        </p:nvSpPr>
        <p:spPr>
          <a:xfrm>
            <a:off x="8986018" y="4609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DD7B-53D1-423C-B2C6-C091D2EC0590}"/>
              </a:ext>
            </a:extLst>
          </p:cNvPr>
          <p:cNvSpPr txBox="1"/>
          <p:nvPr/>
        </p:nvSpPr>
        <p:spPr>
          <a:xfrm>
            <a:off x="9295676" y="4670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39E74-7B65-41C3-83A9-87FBA79271B6}"/>
              </a:ext>
            </a:extLst>
          </p:cNvPr>
          <p:cNvSpPr txBox="1"/>
          <p:nvPr/>
        </p:nvSpPr>
        <p:spPr>
          <a:xfrm>
            <a:off x="8944323" y="496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F3E2B-6637-4120-B20F-9CBCE1AD51DC}"/>
              </a:ext>
            </a:extLst>
          </p:cNvPr>
          <p:cNvSpPr txBox="1"/>
          <p:nvPr/>
        </p:nvSpPr>
        <p:spPr>
          <a:xfrm>
            <a:off x="10318223" y="39275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93C93-055F-4805-8050-F00374726C3B}"/>
              </a:ext>
            </a:extLst>
          </p:cNvPr>
          <p:cNvCxnSpPr/>
          <p:nvPr/>
        </p:nvCxnSpPr>
        <p:spPr>
          <a:xfrm>
            <a:off x="8014468" y="3838627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DDB84-0E2C-4C83-9C86-D92973466FCD}"/>
              </a:ext>
            </a:extLst>
          </p:cNvPr>
          <p:cNvCxnSpPr>
            <a:cxnSpLocks/>
          </p:cNvCxnSpPr>
          <p:nvPr/>
        </p:nvCxnSpPr>
        <p:spPr>
          <a:xfrm>
            <a:off x="8365036" y="4095054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9CDA6-810C-4B14-B63C-DCF5C9A36120}"/>
              </a:ext>
            </a:extLst>
          </p:cNvPr>
          <p:cNvCxnSpPr>
            <a:cxnSpLocks/>
          </p:cNvCxnSpPr>
          <p:nvPr/>
        </p:nvCxnSpPr>
        <p:spPr>
          <a:xfrm>
            <a:off x="9213472" y="4786276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C09F46-D495-4FD8-A9A2-02BC07A0F518}"/>
              </a:ext>
            </a:extLst>
          </p:cNvPr>
          <p:cNvCxnSpPr>
            <a:cxnSpLocks/>
          </p:cNvCxnSpPr>
          <p:nvPr/>
        </p:nvCxnSpPr>
        <p:spPr>
          <a:xfrm flipH="1">
            <a:off x="9192578" y="4938676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38086C-6F81-44DF-A86B-A6CBE0E78F3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287687" y="4207680"/>
            <a:ext cx="1092342" cy="9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40470B-DAD5-40DE-BE92-8911400F51AF}"/>
              </a:ext>
            </a:extLst>
          </p:cNvPr>
          <p:cNvSpPr/>
          <p:nvPr/>
        </p:nvSpPr>
        <p:spPr>
          <a:xfrm>
            <a:off x="1211308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0886B6-2A29-4744-952C-05765EF10220}"/>
              </a:ext>
            </a:extLst>
          </p:cNvPr>
          <p:cNvSpPr/>
          <p:nvPr/>
        </p:nvSpPr>
        <p:spPr>
          <a:xfrm>
            <a:off x="6588015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573E7-EDBF-411F-AA3C-CE360DF1B38F}"/>
              </a:ext>
            </a:extLst>
          </p:cNvPr>
          <p:cNvSpPr txBox="1"/>
          <p:nvPr/>
        </p:nvSpPr>
        <p:spPr>
          <a:xfrm>
            <a:off x="3462071" y="5563244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31A9BB-C999-45CB-AAD4-5396608D3F0A}"/>
              </a:ext>
            </a:extLst>
          </p:cNvPr>
          <p:cNvSpPr txBox="1"/>
          <p:nvPr/>
        </p:nvSpPr>
        <p:spPr>
          <a:xfrm>
            <a:off x="8865771" y="558172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D447E8-6B3F-44C2-8B28-11BEACB3FC25}"/>
              </a:ext>
            </a:extLst>
          </p:cNvPr>
          <p:cNvSpPr/>
          <p:nvPr/>
        </p:nvSpPr>
        <p:spPr>
          <a:xfrm>
            <a:off x="1211308" y="6172254"/>
            <a:ext cx="6056530" cy="523220"/>
          </a:xfrm>
          <a:prstGeom prst="rect">
            <a:avLst/>
          </a:prstGeom>
          <a:solidFill>
            <a:srgbClr val="F4AAEB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One of these is SC-theft. But which one?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88A9C2-D3A9-4BF8-8D39-953E8D2A662D}"/>
              </a:ext>
            </a:extLst>
          </p:cNvPr>
          <p:cNvSpPr/>
          <p:nvPr/>
        </p:nvSpPr>
        <p:spPr>
          <a:xfrm>
            <a:off x="647700" y="4489964"/>
            <a:ext cx="11144250" cy="1091764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Veil of Ignorance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D67539-0DFC-4657-8434-816543B762FF}"/>
              </a:ext>
            </a:extLst>
          </p:cNvPr>
          <p:cNvSpPr/>
          <p:nvPr/>
        </p:nvSpPr>
        <p:spPr>
          <a:xfrm rot="17958042">
            <a:off x="3650647" y="4301813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429C2C-0D6A-4F03-8AD4-36C1CE8B7805}"/>
              </a:ext>
            </a:extLst>
          </p:cNvPr>
          <p:cNvSpPr/>
          <p:nvPr/>
        </p:nvSpPr>
        <p:spPr>
          <a:xfrm rot="19061978">
            <a:off x="9090881" y="4320432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5D3BBB17-E101-4BC2-AA9F-D528A028EC59}"/>
              </a:ext>
            </a:extLst>
          </p:cNvPr>
          <p:cNvSpPr txBox="1">
            <a:spLocks/>
          </p:cNvSpPr>
          <p:nvPr/>
        </p:nvSpPr>
        <p:spPr>
          <a:xfrm>
            <a:off x="420441" y="1448654"/>
            <a:ext cx="10944497" cy="158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Mainchain full nodes do not validate sidechain’s rules/data.</a:t>
            </a:r>
          </a:p>
          <a:p>
            <a:r>
              <a:rPr lang="en-US" dirty="0"/>
              <a:t>But, then, an </a:t>
            </a:r>
            <a:r>
              <a:rPr lang="en-US" i="1" u="sng" dirty="0"/>
              <a:t>invalid withdrawal</a:t>
            </a:r>
            <a:r>
              <a:rPr lang="en-US" dirty="0"/>
              <a:t> must be treated </a:t>
            </a:r>
            <a:r>
              <a:rPr lang="en-US" b="1" dirty="0"/>
              <a:t>exactly the same </a:t>
            </a:r>
            <a:r>
              <a:rPr lang="en-US" dirty="0"/>
              <a:t>as a valid one! There is no basis for discriminating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3F6C7-2D27-4599-80C2-927CC37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C2139-2660-4A1E-AF5B-FA08DD9859F7}"/>
              </a:ext>
            </a:extLst>
          </p:cNvPr>
          <p:cNvCxnSpPr/>
          <p:nvPr/>
        </p:nvCxnSpPr>
        <p:spPr>
          <a:xfrm>
            <a:off x="1984185" y="3890555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511058-7EAB-4CCA-B9A1-3075843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0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Sidechain Compression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812-08AE-4890-BF66-BC02ADBA51FA}"/>
              </a:ext>
            </a:extLst>
          </p:cNvPr>
          <p:cNvSpPr/>
          <p:nvPr/>
        </p:nvSpPr>
        <p:spPr>
          <a:xfrm>
            <a:off x="2221502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C560-803C-4577-8FE9-D99341CFD68D}"/>
              </a:ext>
            </a:extLst>
          </p:cNvPr>
          <p:cNvSpPr/>
          <p:nvPr/>
        </p:nvSpPr>
        <p:spPr>
          <a:xfrm>
            <a:off x="3418930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62D4-CF2F-400D-A192-38750FE2F58F}"/>
              </a:ext>
            </a:extLst>
          </p:cNvPr>
          <p:cNvSpPr/>
          <p:nvPr/>
        </p:nvSpPr>
        <p:spPr>
          <a:xfrm>
            <a:off x="4616358" y="3481252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8CBAA-03DE-424E-8DF0-48354F8305B5}"/>
              </a:ext>
            </a:extLst>
          </p:cNvPr>
          <p:cNvSpPr txBox="1"/>
          <p:nvPr/>
        </p:nvSpPr>
        <p:spPr>
          <a:xfrm>
            <a:off x="1246134" y="357609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6E3E6-D0AC-4A61-B416-2A3B046D71B1}"/>
              </a:ext>
            </a:extLst>
          </p:cNvPr>
          <p:cNvCxnSpPr/>
          <p:nvPr/>
        </p:nvCxnSpPr>
        <p:spPr>
          <a:xfrm>
            <a:off x="1974660" y="5040087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BB95-A28E-4EA7-A52B-5E4A90A58DD1}"/>
              </a:ext>
            </a:extLst>
          </p:cNvPr>
          <p:cNvSpPr/>
          <p:nvPr/>
        </p:nvSpPr>
        <p:spPr>
          <a:xfrm>
            <a:off x="2221502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B2064-E259-46CA-877B-8648C947DFD6}"/>
              </a:ext>
            </a:extLst>
          </p:cNvPr>
          <p:cNvSpPr/>
          <p:nvPr/>
        </p:nvSpPr>
        <p:spPr>
          <a:xfrm>
            <a:off x="3418930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F070F-E13D-4A1C-8D5A-F7B4E367A13A}"/>
              </a:ext>
            </a:extLst>
          </p:cNvPr>
          <p:cNvSpPr/>
          <p:nvPr/>
        </p:nvSpPr>
        <p:spPr>
          <a:xfrm>
            <a:off x="4616358" y="4630784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FEE72-A7B2-4886-B0A9-31680927D22C}"/>
              </a:ext>
            </a:extLst>
          </p:cNvPr>
          <p:cNvSpPr txBox="1"/>
          <p:nvPr/>
        </p:nvSpPr>
        <p:spPr>
          <a:xfrm>
            <a:off x="1246134" y="472562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F338-13F4-46F5-960E-891193A3DBE7}"/>
              </a:ext>
            </a:extLst>
          </p:cNvPr>
          <p:cNvSpPr txBox="1"/>
          <p:nvPr/>
        </p:nvSpPr>
        <p:spPr>
          <a:xfrm>
            <a:off x="2287218" y="35099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C0E9-4178-4799-832F-17156456EAC9}"/>
              </a:ext>
            </a:extLst>
          </p:cNvPr>
          <p:cNvSpPr txBox="1"/>
          <p:nvPr/>
        </p:nvSpPr>
        <p:spPr>
          <a:xfrm>
            <a:off x="2598710" y="37947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C9188-B2A6-4F70-8FD4-DD47491E14A8}"/>
              </a:ext>
            </a:extLst>
          </p:cNvPr>
          <p:cNvSpPr txBox="1"/>
          <p:nvPr/>
        </p:nvSpPr>
        <p:spPr>
          <a:xfrm>
            <a:off x="3473216" y="45815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6387-D441-4BF6-B24B-4FBE3C9F1543}"/>
              </a:ext>
            </a:extLst>
          </p:cNvPr>
          <p:cNvSpPr txBox="1"/>
          <p:nvPr/>
        </p:nvSpPr>
        <p:spPr>
          <a:xfrm>
            <a:off x="3782874" y="4642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5DA7A-3838-4A3B-93A7-9389BF0165F4}"/>
              </a:ext>
            </a:extLst>
          </p:cNvPr>
          <p:cNvSpPr txBox="1"/>
          <p:nvPr/>
        </p:nvSpPr>
        <p:spPr>
          <a:xfrm>
            <a:off x="3431521" y="49318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F590-E828-45EC-806D-A63AB2A59C06}"/>
              </a:ext>
            </a:extLst>
          </p:cNvPr>
          <p:cNvSpPr txBox="1"/>
          <p:nvPr/>
        </p:nvSpPr>
        <p:spPr>
          <a:xfrm>
            <a:off x="3816347" y="49509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05CEA-8E4D-436F-8A75-5A4A3F6BFEA0}"/>
              </a:ext>
            </a:extLst>
          </p:cNvPr>
          <p:cNvSpPr txBox="1"/>
          <p:nvPr/>
        </p:nvSpPr>
        <p:spPr>
          <a:xfrm>
            <a:off x="3955781" y="5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6B3F-8F98-4E2D-9581-B737342CF31E}"/>
              </a:ext>
            </a:extLst>
          </p:cNvPr>
          <p:cNvSpPr txBox="1"/>
          <p:nvPr/>
        </p:nvSpPr>
        <p:spPr>
          <a:xfrm>
            <a:off x="4665987" y="37144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BF5D-A6DF-451F-BE38-DBD416A60487}"/>
              </a:ext>
            </a:extLst>
          </p:cNvPr>
          <p:cNvSpPr txBox="1"/>
          <p:nvPr/>
        </p:nvSpPr>
        <p:spPr>
          <a:xfrm>
            <a:off x="4805421" y="38991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4D88A-715B-4456-8D1D-3F595FE75E4E}"/>
              </a:ext>
            </a:extLst>
          </p:cNvPr>
          <p:cNvCxnSpPr/>
          <p:nvPr/>
        </p:nvCxnSpPr>
        <p:spPr>
          <a:xfrm>
            <a:off x="2501666" y="3810229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11AA7-E3DD-44A3-B203-100599DCD92E}"/>
              </a:ext>
            </a:extLst>
          </p:cNvPr>
          <p:cNvCxnSpPr>
            <a:cxnSpLocks/>
          </p:cNvCxnSpPr>
          <p:nvPr/>
        </p:nvCxnSpPr>
        <p:spPr>
          <a:xfrm>
            <a:off x="2852234" y="4066656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373B6-51FB-4579-9C29-923EFF6BFB92}"/>
              </a:ext>
            </a:extLst>
          </p:cNvPr>
          <p:cNvCxnSpPr>
            <a:cxnSpLocks/>
          </p:cNvCxnSpPr>
          <p:nvPr/>
        </p:nvCxnSpPr>
        <p:spPr>
          <a:xfrm>
            <a:off x="3700670" y="4757878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4E8075-78CB-4B8B-A686-0A6BE7F459D9}"/>
              </a:ext>
            </a:extLst>
          </p:cNvPr>
          <p:cNvCxnSpPr>
            <a:cxnSpLocks/>
          </p:cNvCxnSpPr>
          <p:nvPr/>
        </p:nvCxnSpPr>
        <p:spPr>
          <a:xfrm flipH="1">
            <a:off x="3679776" y="4910278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E6636-43BA-42D6-BDE3-40F86479C020}"/>
              </a:ext>
            </a:extLst>
          </p:cNvPr>
          <p:cNvCxnSpPr>
            <a:cxnSpLocks/>
          </p:cNvCxnSpPr>
          <p:nvPr/>
        </p:nvCxnSpPr>
        <p:spPr>
          <a:xfrm>
            <a:off x="3684460" y="5106083"/>
            <a:ext cx="193617" cy="4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6DB666-6D00-46A2-942E-D63D80C3DCF1}"/>
              </a:ext>
            </a:extLst>
          </p:cNvPr>
          <p:cNvCxnSpPr>
            <a:cxnSpLocks/>
          </p:cNvCxnSpPr>
          <p:nvPr/>
        </p:nvCxnSpPr>
        <p:spPr>
          <a:xfrm>
            <a:off x="3677527" y="5207049"/>
            <a:ext cx="324476" cy="10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833AE5-4D04-4E35-AE62-FFE3525B5AF4}"/>
              </a:ext>
            </a:extLst>
          </p:cNvPr>
          <p:cNvCxnSpPr>
            <a:cxnSpLocks/>
          </p:cNvCxnSpPr>
          <p:nvPr/>
        </p:nvCxnSpPr>
        <p:spPr>
          <a:xfrm flipV="1">
            <a:off x="4042339" y="3986050"/>
            <a:ext cx="698455" cy="11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5B6579-0625-40DB-ADA1-57814AFCCC38}"/>
              </a:ext>
            </a:extLst>
          </p:cNvPr>
          <p:cNvCxnSpPr>
            <a:cxnSpLocks/>
          </p:cNvCxnSpPr>
          <p:nvPr/>
        </p:nvCxnSpPr>
        <p:spPr>
          <a:xfrm flipV="1">
            <a:off x="4169270" y="4179281"/>
            <a:ext cx="697957" cy="104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CD65D9-FF31-461A-9334-8EC5F2BE6E0D}"/>
              </a:ext>
            </a:extLst>
          </p:cNvPr>
          <p:cNvCxnSpPr/>
          <p:nvPr/>
        </p:nvCxnSpPr>
        <p:spPr>
          <a:xfrm>
            <a:off x="7496987" y="3918953"/>
            <a:ext cx="273449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F32F8-1BE2-4B30-A520-F7E5F0A2E42F}"/>
              </a:ext>
            </a:extLst>
          </p:cNvPr>
          <p:cNvSpPr/>
          <p:nvPr/>
        </p:nvSpPr>
        <p:spPr>
          <a:xfrm>
            <a:off x="7734304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0FD12-A57C-4982-B057-44DF04D54A89}"/>
              </a:ext>
            </a:extLst>
          </p:cNvPr>
          <p:cNvSpPr/>
          <p:nvPr/>
        </p:nvSpPr>
        <p:spPr>
          <a:xfrm>
            <a:off x="8931732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B51F9-4847-4CAE-AECB-D44B50607909}"/>
              </a:ext>
            </a:extLst>
          </p:cNvPr>
          <p:cNvSpPr/>
          <p:nvPr/>
        </p:nvSpPr>
        <p:spPr>
          <a:xfrm>
            <a:off x="10129160" y="3509650"/>
            <a:ext cx="827315" cy="836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FC4C6-BB95-4514-9144-86C949895ACC}"/>
              </a:ext>
            </a:extLst>
          </p:cNvPr>
          <p:cNvSpPr txBox="1"/>
          <p:nvPr/>
        </p:nvSpPr>
        <p:spPr>
          <a:xfrm>
            <a:off x="6758936" y="36044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210E6F-E72B-4BF4-AB2A-A29BE5FBD976}"/>
              </a:ext>
            </a:extLst>
          </p:cNvPr>
          <p:cNvCxnSpPr/>
          <p:nvPr/>
        </p:nvCxnSpPr>
        <p:spPr>
          <a:xfrm>
            <a:off x="7487462" y="5068485"/>
            <a:ext cx="273449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4299BE-5C95-4297-BE73-AB989C481771}"/>
              </a:ext>
            </a:extLst>
          </p:cNvPr>
          <p:cNvSpPr/>
          <p:nvPr/>
        </p:nvSpPr>
        <p:spPr>
          <a:xfrm>
            <a:off x="7734304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ED536-43AF-4E94-95D9-3882DF47F255}"/>
              </a:ext>
            </a:extLst>
          </p:cNvPr>
          <p:cNvSpPr/>
          <p:nvPr/>
        </p:nvSpPr>
        <p:spPr>
          <a:xfrm>
            <a:off x="8931732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268C1-44C8-406F-AF33-1895F2C03D80}"/>
              </a:ext>
            </a:extLst>
          </p:cNvPr>
          <p:cNvSpPr/>
          <p:nvPr/>
        </p:nvSpPr>
        <p:spPr>
          <a:xfrm>
            <a:off x="10129160" y="4659182"/>
            <a:ext cx="827315" cy="836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E26E-C92B-4BCF-8625-EB2DEBE0296D}"/>
              </a:ext>
            </a:extLst>
          </p:cNvPr>
          <p:cNvSpPr txBox="1"/>
          <p:nvPr/>
        </p:nvSpPr>
        <p:spPr>
          <a:xfrm>
            <a:off x="6758936" y="4754027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3A6C2-7878-466A-B0B9-098ECBF34226}"/>
              </a:ext>
            </a:extLst>
          </p:cNvPr>
          <p:cNvSpPr txBox="1"/>
          <p:nvPr/>
        </p:nvSpPr>
        <p:spPr>
          <a:xfrm>
            <a:off x="7800020" y="35383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09C62-246E-457A-AD62-AEF732C1A234}"/>
              </a:ext>
            </a:extLst>
          </p:cNvPr>
          <p:cNvSpPr txBox="1"/>
          <p:nvPr/>
        </p:nvSpPr>
        <p:spPr>
          <a:xfrm>
            <a:off x="8111512" y="38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6B3DA-2011-43E4-B6A2-1BC89FFE1257}"/>
              </a:ext>
            </a:extLst>
          </p:cNvPr>
          <p:cNvSpPr txBox="1"/>
          <p:nvPr/>
        </p:nvSpPr>
        <p:spPr>
          <a:xfrm>
            <a:off x="8986018" y="4609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3DDD7B-53D1-423C-B2C6-C091D2EC0590}"/>
              </a:ext>
            </a:extLst>
          </p:cNvPr>
          <p:cNvSpPr txBox="1"/>
          <p:nvPr/>
        </p:nvSpPr>
        <p:spPr>
          <a:xfrm>
            <a:off x="9295676" y="4670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39E74-7B65-41C3-83A9-87FBA79271B6}"/>
              </a:ext>
            </a:extLst>
          </p:cNvPr>
          <p:cNvSpPr txBox="1"/>
          <p:nvPr/>
        </p:nvSpPr>
        <p:spPr>
          <a:xfrm>
            <a:off x="8944323" y="496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F3E2B-6637-4120-B20F-9CBCE1AD51DC}"/>
              </a:ext>
            </a:extLst>
          </p:cNvPr>
          <p:cNvSpPr txBox="1"/>
          <p:nvPr/>
        </p:nvSpPr>
        <p:spPr>
          <a:xfrm>
            <a:off x="10318223" y="39275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93C93-055F-4805-8050-F00374726C3B}"/>
              </a:ext>
            </a:extLst>
          </p:cNvPr>
          <p:cNvCxnSpPr/>
          <p:nvPr/>
        </p:nvCxnSpPr>
        <p:spPr>
          <a:xfrm>
            <a:off x="8014468" y="3838627"/>
            <a:ext cx="175396" cy="13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DDB84-0E2C-4C83-9C86-D92973466FCD}"/>
              </a:ext>
            </a:extLst>
          </p:cNvPr>
          <p:cNvCxnSpPr>
            <a:cxnSpLocks/>
          </p:cNvCxnSpPr>
          <p:nvPr/>
        </p:nvCxnSpPr>
        <p:spPr>
          <a:xfrm>
            <a:off x="8365036" y="4095054"/>
            <a:ext cx="686304" cy="603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9CDA6-810C-4B14-B63C-DCF5C9A36120}"/>
              </a:ext>
            </a:extLst>
          </p:cNvPr>
          <p:cNvCxnSpPr>
            <a:cxnSpLocks/>
          </p:cNvCxnSpPr>
          <p:nvPr/>
        </p:nvCxnSpPr>
        <p:spPr>
          <a:xfrm>
            <a:off x="9213472" y="4786276"/>
            <a:ext cx="172723" cy="5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C09F46-D495-4FD8-A9A2-02BC07A0F518}"/>
              </a:ext>
            </a:extLst>
          </p:cNvPr>
          <p:cNvCxnSpPr>
            <a:cxnSpLocks/>
          </p:cNvCxnSpPr>
          <p:nvPr/>
        </p:nvCxnSpPr>
        <p:spPr>
          <a:xfrm flipH="1">
            <a:off x="9192578" y="4938676"/>
            <a:ext cx="173294" cy="1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38086C-6F81-44DF-A86B-A6CBE0E78F3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287687" y="4207680"/>
            <a:ext cx="1092342" cy="9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40470B-DAD5-40DE-BE92-8911400F51AF}"/>
              </a:ext>
            </a:extLst>
          </p:cNvPr>
          <p:cNvSpPr/>
          <p:nvPr/>
        </p:nvSpPr>
        <p:spPr>
          <a:xfrm>
            <a:off x="1211308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0886B6-2A29-4744-952C-05765EF10220}"/>
              </a:ext>
            </a:extLst>
          </p:cNvPr>
          <p:cNvSpPr/>
          <p:nvPr/>
        </p:nvSpPr>
        <p:spPr>
          <a:xfrm>
            <a:off x="6588015" y="3386559"/>
            <a:ext cx="4637039" cy="226176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573E7-EDBF-411F-AA3C-CE360DF1B38F}"/>
              </a:ext>
            </a:extLst>
          </p:cNvPr>
          <p:cNvSpPr txBox="1"/>
          <p:nvPr/>
        </p:nvSpPr>
        <p:spPr>
          <a:xfrm>
            <a:off x="3462071" y="5563244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31A9BB-C999-45CB-AAD4-5396608D3F0A}"/>
              </a:ext>
            </a:extLst>
          </p:cNvPr>
          <p:cNvSpPr txBox="1"/>
          <p:nvPr/>
        </p:nvSpPr>
        <p:spPr>
          <a:xfrm>
            <a:off x="8865771" y="5581728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D447E8-6B3F-44C2-8B28-11BEACB3FC25}"/>
              </a:ext>
            </a:extLst>
          </p:cNvPr>
          <p:cNvSpPr/>
          <p:nvPr/>
        </p:nvSpPr>
        <p:spPr>
          <a:xfrm>
            <a:off x="1211308" y="6172254"/>
            <a:ext cx="6056530" cy="523220"/>
          </a:xfrm>
          <a:prstGeom prst="rect">
            <a:avLst/>
          </a:prstGeom>
          <a:solidFill>
            <a:srgbClr val="F4AAEB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One of these is SC-theft. But which one?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88A9C2-D3A9-4BF8-8D39-953E8D2A662D}"/>
              </a:ext>
            </a:extLst>
          </p:cNvPr>
          <p:cNvSpPr/>
          <p:nvPr/>
        </p:nvSpPr>
        <p:spPr>
          <a:xfrm>
            <a:off x="647700" y="4489964"/>
            <a:ext cx="11144250" cy="1091764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Veil of Ignorance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D67539-0DFC-4657-8434-816543B762FF}"/>
              </a:ext>
            </a:extLst>
          </p:cNvPr>
          <p:cNvSpPr/>
          <p:nvPr/>
        </p:nvSpPr>
        <p:spPr>
          <a:xfrm rot="17958042">
            <a:off x="3650647" y="4301813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429C2C-0D6A-4F03-8AD4-36C1CE8B7805}"/>
              </a:ext>
            </a:extLst>
          </p:cNvPr>
          <p:cNvSpPr/>
          <p:nvPr/>
        </p:nvSpPr>
        <p:spPr>
          <a:xfrm rot="19061978">
            <a:off x="9090881" y="4320432"/>
            <a:ext cx="1829926" cy="535523"/>
          </a:xfrm>
          <a:prstGeom prst="rect">
            <a:avLst/>
          </a:prstGeom>
          <a:noFill/>
          <a:ln w="76200"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5D3BBB17-E101-4BC2-AA9F-D528A028EC59}"/>
              </a:ext>
            </a:extLst>
          </p:cNvPr>
          <p:cNvSpPr txBox="1">
            <a:spLocks/>
          </p:cNvSpPr>
          <p:nvPr/>
        </p:nvSpPr>
        <p:spPr>
          <a:xfrm>
            <a:off x="420441" y="1448654"/>
            <a:ext cx="10944497" cy="158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32-bytes per 3-6 months.</a:t>
            </a:r>
          </a:p>
          <a:p>
            <a:r>
              <a:rPr lang="en-US" dirty="0"/>
              <a:t>We </a:t>
            </a:r>
            <a:r>
              <a:rPr lang="en-US" i="1" u="sng" dirty="0"/>
              <a:t>just assume</a:t>
            </a:r>
            <a:r>
              <a:rPr lang="en-US" dirty="0"/>
              <a:t> that the bytes are correct.</a:t>
            </a:r>
          </a:p>
          <a:p>
            <a:r>
              <a:rPr lang="en-US" dirty="0"/>
              <a:t>Sidechain full/SPV nodes are both yelling these bytes as loud as they can.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7899C-CE41-40D8-BA3A-BEAD95B9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5F96-6C6F-4FE1-B942-922F2F21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[E,F] vs [H] – </a:t>
            </a:r>
            <a:r>
              <a:rPr lang="en-US" sz="6000" dirty="0" err="1"/>
              <a:t>Traincar</a:t>
            </a:r>
            <a:r>
              <a:rPr lang="en-US" sz="6000" dirty="0"/>
              <a:t> metaphor.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6DEC-E67E-41A9-A29A-87CFB433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r>
              <a:rPr lang="en-US" baseline="0" dirty="0"/>
              <a:t>If a </a:t>
            </a:r>
            <a:r>
              <a:rPr lang="en-US" baseline="0" dirty="0" err="1"/>
              <a:t>traincar</a:t>
            </a:r>
            <a:r>
              <a:rPr lang="en-US" baseline="0" dirty="0"/>
              <a:t> advances 13,</a:t>
            </a:r>
            <a:r>
              <a:rPr lang="en-US" dirty="0"/>
              <a:t>150 places (3 months worth of confirmations),</a:t>
            </a:r>
            <a:r>
              <a:rPr lang="en-US" baseline="0" dirty="0"/>
              <a:t> it crosses the ‘</a:t>
            </a:r>
            <a:r>
              <a:rPr lang="en-US" b="1" baseline="0" dirty="0">
                <a:highlight>
                  <a:srgbClr val="FFFF00"/>
                </a:highlight>
              </a:rPr>
              <a:t>finish line</a:t>
            </a:r>
            <a:r>
              <a:rPr lang="en-US" baseline="0" dirty="0"/>
              <a:t>’. Its txns can be included in a main:block.</a:t>
            </a:r>
          </a:p>
          <a:p>
            <a:pPr lvl="1"/>
            <a:r>
              <a:rPr lang="en-US" baseline="0" dirty="0"/>
              <a:t> “Passengers” can “disembark”.</a:t>
            </a:r>
          </a:p>
          <a:p>
            <a:pPr lvl="1"/>
            <a:r>
              <a:rPr lang="en-US" dirty="0"/>
              <a:t>BTC has moved from sidechain to mainchain, finally.</a:t>
            </a:r>
          </a:p>
          <a:p>
            <a:r>
              <a:rPr lang="en-US" dirty="0"/>
              <a:t>Trains “expire” after 26,300 blocks (6 months).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F7D08-31F3-470D-A16B-5119F9D3879B}"/>
              </a:ext>
            </a:extLst>
          </p:cNvPr>
          <p:cNvCxnSpPr>
            <a:cxnSpLocks/>
          </p:cNvCxnSpPr>
          <p:nvPr/>
        </p:nvCxnSpPr>
        <p:spPr>
          <a:xfrm flipV="1">
            <a:off x="6562725" y="32623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A4A5DA-B535-4D84-8E76-CEDDCF6D34EC}"/>
              </a:ext>
            </a:extLst>
          </p:cNvPr>
          <p:cNvCxnSpPr>
            <a:cxnSpLocks/>
          </p:cNvCxnSpPr>
          <p:nvPr/>
        </p:nvCxnSpPr>
        <p:spPr>
          <a:xfrm flipV="1">
            <a:off x="6715125" y="341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A2566-D065-41E5-920E-39A06D6DF07C}"/>
              </a:ext>
            </a:extLst>
          </p:cNvPr>
          <p:cNvCxnSpPr>
            <a:cxnSpLocks/>
          </p:cNvCxnSpPr>
          <p:nvPr/>
        </p:nvCxnSpPr>
        <p:spPr>
          <a:xfrm flipV="1">
            <a:off x="7229475" y="37294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85E6C8-2F74-49CB-9172-CF6C73B9F19D}"/>
              </a:ext>
            </a:extLst>
          </p:cNvPr>
          <p:cNvCxnSpPr>
            <a:cxnSpLocks/>
          </p:cNvCxnSpPr>
          <p:nvPr/>
        </p:nvCxnSpPr>
        <p:spPr>
          <a:xfrm flipV="1">
            <a:off x="7381875" y="388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9B740C-5CD7-4C7A-ACA5-B4553D29DAA4}"/>
              </a:ext>
            </a:extLst>
          </p:cNvPr>
          <p:cNvSpPr txBox="1"/>
          <p:nvPr/>
        </p:nvSpPr>
        <p:spPr>
          <a:xfrm>
            <a:off x="5780863" y="5264874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[E,F]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D7A03C-9221-4884-BB87-E7A90F119215}"/>
              </a:ext>
            </a:extLst>
          </p:cNvPr>
          <p:cNvSpPr txBox="1"/>
          <p:nvPr/>
        </p:nvSpPr>
        <p:spPr>
          <a:xfrm>
            <a:off x="6657623" y="5806143"/>
            <a:ext cx="63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[H]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5E3B34C-039D-421D-AE8D-3D036FEAAEF3}"/>
              </a:ext>
            </a:extLst>
          </p:cNvPr>
          <p:cNvSpPr/>
          <p:nvPr/>
        </p:nvSpPr>
        <p:spPr>
          <a:xfrm rot="8930013">
            <a:off x="8275588" y="3934312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500D170D-DA1C-4062-9E7D-5152916E6791}"/>
              </a:ext>
            </a:extLst>
          </p:cNvPr>
          <p:cNvSpPr/>
          <p:nvPr/>
        </p:nvSpPr>
        <p:spPr>
          <a:xfrm rot="8930013">
            <a:off x="7227825" y="5415066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A70858-8E6D-44F9-B7E5-23887DE99183}"/>
              </a:ext>
            </a:extLst>
          </p:cNvPr>
          <p:cNvCxnSpPr>
            <a:cxnSpLocks/>
          </p:cNvCxnSpPr>
          <p:nvPr/>
        </p:nvCxnSpPr>
        <p:spPr>
          <a:xfrm flipH="1" flipV="1">
            <a:off x="8943958" y="3471065"/>
            <a:ext cx="1635759" cy="111283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C0E2B4-1F14-40B5-A6FE-EB72E0FED0E9}"/>
              </a:ext>
            </a:extLst>
          </p:cNvPr>
          <p:cNvSpPr txBox="1"/>
          <p:nvPr/>
        </p:nvSpPr>
        <p:spPr>
          <a:xfrm>
            <a:off x="10001899" y="4590445"/>
            <a:ext cx="124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13,150</a:t>
            </a:r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734AAF88-09C7-4836-A7ED-D91B0E1AD8C7}"/>
              </a:ext>
            </a:extLst>
          </p:cNvPr>
          <p:cNvSpPr/>
          <p:nvPr/>
        </p:nvSpPr>
        <p:spPr>
          <a:xfrm>
            <a:off x="10981569" y="4001294"/>
            <a:ext cx="696837" cy="706832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3673C-0530-41CD-ABEC-C1EE56D9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8" t="47495" r="11106" b="17170"/>
          <a:stretch/>
        </p:blipFill>
        <p:spPr>
          <a:xfrm>
            <a:off x="349048" y="4551633"/>
            <a:ext cx="5185330" cy="16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625A-7F81-4D51-B52F-AF12EC28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946" y="1264063"/>
            <a:ext cx="3725467" cy="848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others move back.</a:t>
            </a:r>
          </a:p>
          <a:p>
            <a:r>
              <a:rPr lang="en-US" dirty="0"/>
              <a:t>DoS prevention.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42981" y="320208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863339" y="394313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119213" y="421687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A76E-0D31-4820-982D-4615A15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159818" y="3546740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653694" y="3873697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CD39-AF8A-4F13-822F-855D5C8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67600" y="3214465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4157352" y="416738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5552A-30F9-47BA-8CA8-168E14DB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93711" y="2885681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624898" y="449730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A5D0-3F05-4A76-B422-1594770E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93711" y="2885681"/>
            <a:ext cx="819852" cy="34269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624898" y="4497307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B9089-A70B-417B-9070-CE236E000CA1}"/>
              </a:ext>
            </a:extLst>
          </p:cNvPr>
          <p:cNvSpPr/>
          <p:nvPr/>
        </p:nvSpPr>
        <p:spPr>
          <a:xfrm>
            <a:off x="8720863" y="1860390"/>
            <a:ext cx="2009775" cy="61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Abstain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54FE-ADBF-4497-8448-034CE9D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traincars</a:t>
            </a:r>
            <a:r>
              <a:rPr lang="en-US" dirty="0"/>
              <a:t>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2686079" y="3190655"/>
            <a:ext cx="819852" cy="342690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1ADC4FC2-3916-4468-B5B1-182D5F5B7E64}"/>
              </a:ext>
            </a:extLst>
          </p:cNvPr>
          <p:cNvSpPr/>
          <p:nvPr/>
        </p:nvSpPr>
        <p:spPr>
          <a:xfrm rot="8930013">
            <a:off x="3078875" y="4813741"/>
            <a:ext cx="819852" cy="342690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B9089-A70B-417B-9070-CE236E000CA1}"/>
              </a:ext>
            </a:extLst>
          </p:cNvPr>
          <p:cNvSpPr/>
          <p:nvPr/>
        </p:nvSpPr>
        <p:spPr>
          <a:xfrm>
            <a:off x="8514858" y="2066332"/>
            <a:ext cx="2009775" cy="61952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Alarm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6B81-3B1C-4CF9-A6F6-E0D0246B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CC3-6809-4431-A979-31ECB438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6915" cy="1325563"/>
          </a:xfrm>
        </p:spPr>
        <p:txBody>
          <a:bodyPr/>
          <a:lstStyle/>
          <a:p>
            <a:r>
              <a:rPr lang="en-US" dirty="0" err="1"/>
              <a:t>Gmaxwell’s</a:t>
            </a:r>
            <a:r>
              <a:rPr lang="en-US" dirty="0"/>
              <a:t> Biggest Mistake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972D2-DA7E-437B-8BD9-6B27938C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91" y="138813"/>
            <a:ext cx="6144482" cy="63540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3F3926-9BFF-40A7-8083-5A507E5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6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132088" y="2948706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16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5EB298B8-ECD1-4BB8-A5CC-978A7DF6E105}"/>
              </a:ext>
            </a:extLst>
          </p:cNvPr>
          <p:cNvSpPr/>
          <p:nvPr/>
        </p:nvSpPr>
        <p:spPr>
          <a:xfrm rot="8930013">
            <a:off x="3060807" y="4823313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4568C-5B0B-43EA-9CC8-FF0FBD6F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8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2180-26F7-4837-B64C-7422263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Sidechain, Only One </a:t>
            </a:r>
            <a:r>
              <a:rPr lang="en-US" dirty="0" err="1"/>
              <a:t>Traincar</a:t>
            </a:r>
            <a:r>
              <a:rPr lang="en-US" dirty="0"/>
              <a:t> can advance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B7C0-CBB5-4A53-AE58-A6C42814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912" y="1264466"/>
            <a:ext cx="4016375" cy="570026"/>
          </a:xfrm>
        </p:spPr>
        <p:txBody>
          <a:bodyPr/>
          <a:lstStyle/>
          <a:p>
            <a:r>
              <a:rPr lang="en-US" dirty="0"/>
              <a:t>The others move back.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68002-BF6F-4481-A964-C3BBF5CB4456}"/>
              </a:ext>
            </a:extLst>
          </p:cNvPr>
          <p:cNvCxnSpPr>
            <a:cxnSpLocks/>
          </p:cNvCxnSpPr>
          <p:nvPr/>
        </p:nvCxnSpPr>
        <p:spPr>
          <a:xfrm flipV="1">
            <a:off x="1609725" y="21447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0A95E-337B-4139-B75E-FB2DEAD21855}"/>
              </a:ext>
            </a:extLst>
          </p:cNvPr>
          <p:cNvCxnSpPr>
            <a:cxnSpLocks/>
          </p:cNvCxnSpPr>
          <p:nvPr/>
        </p:nvCxnSpPr>
        <p:spPr>
          <a:xfrm flipV="1">
            <a:off x="1762125" y="2297111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3F9FF9-A6CD-433E-A35D-4CD1F3030EFB}"/>
              </a:ext>
            </a:extLst>
          </p:cNvPr>
          <p:cNvCxnSpPr>
            <a:cxnSpLocks/>
          </p:cNvCxnSpPr>
          <p:nvPr/>
        </p:nvCxnSpPr>
        <p:spPr>
          <a:xfrm flipV="1">
            <a:off x="2276475" y="26118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803-D5BB-45DA-BD01-B38C91ADF56F}"/>
              </a:ext>
            </a:extLst>
          </p:cNvPr>
          <p:cNvCxnSpPr>
            <a:cxnSpLocks/>
          </p:cNvCxnSpPr>
          <p:nvPr/>
        </p:nvCxnSpPr>
        <p:spPr>
          <a:xfrm flipV="1">
            <a:off x="2428875" y="2764232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C539B4-5F94-46BF-9550-71DF38E8937E}"/>
              </a:ext>
            </a:extLst>
          </p:cNvPr>
          <p:cNvCxnSpPr>
            <a:cxnSpLocks/>
          </p:cNvCxnSpPr>
          <p:nvPr/>
        </p:nvCxnSpPr>
        <p:spPr>
          <a:xfrm flipV="1">
            <a:off x="3086100" y="31154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53CB95-03F0-40C1-8462-3769F3515AB8}"/>
              </a:ext>
            </a:extLst>
          </p:cNvPr>
          <p:cNvCxnSpPr>
            <a:cxnSpLocks/>
          </p:cNvCxnSpPr>
          <p:nvPr/>
        </p:nvCxnSpPr>
        <p:spPr>
          <a:xfrm flipV="1">
            <a:off x="3238500" y="3267868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5FE9-A585-455F-9DAD-AF8352EDC5C7}"/>
              </a:ext>
            </a:extLst>
          </p:cNvPr>
          <p:cNvCxnSpPr>
            <a:cxnSpLocks/>
          </p:cNvCxnSpPr>
          <p:nvPr/>
        </p:nvCxnSpPr>
        <p:spPr>
          <a:xfrm flipV="1">
            <a:off x="3752850" y="35825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856151-BC2E-4B95-BFAE-AFF8CE11E69D}"/>
              </a:ext>
            </a:extLst>
          </p:cNvPr>
          <p:cNvCxnSpPr>
            <a:cxnSpLocks/>
          </p:cNvCxnSpPr>
          <p:nvPr/>
        </p:nvCxnSpPr>
        <p:spPr>
          <a:xfrm flipV="1">
            <a:off x="3905250" y="3734989"/>
            <a:ext cx="3486150" cy="203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0E53FA-4261-4DB3-96C1-7FCD799A567D}"/>
              </a:ext>
            </a:extLst>
          </p:cNvPr>
          <p:cNvCxnSpPr>
            <a:cxnSpLocks/>
          </p:cNvCxnSpPr>
          <p:nvPr/>
        </p:nvCxnSpPr>
        <p:spPr>
          <a:xfrm flipH="1" flipV="1">
            <a:off x="933451" y="3735584"/>
            <a:ext cx="3595687" cy="23854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43652-CB47-4E6A-9C0C-C8256640F0BE}"/>
              </a:ext>
            </a:extLst>
          </p:cNvPr>
          <p:cNvCxnSpPr>
            <a:cxnSpLocks/>
          </p:cNvCxnSpPr>
          <p:nvPr/>
        </p:nvCxnSpPr>
        <p:spPr>
          <a:xfrm flipH="1" flipV="1">
            <a:off x="1425417" y="3348237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42B71-D09B-4C50-A2EF-1216F2D64798}"/>
              </a:ext>
            </a:extLst>
          </p:cNvPr>
          <p:cNvCxnSpPr>
            <a:cxnSpLocks/>
          </p:cNvCxnSpPr>
          <p:nvPr/>
        </p:nvCxnSpPr>
        <p:spPr>
          <a:xfrm flipH="1" flipV="1">
            <a:off x="1989296" y="3029743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FC95E-6B9B-4FE5-BE6B-BF228BA1E556}"/>
              </a:ext>
            </a:extLst>
          </p:cNvPr>
          <p:cNvCxnSpPr>
            <a:cxnSpLocks/>
          </p:cNvCxnSpPr>
          <p:nvPr/>
        </p:nvCxnSpPr>
        <p:spPr>
          <a:xfrm flipH="1" flipV="1">
            <a:off x="2424113" y="2723830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50056A-024B-44C6-816E-B939CFAC91A9}"/>
              </a:ext>
            </a:extLst>
          </p:cNvPr>
          <p:cNvCxnSpPr>
            <a:cxnSpLocks/>
          </p:cNvCxnSpPr>
          <p:nvPr/>
        </p:nvCxnSpPr>
        <p:spPr>
          <a:xfrm flipH="1" flipV="1">
            <a:off x="2948703" y="2479911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E01C55-EA36-4896-BF54-2EFB1AD958B7}"/>
              </a:ext>
            </a:extLst>
          </p:cNvPr>
          <p:cNvCxnSpPr>
            <a:cxnSpLocks/>
          </p:cNvCxnSpPr>
          <p:nvPr/>
        </p:nvCxnSpPr>
        <p:spPr>
          <a:xfrm flipH="1" flipV="1">
            <a:off x="3482339" y="2227182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43843EFE-26E4-43AF-A087-978B0B70ED84}"/>
              </a:ext>
            </a:extLst>
          </p:cNvPr>
          <p:cNvSpPr/>
          <p:nvPr/>
        </p:nvSpPr>
        <p:spPr>
          <a:xfrm rot="8930013">
            <a:off x="3602855" y="2682073"/>
            <a:ext cx="819852" cy="342690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8D089A00-E5CB-4271-86F6-DEE31BA38CE6}"/>
              </a:ext>
            </a:extLst>
          </p:cNvPr>
          <p:cNvSpPr/>
          <p:nvPr/>
        </p:nvSpPr>
        <p:spPr>
          <a:xfrm rot="8930013">
            <a:off x="2267029" y="4275641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09B2A70-3448-4DE6-B68B-F0158BBD209E}"/>
              </a:ext>
            </a:extLst>
          </p:cNvPr>
          <p:cNvSpPr/>
          <p:nvPr/>
        </p:nvSpPr>
        <p:spPr>
          <a:xfrm rot="8930013">
            <a:off x="3742829" y="5290648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33098-4696-4EDC-A7FF-1819C527131B}"/>
              </a:ext>
            </a:extLst>
          </p:cNvPr>
          <p:cNvCxnSpPr>
            <a:cxnSpLocks/>
          </p:cNvCxnSpPr>
          <p:nvPr/>
        </p:nvCxnSpPr>
        <p:spPr>
          <a:xfrm flipH="1" flipV="1">
            <a:off x="4444059" y="133846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B7FC86-952B-414F-9462-A36D9E9F834B}"/>
              </a:ext>
            </a:extLst>
          </p:cNvPr>
          <p:cNvCxnSpPr>
            <a:cxnSpLocks/>
          </p:cNvCxnSpPr>
          <p:nvPr/>
        </p:nvCxnSpPr>
        <p:spPr>
          <a:xfrm flipV="1">
            <a:off x="4165239" y="3916538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D8F021-0663-4F94-9D61-53BB98F0432A}"/>
              </a:ext>
            </a:extLst>
          </p:cNvPr>
          <p:cNvCxnSpPr>
            <a:cxnSpLocks/>
          </p:cNvCxnSpPr>
          <p:nvPr/>
        </p:nvCxnSpPr>
        <p:spPr>
          <a:xfrm flipV="1">
            <a:off x="381001" y="1389369"/>
            <a:ext cx="4071216" cy="2548116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93BFC4-B5D6-4355-93F8-29D877B682B0}"/>
              </a:ext>
            </a:extLst>
          </p:cNvPr>
          <p:cNvCxnSpPr>
            <a:cxnSpLocks/>
          </p:cNvCxnSpPr>
          <p:nvPr/>
        </p:nvCxnSpPr>
        <p:spPr>
          <a:xfrm flipH="1" flipV="1">
            <a:off x="378423" y="3914923"/>
            <a:ext cx="3830715" cy="2601499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17A97-8276-42C1-AD34-5D063B2E7172}"/>
              </a:ext>
            </a:extLst>
          </p:cNvPr>
          <p:cNvCxnSpPr>
            <a:cxnSpLocks/>
          </p:cNvCxnSpPr>
          <p:nvPr/>
        </p:nvCxnSpPr>
        <p:spPr>
          <a:xfrm flipH="1" flipV="1">
            <a:off x="3863340" y="1909764"/>
            <a:ext cx="3595687" cy="23854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D2A645-113C-4885-AB76-04E4273BED10}"/>
              </a:ext>
            </a:extLst>
          </p:cNvPr>
          <p:cNvSpPr txBox="1"/>
          <p:nvPr/>
        </p:nvSpPr>
        <p:spPr>
          <a:xfrm rot="2189594">
            <a:off x="1933997" y="4785120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START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D2D6D25-CD37-4EF0-B596-EC489C2CF53F}"/>
              </a:ext>
            </a:extLst>
          </p:cNvPr>
          <p:cNvSpPr txBox="1">
            <a:spLocks/>
          </p:cNvSpPr>
          <p:nvPr/>
        </p:nvSpPr>
        <p:spPr>
          <a:xfrm>
            <a:off x="5230812" y="5862779"/>
            <a:ext cx="4016375" cy="570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Sidechain #6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B23768D3-9344-4878-9F61-450EB2EB4DBF}"/>
              </a:ext>
            </a:extLst>
          </p:cNvPr>
          <p:cNvSpPr txBox="1">
            <a:spLocks/>
          </p:cNvSpPr>
          <p:nvPr/>
        </p:nvSpPr>
        <p:spPr>
          <a:xfrm>
            <a:off x="9333559" y="3186880"/>
            <a:ext cx="1700507" cy="790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 = 17</a:t>
            </a: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5EB298B8-ECD1-4BB8-A5CC-978A7DF6E105}"/>
              </a:ext>
            </a:extLst>
          </p:cNvPr>
          <p:cNvSpPr/>
          <p:nvPr/>
        </p:nvSpPr>
        <p:spPr>
          <a:xfrm rot="8930013">
            <a:off x="3060807" y="4823313"/>
            <a:ext cx="819852" cy="342690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BF8C6-8723-48DC-A9F0-E7531149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2FAF-8064-410B-A637-20BE03B6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Merged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45E6-3BA3-4BE1-9927-050097B3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explain it in a second.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652D3-66D9-47C1-8F3F-CC2959A2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Two Big Critiques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70" y="2594110"/>
            <a:ext cx="8724089" cy="25810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400" dirty="0"/>
              <a:t>“Miners can steal”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/>
              <a:t>“Increased likelihood of mainchain txn-censorship.”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5F2BE-EF78-46CF-B256-ACE6276C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Critique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“Miners can steal”</a:t>
            </a:r>
          </a:p>
          <a:p>
            <a:pPr lvl="1"/>
            <a:r>
              <a:rPr lang="en-US" sz="3200" dirty="0"/>
              <a:t>(Nothing guarantees that the 32 bytes that win the race, will be the 32 bytes that the sidechain full nodes sent.)</a:t>
            </a:r>
          </a:p>
          <a:p>
            <a:pPr lvl="1"/>
            <a:r>
              <a:rPr lang="en-US" sz="3200" dirty="0"/>
              <a:t>The act of moving a </a:t>
            </a:r>
            <a:r>
              <a:rPr lang="en-US" sz="3200" dirty="0" err="1"/>
              <a:t>traincar</a:t>
            </a:r>
            <a:r>
              <a:rPr lang="en-US" sz="3200" dirty="0"/>
              <a:t> forward, only “costs” the miner the opportunity to move any other </a:t>
            </a:r>
            <a:r>
              <a:rPr lang="en-US" sz="3200" dirty="0" err="1"/>
              <a:t>traincar</a:t>
            </a:r>
            <a:r>
              <a:rPr lang="en-US" sz="3200" dirty="0"/>
              <a:t> forward.</a:t>
            </a:r>
          </a:p>
          <a:p>
            <a:r>
              <a:rPr lang="en-US" i="1" dirty="0"/>
              <a:t>Increased likelihood of mainchain txn-censorship.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8928F-6425-415C-90C9-EBF5C3FF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0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50967-5CDD-4C76-A80C-373355FA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28EA9-15E8-40DD-A652-D1043B71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is: transparent, 32-bytes, takes 3-6 months. MC enforced.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563E8-AB9F-45CA-90D3-1072294F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is: transparent, 32-bytes, takes 3-6 months. MC enforced.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Evict bad SCs. No loitering! No blockchain-crime!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853C-4585-4B7A-9CCF-A1575EED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2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is: transparent, 32-bytes, takes 3-6 months. MC enforced.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Evict bad SCs. No loitering! No blockchain-crime!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the word “can” = does not understand Bitcoin/blockchain.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E7BE-0EC8-48C6-9E5B-14DF8EC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5F6A-BD55-420F-8778-C187BD41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84150"/>
            <a:ext cx="10515600" cy="1325563"/>
          </a:xfrm>
        </p:spPr>
        <p:txBody>
          <a:bodyPr/>
          <a:lstStyle/>
          <a:p>
            <a:r>
              <a:rPr lang="en-US" b="1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B791-09D3-4AFF-842F-8E41D82F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22" y="1299210"/>
            <a:ext cx="11463755" cy="5374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Pre-Bitcoin</a:t>
            </a:r>
            <a:endParaRPr lang="en-US" baseline="0" dirty="0"/>
          </a:p>
          <a:p>
            <a:pPr lvl="1"/>
            <a:r>
              <a:rPr lang="en-US" baseline="0" dirty="0"/>
              <a:t>BA Economics, Psychology; Mathematics, MS-M OR, MBA Finance</a:t>
            </a:r>
          </a:p>
          <a:p>
            <a:pPr lvl="1"/>
            <a:r>
              <a:rPr lang="en-US" baseline="0" dirty="0"/>
              <a:t>Financial Consulting -- Healthcare IT</a:t>
            </a:r>
          </a:p>
          <a:p>
            <a:pPr lvl="1"/>
            <a:r>
              <a:rPr lang="en-US" baseline="0" dirty="0"/>
              <a:t>Statistician Yale Econ Dept – Bill Nordhaus (2018 Nobel)</a:t>
            </a:r>
          </a:p>
          <a:p>
            <a:r>
              <a:rPr lang="en-US" baseline="0" dirty="0"/>
              <a:t>Roger Ver – </a:t>
            </a:r>
            <a:r>
              <a:rPr lang="en-US" baseline="0" dirty="0" err="1"/>
              <a:t>Truthcoin</a:t>
            </a:r>
            <a:r>
              <a:rPr lang="en-US" baseline="0" dirty="0"/>
              <a:t> / Hivemind </a:t>
            </a:r>
          </a:p>
          <a:p>
            <a:pPr lvl="1"/>
            <a:r>
              <a:rPr lang="en-US" baseline="0" dirty="0"/>
              <a:t>Bloq early 2016 – Drivechain ; current affiliation: </a:t>
            </a:r>
            <a:r>
              <a:rPr lang="en-US" baseline="0" dirty="0" err="1"/>
              <a:t>Tierion</a:t>
            </a:r>
            <a:endParaRPr lang="en-US" baseline="0" dirty="0"/>
          </a:p>
          <a:p>
            <a:r>
              <a:rPr lang="en-US" baseline="0" dirty="0"/>
              <a:t>Truthcoin.info Blog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“Nothing is Cheaper than Proof of Work” (Nov 2014, Aug 2015)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“Private Blockchains, Demystified” (Nov 2014, Mar 2016)</a:t>
            </a:r>
          </a:p>
          <a:p>
            <a:pPr lvl="1"/>
            <a:r>
              <a:rPr lang="en-US" baseline="0" dirty="0"/>
              <a:t>“Measuring Decentralization” (Sep 2015)</a:t>
            </a:r>
          </a:p>
          <a:p>
            <a:pPr lvl="1"/>
            <a:r>
              <a:rPr lang="en-US" baseline="0" dirty="0"/>
              <a:t>“Fork Futures” (Jul 2015, Oct 2017)</a:t>
            </a:r>
          </a:p>
          <a:p>
            <a:pPr lvl="1"/>
            <a:r>
              <a:rPr lang="en-US" baseline="0" dirty="0"/>
              <a:t>“Drivechain: The Simple Two-way peg” (Nov 2015)</a:t>
            </a:r>
          </a:p>
          <a:p>
            <a:r>
              <a:rPr lang="en-US" dirty="0"/>
              <a:t>‘Scaling Bitcoin’ 1-3 (Presenter); Scaling 4 (Program Committee)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C003D-D3E3-4547-8841-D5E8D4EB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is: transparent, 32-bytes, takes 3-6 months. MC enforced.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Evict bad SCs. No loitering! No blockchain-crime!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the word “can” = does not understand Bitcoin/blockchain.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people make their own mistakes. It doesn’t affect you!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553E-86EF-4E4B-B75A-E4E71333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2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Critique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“Miners can steal”</a:t>
            </a:r>
          </a:p>
          <a:p>
            <a:r>
              <a:rPr lang="en-US" sz="3600" b="1" dirty="0"/>
              <a:t>Increased likelihood of mainchain txn-censorship.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Sidechain(s) node costs = 5 (M $ per year)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Sidechain revenues = 100 (M $ per year)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Miner with 4% hashrate, must join larger pool.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All pool operators must eventually run all SCs.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Burdensome SC-software forces pools to run in large datacenters, making them easy targets for coercion.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Regulators will be able to force pools to exclude some mainchain txns from the mainchain.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F73E9-2497-4C2D-94DD-5F916F5A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5" y="22922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Regular Merged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4B9C-6CCF-478E-87C8-8440118DB6F0}"/>
              </a:ext>
            </a:extLst>
          </p:cNvPr>
          <p:cNvSpPr txBox="1"/>
          <p:nvPr/>
        </p:nvSpPr>
        <p:spPr>
          <a:xfrm>
            <a:off x="4377900" y="3670462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85655-0D09-4F69-8907-241539ADE4F2}"/>
              </a:ext>
            </a:extLst>
          </p:cNvPr>
          <p:cNvSpPr txBox="1"/>
          <p:nvPr/>
        </p:nvSpPr>
        <p:spPr>
          <a:xfrm>
            <a:off x="3508897" y="466339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A26BA-01E3-4E28-B07A-6E83AC9B2927}"/>
              </a:ext>
            </a:extLst>
          </p:cNvPr>
          <p:cNvSpPr txBox="1"/>
          <p:nvPr/>
        </p:nvSpPr>
        <p:spPr>
          <a:xfrm>
            <a:off x="5087209" y="466339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DA6DE-02B0-41C3-B109-6A8D61242112}"/>
              </a:ext>
            </a:extLst>
          </p:cNvPr>
          <p:cNvSpPr txBox="1"/>
          <p:nvPr/>
        </p:nvSpPr>
        <p:spPr>
          <a:xfrm>
            <a:off x="4372225" y="5477274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AA434-85F3-4C6A-99A4-AD6314389FF4}"/>
              </a:ext>
            </a:extLst>
          </p:cNvPr>
          <p:cNvSpPr txBox="1"/>
          <p:nvPr/>
        </p:nvSpPr>
        <p:spPr>
          <a:xfrm>
            <a:off x="4574431" y="2461083"/>
            <a:ext cx="14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F9250-F6C0-4AEA-991C-9192A514E2D0}"/>
              </a:ext>
            </a:extLst>
          </p:cNvPr>
          <p:cNvSpPr txBox="1"/>
          <p:nvPr/>
        </p:nvSpPr>
        <p:spPr>
          <a:xfrm>
            <a:off x="6863673" y="3675777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41D01-6538-4035-BAF5-1E887098207B}"/>
              </a:ext>
            </a:extLst>
          </p:cNvPr>
          <p:cNvSpPr txBox="1"/>
          <p:nvPr/>
        </p:nvSpPr>
        <p:spPr>
          <a:xfrm>
            <a:off x="5994670" y="4668708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CF6E9-DA0A-4599-A927-77BD97943427}"/>
              </a:ext>
            </a:extLst>
          </p:cNvPr>
          <p:cNvSpPr txBox="1"/>
          <p:nvPr/>
        </p:nvSpPr>
        <p:spPr>
          <a:xfrm>
            <a:off x="7572982" y="4668708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ED09F-2E79-4068-8371-6BE88A318DBB}"/>
              </a:ext>
            </a:extLst>
          </p:cNvPr>
          <p:cNvSpPr txBox="1"/>
          <p:nvPr/>
        </p:nvSpPr>
        <p:spPr>
          <a:xfrm>
            <a:off x="6857998" y="5482589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FC967-8B04-4ECC-8F40-24576D269F86}"/>
              </a:ext>
            </a:extLst>
          </p:cNvPr>
          <p:cNvSpPr txBox="1"/>
          <p:nvPr/>
        </p:nvSpPr>
        <p:spPr>
          <a:xfrm>
            <a:off x="4530654" y="288824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25D5A-CB11-446D-A9E8-02EEF83955A5}"/>
              </a:ext>
            </a:extLst>
          </p:cNvPr>
          <p:cNvSpPr txBox="1"/>
          <p:nvPr/>
        </p:nvSpPr>
        <p:spPr>
          <a:xfrm>
            <a:off x="5051086" y="288824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0E5CC-DE80-48D7-804F-60D84CAB7FB9}"/>
              </a:ext>
            </a:extLst>
          </p:cNvPr>
          <p:cNvCxnSpPr>
            <a:cxnSpLocks/>
          </p:cNvCxnSpPr>
          <p:nvPr/>
        </p:nvCxnSpPr>
        <p:spPr>
          <a:xfrm flipH="1">
            <a:off x="4071882" y="4181873"/>
            <a:ext cx="508273" cy="56663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65E309-276C-4541-B9AC-5C35BD932CC4}"/>
              </a:ext>
            </a:extLst>
          </p:cNvPr>
          <p:cNvCxnSpPr>
            <a:cxnSpLocks/>
          </p:cNvCxnSpPr>
          <p:nvPr/>
        </p:nvCxnSpPr>
        <p:spPr>
          <a:xfrm flipH="1">
            <a:off x="4894479" y="5177543"/>
            <a:ext cx="453554" cy="4653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EF616A-608A-429E-A1C2-6CC8F0D82EFC}"/>
              </a:ext>
            </a:extLst>
          </p:cNvPr>
          <p:cNvCxnSpPr>
            <a:cxnSpLocks/>
          </p:cNvCxnSpPr>
          <p:nvPr/>
        </p:nvCxnSpPr>
        <p:spPr>
          <a:xfrm>
            <a:off x="4990844" y="4173666"/>
            <a:ext cx="329474" cy="57484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649DAB-1A23-4E3B-80AF-9E89F98DF7EE}"/>
              </a:ext>
            </a:extLst>
          </p:cNvPr>
          <p:cNvCxnSpPr>
            <a:cxnSpLocks/>
          </p:cNvCxnSpPr>
          <p:nvPr/>
        </p:nvCxnSpPr>
        <p:spPr>
          <a:xfrm>
            <a:off x="4120523" y="5177543"/>
            <a:ext cx="390325" cy="37035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441AA7-5BF1-4AFC-B1C3-A13F5E13591E}"/>
              </a:ext>
            </a:extLst>
          </p:cNvPr>
          <p:cNvCxnSpPr>
            <a:cxnSpLocks/>
          </p:cNvCxnSpPr>
          <p:nvPr/>
        </p:nvCxnSpPr>
        <p:spPr>
          <a:xfrm flipH="1">
            <a:off x="4703320" y="3425442"/>
            <a:ext cx="73364" cy="3535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485952-C0F3-47D4-A9A4-44FB9F55C6C9}"/>
              </a:ext>
            </a:extLst>
          </p:cNvPr>
          <p:cNvCxnSpPr>
            <a:cxnSpLocks/>
          </p:cNvCxnSpPr>
          <p:nvPr/>
        </p:nvCxnSpPr>
        <p:spPr>
          <a:xfrm flipH="1">
            <a:off x="6467674" y="4200562"/>
            <a:ext cx="508273" cy="5666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D639-BA18-4565-98A2-66070A98304F}"/>
              </a:ext>
            </a:extLst>
          </p:cNvPr>
          <p:cNvCxnSpPr>
            <a:cxnSpLocks/>
          </p:cNvCxnSpPr>
          <p:nvPr/>
        </p:nvCxnSpPr>
        <p:spPr>
          <a:xfrm flipH="1">
            <a:off x="7318538" y="5177284"/>
            <a:ext cx="453554" cy="4653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92D261-F72E-4154-8BAF-0BBC4C7CF20C}"/>
              </a:ext>
            </a:extLst>
          </p:cNvPr>
          <p:cNvCxnSpPr>
            <a:cxnSpLocks/>
          </p:cNvCxnSpPr>
          <p:nvPr/>
        </p:nvCxnSpPr>
        <p:spPr>
          <a:xfrm>
            <a:off x="7414903" y="4173407"/>
            <a:ext cx="329474" cy="5748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AC3FB9-5543-4448-ACE6-B867B3B2F7CD}"/>
              </a:ext>
            </a:extLst>
          </p:cNvPr>
          <p:cNvCxnSpPr>
            <a:cxnSpLocks/>
          </p:cNvCxnSpPr>
          <p:nvPr/>
        </p:nvCxnSpPr>
        <p:spPr>
          <a:xfrm>
            <a:off x="6544582" y="5177284"/>
            <a:ext cx="390325" cy="3703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32A7D8-B289-4932-A2DE-B0D4403CCB74}"/>
              </a:ext>
            </a:extLst>
          </p:cNvPr>
          <p:cNvCxnSpPr>
            <a:cxnSpLocks/>
          </p:cNvCxnSpPr>
          <p:nvPr/>
        </p:nvCxnSpPr>
        <p:spPr>
          <a:xfrm flipH="1" flipV="1">
            <a:off x="5509097" y="3359328"/>
            <a:ext cx="1319719" cy="443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BD595E-5010-4EAC-B93B-FC0FFC7C7CBD}"/>
              </a:ext>
            </a:extLst>
          </p:cNvPr>
          <p:cNvSpPr/>
          <p:nvPr/>
        </p:nvSpPr>
        <p:spPr>
          <a:xfrm>
            <a:off x="4348264" y="2461083"/>
            <a:ext cx="1716933" cy="1011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A57D54C-47A9-422E-AF23-756F0ED7C9C4}"/>
              </a:ext>
            </a:extLst>
          </p:cNvPr>
          <p:cNvSpPr txBox="1">
            <a:spLocks/>
          </p:cNvSpPr>
          <p:nvPr/>
        </p:nvSpPr>
        <p:spPr>
          <a:xfrm>
            <a:off x="965468" y="1286085"/>
            <a:ext cx="7322498" cy="62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Miners must run a full node for each chain.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FC31E-7C01-4DB2-9390-689BDAC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0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5" y="22922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Regular Merged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4B9C-6CCF-478E-87C8-8440118DB6F0}"/>
              </a:ext>
            </a:extLst>
          </p:cNvPr>
          <p:cNvSpPr txBox="1"/>
          <p:nvPr/>
        </p:nvSpPr>
        <p:spPr>
          <a:xfrm>
            <a:off x="4377900" y="3670462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85655-0D09-4F69-8907-241539ADE4F2}"/>
              </a:ext>
            </a:extLst>
          </p:cNvPr>
          <p:cNvSpPr txBox="1"/>
          <p:nvPr/>
        </p:nvSpPr>
        <p:spPr>
          <a:xfrm>
            <a:off x="3508897" y="466339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A26BA-01E3-4E28-B07A-6E83AC9B2927}"/>
              </a:ext>
            </a:extLst>
          </p:cNvPr>
          <p:cNvSpPr txBox="1"/>
          <p:nvPr/>
        </p:nvSpPr>
        <p:spPr>
          <a:xfrm>
            <a:off x="5087209" y="466339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DA6DE-02B0-41C3-B109-6A8D61242112}"/>
              </a:ext>
            </a:extLst>
          </p:cNvPr>
          <p:cNvSpPr txBox="1"/>
          <p:nvPr/>
        </p:nvSpPr>
        <p:spPr>
          <a:xfrm>
            <a:off x="4372225" y="5477274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AA434-85F3-4C6A-99A4-AD6314389FF4}"/>
              </a:ext>
            </a:extLst>
          </p:cNvPr>
          <p:cNvSpPr txBox="1"/>
          <p:nvPr/>
        </p:nvSpPr>
        <p:spPr>
          <a:xfrm>
            <a:off x="4574431" y="2461083"/>
            <a:ext cx="14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F9250-F6C0-4AEA-991C-9192A514E2D0}"/>
              </a:ext>
            </a:extLst>
          </p:cNvPr>
          <p:cNvSpPr txBox="1"/>
          <p:nvPr/>
        </p:nvSpPr>
        <p:spPr>
          <a:xfrm>
            <a:off x="6863673" y="3675777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41D01-6538-4035-BAF5-1E887098207B}"/>
              </a:ext>
            </a:extLst>
          </p:cNvPr>
          <p:cNvSpPr txBox="1"/>
          <p:nvPr/>
        </p:nvSpPr>
        <p:spPr>
          <a:xfrm>
            <a:off x="5994670" y="4668708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CF6E9-DA0A-4599-A927-77BD97943427}"/>
              </a:ext>
            </a:extLst>
          </p:cNvPr>
          <p:cNvSpPr txBox="1"/>
          <p:nvPr/>
        </p:nvSpPr>
        <p:spPr>
          <a:xfrm>
            <a:off x="7572982" y="4668708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ED09F-2E79-4068-8371-6BE88A318DBB}"/>
              </a:ext>
            </a:extLst>
          </p:cNvPr>
          <p:cNvSpPr txBox="1"/>
          <p:nvPr/>
        </p:nvSpPr>
        <p:spPr>
          <a:xfrm>
            <a:off x="6857998" y="5482589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FC967-8B04-4ECC-8F40-24576D269F86}"/>
              </a:ext>
            </a:extLst>
          </p:cNvPr>
          <p:cNvSpPr txBox="1"/>
          <p:nvPr/>
        </p:nvSpPr>
        <p:spPr>
          <a:xfrm>
            <a:off x="4530654" y="288824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25D5A-CB11-446D-A9E8-02EEF83955A5}"/>
              </a:ext>
            </a:extLst>
          </p:cNvPr>
          <p:cNvSpPr txBox="1"/>
          <p:nvPr/>
        </p:nvSpPr>
        <p:spPr>
          <a:xfrm>
            <a:off x="5051086" y="2888243"/>
            <a:ext cx="714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N2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0E5CC-DE80-48D7-804F-60D84CAB7FB9}"/>
              </a:ext>
            </a:extLst>
          </p:cNvPr>
          <p:cNvCxnSpPr>
            <a:cxnSpLocks/>
          </p:cNvCxnSpPr>
          <p:nvPr/>
        </p:nvCxnSpPr>
        <p:spPr>
          <a:xfrm flipH="1">
            <a:off x="4071882" y="4181873"/>
            <a:ext cx="508273" cy="56663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65E309-276C-4541-B9AC-5C35BD932CC4}"/>
              </a:ext>
            </a:extLst>
          </p:cNvPr>
          <p:cNvCxnSpPr>
            <a:cxnSpLocks/>
          </p:cNvCxnSpPr>
          <p:nvPr/>
        </p:nvCxnSpPr>
        <p:spPr>
          <a:xfrm flipH="1">
            <a:off x="4894479" y="5177543"/>
            <a:ext cx="453554" cy="4653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EF616A-608A-429E-A1C2-6CC8F0D82EFC}"/>
              </a:ext>
            </a:extLst>
          </p:cNvPr>
          <p:cNvCxnSpPr>
            <a:cxnSpLocks/>
          </p:cNvCxnSpPr>
          <p:nvPr/>
        </p:nvCxnSpPr>
        <p:spPr>
          <a:xfrm>
            <a:off x="4990844" y="4173666"/>
            <a:ext cx="329474" cy="57484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649DAB-1A23-4E3B-80AF-9E89F98DF7EE}"/>
              </a:ext>
            </a:extLst>
          </p:cNvPr>
          <p:cNvCxnSpPr>
            <a:cxnSpLocks/>
          </p:cNvCxnSpPr>
          <p:nvPr/>
        </p:nvCxnSpPr>
        <p:spPr>
          <a:xfrm>
            <a:off x="4120523" y="5177543"/>
            <a:ext cx="390325" cy="37035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441AA7-5BF1-4AFC-B1C3-A13F5E13591E}"/>
              </a:ext>
            </a:extLst>
          </p:cNvPr>
          <p:cNvCxnSpPr>
            <a:cxnSpLocks/>
          </p:cNvCxnSpPr>
          <p:nvPr/>
        </p:nvCxnSpPr>
        <p:spPr>
          <a:xfrm flipH="1">
            <a:off x="4703320" y="3425442"/>
            <a:ext cx="73364" cy="3535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485952-C0F3-47D4-A9A4-44FB9F55C6C9}"/>
              </a:ext>
            </a:extLst>
          </p:cNvPr>
          <p:cNvCxnSpPr>
            <a:cxnSpLocks/>
          </p:cNvCxnSpPr>
          <p:nvPr/>
        </p:nvCxnSpPr>
        <p:spPr>
          <a:xfrm flipH="1">
            <a:off x="6467674" y="4200562"/>
            <a:ext cx="508273" cy="5666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D639-BA18-4565-98A2-66070A98304F}"/>
              </a:ext>
            </a:extLst>
          </p:cNvPr>
          <p:cNvCxnSpPr>
            <a:cxnSpLocks/>
          </p:cNvCxnSpPr>
          <p:nvPr/>
        </p:nvCxnSpPr>
        <p:spPr>
          <a:xfrm flipH="1">
            <a:off x="7318538" y="5177284"/>
            <a:ext cx="453554" cy="4653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92D261-F72E-4154-8BAF-0BBC4C7CF20C}"/>
              </a:ext>
            </a:extLst>
          </p:cNvPr>
          <p:cNvCxnSpPr>
            <a:cxnSpLocks/>
          </p:cNvCxnSpPr>
          <p:nvPr/>
        </p:nvCxnSpPr>
        <p:spPr>
          <a:xfrm>
            <a:off x="7414903" y="4173407"/>
            <a:ext cx="329474" cy="5748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AC3FB9-5543-4448-ACE6-B867B3B2F7CD}"/>
              </a:ext>
            </a:extLst>
          </p:cNvPr>
          <p:cNvCxnSpPr>
            <a:cxnSpLocks/>
          </p:cNvCxnSpPr>
          <p:nvPr/>
        </p:nvCxnSpPr>
        <p:spPr>
          <a:xfrm>
            <a:off x="6544582" y="5177284"/>
            <a:ext cx="390325" cy="3703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BD595E-5010-4EAC-B93B-FC0FFC7C7CBD}"/>
              </a:ext>
            </a:extLst>
          </p:cNvPr>
          <p:cNvSpPr/>
          <p:nvPr/>
        </p:nvSpPr>
        <p:spPr>
          <a:xfrm>
            <a:off x="4348264" y="2461083"/>
            <a:ext cx="1716933" cy="1011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A57D54C-47A9-422E-AF23-756F0ED7C9C4}"/>
              </a:ext>
            </a:extLst>
          </p:cNvPr>
          <p:cNvSpPr txBox="1">
            <a:spLocks/>
          </p:cNvSpPr>
          <p:nvPr/>
        </p:nvSpPr>
        <p:spPr>
          <a:xfrm>
            <a:off x="965468" y="1286085"/>
            <a:ext cx="10396438" cy="62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Miners do NOT run SC nodes, but still get 100% fee-profits.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A20E6-EF6F-4F89-94E0-0837C15B78DF}"/>
              </a:ext>
            </a:extLst>
          </p:cNvPr>
          <p:cNvSpPr txBox="1"/>
          <p:nvPr/>
        </p:nvSpPr>
        <p:spPr>
          <a:xfrm>
            <a:off x="8123303" y="2233924"/>
            <a:ext cx="3888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Much less data exchanged.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100% of network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 small fixed amount of data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50F8D1D-02AB-4019-833C-8222630966B0}"/>
              </a:ext>
            </a:extLst>
          </p:cNvPr>
          <p:cNvSpPr/>
          <p:nvPr/>
        </p:nvSpPr>
        <p:spPr>
          <a:xfrm rot="18798857">
            <a:off x="5147356" y="2982209"/>
            <a:ext cx="384438" cy="385944"/>
          </a:xfrm>
          <a:prstGeom prst="plus">
            <a:avLst>
              <a:gd name="adj" fmla="val 429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AB589F-B286-40D2-B4BB-9B0AF99BD023}"/>
              </a:ext>
            </a:extLst>
          </p:cNvPr>
          <p:cNvCxnSpPr>
            <a:cxnSpLocks/>
          </p:cNvCxnSpPr>
          <p:nvPr/>
        </p:nvCxnSpPr>
        <p:spPr>
          <a:xfrm flipH="1" flipV="1">
            <a:off x="5628064" y="3289516"/>
            <a:ext cx="1319719" cy="443363"/>
          </a:xfrm>
          <a:prstGeom prst="line">
            <a:avLst/>
          </a:prstGeom>
          <a:ln w="57150">
            <a:solidFill>
              <a:srgbClr val="F4AA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561ABFA-086B-4566-BC2E-94851C655481}"/>
              </a:ext>
            </a:extLst>
          </p:cNvPr>
          <p:cNvSpPr/>
          <p:nvPr/>
        </p:nvSpPr>
        <p:spPr>
          <a:xfrm>
            <a:off x="603116" y="427213"/>
            <a:ext cx="2266544" cy="858872"/>
          </a:xfrm>
          <a:prstGeom prst="rect">
            <a:avLst/>
          </a:prstGeom>
          <a:solidFill>
            <a:srgbClr val="F4AAEB"/>
          </a:solidFill>
          <a:ln>
            <a:solidFill>
              <a:srgbClr val="F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69BC9-BF21-43CA-8225-CCEFC15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56EA-D360-49FE-90D7-4866390B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4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222-41B5-4268-B994-FCC4E72D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68FB-B530-4D6E-9E9F-6B8EF376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8F3FF-AA06-4B01-A043-D58276FD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54" y="365125"/>
            <a:ext cx="5375024" cy="60956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9CACD-AA15-4539-9AAB-E6290853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2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AB49C-0D04-41FE-AE69-9D300DDF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5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Caring about miner-comfort = does not understand Bitcoin.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3AB7-4557-49E5-B0CB-FA4C12A0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Caring about miner-comfort = does not understand Bitcoin.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Txn-censorship is a privacy issue. Not pools/SCs.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E7B4-2802-4CCB-BB62-30C2D3AF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2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Caring about miner-comfort = does not understand Bitcoin.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Txn-censorship is a privacy issue. Not pools/SCs.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We need those MM fees!!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9B715-2831-42E7-B985-CD48BBDC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81231-462E-4C76-A415-DF27E395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24" y="92657"/>
            <a:ext cx="7372151" cy="667268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6A008-40F9-4838-A232-24AC3B5EE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8" b="35883"/>
          <a:stretch/>
        </p:blipFill>
        <p:spPr>
          <a:xfrm>
            <a:off x="378396" y="3429000"/>
            <a:ext cx="11435207" cy="1327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E9D47F-D0AB-4FB7-9947-4B18119A1E8F}"/>
              </a:ext>
            </a:extLst>
          </p:cNvPr>
          <p:cNvSpPr/>
          <p:nvPr/>
        </p:nvSpPr>
        <p:spPr>
          <a:xfrm>
            <a:off x="817123" y="3501957"/>
            <a:ext cx="8453337" cy="55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7E3D6-8C13-43E1-A82B-2AEFF13A0150}"/>
              </a:ext>
            </a:extLst>
          </p:cNvPr>
          <p:cNvSpPr/>
          <p:nvPr/>
        </p:nvSpPr>
        <p:spPr>
          <a:xfrm>
            <a:off x="5466945" y="4056434"/>
            <a:ext cx="5697165" cy="55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2391-40AE-460E-8930-A3FBD9F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5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B2B0-1B84-4668-B003-DADCBFC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9393-4236-4974-A1F3-1BF21E74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A36-5E55-42E0-8F03-DE1054BA7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6" y="1027906"/>
            <a:ext cx="11774208" cy="49867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FDAD9-82D1-4EA1-8859-A083A679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82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3A3A-32DE-475A-A40E-535E0A4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Different Realms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512DBE-BBE4-461C-8B5E-316CDC09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80525"/>
              </p:ext>
            </p:extLst>
          </p:nvPr>
        </p:nvGraphicFramePr>
        <p:xfrm>
          <a:off x="424774" y="2373368"/>
          <a:ext cx="11342452" cy="3108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21170">
                  <a:extLst>
                    <a:ext uri="{9D8B030D-6E8A-4147-A177-3AD203B41FA5}">
                      <a16:colId xmlns:a16="http://schemas.microsoft.com/office/drawing/2014/main" val="1182366272"/>
                    </a:ext>
                  </a:extLst>
                </a:gridCol>
                <a:gridCol w="3959400">
                  <a:extLst>
                    <a:ext uri="{9D8B030D-6E8A-4147-A177-3AD203B41FA5}">
                      <a16:colId xmlns:a16="http://schemas.microsoft.com/office/drawing/2014/main" val="2873513519"/>
                    </a:ext>
                  </a:extLst>
                </a:gridCol>
                <a:gridCol w="3861882">
                  <a:extLst>
                    <a:ext uri="{9D8B030D-6E8A-4147-A177-3AD203B41FA5}">
                      <a16:colId xmlns:a16="http://schemas.microsoft.com/office/drawing/2014/main" val="4142783896"/>
                    </a:ext>
                  </a:extLst>
                </a:gridCol>
              </a:tblGrid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Revenue-Source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Block Subsidy (12.5 BTC)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Transaction Fees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95477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Store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Medium of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9065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“Digital Gold”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“P2P Cash for the World”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66512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…of 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…of block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4211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Critical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 (PPP) / 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 (PPP) per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68093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If BTC price = moon…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…Security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</a:rPr>
                        <a:t>…Unaffected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075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AA51F-415F-4AAE-9B34-77C1C274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1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4B4-8505-4C94-A05C-3B50BA6F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BA6-07B2-42D9-B188-A441B015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3C6D-AF38-42B7-82D3-2EC023CA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34"/>
            <a:ext cx="12192000" cy="60279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3581-F869-4D13-861A-91DA8010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2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4B4-8505-4C94-A05C-3B50BA6F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BA6-07B2-42D9-B188-A441B015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3C6D-AF38-42B7-82D3-2EC023CA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34"/>
            <a:ext cx="12192000" cy="602793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1917E80-9D94-44D4-AE9D-CD019A762944}"/>
              </a:ext>
            </a:extLst>
          </p:cNvPr>
          <p:cNvSpPr/>
          <p:nvPr/>
        </p:nvSpPr>
        <p:spPr>
          <a:xfrm rot="21025689">
            <a:off x="6776641" y="3465369"/>
            <a:ext cx="650146" cy="2540532"/>
          </a:xfrm>
          <a:prstGeom prst="rightBrace">
            <a:avLst>
              <a:gd name="adj1" fmla="val 5047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2D104-DCA8-4352-B6E5-8B24BE384BA7}"/>
              </a:ext>
            </a:extLst>
          </p:cNvPr>
          <p:cNvSpPr/>
          <p:nvPr/>
        </p:nvSpPr>
        <p:spPr>
          <a:xfrm>
            <a:off x="7921487" y="3876260"/>
            <a:ext cx="2604052" cy="126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learned (?) to use Altcoins for medium-of-exchange?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9A8F-D0CC-4834-8FAF-187E9639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3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3A3A-32DE-475A-A40E-535E0A4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Different Realms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512DBE-BBE4-461C-8B5E-316CDC09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96747"/>
              </p:ext>
            </p:extLst>
          </p:nvPr>
        </p:nvGraphicFramePr>
        <p:xfrm>
          <a:off x="424774" y="1770253"/>
          <a:ext cx="11342452" cy="3108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21170">
                  <a:extLst>
                    <a:ext uri="{9D8B030D-6E8A-4147-A177-3AD203B41FA5}">
                      <a16:colId xmlns:a16="http://schemas.microsoft.com/office/drawing/2014/main" val="1182366272"/>
                    </a:ext>
                  </a:extLst>
                </a:gridCol>
                <a:gridCol w="3959400">
                  <a:extLst>
                    <a:ext uri="{9D8B030D-6E8A-4147-A177-3AD203B41FA5}">
                      <a16:colId xmlns:a16="http://schemas.microsoft.com/office/drawing/2014/main" val="2873513519"/>
                    </a:ext>
                  </a:extLst>
                </a:gridCol>
                <a:gridCol w="3861882">
                  <a:extLst>
                    <a:ext uri="{9D8B030D-6E8A-4147-A177-3AD203B41FA5}">
                      <a16:colId xmlns:a16="http://schemas.microsoft.com/office/drawing/2014/main" val="4142783896"/>
                    </a:ext>
                  </a:extLst>
                </a:gridCol>
              </a:tblGrid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Revenue-Source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Block Subsidy (12.5 BTC)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Transaction Fees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95477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Store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Medium of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9065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“Digital Gold”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“P2P Cash for the World”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66512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…of 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…of block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4211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Critical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 (PPP) / 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 (PPP) per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68093"/>
                  </a:ext>
                </a:extLst>
              </a:tr>
              <a:tr h="499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If BTC price = moon…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…Security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</a:rPr>
                        <a:t>…Unaffected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07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8CDEFAE-11E7-451A-921D-B8234EA28ECC}"/>
              </a:ext>
            </a:extLst>
          </p:cNvPr>
          <p:cNvSpPr/>
          <p:nvPr/>
        </p:nvSpPr>
        <p:spPr>
          <a:xfrm>
            <a:off x="1295400" y="5359940"/>
            <a:ext cx="9601200" cy="1215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Bottom Line: Today, fees = $200/block ;  a mere $ 10,512,000 per year.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Without MM, they might plausibly NEVER be higher than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A600-EC8B-45EC-8570-02073444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B2B0-1B84-4668-B003-DADCBFC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9393-4236-4974-A1F3-1BF21E74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A36-5E55-42E0-8F03-DE1054BA7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6" y="1027906"/>
            <a:ext cx="11774208" cy="4986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65035C-9425-4512-8D07-BB7CD9B3336B}"/>
              </a:ext>
            </a:extLst>
          </p:cNvPr>
          <p:cNvSpPr/>
          <p:nvPr/>
        </p:nvSpPr>
        <p:spPr>
          <a:xfrm>
            <a:off x="7443281" y="527245"/>
            <a:ext cx="2945859" cy="96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10M = $ 0.01 billion</a:t>
            </a:r>
            <a:br>
              <a:rPr lang="en-US" sz="2400" dirty="0"/>
            </a:br>
            <a:r>
              <a:rPr lang="en-US" sz="2400" dirty="0"/>
              <a:t>= joke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E95C-A58F-4722-B102-27D27D6C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6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Caring about miner-comfort = does not understand Bitcoin.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Txn-censorship is a privacy issue. Not pools/SCs.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We need those MM fees!!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39A72-BBC0-439E-932B-C0B11AE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09" y="365125"/>
            <a:ext cx="10953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 Reasons Why It’s Nonsense,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Inducement != Slavery;  Argument Contradicts Itself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Caring about miner-comfort = does not understand Bitcoin.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Txn-censorship is a privacy issue. Not pools/SCs.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We need those MM fees!!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Vanilla MM cannot be stopped. So, get used to it.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15DD8-21B5-44A9-8B26-BD61A475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0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E9F-08A8-4B94-80FB-48CA605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7" y="307974"/>
            <a:ext cx="7723762" cy="92075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How Does Drivechain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0D8B3-CADB-42F9-B5A5-74AF2ABB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542"/>
          <a:stretch/>
        </p:blipFill>
        <p:spPr>
          <a:xfrm>
            <a:off x="1683250" y="1490662"/>
            <a:ext cx="9678882" cy="2658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9113E-13BD-4BF2-B328-3334AA57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64" b="11944"/>
          <a:stretch/>
        </p:blipFill>
        <p:spPr>
          <a:xfrm>
            <a:off x="2748252" y="4522787"/>
            <a:ext cx="8631754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859227-D025-4404-848A-79C23BC5AC51}"/>
              </a:ext>
            </a:extLst>
          </p:cNvPr>
          <p:cNvCxnSpPr>
            <a:cxnSpLocks/>
          </p:cNvCxnSpPr>
          <p:nvPr/>
        </p:nvCxnSpPr>
        <p:spPr>
          <a:xfrm flipH="1">
            <a:off x="8766876" y="5103416"/>
            <a:ext cx="415224" cy="1313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7FA0E-2377-4B3D-9F97-B5B6915266E3}"/>
              </a:ext>
            </a:extLst>
          </p:cNvPr>
          <p:cNvCxnSpPr/>
          <p:nvPr/>
        </p:nvCxnSpPr>
        <p:spPr>
          <a:xfrm flipH="1">
            <a:off x="6701591" y="5410200"/>
            <a:ext cx="323850" cy="2190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8A248-6FF1-4FE4-BA39-FBEAEDB4721E}"/>
              </a:ext>
            </a:extLst>
          </p:cNvPr>
          <p:cNvCxnSpPr>
            <a:cxnSpLocks/>
          </p:cNvCxnSpPr>
          <p:nvPr/>
        </p:nvCxnSpPr>
        <p:spPr>
          <a:xfrm flipH="1">
            <a:off x="7025441" y="5410200"/>
            <a:ext cx="20792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9D3B6F-1076-4F8F-87E9-9FB4BD405DE3}"/>
              </a:ext>
            </a:extLst>
          </p:cNvPr>
          <p:cNvCxnSpPr>
            <a:cxnSpLocks/>
          </p:cNvCxnSpPr>
          <p:nvPr/>
        </p:nvCxnSpPr>
        <p:spPr>
          <a:xfrm flipH="1">
            <a:off x="2867025" y="5243513"/>
            <a:ext cx="5903727" cy="809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2F3802-A29F-4320-A0DD-BB4A36009905}"/>
              </a:ext>
            </a:extLst>
          </p:cNvPr>
          <p:cNvCxnSpPr>
            <a:cxnSpLocks/>
          </p:cNvCxnSpPr>
          <p:nvPr/>
        </p:nvCxnSpPr>
        <p:spPr>
          <a:xfrm>
            <a:off x="9104716" y="5093692"/>
            <a:ext cx="2163359" cy="9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CBE5C6-15E4-464F-95B4-F8C4C53365B4}"/>
              </a:ext>
            </a:extLst>
          </p:cNvPr>
          <p:cNvCxnSpPr>
            <a:cxnSpLocks/>
          </p:cNvCxnSpPr>
          <p:nvPr/>
        </p:nvCxnSpPr>
        <p:spPr>
          <a:xfrm>
            <a:off x="9104716" y="5400476"/>
            <a:ext cx="2163359" cy="9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DDB38D-D6AB-46E4-B266-A453146A326C}"/>
              </a:ext>
            </a:extLst>
          </p:cNvPr>
          <p:cNvCxnSpPr>
            <a:cxnSpLocks/>
          </p:cNvCxnSpPr>
          <p:nvPr/>
        </p:nvCxnSpPr>
        <p:spPr>
          <a:xfrm flipH="1">
            <a:off x="11247841" y="5164236"/>
            <a:ext cx="20234" cy="245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F548C2-C8B0-4BF1-A4D0-EC3774255156}"/>
              </a:ext>
            </a:extLst>
          </p:cNvPr>
          <p:cNvCxnSpPr>
            <a:cxnSpLocks/>
          </p:cNvCxnSpPr>
          <p:nvPr/>
        </p:nvCxnSpPr>
        <p:spPr>
          <a:xfrm flipH="1">
            <a:off x="2867025" y="5340448"/>
            <a:ext cx="20234" cy="245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D9DAC-A42B-4A4A-9AFB-AD9ADB9C0632}"/>
              </a:ext>
            </a:extLst>
          </p:cNvPr>
          <p:cNvCxnSpPr>
            <a:cxnSpLocks/>
          </p:cNvCxnSpPr>
          <p:nvPr/>
        </p:nvCxnSpPr>
        <p:spPr>
          <a:xfrm>
            <a:off x="2887259" y="5586412"/>
            <a:ext cx="3814332" cy="159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1E19179-FA98-4186-AA61-D1EDBE9D4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0" t="59691" r="22542" b="24973"/>
          <a:stretch/>
        </p:blipFill>
        <p:spPr>
          <a:xfrm>
            <a:off x="696543" y="4261027"/>
            <a:ext cx="11097230" cy="19475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5FF1-DB19-4DFF-A5B6-C54372ED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0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E9DB-9BDB-4016-B9A4-EBCE9646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8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266A-7308-4602-A6BE-0399D5D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38" y="1690688"/>
            <a:ext cx="10951723" cy="449870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200" dirty="0"/>
              <a:t>Defeat Altcoins</a:t>
            </a:r>
          </a:p>
          <a:p>
            <a:pPr lvl="1"/>
            <a:r>
              <a:rPr lang="en-US" sz="3200" dirty="0"/>
              <a:t>Resolve Scalability Conflict, </a:t>
            </a:r>
            <a:r>
              <a:rPr lang="en-US" sz="3200" baseline="0" dirty="0"/>
              <a:t>permanently.</a:t>
            </a:r>
          </a:p>
          <a:p>
            <a:pPr lvl="1"/>
            <a:r>
              <a:rPr lang="en-US" sz="3200" dirty="0"/>
              <a:t>More innovation.</a:t>
            </a:r>
          </a:p>
          <a:p>
            <a:r>
              <a:rPr lang="en-US" sz="3600" dirty="0"/>
              <a:t>Call to Action</a:t>
            </a:r>
          </a:p>
          <a:p>
            <a:pPr lvl="1"/>
            <a:r>
              <a:rPr lang="en-US" sz="3200" dirty="0"/>
              <a:t>Join telegram group: </a:t>
            </a:r>
            <a:r>
              <a:rPr lang="en-US" sz="4300" b="1" dirty="0">
                <a:latin typeface="Baskerville Old Face" panose="02020602080505020303" pitchFamily="18" charset="0"/>
              </a:rPr>
              <a:t>t.me/</a:t>
            </a:r>
            <a:r>
              <a:rPr lang="en-US" sz="4300" b="1" dirty="0" err="1">
                <a:latin typeface="Baskerville Old Face" panose="02020602080505020303" pitchFamily="18" charset="0"/>
              </a:rPr>
              <a:t>DcInsiders</a:t>
            </a:r>
            <a:endParaRPr lang="en-US" sz="32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3200" dirty="0"/>
              <a:t>Help us test.</a:t>
            </a:r>
          </a:p>
          <a:p>
            <a:pPr lvl="1"/>
            <a:r>
              <a:rPr lang="en-US" sz="3200" dirty="0"/>
              <a:t>Stop FUD – I will post refutations to Critique 1 and 2, on website</a:t>
            </a:r>
          </a:p>
          <a:p>
            <a:pPr lvl="1"/>
            <a:r>
              <a:rPr lang="en-US" sz="4300" b="1" dirty="0">
                <a:latin typeface="Baskerville Old Face" panose="02020602080505020303" pitchFamily="18" charset="0"/>
              </a:rPr>
              <a:t>Drivechain.info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8E06-F81E-4B19-92BE-0C2AC43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3499-831A-4FB4-8F28-5FDC5DDE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7A32F-F855-42EA-980C-392153D93249}"/>
              </a:ext>
            </a:extLst>
          </p:cNvPr>
          <p:cNvSpPr txBox="1"/>
          <p:nvPr/>
        </p:nvSpPr>
        <p:spPr>
          <a:xfrm>
            <a:off x="6589408" y="2765015"/>
            <a:ext cx="173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Jan 30</a:t>
            </a:r>
            <a:r>
              <a:rPr lang="en-US" sz="3200" baseline="30000" dirty="0"/>
              <a:t>th</a:t>
            </a:r>
            <a:endParaRPr lang="en-US" sz="32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DD67B-4B2A-49C9-8BC0-A751DD8C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02" y="3699315"/>
            <a:ext cx="1941593" cy="200781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FC7B3F0-74FE-4187-9A7A-EAF9480B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4914"/>
            <a:ext cx="1941594" cy="1941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75952-AC8E-41CB-B1EC-1D7A616C93E8}"/>
              </a:ext>
            </a:extLst>
          </p:cNvPr>
          <p:cNvSpPr txBox="1"/>
          <p:nvPr/>
        </p:nvSpPr>
        <p:spPr>
          <a:xfrm>
            <a:off x="890080" y="2376576"/>
            <a:ext cx="231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Like 6 months ago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D6272-033A-4175-8BEB-0C9D05C70EA2}"/>
              </a:ext>
            </a:extLst>
          </p:cNvPr>
          <p:cNvSpPr txBox="1"/>
          <p:nvPr/>
        </p:nvSpPr>
        <p:spPr>
          <a:xfrm>
            <a:off x="3688443" y="2765016"/>
            <a:ext cx="2313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BDFDE-3C34-4732-B41E-6C0086DD9836}"/>
              </a:ext>
            </a:extLst>
          </p:cNvPr>
          <p:cNvSpPr txBox="1"/>
          <p:nvPr/>
        </p:nvSpPr>
        <p:spPr>
          <a:xfrm>
            <a:off x="3957536" y="5707133"/>
            <a:ext cx="231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Choose topic.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D8FDB-4E47-43A0-A8E7-E4819CE67465}"/>
              </a:ext>
            </a:extLst>
          </p:cNvPr>
          <p:cNvSpPr txBox="1"/>
          <p:nvPr/>
        </p:nvSpPr>
        <p:spPr>
          <a:xfrm>
            <a:off x="993842" y="5707133"/>
            <a:ext cx="231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Agree to give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3B98E-D71E-40A0-9163-5F53C844532A}"/>
              </a:ext>
            </a:extLst>
          </p:cNvPr>
          <p:cNvSpPr txBox="1"/>
          <p:nvPr/>
        </p:nvSpPr>
        <p:spPr>
          <a:xfrm>
            <a:off x="6271098" y="5707133"/>
            <a:ext cx="2662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Cryptotwitter</a:t>
            </a:r>
            <a:r>
              <a:rPr lang="en-US" sz="3200" dirty="0"/>
              <a:t> intrigue.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0C43A-BA37-42D3-8819-0D70D79C98F5}"/>
              </a:ext>
            </a:extLst>
          </p:cNvPr>
          <p:cNvSpPr txBox="1"/>
          <p:nvPr/>
        </p:nvSpPr>
        <p:spPr>
          <a:xfrm>
            <a:off x="9475280" y="2765014"/>
            <a:ext cx="173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Feb 10</a:t>
            </a:r>
            <a:r>
              <a:rPr lang="en-US" sz="3200" baseline="30000" dirty="0"/>
              <a:t>th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F8FFB-B60C-4372-B6F7-1D3A3E7896F0}"/>
              </a:ext>
            </a:extLst>
          </p:cNvPr>
          <p:cNvSpPr txBox="1"/>
          <p:nvPr/>
        </p:nvSpPr>
        <p:spPr>
          <a:xfrm>
            <a:off x="9649566" y="5812150"/>
            <a:ext cx="13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Today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D75DE-4547-409D-ABAC-E4E50579084E}"/>
              </a:ext>
            </a:extLst>
          </p:cNvPr>
          <p:cNvCxnSpPr/>
          <p:nvPr/>
        </p:nvCxnSpPr>
        <p:spPr>
          <a:xfrm>
            <a:off x="585281" y="1807420"/>
            <a:ext cx="11021438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B75C30-A089-440C-A56A-467652DBDE5E}"/>
              </a:ext>
            </a:extLst>
          </p:cNvPr>
          <p:cNvSpPr txBox="1"/>
          <p:nvPr/>
        </p:nvSpPr>
        <p:spPr>
          <a:xfrm>
            <a:off x="3688443" y="4141642"/>
            <a:ext cx="194159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Interchain combat.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9D238-327D-4798-B181-9C55E9C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3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3032-B65D-4927-BC72-FE54AD1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01" y="134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/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E0C4-5DAD-4DEA-BE59-989B6DDB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460310"/>
            <a:ext cx="11760741" cy="503776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Sidechains: Universal Altcoin Simulation</a:t>
            </a:r>
            <a:br>
              <a:rPr lang="en-US" sz="3600" dirty="0"/>
            </a:br>
            <a:r>
              <a:rPr lang="en-US" sz="3600" dirty="0"/>
              <a:t>(and Compression)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it works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Critiques of Sidechains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 Privatization (“Interchain combat” and “flipped work”).</a:t>
            </a:r>
          </a:p>
          <a:p>
            <a:pPr lvl="1"/>
            <a:r>
              <a:rPr lang="en-US" sz="3200" dirty="0"/>
              <a:t>Name-leeching.</a:t>
            </a:r>
          </a:p>
          <a:p>
            <a:pPr lvl="1"/>
            <a:r>
              <a:rPr lang="en-US" sz="3200" dirty="0"/>
              <a:t>Oracle reputation-leeching.</a:t>
            </a:r>
          </a:p>
          <a:p>
            <a:pPr lvl="1"/>
            <a:r>
              <a:rPr lang="en-US" sz="3200" dirty="0"/>
              <a:t>Fee-leeching.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769E-C56C-4EA8-8545-C426148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60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BE747F7-8723-4C1A-963C-DAC857CBDB6D}"/>
              </a:ext>
            </a:extLst>
          </p:cNvPr>
          <p:cNvSpPr/>
          <p:nvPr/>
        </p:nvSpPr>
        <p:spPr>
          <a:xfrm>
            <a:off x="2245895" y="641684"/>
            <a:ext cx="1732547" cy="3015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6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3032-B65D-4927-BC72-FE54AD1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01" y="134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/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E0C4-5DAD-4DEA-BE59-989B6DDB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460310"/>
            <a:ext cx="11760741" cy="503776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Sidechains: Universal Altcoin Simulation</a:t>
            </a:r>
            <a:br>
              <a:rPr lang="en-US" sz="3600" dirty="0"/>
            </a:br>
            <a:r>
              <a:rPr lang="en-US" sz="3600" dirty="0"/>
              <a:t>(and Compression)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it works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Critiques of Sidechains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 Privatization (“Interchain combat” and “flipped work”).</a:t>
            </a:r>
          </a:p>
          <a:p>
            <a:pPr lvl="1"/>
            <a:r>
              <a:rPr lang="en-US" sz="3200" dirty="0"/>
              <a:t>Name-</a:t>
            </a:r>
            <a:r>
              <a:rPr lang="en-US" sz="3200" b="1" dirty="0">
                <a:solidFill>
                  <a:srgbClr val="FF0000"/>
                </a:solidFill>
              </a:rPr>
              <a:t>leeching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Oracle reputation-</a:t>
            </a:r>
            <a:r>
              <a:rPr lang="en-US" sz="3200" b="1" dirty="0">
                <a:solidFill>
                  <a:srgbClr val="FF0000"/>
                </a:solidFill>
              </a:rPr>
              <a:t>leeching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Fee-</a:t>
            </a:r>
            <a:r>
              <a:rPr lang="en-US" sz="3200" b="1" dirty="0">
                <a:solidFill>
                  <a:srgbClr val="FF0000"/>
                </a:solidFill>
              </a:rPr>
              <a:t>leeching</a:t>
            </a:r>
            <a:r>
              <a:rPr lang="en-US" sz="32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E0FCE-E90C-4B9D-B16A-09D066C4967A}"/>
              </a:ext>
            </a:extLst>
          </p:cNvPr>
          <p:cNvSpPr/>
          <p:nvPr/>
        </p:nvSpPr>
        <p:spPr>
          <a:xfrm>
            <a:off x="2005701" y="1001949"/>
            <a:ext cx="8608978" cy="262646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Leeching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6537C-43F2-4489-AC77-7984B7400B6C}"/>
              </a:ext>
            </a:extLst>
          </p:cNvPr>
          <p:cNvSpPr/>
          <p:nvPr/>
        </p:nvSpPr>
        <p:spPr>
          <a:xfrm>
            <a:off x="5977829" y="4642175"/>
            <a:ext cx="5932069" cy="185590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Of all types of </a:t>
            </a:r>
            <a:r>
              <a:rPr lang="en-US" sz="4000" i="1" u="sng" dirty="0">
                <a:solidFill>
                  <a:srgbClr val="FF0000"/>
                </a:solidFill>
              </a:rPr>
              <a:t>blockchain interference</a:t>
            </a:r>
            <a:r>
              <a:rPr lang="en-US" sz="4000" dirty="0">
                <a:solidFill>
                  <a:srgbClr val="FF0000"/>
                </a:solidFill>
              </a:rPr>
              <a:t>, generally the easiest to understand.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240D-C94A-4F56-AD60-D146BD9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255-2D83-418E-94AD-6888B7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“Miners Can Steal” –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C665-D3E6-4A52-B6CC-CEF88D7D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Would you prefer mandatory hard forks? (Or Altcoins?)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is: transparent, 32-bytes, takes 3-6 months. MC enforced.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Evict bad SCs. No loitering! No blockchain-crime!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the word “can” = does not understand Bitcoin/blockchain.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people make their own mistakes. It doesn’t affect you!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D2ED2-A504-4773-BC8A-F88C0807F7C3}"/>
              </a:ext>
            </a:extLst>
          </p:cNvPr>
          <p:cNvSpPr/>
          <p:nvPr/>
        </p:nvSpPr>
        <p:spPr>
          <a:xfrm>
            <a:off x="671208" y="2762655"/>
            <a:ext cx="8103141" cy="66634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D50AD-BEBC-4744-B4AE-2C4BC8D6B30E}"/>
              </a:ext>
            </a:extLst>
          </p:cNvPr>
          <p:cNvSpPr/>
          <p:nvPr/>
        </p:nvSpPr>
        <p:spPr>
          <a:xfrm>
            <a:off x="2519464" y="4366030"/>
            <a:ext cx="6138153" cy="182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miners couldn’t get rid of bad SCs, could not kill leeches. They would prevent really cool contracts from existing.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(Fortunately, “miners can” get rid of them.)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12FE-0C0C-4866-95F7-1D53E85B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1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A672-0ECD-4E51-9251-96969045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Leeching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B9E9-3114-4515-AED0-90B9863B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makes an identity sidechain. You register a name, for example “Bitcoin.com”.</a:t>
            </a:r>
          </a:p>
          <a:p>
            <a:r>
              <a:rPr lang="en-US" dirty="0"/>
              <a:t>Someone makes a </a:t>
            </a:r>
            <a:r>
              <a:rPr lang="en-US" i="1" dirty="0"/>
              <a:t>second</a:t>
            </a:r>
            <a:r>
              <a:rPr lang="en-US" dirty="0"/>
              <a:t> identity sidechain, and registers “Bitcoin.com” over there.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F4011-FA1B-4266-B53B-68D10917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4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4B4-8505-4C94-A05C-3B50BA6F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BA6-07B2-42D9-B188-A441B015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3C6D-AF38-42B7-82D3-2EC023CA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34"/>
            <a:ext cx="12192000" cy="60279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3A21-E0FB-4FDE-B308-6DDB4003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7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44B4-8505-4C94-A05C-3B50BA6F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BA6-07B2-42D9-B188-A441B015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3C6D-AF38-42B7-82D3-2EC023CA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34"/>
            <a:ext cx="12192000" cy="602793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1917E80-9D94-44D4-AE9D-CD019A762944}"/>
              </a:ext>
            </a:extLst>
          </p:cNvPr>
          <p:cNvSpPr/>
          <p:nvPr/>
        </p:nvSpPr>
        <p:spPr>
          <a:xfrm rot="21025689">
            <a:off x="6776641" y="3465369"/>
            <a:ext cx="650146" cy="2540532"/>
          </a:xfrm>
          <a:prstGeom prst="rightBrace">
            <a:avLst>
              <a:gd name="adj1" fmla="val 5047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2D104-DCA8-4352-B6E5-8B24BE384BA7}"/>
              </a:ext>
            </a:extLst>
          </p:cNvPr>
          <p:cNvSpPr/>
          <p:nvPr/>
        </p:nvSpPr>
        <p:spPr>
          <a:xfrm>
            <a:off x="7921487" y="3876260"/>
            <a:ext cx="2604052" cy="126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learned (?) to use Altcoins for medium-of-exchange?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D44D9-DE6C-4D19-A3BF-7DBDDD86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7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82600"/>
            <a:ext cx="11898077" cy="62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0"/>
            <a:ext cx="12090400" cy="1244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Corporation Model Breaks Sometimes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200" y="1498600"/>
            <a:ext cx="5080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5200" y="6400800"/>
            <a:ext cx="18288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121920" tIns="60960" rIns="121920" bIns="6096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67" dirty="0"/>
              <a:t>Multiple oracles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879C0-9633-489E-BE5F-098C1D29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3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" y="810848"/>
            <a:ext cx="12083188" cy="59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36" y="-25400"/>
            <a:ext cx="10972800" cy="1016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 Purchase Quality, Need </a:t>
            </a:r>
            <a:r>
              <a:rPr lang="en-US" dirty="0" err="1"/>
              <a:t>pseduo</a:t>
            </a:r>
            <a:r>
              <a:rPr lang="en-US" dirty="0"/>
              <a:t>-“©”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E849A-A645-4CA4-B1CF-D218A57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1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" y="810848"/>
            <a:ext cx="12083188" cy="59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36" y="-25400"/>
            <a:ext cx="10972800" cy="1016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 Purchase Quality, Need </a:t>
            </a:r>
            <a:r>
              <a:rPr lang="en-US" dirty="0" err="1"/>
              <a:t>pseduo</a:t>
            </a:r>
            <a:r>
              <a:rPr lang="en-US" dirty="0"/>
              <a:t>-“©”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FACC-77A1-46F7-9889-9048A270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4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99AE-C28A-4250-ABCB-93BB4137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9459-3D3F-4DC3-B850-8D1F7D88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9DE4-E41A-44C8-99E6-4DF2190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3032-B65D-4927-BC72-FE54AD1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01" y="134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/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E0C4-5DAD-4DEA-BE59-989B6DDB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460310"/>
            <a:ext cx="11760741" cy="503776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Sidechains: Universal Altcoin Simulation</a:t>
            </a:r>
            <a:br>
              <a:rPr lang="en-US" sz="3600" dirty="0"/>
            </a:br>
            <a:r>
              <a:rPr lang="en-US" sz="3600" dirty="0"/>
              <a:t>(and Compression)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it works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Critiques of Sidechains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Sidechain Privatization (“Interchain combat” and “flipped work”).</a:t>
            </a:r>
          </a:p>
          <a:p>
            <a:pPr lvl="1"/>
            <a:r>
              <a:rPr lang="en-US" sz="3200" dirty="0"/>
              <a:t>Name-leeching.</a:t>
            </a:r>
          </a:p>
          <a:p>
            <a:pPr lvl="1"/>
            <a:r>
              <a:rPr lang="en-US" sz="3200" dirty="0"/>
              <a:t>Oracle reputation-leeching.</a:t>
            </a:r>
          </a:p>
          <a:p>
            <a:pPr lvl="1"/>
            <a:r>
              <a:rPr lang="en-US" sz="3200" dirty="0"/>
              <a:t>Fee-leeching.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8D1F-1961-4975-925B-F7E86F5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CD72-DDE2-407D-AE8E-9537370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E5E6-1925-455E-A091-DDE6D2C6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15559"/>
            <a:ext cx="8459665" cy="642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4EA77-3785-4BBB-8611-2B7BB437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CD72-DDE2-407D-AE8E-9537370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E5E6-1925-455E-A091-DDE6D2C6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15559"/>
            <a:ext cx="8459665" cy="642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354AA2-74B6-4798-B111-7F11BCA48BB4}"/>
              </a:ext>
            </a:extLst>
          </p:cNvPr>
          <p:cNvSpPr/>
          <p:nvPr/>
        </p:nvSpPr>
        <p:spPr>
          <a:xfrm>
            <a:off x="2101516" y="4572000"/>
            <a:ext cx="7283116" cy="657726"/>
          </a:xfrm>
          <a:custGeom>
            <a:avLst/>
            <a:gdLst>
              <a:gd name="connsiteX0" fmla="*/ 3914273 w 7283116"/>
              <a:gd name="connsiteY0" fmla="*/ 32084 h 657726"/>
              <a:gd name="connsiteX1" fmla="*/ 7283116 w 7283116"/>
              <a:gd name="connsiteY1" fmla="*/ 0 h 657726"/>
              <a:gd name="connsiteX2" fmla="*/ 7267073 w 7283116"/>
              <a:gd name="connsiteY2" fmla="*/ 385011 h 657726"/>
              <a:gd name="connsiteX3" fmla="*/ 5422231 w 7283116"/>
              <a:gd name="connsiteY3" fmla="*/ 368968 h 657726"/>
              <a:gd name="connsiteX4" fmla="*/ 5454316 w 7283116"/>
              <a:gd name="connsiteY4" fmla="*/ 609600 h 657726"/>
              <a:gd name="connsiteX5" fmla="*/ 32084 w 7283116"/>
              <a:gd name="connsiteY5" fmla="*/ 657726 h 657726"/>
              <a:gd name="connsiteX6" fmla="*/ 0 w 7283116"/>
              <a:gd name="connsiteY6" fmla="*/ 352926 h 657726"/>
              <a:gd name="connsiteX7" fmla="*/ 3914273 w 7283116"/>
              <a:gd name="connsiteY7" fmla="*/ 336884 h 657726"/>
              <a:gd name="connsiteX8" fmla="*/ 3914273 w 7283116"/>
              <a:gd name="connsiteY8" fmla="*/ 32084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3116" h="657726">
                <a:moveTo>
                  <a:pt x="3914273" y="32084"/>
                </a:moveTo>
                <a:lnTo>
                  <a:pt x="7283116" y="0"/>
                </a:lnTo>
                <a:lnTo>
                  <a:pt x="7267073" y="385011"/>
                </a:lnTo>
                <a:lnTo>
                  <a:pt x="5422231" y="368968"/>
                </a:lnTo>
                <a:lnTo>
                  <a:pt x="5454316" y="609600"/>
                </a:lnTo>
                <a:lnTo>
                  <a:pt x="32084" y="657726"/>
                </a:lnTo>
                <a:lnTo>
                  <a:pt x="0" y="352926"/>
                </a:lnTo>
                <a:lnTo>
                  <a:pt x="3914273" y="336884"/>
                </a:lnTo>
                <a:lnTo>
                  <a:pt x="3914273" y="32084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C1DD70-A08C-4DAC-B040-D57971D10FBF}"/>
              </a:ext>
            </a:extLst>
          </p:cNvPr>
          <p:cNvSpPr/>
          <p:nvPr/>
        </p:nvSpPr>
        <p:spPr>
          <a:xfrm>
            <a:off x="1989222" y="5678905"/>
            <a:ext cx="7555832" cy="946484"/>
          </a:xfrm>
          <a:custGeom>
            <a:avLst/>
            <a:gdLst>
              <a:gd name="connsiteX0" fmla="*/ 304800 w 7427495"/>
              <a:gd name="connsiteY0" fmla="*/ 0 h 946484"/>
              <a:gd name="connsiteX1" fmla="*/ 7427495 w 7427495"/>
              <a:gd name="connsiteY1" fmla="*/ 0 h 946484"/>
              <a:gd name="connsiteX2" fmla="*/ 7331242 w 7427495"/>
              <a:gd name="connsiteY2" fmla="*/ 417095 h 946484"/>
              <a:gd name="connsiteX3" fmla="*/ 7202905 w 7427495"/>
              <a:gd name="connsiteY3" fmla="*/ 689811 h 946484"/>
              <a:gd name="connsiteX4" fmla="*/ 5486400 w 7427495"/>
              <a:gd name="connsiteY4" fmla="*/ 657727 h 946484"/>
              <a:gd name="connsiteX5" fmla="*/ 5502442 w 7427495"/>
              <a:gd name="connsiteY5" fmla="*/ 946484 h 946484"/>
              <a:gd name="connsiteX6" fmla="*/ 48126 w 7427495"/>
              <a:gd name="connsiteY6" fmla="*/ 930442 h 946484"/>
              <a:gd name="connsiteX7" fmla="*/ 0 w 7427495"/>
              <a:gd name="connsiteY7" fmla="*/ 368969 h 946484"/>
              <a:gd name="connsiteX8" fmla="*/ 385010 w 7427495"/>
              <a:gd name="connsiteY8" fmla="*/ 352927 h 946484"/>
              <a:gd name="connsiteX9" fmla="*/ 304800 w 7427495"/>
              <a:gd name="connsiteY9" fmla="*/ 0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7495" h="946484">
                <a:moveTo>
                  <a:pt x="304800" y="0"/>
                </a:moveTo>
                <a:lnTo>
                  <a:pt x="7427495" y="0"/>
                </a:lnTo>
                <a:lnTo>
                  <a:pt x="7331242" y="417095"/>
                </a:lnTo>
                <a:lnTo>
                  <a:pt x="7202905" y="689811"/>
                </a:lnTo>
                <a:lnTo>
                  <a:pt x="5486400" y="657727"/>
                </a:lnTo>
                <a:lnTo>
                  <a:pt x="5502442" y="946484"/>
                </a:lnTo>
                <a:lnTo>
                  <a:pt x="48126" y="930442"/>
                </a:lnTo>
                <a:lnTo>
                  <a:pt x="0" y="368969"/>
                </a:lnTo>
                <a:lnTo>
                  <a:pt x="385010" y="352927"/>
                </a:lnTo>
                <a:lnTo>
                  <a:pt x="304800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86F5D19-6FC4-4A3E-8397-8DC48B5C2E19}"/>
              </a:ext>
            </a:extLst>
          </p:cNvPr>
          <p:cNvSpPr/>
          <p:nvPr/>
        </p:nvSpPr>
        <p:spPr>
          <a:xfrm>
            <a:off x="4668253" y="5983705"/>
            <a:ext cx="1748589" cy="36896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DD5EB-B2BD-4C6A-88E4-52C531E3C640}"/>
              </a:ext>
            </a:extLst>
          </p:cNvPr>
          <p:cNvSpPr/>
          <p:nvPr/>
        </p:nvSpPr>
        <p:spPr>
          <a:xfrm>
            <a:off x="9013118" y="3793958"/>
            <a:ext cx="3096126" cy="657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Hard forks bad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31DA6-4A53-486B-B863-450ACEDF7F65}"/>
              </a:ext>
            </a:extLst>
          </p:cNvPr>
          <p:cNvSpPr/>
          <p:nvPr/>
        </p:nvSpPr>
        <p:spPr>
          <a:xfrm>
            <a:off x="9675396" y="4840946"/>
            <a:ext cx="2243888" cy="1931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Opt-in “compart-</a:t>
            </a:r>
            <a:r>
              <a:rPr lang="en-US" sz="3200" dirty="0" err="1"/>
              <a:t>ments</a:t>
            </a:r>
            <a:r>
              <a:rPr lang="en-US" sz="3200" dirty="0"/>
              <a:t>” good.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63A2B-E7E3-4F9B-950E-6451648A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5A5-C0F4-4821-8744-9B0CD445A5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Microsoft Office PowerPoint</Application>
  <PresentationFormat>Widescreen</PresentationFormat>
  <Paragraphs>473</Paragraphs>
  <Slides>69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Baskerville Old Face</vt:lpstr>
      <vt:lpstr>Bookman Old Style</vt:lpstr>
      <vt:lpstr>Calibri</vt:lpstr>
      <vt:lpstr>Calibri Light</vt:lpstr>
      <vt:lpstr>Office Theme</vt:lpstr>
      <vt:lpstr>Sidechains and Inter-chain Combat</vt:lpstr>
      <vt:lpstr>PowerPoint Presentation</vt:lpstr>
      <vt:lpstr>Gmaxwell’s Biggest Mistake</vt:lpstr>
      <vt:lpstr>Who Am I?</vt:lpstr>
      <vt:lpstr>PowerPoint Presentation</vt:lpstr>
      <vt:lpstr>Timeline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definition: universal altcoin simulator.</vt:lpstr>
      <vt:lpstr>PowerPoint Presentation</vt:lpstr>
      <vt:lpstr>We Built It</vt:lpstr>
      <vt:lpstr>PowerPoint Presentation</vt:lpstr>
      <vt:lpstr>PowerPoint Presentation</vt:lpstr>
      <vt:lpstr>PowerPoint Presentation</vt:lpstr>
      <vt:lpstr>Two pieces</vt:lpstr>
      <vt:lpstr>Sidechain Compression</vt:lpstr>
      <vt:lpstr>Sidechain Compression</vt:lpstr>
      <vt:lpstr>Sidechain Compression</vt:lpstr>
      <vt:lpstr>[E,F] vs [H] – Traincar metaphor.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Per Sidechain, Only One Traincar can advance at a Time</vt:lpstr>
      <vt:lpstr>Blind Merged Mining</vt:lpstr>
      <vt:lpstr>Two Big Critiques</vt:lpstr>
      <vt:lpstr>Critique #1</vt:lpstr>
      <vt:lpstr>“Miners Can Steal” – Response</vt:lpstr>
      <vt:lpstr>“Miners Can Steal” – Response</vt:lpstr>
      <vt:lpstr>“Miners Can Steal” – Response</vt:lpstr>
      <vt:lpstr>“Miners Can Steal” – Response</vt:lpstr>
      <vt:lpstr>“Miners Can Steal” – Response</vt:lpstr>
      <vt:lpstr>“Miners Can Steal” – Response</vt:lpstr>
      <vt:lpstr>Critique #2</vt:lpstr>
      <vt:lpstr>Regular Merged Mining</vt:lpstr>
      <vt:lpstr>Regular Merged Mining</vt:lpstr>
      <vt:lpstr>5 Reasons Why It’s Nonsense, Anyway</vt:lpstr>
      <vt:lpstr>PowerPoint Presentation</vt:lpstr>
      <vt:lpstr>5 Reasons Why It’s Nonsense, Anyway</vt:lpstr>
      <vt:lpstr>5 Reasons Why It’s Nonsense, Anyway</vt:lpstr>
      <vt:lpstr>5 Reasons Why It’s Nonsense, Anyway</vt:lpstr>
      <vt:lpstr>5 Reasons Why It’s Nonsense, Anyway</vt:lpstr>
      <vt:lpstr>PowerPoint Presentation</vt:lpstr>
      <vt:lpstr>Completely Different Realms</vt:lpstr>
      <vt:lpstr>PowerPoint Presentation</vt:lpstr>
      <vt:lpstr>PowerPoint Presentation</vt:lpstr>
      <vt:lpstr>Completely Different Realms</vt:lpstr>
      <vt:lpstr>PowerPoint Presentation</vt:lpstr>
      <vt:lpstr>5 Reasons Why It’s Nonsense, Anyway</vt:lpstr>
      <vt:lpstr>5 Reasons Why It’s Nonsense, Anyway</vt:lpstr>
      <vt:lpstr>How Does Drivechain Work?</vt:lpstr>
      <vt:lpstr>Conclusion</vt:lpstr>
      <vt:lpstr>Agenda</vt:lpstr>
      <vt:lpstr>Agenda</vt:lpstr>
      <vt:lpstr>“Miners Can Steal” – Response</vt:lpstr>
      <vt:lpstr>Name Leeching</vt:lpstr>
      <vt:lpstr>PowerPoint Presentation</vt:lpstr>
      <vt:lpstr>PowerPoint Presentation</vt:lpstr>
      <vt:lpstr>Corporation Model Breaks Sometimes</vt:lpstr>
      <vt:lpstr>To Purchase Quality, Need pseduo-“©”</vt:lpstr>
      <vt:lpstr>To Purchase Quality, Need pseduo-“©”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Sztorc</dc:creator>
  <cp:lastModifiedBy>Paul Sztorc</cp:lastModifiedBy>
  <cp:revision>94</cp:revision>
  <dcterms:created xsi:type="dcterms:W3CDTF">2018-01-26T05:54:32Z</dcterms:created>
  <dcterms:modified xsi:type="dcterms:W3CDTF">2019-02-14T00:52:19Z</dcterms:modified>
</cp:coreProperties>
</file>