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97" r:id="rId4"/>
    <p:sldId id="275" r:id="rId5"/>
    <p:sldId id="298" r:id="rId6"/>
    <p:sldId id="260" r:id="rId7"/>
    <p:sldId id="283" r:id="rId8"/>
    <p:sldId id="284" r:id="rId9"/>
    <p:sldId id="287" r:id="rId10"/>
    <p:sldId id="262" r:id="rId11"/>
    <p:sldId id="301" r:id="rId12"/>
    <p:sldId id="300" r:id="rId13"/>
    <p:sldId id="299" r:id="rId14"/>
    <p:sldId id="263" r:id="rId15"/>
    <p:sldId id="277" r:id="rId16"/>
    <p:sldId id="264" r:id="rId17"/>
    <p:sldId id="310" r:id="rId18"/>
    <p:sldId id="311" r:id="rId19"/>
    <p:sldId id="288" r:id="rId20"/>
    <p:sldId id="309" r:id="rId21"/>
    <p:sldId id="304" r:id="rId22"/>
    <p:sldId id="305" r:id="rId23"/>
    <p:sldId id="306" r:id="rId24"/>
    <p:sldId id="267" r:id="rId25"/>
    <p:sldId id="293" r:id="rId26"/>
    <p:sldId id="281" r:id="rId27"/>
    <p:sldId id="302" r:id="rId28"/>
    <p:sldId id="303" r:id="rId29"/>
    <p:sldId id="268" r:id="rId30"/>
    <p:sldId id="312" r:id="rId31"/>
    <p:sldId id="31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92084" autoAdjust="0"/>
  </p:normalViewPr>
  <p:slideViewPr>
    <p:cSldViewPr>
      <p:cViewPr varScale="1">
        <p:scale>
          <a:sx n="76" d="100"/>
          <a:sy n="76" d="100"/>
        </p:scale>
        <p:origin x="1146" y="90"/>
      </p:cViewPr>
      <p:guideLst>
        <p:guide orient="horz" pos="2160"/>
        <p:guide pos="2880"/>
      </p:guideLst>
    </p:cSldViewPr>
  </p:slideViewPr>
  <p:outlineViewPr>
    <p:cViewPr>
      <p:scale>
        <a:sx n="33" d="100"/>
        <a:sy n="33" d="100"/>
      </p:scale>
      <p:origin x="0" y="23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64C55-D27D-4520-A1F1-A6747E6D2B06}" type="datetimeFigureOut">
              <a:rPr lang="en-US" smtClean="0"/>
              <a:t>10/7/2016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5EF1C-6EAA-4869-A32C-2AE8D8477CA9}" type="slidenum">
              <a:rPr lang="en-US" smtClean="0"/>
              <a:t>‹#›</a:t>
            </a:fld>
            <a:endParaRPr lang="en-US"/>
          </a:p>
        </p:txBody>
      </p:sp>
    </p:spTree>
    <p:extLst>
      <p:ext uri="{BB962C8B-B14F-4D97-AF65-F5344CB8AC3E}">
        <p14:creationId xmlns:p14="http://schemas.microsoft.com/office/powerpoint/2010/main" val="1235574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answer may surprise you.</a:t>
            </a:r>
            <a:br>
              <a:rPr lang="en-US" dirty="0" smtClean="0"/>
            </a:br>
            <a:r>
              <a:rPr lang="en-US" dirty="0" smtClean="0"/>
              <a:t/>
            </a:r>
            <a:br>
              <a:rPr lang="en-US" dirty="0" smtClean="0"/>
            </a:br>
            <a:r>
              <a:rPr lang="en-US" dirty="0" smtClean="0"/>
              <a:t>.......Or it</a:t>
            </a:r>
            <a:r>
              <a:rPr lang="en-US" baseline="0" dirty="0" smtClean="0"/>
              <a:t> may not........because the answer is “No”.</a:t>
            </a:r>
          </a:p>
          <a:p>
            <a:endParaRPr lang="en-US" baseline="0" dirty="0" smtClean="0"/>
          </a:p>
          <a:p>
            <a:r>
              <a:rPr lang="en-US" baseline="0" dirty="0" smtClean="0"/>
              <a:t>If X kb need to be broadcast, from Y starting places, to Z destination nodes, then that’s basically the beginning-and-end of that conversation.</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2</a:t>
            </a:fld>
            <a:endParaRPr lang="en-US"/>
          </a:p>
        </p:txBody>
      </p:sp>
    </p:spTree>
    <p:extLst>
      <p:ext uri="{BB962C8B-B14F-4D97-AF65-F5344CB8AC3E}">
        <p14:creationId xmlns:p14="http://schemas.microsoft.com/office/powerpoint/2010/main" val="2820897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a:t>
            </a:r>
            <a:r>
              <a:rPr lang="en-US" baseline="0" dirty="0" smtClean="0"/>
              <a:t> refund, realistic case is probably that 95% of users can get a refund that costs them 1-2%.</a:t>
            </a:r>
            <a:endParaRPr lang="en-US" dirty="0" smtClean="0"/>
          </a:p>
          <a:p>
            <a:endParaRPr lang="en-US" dirty="0" smtClean="0"/>
          </a:p>
          <a:p>
            <a:r>
              <a:rPr lang="en-US" dirty="0" smtClean="0"/>
              <a:t>Dine N Dash</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17</a:t>
            </a:fld>
            <a:endParaRPr lang="en-US"/>
          </a:p>
        </p:txBody>
      </p:sp>
    </p:spTree>
    <p:extLst>
      <p:ext uri="{BB962C8B-B14F-4D97-AF65-F5344CB8AC3E}">
        <p14:creationId xmlns:p14="http://schemas.microsoft.com/office/powerpoint/2010/main" val="1434923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Attack is pointless, it only kills</a:t>
            </a:r>
            <a:r>
              <a:rPr lang="en-US" baseline="0" dirty="0" smtClean="0"/>
              <a:t> the large payment processors, companies like Coinbase that do KYC and have a relationship with the government, etc.</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18</a:t>
            </a:fld>
            <a:endParaRPr lang="en-US"/>
          </a:p>
        </p:txBody>
      </p:sp>
    </p:spTree>
    <p:extLst>
      <p:ext uri="{BB962C8B-B14F-4D97-AF65-F5344CB8AC3E}">
        <p14:creationId xmlns:p14="http://schemas.microsoft.com/office/powerpoint/2010/main" val="1711569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 really like pizza, more like a weed deciding to live underground where it’s safe (from the nasty humans), or above ground where there’s lots of air and sunlight. We’re underground, some other people want us to go above-ground, I say we do both, </a:t>
            </a:r>
            <a:r>
              <a:rPr lang="en-US" baseline="0" dirty="0" err="1" smtClean="0"/>
              <a:t>s.t.</a:t>
            </a:r>
            <a:r>
              <a:rPr lang="en-US" baseline="0" dirty="0" smtClean="0"/>
              <a:t> top can regrow if it gets killed.</a:t>
            </a:r>
            <a:endParaRPr lang="en-US" dirty="0" smtClean="0"/>
          </a:p>
        </p:txBody>
      </p:sp>
      <p:sp>
        <p:nvSpPr>
          <p:cNvPr id="4" name="Slide Number Placeholder 3"/>
          <p:cNvSpPr>
            <a:spLocks noGrp="1"/>
          </p:cNvSpPr>
          <p:nvPr>
            <p:ph type="sldNum" sz="quarter" idx="10"/>
          </p:nvPr>
        </p:nvSpPr>
        <p:spPr/>
        <p:txBody>
          <a:bodyPr/>
          <a:lstStyle/>
          <a:p>
            <a:fld id="{4AD5EF1C-6EAA-4869-A32C-2AE8D8477CA9}" type="slidenum">
              <a:rPr lang="en-US" smtClean="0"/>
              <a:t>19</a:t>
            </a:fld>
            <a:endParaRPr lang="en-US"/>
          </a:p>
        </p:txBody>
      </p:sp>
    </p:spTree>
    <p:extLst>
      <p:ext uri="{BB962C8B-B14F-4D97-AF65-F5344CB8AC3E}">
        <p14:creationId xmlns:p14="http://schemas.microsoft.com/office/powerpoint/2010/main" val="44913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a:t>
            </a:r>
            <a:r>
              <a:rPr lang="en-US" baseline="0" dirty="0" smtClean="0"/>
              <a:t> Tree, runs from top to bottom.</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24</a:t>
            </a:fld>
            <a:endParaRPr lang="en-US"/>
          </a:p>
        </p:txBody>
      </p:sp>
    </p:spTree>
    <p:extLst>
      <p:ext uri="{BB962C8B-B14F-4D97-AF65-F5344CB8AC3E}">
        <p14:creationId xmlns:p14="http://schemas.microsoft.com/office/powerpoint/2010/main" val="150139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Game</a:t>
            </a:r>
            <a:r>
              <a:rPr lang="en-US" baseline="0" dirty="0" smtClean="0"/>
              <a:t> Tree, runs from top </a:t>
            </a:r>
            <a:r>
              <a:rPr lang="en-US" baseline="0" smtClean="0"/>
              <a:t>to bottom.</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25</a:t>
            </a:fld>
            <a:endParaRPr lang="en-US"/>
          </a:p>
        </p:txBody>
      </p:sp>
    </p:spTree>
    <p:extLst>
      <p:ext uri="{BB962C8B-B14F-4D97-AF65-F5344CB8AC3E}">
        <p14:creationId xmlns:p14="http://schemas.microsoft.com/office/powerpoint/2010/main" val="4292625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tech improves, slope and intercept decrease.</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28</a:t>
            </a:fld>
            <a:endParaRPr lang="en-US"/>
          </a:p>
        </p:txBody>
      </p:sp>
    </p:spTree>
    <p:extLst>
      <p:ext uri="{BB962C8B-B14F-4D97-AF65-F5344CB8AC3E}">
        <p14:creationId xmlns:p14="http://schemas.microsoft.com/office/powerpoint/2010/main" val="57107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Subsidiary?  ...we create the 21 million coins, and let other people</a:t>
            </a:r>
            <a:r>
              <a:rPr lang="en-US" baseline="0" dirty="0" smtClean="0"/>
              <a:t> deploy those coins into contracts.</a:t>
            </a:r>
          </a:p>
          <a:p>
            <a:endParaRPr lang="en-US" dirty="0" smtClean="0"/>
          </a:p>
          <a:p>
            <a:r>
              <a:rPr lang="en-US" dirty="0" smtClean="0"/>
              <a:t>Does it matter? I’m most</a:t>
            </a:r>
            <a:r>
              <a:rPr lang="en-US" baseline="0" dirty="0" smtClean="0"/>
              <a:t>ly interested in how people use these things.</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30</a:t>
            </a:fld>
            <a:endParaRPr lang="en-US"/>
          </a:p>
        </p:txBody>
      </p:sp>
    </p:spTree>
    <p:extLst>
      <p:ext uri="{BB962C8B-B14F-4D97-AF65-F5344CB8AC3E}">
        <p14:creationId xmlns:p14="http://schemas.microsoft.com/office/powerpoint/2010/main" val="14005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it first, then explain the reasoning behind </a:t>
            </a:r>
            <a:r>
              <a:rPr lang="en-US" dirty="0" smtClean="0"/>
              <a:t>it</a:t>
            </a:r>
          </a:p>
          <a:p>
            <a:endParaRPr lang="en-US" dirty="0" smtClean="0"/>
          </a:p>
          <a:p>
            <a:r>
              <a:rPr lang="en-US" dirty="0" smtClean="0"/>
              <a:t>1. Part</a:t>
            </a:r>
            <a:r>
              <a:rPr lang="en-US" baseline="0" dirty="0" smtClean="0"/>
              <a:t> of the same event, we can </a:t>
            </a:r>
            <a:r>
              <a:rPr lang="en-US" dirty="0" smtClean="0"/>
              <a:t>Bootstrap</a:t>
            </a:r>
            <a:r>
              <a:rPr lang="en-US" baseline="0" dirty="0" smtClean="0"/>
              <a:t> Network II.</a:t>
            </a:r>
          </a:p>
          <a:p>
            <a:r>
              <a:rPr lang="en-US" baseline="0" dirty="0" smtClean="0"/>
              <a:t>2. Maximize synergy.</a:t>
            </a:r>
          </a:p>
          <a:p>
            <a:endParaRPr lang="en-US" baseline="0" dirty="0" smtClean="0"/>
          </a:p>
          <a:p>
            <a:r>
              <a:rPr lang="en-US" baseline="0" dirty="0" smtClean="0"/>
              <a:t>Straddle tradeoff between decentralization </a:t>
            </a:r>
            <a:r>
              <a:rPr lang="en-US" baseline="0" smtClean="0"/>
              <a:t>and throughput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4</a:t>
            </a:fld>
            <a:endParaRPr lang="en-US"/>
          </a:p>
        </p:txBody>
      </p:sp>
    </p:spTree>
    <p:extLst>
      <p:ext uri="{BB962C8B-B14F-4D97-AF65-F5344CB8AC3E}">
        <p14:creationId xmlns:p14="http://schemas.microsoft.com/office/powerpoint/2010/main" val="322521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 guess. Ultimately</a:t>
            </a:r>
            <a:r>
              <a:rPr lang="en-US" baseline="0" dirty="0" smtClean="0"/>
              <a:t> it might just be ease of use, or transaction magnitude.</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5</a:t>
            </a:fld>
            <a:endParaRPr lang="en-US"/>
          </a:p>
        </p:txBody>
      </p:sp>
    </p:spTree>
    <p:extLst>
      <p:ext uri="{BB962C8B-B14F-4D97-AF65-F5344CB8AC3E}">
        <p14:creationId xmlns:p14="http://schemas.microsoft.com/office/powerpoint/2010/main" val="2242880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Altchain</a:t>
            </a:r>
            <a:r>
              <a:rPr lang="en-US" baseline="0" dirty="0" smtClean="0"/>
              <a:t> idea would normally be friendly, to open source, it isn’t friendly for money.</a:t>
            </a:r>
            <a:endParaRPr lang="en-US" dirty="0" smtClean="0"/>
          </a:p>
          <a:p>
            <a:endParaRPr lang="en-US" dirty="0" smtClean="0"/>
          </a:p>
          <a:p>
            <a:r>
              <a:rPr lang="en-US" dirty="0" smtClean="0"/>
              <a:t>Optimal currency area – mainstream econ literature. Hard money guys talk about a permanent</a:t>
            </a:r>
            <a:r>
              <a:rPr lang="en-US" baseline="0" dirty="0" smtClean="0"/>
              <a:t> disequilibrium.</a:t>
            </a:r>
            <a:endParaRPr lang="en-US" dirty="0" smtClean="0"/>
          </a:p>
          <a:p>
            <a:endParaRPr lang="en-US" dirty="0" smtClean="0"/>
          </a:p>
          <a:p>
            <a:r>
              <a:rPr lang="en-US" dirty="0" smtClean="0"/>
              <a:t>Necessarily</a:t>
            </a:r>
            <a:r>
              <a:rPr lang="en-US" baseline="0" dirty="0" smtClean="0"/>
              <a:t> a shades of grey answer.</a:t>
            </a:r>
          </a:p>
          <a:p>
            <a:endParaRPr lang="en-US" baseline="0" dirty="0" smtClean="0"/>
          </a:p>
          <a:p>
            <a:r>
              <a:rPr lang="en-US" baseline="0" dirty="0" smtClean="0"/>
              <a:t>Beyond the scope.</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6</a:t>
            </a:fld>
            <a:endParaRPr lang="en-US"/>
          </a:p>
        </p:txBody>
      </p:sp>
    </p:spTree>
    <p:extLst>
      <p:ext uri="{BB962C8B-B14F-4D97-AF65-F5344CB8AC3E}">
        <p14:creationId xmlns:p14="http://schemas.microsoft.com/office/powerpoint/2010/main" val="199052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people use sidechains?</a:t>
            </a:r>
            <a:endParaRPr lang="en-US" dirty="0"/>
          </a:p>
        </p:txBody>
      </p:sp>
      <p:sp>
        <p:nvSpPr>
          <p:cNvPr id="4" name="Slide Number Placeholder 3"/>
          <p:cNvSpPr>
            <a:spLocks noGrp="1"/>
          </p:cNvSpPr>
          <p:nvPr>
            <p:ph type="sldNum" sz="quarter" idx="10"/>
          </p:nvPr>
        </p:nvSpPr>
        <p:spPr/>
        <p:txBody>
          <a:bodyPr/>
          <a:lstStyle/>
          <a:p>
            <a:fld id="{BE88B6A7-AFFC-4DF7-B3E3-D5EA4E299252}" type="slidenum">
              <a:rPr lang="en-US" smtClean="0"/>
              <a:t>7</a:t>
            </a:fld>
            <a:endParaRPr lang="en-US"/>
          </a:p>
        </p:txBody>
      </p:sp>
    </p:spTree>
    <p:extLst>
      <p:ext uri="{BB962C8B-B14F-4D97-AF65-F5344CB8AC3E}">
        <p14:creationId xmlns:p14="http://schemas.microsoft.com/office/powerpoint/2010/main" val="2219174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combined WT^ --created</a:t>
            </a:r>
            <a:r>
              <a:rPr lang="en-US" baseline="0" dirty="0" smtClean="0"/>
              <a:t> behind the scenes by software– might look like this. This is eventually included in a Bitcoin block.</a:t>
            </a:r>
            <a:br>
              <a:rPr lang="en-US" baseline="0" dirty="0" smtClean="0"/>
            </a:br>
            <a:r>
              <a:rPr lang="en-US" baseline="0" dirty="0" smtClean="0"/>
              <a:t/>
            </a:r>
            <a:br>
              <a:rPr lang="en-US" baseline="0" dirty="0" smtClean="0"/>
            </a:br>
            <a:r>
              <a:rPr lang="en-US" baseline="0" dirty="0" smtClean="0"/>
              <a:t>There’s a waiting period, so that everyone can make sure everything’s kosher, here, then the miners “vote” on this transaction with their </a:t>
            </a:r>
            <a:r>
              <a:rPr lang="en-US" baseline="0" dirty="0" err="1" smtClean="0"/>
              <a:t>Hashpower</a:t>
            </a:r>
            <a:r>
              <a:rPr lang="en-US" baseline="0" dirty="0" smtClean="0"/>
              <a:t>.</a:t>
            </a:r>
          </a:p>
          <a:p>
            <a:r>
              <a:rPr lang="en-US" baseline="0" dirty="0" smtClean="0"/>
              <a:t/>
            </a:r>
            <a:br>
              <a:rPr lang="en-US" baseline="0" dirty="0" smtClean="0"/>
            </a:br>
            <a:r>
              <a:rPr lang="en-US" baseline="0" dirty="0" smtClean="0"/>
              <a:t>If they accumulate enough work, this transaction here, defined by this, is allowed to go through. </a:t>
            </a:r>
          </a:p>
          <a:p>
            <a:endParaRPr lang="en-US" baseline="0" dirty="0" smtClean="0"/>
          </a:p>
          <a:p>
            <a:r>
              <a:rPr lang="en-US" baseline="0" dirty="0" smtClean="0"/>
              <a:t>So this (top row) is all the Bitcoin stuff.</a:t>
            </a:r>
            <a:endParaRPr lang="en-US" dirty="0"/>
          </a:p>
        </p:txBody>
      </p:sp>
      <p:sp>
        <p:nvSpPr>
          <p:cNvPr id="4" name="Slide Number Placeholder 3"/>
          <p:cNvSpPr>
            <a:spLocks noGrp="1"/>
          </p:cNvSpPr>
          <p:nvPr>
            <p:ph type="sldNum" sz="quarter" idx="10"/>
          </p:nvPr>
        </p:nvSpPr>
        <p:spPr/>
        <p:txBody>
          <a:bodyPr/>
          <a:lstStyle/>
          <a:p>
            <a:fld id="{BE88B6A7-AFFC-4DF7-B3E3-D5EA4E299252}" type="slidenum">
              <a:rPr lang="en-US" smtClean="0"/>
              <a:t>8</a:t>
            </a:fld>
            <a:endParaRPr lang="en-US"/>
          </a:p>
        </p:txBody>
      </p:sp>
    </p:spTree>
    <p:extLst>
      <p:ext uri="{BB962C8B-B14F-4D97-AF65-F5344CB8AC3E}">
        <p14:creationId xmlns:p14="http://schemas.microsoft.com/office/powerpoint/2010/main" val="233713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you are worried about sidechains,</a:t>
            </a:r>
            <a:r>
              <a:rPr lang="en-US" baseline="0" dirty="0" smtClean="0"/>
              <a:t> you are worried that miners will deliberately choose to allow a (large sidechain-killing) problem into the chain, and then all of them will deliberately ignore that problem for a few consecutive weeks or months, until the transfer goes through, and all of the sidechains die</a:t>
            </a:r>
            <a:r>
              <a:rPr lang="en-US" baseline="0" dirty="0" smtClean="0"/>
              <a:t>.</a:t>
            </a:r>
          </a:p>
          <a:p>
            <a:endParaRPr lang="en-US" baseline="0" dirty="0" smtClean="0"/>
          </a:p>
          <a:p>
            <a:r>
              <a:rPr lang="en-US" baseline="0" dirty="0" smtClean="0"/>
              <a:t>Questions, a lot of people know this and it’s almost a year old.</a:t>
            </a:r>
            <a:endParaRPr lang="en-US" baseline="0" dirty="0" smtClean="0"/>
          </a:p>
        </p:txBody>
      </p:sp>
      <p:sp>
        <p:nvSpPr>
          <p:cNvPr id="4" name="Slide Number Placeholder 3"/>
          <p:cNvSpPr>
            <a:spLocks noGrp="1"/>
          </p:cNvSpPr>
          <p:nvPr>
            <p:ph type="sldNum" sz="quarter" idx="10"/>
          </p:nvPr>
        </p:nvSpPr>
        <p:spPr/>
        <p:txBody>
          <a:bodyPr/>
          <a:lstStyle/>
          <a:p>
            <a:fld id="{BE88B6A7-AFFC-4DF7-B3E3-D5EA4E299252}" type="slidenum">
              <a:rPr lang="en-US" smtClean="0"/>
              <a:t>9</a:t>
            </a:fld>
            <a:endParaRPr lang="en-US"/>
          </a:p>
        </p:txBody>
      </p:sp>
    </p:spTree>
    <p:extLst>
      <p:ext uri="{BB962C8B-B14F-4D97-AF65-F5344CB8AC3E}">
        <p14:creationId xmlns:p14="http://schemas.microsoft.com/office/powerpoint/2010/main" val="233713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on items such as “total aggregate transaction fees” and “bandwidth competition” which are the most interactive elements,</a:t>
            </a:r>
            <a:r>
              <a:rPr lang="en-US" baseline="0" dirty="0" smtClean="0"/>
              <a:t> we are on very solid footing here.</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10</a:t>
            </a:fld>
            <a:endParaRPr lang="en-US"/>
          </a:p>
        </p:txBody>
      </p:sp>
    </p:spTree>
    <p:extLst>
      <p:ext uri="{BB962C8B-B14F-4D97-AF65-F5344CB8AC3E}">
        <p14:creationId xmlns:p14="http://schemas.microsoft.com/office/powerpoint/2010/main" val="3035275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on items such as “total aggregate transaction fees” and “bandwidth competition” which are the most interactive elements,</a:t>
            </a:r>
            <a:r>
              <a:rPr lang="en-US" baseline="0" dirty="0" smtClean="0"/>
              <a:t> we are on very solid footing here.</a:t>
            </a:r>
            <a:endParaRPr lang="en-US" dirty="0"/>
          </a:p>
        </p:txBody>
      </p:sp>
      <p:sp>
        <p:nvSpPr>
          <p:cNvPr id="4" name="Slide Number Placeholder 3"/>
          <p:cNvSpPr>
            <a:spLocks noGrp="1"/>
          </p:cNvSpPr>
          <p:nvPr>
            <p:ph type="sldNum" sz="quarter" idx="10"/>
          </p:nvPr>
        </p:nvSpPr>
        <p:spPr/>
        <p:txBody>
          <a:bodyPr/>
          <a:lstStyle/>
          <a:p>
            <a:fld id="{4AD5EF1C-6EAA-4869-A32C-2AE8D8477CA9}" type="slidenum">
              <a:rPr lang="en-US" smtClean="0"/>
              <a:t>11</a:t>
            </a:fld>
            <a:endParaRPr lang="en-US"/>
          </a:p>
        </p:txBody>
      </p:sp>
    </p:spTree>
    <p:extLst>
      <p:ext uri="{BB962C8B-B14F-4D97-AF65-F5344CB8AC3E}">
        <p14:creationId xmlns:p14="http://schemas.microsoft.com/office/powerpoint/2010/main" val="374431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1C4FE-B174-4B91-BC9A-DCB33C45A51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363176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1C4FE-B174-4B91-BC9A-DCB33C45A51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338493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1C4FE-B174-4B91-BC9A-DCB33C45A51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192033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1C4FE-B174-4B91-BC9A-DCB33C45A51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385475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1C4FE-B174-4B91-BC9A-DCB33C45A515}" type="datetimeFigureOut">
              <a:rPr lang="en-US" smtClean="0"/>
              <a:t>10/7/2016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84669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1C4FE-B174-4B91-BC9A-DCB33C45A51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2385114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1C4FE-B174-4B91-BC9A-DCB33C45A515}" type="datetimeFigureOut">
              <a:rPr lang="en-US" smtClean="0"/>
              <a:t>10/7/2016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30298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1C4FE-B174-4B91-BC9A-DCB33C45A515}" type="datetimeFigureOut">
              <a:rPr lang="en-US" smtClean="0"/>
              <a:t>10/7/2016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189128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1C4FE-B174-4B91-BC9A-DCB33C45A515}" type="datetimeFigureOut">
              <a:rPr lang="en-US" smtClean="0"/>
              <a:t>10/7/2016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172455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1C4FE-B174-4B91-BC9A-DCB33C45A51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160095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1C4FE-B174-4B91-BC9A-DCB33C45A515}" type="datetimeFigureOut">
              <a:rPr lang="en-US" smtClean="0"/>
              <a:t>10/7/2016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A8992-FDC6-4D12-98C1-CA0156827263}" type="slidenum">
              <a:rPr lang="en-US" smtClean="0"/>
              <a:t>‹#›</a:t>
            </a:fld>
            <a:endParaRPr lang="en-US"/>
          </a:p>
        </p:txBody>
      </p:sp>
    </p:spTree>
    <p:extLst>
      <p:ext uri="{BB962C8B-B14F-4D97-AF65-F5344CB8AC3E}">
        <p14:creationId xmlns:p14="http://schemas.microsoft.com/office/powerpoint/2010/main" val="10605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1C4FE-B174-4B91-BC9A-DCB33C45A515}" type="datetimeFigureOut">
              <a:rPr lang="en-US" smtClean="0"/>
              <a:t>10/7/2016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A8992-FDC6-4D12-98C1-CA0156827263}" type="slidenum">
              <a:rPr lang="en-US" smtClean="0"/>
              <a:t>‹#›</a:t>
            </a:fld>
            <a:endParaRPr lang="en-US"/>
          </a:p>
        </p:txBody>
      </p:sp>
    </p:spTree>
    <p:extLst>
      <p:ext uri="{BB962C8B-B14F-4D97-AF65-F5344CB8AC3E}">
        <p14:creationId xmlns:p14="http://schemas.microsoft.com/office/powerpoint/2010/main" val="157299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ul.sztorc@bloq.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33349"/>
            <a:ext cx="8763000" cy="6572251"/>
          </a:xfrm>
          <a:prstGeom prst="rect">
            <a:avLst/>
          </a:prstGeom>
        </p:spPr>
      </p:pic>
      <p:sp>
        <p:nvSpPr>
          <p:cNvPr id="5" name="Rectangle 4"/>
          <p:cNvSpPr/>
          <p:nvPr/>
        </p:nvSpPr>
        <p:spPr>
          <a:xfrm>
            <a:off x="76199" y="107949"/>
            <a:ext cx="9067801" cy="6724651"/>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676400"/>
            <a:ext cx="7772400" cy="1470025"/>
          </a:xfrm>
        </p:spPr>
        <p:txBody>
          <a:bodyPr>
            <a:noAutofit/>
          </a:bodyPr>
          <a:lstStyle/>
          <a:p>
            <a:r>
              <a:rPr lang="en-US" sz="4800" dirty="0" smtClean="0"/>
              <a:t>Sidechain Scaling</a:t>
            </a:r>
            <a:r>
              <a:rPr lang="en-US" sz="4800" dirty="0"/>
              <a:t/>
            </a:r>
            <a:br>
              <a:rPr lang="en-US" sz="4800" dirty="0"/>
            </a:br>
            <a:r>
              <a:rPr lang="en-US" sz="4800" dirty="0" smtClean="0"/>
              <a:t>“Bitcoin Fission</a:t>
            </a:r>
            <a:r>
              <a:rPr lang="en-US" sz="4800" dirty="0" smtClean="0"/>
              <a:t>”</a:t>
            </a:r>
            <a:br>
              <a:rPr lang="en-US" sz="4800" dirty="0" smtClean="0"/>
            </a:br>
            <a:r>
              <a:rPr lang="en-US" sz="4000" dirty="0" smtClean="0"/>
              <a:t>Scaling via strategy, not physics</a:t>
            </a:r>
            <a:endParaRPr lang="en-US" sz="4800" dirty="0"/>
          </a:p>
        </p:txBody>
      </p:sp>
      <p:sp>
        <p:nvSpPr>
          <p:cNvPr id="3" name="Subtitle 2"/>
          <p:cNvSpPr>
            <a:spLocks noGrp="1"/>
          </p:cNvSpPr>
          <p:nvPr>
            <p:ph type="subTitle" idx="1"/>
          </p:nvPr>
        </p:nvSpPr>
        <p:spPr/>
        <p:txBody>
          <a:bodyPr/>
          <a:lstStyle/>
          <a:p>
            <a:r>
              <a:rPr lang="en-US" dirty="0" smtClean="0">
                <a:solidFill>
                  <a:schemeClr val="tx1"/>
                </a:solidFill>
              </a:rPr>
              <a:t>Paul Sztorc</a:t>
            </a:r>
          </a:p>
          <a:p>
            <a:r>
              <a:rPr lang="en-US" dirty="0" smtClean="0">
                <a:solidFill>
                  <a:schemeClr val="tx1"/>
                </a:solidFill>
                <a:hlinkClick r:id="rId3"/>
              </a:rPr>
              <a:t>p</a:t>
            </a:r>
            <a:r>
              <a:rPr lang="en-US" dirty="0" smtClean="0">
                <a:solidFill>
                  <a:schemeClr val="tx1"/>
                </a:solidFill>
                <a:hlinkClick r:id="rId3"/>
              </a:rPr>
              <a:t>aul.sztorc@bloq.com</a:t>
            </a:r>
            <a:endParaRPr lang="en-US" dirty="0" smtClean="0">
              <a:solidFill>
                <a:schemeClr val="tx1"/>
              </a:solidFill>
            </a:endParaRPr>
          </a:p>
          <a:p>
            <a:r>
              <a:rPr lang="en-US" dirty="0" smtClean="0">
                <a:solidFill>
                  <a:schemeClr val="tx1"/>
                </a:solidFill>
              </a:rPr>
              <a:t>Saturday Oct 8, 2016</a:t>
            </a:r>
            <a:endParaRPr lang="en-US" dirty="0">
              <a:solidFill>
                <a:schemeClr val="tx1"/>
              </a:solidFill>
            </a:endParaRPr>
          </a:p>
        </p:txBody>
      </p:sp>
    </p:spTree>
    <p:extLst>
      <p:ext uri="{BB962C8B-B14F-4D97-AF65-F5344CB8AC3E}">
        <p14:creationId xmlns:p14="http://schemas.microsoft.com/office/powerpoint/2010/main" val="2513366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Great News: Costs are “Opt </a:t>
            </a:r>
            <a:r>
              <a:rPr lang="en-US" dirty="0" smtClean="0"/>
              <a:t>In”</a:t>
            </a:r>
            <a:endParaRPr lang="en-US" dirty="0"/>
          </a:p>
        </p:txBody>
      </p:sp>
      <p:sp>
        <p:nvSpPr>
          <p:cNvPr id="3" name="Content Placeholder 2"/>
          <p:cNvSpPr>
            <a:spLocks noGrp="1"/>
          </p:cNvSpPr>
          <p:nvPr>
            <p:ph idx="1"/>
          </p:nvPr>
        </p:nvSpPr>
        <p:spPr>
          <a:xfrm>
            <a:off x="228600" y="1308463"/>
            <a:ext cx="5466806" cy="4863737"/>
          </a:xfrm>
        </p:spPr>
        <p:txBody>
          <a:bodyPr>
            <a:normAutofit fontScale="92500"/>
          </a:bodyPr>
          <a:lstStyle/>
          <a:p>
            <a:r>
              <a:rPr lang="en-US" u="sng" dirty="0" smtClean="0"/>
              <a:t>Network:</a:t>
            </a:r>
            <a:r>
              <a:rPr lang="en-US" dirty="0" smtClean="0"/>
              <a:t> “Opt-In” Soft Fork</a:t>
            </a:r>
            <a:endParaRPr lang="en-US" dirty="0"/>
          </a:p>
          <a:p>
            <a:r>
              <a:rPr lang="en-US" u="sng" dirty="0" smtClean="0"/>
              <a:t>Users:</a:t>
            </a:r>
            <a:r>
              <a:rPr lang="en-US" dirty="0" smtClean="0"/>
              <a:t> </a:t>
            </a:r>
            <a:r>
              <a:rPr lang="en-US" b="1" i="1" dirty="0" smtClean="0"/>
              <a:t>Option</a:t>
            </a:r>
            <a:r>
              <a:rPr lang="en-US" dirty="0" smtClean="0"/>
              <a:t> to use Sidechain</a:t>
            </a:r>
            <a:endParaRPr lang="en-US" dirty="0" smtClean="0"/>
          </a:p>
          <a:p>
            <a:pPr lvl="1"/>
            <a:r>
              <a:rPr lang="en-US" dirty="0" smtClean="0"/>
              <a:t>“checkbox”, if </a:t>
            </a:r>
            <a:r>
              <a:rPr lang="en-US" dirty="0" smtClean="0"/>
              <a:t>want cheaper txns &amp; higher node costs.</a:t>
            </a:r>
          </a:p>
          <a:p>
            <a:r>
              <a:rPr lang="en-US" dirty="0" smtClean="0"/>
              <a:t>Miners: *Must* </a:t>
            </a:r>
            <a:r>
              <a:rPr lang="en-US" dirty="0" smtClean="0"/>
              <a:t>upgrade (sf + mm.sc – if sidechain generates tx fee revenues).</a:t>
            </a:r>
          </a:p>
          <a:p>
            <a:pPr lvl="1"/>
            <a:r>
              <a:rPr lang="en-US" dirty="0" smtClean="0"/>
              <a:t>Cost is tiny. Pays for itself.</a:t>
            </a:r>
          </a:p>
          <a:p>
            <a:pPr lvl="1"/>
            <a:r>
              <a:rPr lang="en-US" dirty="0" smtClean="0"/>
              <a:t>Other centralization pressures </a:t>
            </a:r>
            <a:r>
              <a:rPr lang="en-US" i="1" u="sng" dirty="0" smtClean="0"/>
              <a:t>way</a:t>
            </a:r>
            <a:r>
              <a:rPr lang="en-US" i="1" dirty="0" smtClean="0"/>
              <a:t> </a:t>
            </a:r>
            <a:r>
              <a:rPr lang="en-US" dirty="0" smtClean="0"/>
              <a:t>more relevant </a:t>
            </a:r>
            <a:r>
              <a:rPr lang="en-US" sz="2600" dirty="0" smtClean="0"/>
              <a:t>(</a:t>
            </a:r>
            <a:r>
              <a:rPr lang="en-US" sz="2600" dirty="0" err="1" smtClean="0"/>
              <a:t>spv</a:t>
            </a:r>
            <a:r>
              <a:rPr lang="en-US" sz="2600" dirty="0" smtClean="0"/>
              <a:t>, spy, </a:t>
            </a:r>
            <a:r>
              <a:rPr lang="en-US" sz="2600" dirty="0" err="1" smtClean="0"/>
              <a:t>smp</a:t>
            </a:r>
            <a:r>
              <a:rPr lang="en-US" sz="2600" dirty="0" smtClean="0"/>
              <a:t>).</a:t>
            </a: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5695406" y="1143000"/>
            <a:ext cx="3209925" cy="4352925"/>
          </a:xfrm>
          <a:prstGeom prst="rect">
            <a:avLst/>
          </a:prstGeom>
          <a:ln>
            <a:noFill/>
          </a:ln>
          <a:effectLst>
            <a:outerShdw blurRad="292100" dist="139700" dir="2700000" algn="tl" rotWithShape="0">
              <a:srgbClr val="333333">
                <a:alpha val="65000"/>
              </a:srgbClr>
            </a:outerShdw>
          </a:effectLst>
        </p:spPr>
      </p:pic>
      <p:sp>
        <p:nvSpPr>
          <p:cNvPr id="6" name="Content Placeholder 2"/>
          <p:cNvSpPr txBox="1">
            <a:spLocks/>
          </p:cNvSpPr>
          <p:nvPr/>
        </p:nvSpPr>
        <p:spPr>
          <a:xfrm>
            <a:off x="228600" y="6096000"/>
            <a:ext cx="7439298"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smtClean="0"/>
              <a:t>Talk on sidechain risks / miner interactivity.</a:t>
            </a:r>
          </a:p>
          <a:p>
            <a:endParaRPr lang="en-US" dirty="0" smtClean="0"/>
          </a:p>
          <a:p>
            <a:endParaRPr lang="en-US" dirty="0" smtClean="0"/>
          </a:p>
          <a:p>
            <a:endParaRPr lang="en-US" dirty="0" smtClean="0"/>
          </a:p>
        </p:txBody>
      </p:sp>
      <p:sp>
        <p:nvSpPr>
          <p:cNvPr id="7" name="TextBox 6"/>
          <p:cNvSpPr txBox="1"/>
          <p:nvPr/>
        </p:nvSpPr>
        <p:spPr>
          <a:xfrm>
            <a:off x="6462168" y="6465026"/>
            <a:ext cx="1676400" cy="307777"/>
          </a:xfrm>
          <a:prstGeom prst="rect">
            <a:avLst/>
          </a:prstGeom>
          <a:solidFill>
            <a:schemeClr val="bg1">
              <a:lumMod val="95000"/>
            </a:schemeClr>
          </a:solidFill>
          <a:ln>
            <a:solidFill>
              <a:schemeClr val="tx1"/>
            </a:solidFill>
          </a:ln>
        </p:spPr>
        <p:txBody>
          <a:bodyPr wrap="square" rtlCol="0">
            <a:spAutoFit/>
          </a:bodyPr>
          <a:lstStyle/>
          <a:p>
            <a:r>
              <a:rPr lang="en-US" sz="1400" dirty="0" smtClean="0"/>
              <a:t>Safe to ignore this.</a:t>
            </a:r>
            <a:endParaRPr lang="en-US" sz="1400" dirty="0" smtClean="0"/>
          </a:p>
        </p:txBody>
      </p:sp>
      <p:cxnSp>
        <p:nvCxnSpPr>
          <p:cNvPr id="9" name="Straight Connector 8"/>
          <p:cNvCxnSpPr/>
          <p:nvPr/>
        </p:nvCxnSpPr>
        <p:spPr>
          <a:xfrm flipH="1">
            <a:off x="7848600" y="4038600"/>
            <a:ext cx="152400" cy="24003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43200" y="1752600"/>
            <a:ext cx="762000" cy="228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791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Great News: Costs are “Opt </a:t>
            </a:r>
            <a:r>
              <a:rPr lang="en-US" dirty="0" smtClean="0"/>
              <a:t>In”</a:t>
            </a:r>
            <a:endParaRPr lang="en-US" dirty="0"/>
          </a:p>
        </p:txBody>
      </p:sp>
      <p:sp>
        <p:nvSpPr>
          <p:cNvPr id="3" name="Content Placeholder 2"/>
          <p:cNvSpPr>
            <a:spLocks noGrp="1"/>
          </p:cNvSpPr>
          <p:nvPr>
            <p:ph idx="1"/>
          </p:nvPr>
        </p:nvSpPr>
        <p:spPr>
          <a:xfrm>
            <a:off x="228600" y="1308463"/>
            <a:ext cx="5466806" cy="4863737"/>
          </a:xfrm>
        </p:spPr>
        <p:txBody>
          <a:bodyPr>
            <a:normAutofit fontScale="92500"/>
          </a:bodyPr>
          <a:lstStyle/>
          <a:p>
            <a:r>
              <a:rPr lang="en-US" u="sng" dirty="0" smtClean="0"/>
              <a:t>Network:</a:t>
            </a:r>
            <a:r>
              <a:rPr lang="en-US" dirty="0" smtClean="0"/>
              <a:t> “Opt-In” Soft Fork</a:t>
            </a:r>
            <a:endParaRPr lang="en-US" dirty="0"/>
          </a:p>
          <a:p>
            <a:r>
              <a:rPr lang="en-US" u="sng" dirty="0" smtClean="0"/>
              <a:t>Users:</a:t>
            </a:r>
            <a:r>
              <a:rPr lang="en-US" dirty="0" smtClean="0"/>
              <a:t> </a:t>
            </a:r>
            <a:r>
              <a:rPr lang="en-US" b="1" i="1" dirty="0" smtClean="0"/>
              <a:t>Option</a:t>
            </a:r>
            <a:r>
              <a:rPr lang="en-US" dirty="0" smtClean="0"/>
              <a:t> to use Sidechain</a:t>
            </a:r>
            <a:endParaRPr lang="en-US" dirty="0" smtClean="0"/>
          </a:p>
          <a:p>
            <a:pPr lvl="1"/>
            <a:r>
              <a:rPr lang="en-US" dirty="0" smtClean="0"/>
              <a:t>“checkbox”, if </a:t>
            </a:r>
            <a:r>
              <a:rPr lang="en-US" dirty="0" smtClean="0"/>
              <a:t>want cheaper txns &amp; higher node costs.</a:t>
            </a:r>
          </a:p>
          <a:p>
            <a:r>
              <a:rPr lang="en-US" dirty="0" smtClean="0"/>
              <a:t>Miners: *Must* </a:t>
            </a:r>
            <a:r>
              <a:rPr lang="en-US" dirty="0" smtClean="0"/>
              <a:t>upgrade (sf + mm.sc – if sidechain generates revenues).</a:t>
            </a:r>
          </a:p>
          <a:p>
            <a:pPr lvl="1"/>
            <a:r>
              <a:rPr lang="en-US" dirty="0" smtClean="0"/>
              <a:t>Cost is tiny. Pays for itself.</a:t>
            </a:r>
          </a:p>
          <a:p>
            <a:pPr lvl="1"/>
            <a:r>
              <a:rPr lang="en-US" dirty="0" smtClean="0"/>
              <a:t>Other centralization pressures </a:t>
            </a:r>
            <a:r>
              <a:rPr lang="en-US" i="1" u="sng" dirty="0" smtClean="0"/>
              <a:t>way</a:t>
            </a:r>
            <a:r>
              <a:rPr lang="en-US" i="1" dirty="0" smtClean="0"/>
              <a:t> </a:t>
            </a:r>
            <a:r>
              <a:rPr lang="en-US" dirty="0" smtClean="0"/>
              <a:t>more relevant </a:t>
            </a:r>
            <a:r>
              <a:rPr lang="en-US" sz="2600" dirty="0" smtClean="0"/>
              <a:t>(</a:t>
            </a:r>
            <a:r>
              <a:rPr lang="en-US" sz="2600" dirty="0" err="1" smtClean="0"/>
              <a:t>spv</a:t>
            </a:r>
            <a:r>
              <a:rPr lang="en-US" sz="2600" dirty="0" smtClean="0"/>
              <a:t>, spy, </a:t>
            </a:r>
            <a:r>
              <a:rPr lang="en-US" sz="2600" dirty="0" err="1" smtClean="0"/>
              <a:t>smp</a:t>
            </a:r>
            <a:r>
              <a:rPr lang="en-US" sz="2600" dirty="0" smtClean="0"/>
              <a:t>).</a:t>
            </a:r>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5695406" y="1143000"/>
            <a:ext cx="3209925" cy="4352925"/>
          </a:xfrm>
          <a:prstGeom prst="rect">
            <a:avLst/>
          </a:prstGeom>
          <a:ln>
            <a:noFill/>
          </a:ln>
          <a:effectLst>
            <a:outerShdw blurRad="292100" dist="139700" dir="2700000" algn="tl" rotWithShape="0">
              <a:srgbClr val="333333">
                <a:alpha val="65000"/>
              </a:srgbClr>
            </a:outerShdw>
          </a:effectLst>
        </p:spPr>
      </p:pic>
      <p:sp>
        <p:nvSpPr>
          <p:cNvPr id="6" name="Content Placeholder 2"/>
          <p:cNvSpPr txBox="1">
            <a:spLocks/>
          </p:cNvSpPr>
          <p:nvPr/>
        </p:nvSpPr>
        <p:spPr>
          <a:xfrm>
            <a:off x="228600" y="6096000"/>
            <a:ext cx="7439298"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smtClean="0"/>
              <a:t>Talk on sidechain risks / miner interactivity.</a:t>
            </a:r>
          </a:p>
          <a:p>
            <a:endParaRPr lang="en-US" dirty="0" smtClean="0"/>
          </a:p>
          <a:p>
            <a:endParaRPr lang="en-US" dirty="0" smtClean="0"/>
          </a:p>
          <a:p>
            <a:endParaRPr lang="en-US" dirty="0" smtClean="0"/>
          </a:p>
        </p:txBody>
      </p:sp>
      <p:sp>
        <p:nvSpPr>
          <p:cNvPr id="7" name="TextBox 6"/>
          <p:cNvSpPr txBox="1"/>
          <p:nvPr/>
        </p:nvSpPr>
        <p:spPr>
          <a:xfrm>
            <a:off x="6462168" y="6465026"/>
            <a:ext cx="1676400" cy="307777"/>
          </a:xfrm>
          <a:prstGeom prst="rect">
            <a:avLst/>
          </a:prstGeom>
          <a:solidFill>
            <a:schemeClr val="bg1">
              <a:lumMod val="95000"/>
            </a:schemeClr>
          </a:solidFill>
          <a:ln>
            <a:solidFill>
              <a:schemeClr val="tx1"/>
            </a:solidFill>
          </a:ln>
        </p:spPr>
        <p:txBody>
          <a:bodyPr wrap="square" rtlCol="0">
            <a:spAutoFit/>
          </a:bodyPr>
          <a:lstStyle/>
          <a:p>
            <a:r>
              <a:rPr lang="en-US" sz="1400" dirty="0" smtClean="0"/>
              <a:t>Safe to ignore this.</a:t>
            </a:r>
            <a:endParaRPr lang="en-US" sz="1400" dirty="0" smtClean="0"/>
          </a:p>
        </p:txBody>
      </p:sp>
      <p:cxnSp>
        <p:nvCxnSpPr>
          <p:cNvPr id="9" name="Straight Connector 8"/>
          <p:cNvCxnSpPr/>
          <p:nvPr/>
        </p:nvCxnSpPr>
        <p:spPr>
          <a:xfrm flipH="1">
            <a:off x="7848600" y="4038600"/>
            <a:ext cx="152400" cy="24003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43200" y="1752600"/>
            <a:ext cx="762000" cy="228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560819" y="1258685"/>
            <a:ext cx="4517571" cy="2196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Sidechain used as a l</a:t>
            </a:r>
            <a:r>
              <a:rPr lang="en-US" sz="2400" dirty="0" smtClean="0"/>
              <a:t>arge</a:t>
            </a:r>
            <a:r>
              <a:rPr lang="en-US" sz="2400" dirty="0" smtClean="0"/>
              <a:t>, </a:t>
            </a:r>
            <a:r>
              <a:rPr lang="en-US" sz="2400" dirty="0" smtClean="0"/>
              <a:t>lightning hub…</a:t>
            </a:r>
          </a:p>
          <a:p>
            <a:pPr algn="ctr"/>
            <a:r>
              <a:rPr lang="en-US" sz="2400" dirty="0" smtClean="0"/>
              <a:t>…that is itself a BTC </a:t>
            </a:r>
            <a:r>
              <a:rPr lang="en-US" sz="2400" dirty="0" err="1" smtClean="0"/>
              <a:t>blockchain</a:t>
            </a:r>
            <a:r>
              <a:rPr lang="en-US" sz="2400" dirty="0" smtClean="0"/>
              <a:t>.</a:t>
            </a:r>
            <a:endParaRPr lang="en-US" sz="2400" dirty="0" smtClean="0"/>
          </a:p>
          <a:p>
            <a:pPr algn="ctr"/>
            <a:endParaRPr lang="en-US" sz="2400" dirty="0"/>
          </a:p>
          <a:p>
            <a:pPr algn="ctr"/>
            <a:r>
              <a:rPr lang="en-US" sz="2400" dirty="0" smtClean="0"/>
              <a:t>Slowly syncs to settlement layer.</a:t>
            </a:r>
            <a:endParaRPr lang="en-US" sz="2400" dirty="0" smtClean="0"/>
          </a:p>
        </p:txBody>
      </p:sp>
      <p:pic>
        <p:nvPicPr>
          <p:cNvPr id="5" name="Picture 4"/>
          <p:cNvPicPr>
            <a:picLocks noChangeAspect="1"/>
          </p:cNvPicPr>
          <p:nvPr/>
        </p:nvPicPr>
        <p:blipFill>
          <a:blip r:embed="rId4"/>
          <a:stretch>
            <a:fillRect/>
          </a:stretch>
        </p:blipFill>
        <p:spPr>
          <a:xfrm>
            <a:off x="1092506" y="3682386"/>
            <a:ext cx="3671355" cy="2794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0874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1</a:t>
            </a:r>
            <a:r>
              <a:rPr lang="en-US" baseline="30000" dirty="0" smtClean="0"/>
              <a:t>st</a:t>
            </a:r>
            <a:r>
              <a:rPr lang="en-US" dirty="0" smtClean="0"/>
              <a:t> Half</a:t>
            </a:r>
            <a:endParaRPr lang="en-US" dirty="0"/>
          </a:p>
        </p:txBody>
      </p:sp>
      <p:pic>
        <p:nvPicPr>
          <p:cNvPr id="4" name="Picture 3"/>
          <p:cNvPicPr>
            <a:picLocks noChangeAspect="1"/>
          </p:cNvPicPr>
          <p:nvPr/>
        </p:nvPicPr>
        <p:blipFill>
          <a:blip r:embed="rId2"/>
          <a:stretch>
            <a:fillRect/>
          </a:stretch>
        </p:blipFill>
        <p:spPr>
          <a:xfrm>
            <a:off x="801108" y="1843087"/>
            <a:ext cx="7047492" cy="4162425"/>
          </a:xfrm>
          <a:prstGeom prst="rect">
            <a:avLst/>
          </a:prstGeom>
          <a:ln>
            <a:noFill/>
          </a:ln>
          <a:effectLst>
            <a:outerShdw blurRad="292100" dist="139700" dir="2700000" algn="tl" rotWithShape="0">
              <a:srgbClr val="333333">
                <a:alpha val="65000"/>
              </a:srgbClr>
            </a:outerShdw>
          </a:effectLst>
        </p:spPr>
      </p:pic>
      <p:sp>
        <p:nvSpPr>
          <p:cNvPr id="5" name="Rounded Rectangle 4"/>
          <p:cNvSpPr/>
          <p:nvPr/>
        </p:nvSpPr>
        <p:spPr>
          <a:xfrm>
            <a:off x="476754" y="2971799"/>
            <a:ext cx="7696200" cy="1905000"/>
          </a:xfrm>
          <a:prstGeom prst="round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8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smtClean="0"/>
              <a:t>What about this?</a:t>
            </a:r>
            <a:endParaRPr lang="en-US" dirty="0"/>
          </a:p>
        </p:txBody>
      </p:sp>
      <p:pic>
        <p:nvPicPr>
          <p:cNvPr id="4" name="Picture 3"/>
          <p:cNvPicPr>
            <a:picLocks noChangeAspect="1"/>
          </p:cNvPicPr>
          <p:nvPr/>
        </p:nvPicPr>
        <p:blipFill>
          <a:blip r:embed="rId2"/>
          <a:stretch>
            <a:fillRect/>
          </a:stretch>
        </p:blipFill>
        <p:spPr>
          <a:xfrm>
            <a:off x="1816567" y="1905000"/>
            <a:ext cx="5186472" cy="3838575"/>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1285603" y="4953000"/>
            <a:ext cx="6248400" cy="1219200"/>
          </a:xfrm>
          <a:prstGeom prst="ellipse">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5781403" y="3352800"/>
            <a:ext cx="17526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657703" y="3352800"/>
            <a:ext cx="876300" cy="198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6629400" y="2924175"/>
            <a:ext cx="2667000" cy="461665"/>
          </a:xfrm>
          <a:prstGeom prst="rect">
            <a:avLst/>
          </a:prstGeom>
          <a:solidFill>
            <a:schemeClr val="bg1"/>
          </a:solidFill>
          <a:ln>
            <a:solidFill>
              <a:schemeClr val="tx1"/>
            </a:solidFill>
          </a:ln>
        </p:spPr>
        <p:txBody>
          <a:bodyPr wrap="square" rtlCol="0">
            <a:spAutoFit/>
          </a:bodyPr>
          <a:lstStyle/>
          <a:p>
            <a:r>
              <a:rPr lang="en-US" sz="2400" dirty="0" smtClean="0"/>
              <a:t>Very Un-Bitcoin like</a:t>
            </a:r>
            <a:endParaRPr lang="en-US" sz="2400" dirty="0"/>
          </a:p>
        </p:txBody>
      </p:sp>
      <p:sp>
        <p:nvSpPr>
          <p:cNvPr id="12" name="TextBox 11"/>
          <p:cNvSpPr txBox="1"/>
          <p:nvPr/>
        </p:nvSpPr>
        <p:spPr>
          <a:xfrm flipH="1">
            <a:off x="200038" y="6350942"/>
            <a:ext cx="4343400" cy="461665"/>
          </a:xfrm>
          <a:prstGeom prst="rect">
            <a:avLst/>
          </a:prstGeom>
          <a:solidFill>
            <a:schemeClr val="bg1"/>
          </a:solidFill>
          <a:ln>
            <a:solidFill>
              <a:schemeClr val="tx1"/>
            </a:solidFill>
          </a:ln>
        </p:spPr>
        <p:txBody>
          <a:bodyPr wrap="square" rtlCol="0">
            <a:spAutoFit/>
          </a:bodyPr>
          <a:lstStyle/>
          <a:p>
            <a:r>
              <a:rPr lang="en-US" sz="2400" dirty="0" smtClean="0"/>
              <a:t>Is this “just” PayPal, </a:t>
            </a:r>
            <a:r>
              <a:rPr lang="en-US" sz="2400" dirty="0" err="1" smtClean="0"/>
              <a:t>Venmo</a:t>
            </a:r>
            <a:r>
              <a:rPr lang="en-US" sz="2400" dirty="0" smtClean="0"/>
              <a:t>, </a:t>
            </a:r>
            <a:r>
              <a:rPr lang="en-US" sz="2400" dirty="0" err="1" smtClean="0"/>
              <a:t>etc</a:t>
            </a:r>
            <a:r>
              <a:rPr lang="en-US" sz="2400" dirty="0" smtClean="0"/>
              <a:t>?</a:t>
            </a:r>
            <a:endParaRPr lang="en-US" sz="2400" dirty="0"/>
          </a:p>
        </p:txBody>
      </p:sp>
      <p:sp>
        <p:nvSpPr>
          <p:cNvPr id="13" name="TextBox 12"/>
          <p:cNvSpPr txBox="1"/>
          <p:nvPr/>
        </p:nvSpPr>
        <p:spPr>
          <a:xfrm flipH="1">
            <a:off x="200038" y="1142520"/>
            <a:ext cx="4981562" cy="830997"/>
          </a:xfrm>
          <a:prstGeom prst="rect">
            <a:avLst/>
          </a:prstGeom>
          <a:solidFill>
            <a:schemeClr val="bg1"/>
          </a:solidFill>
          <a:ln>
            <a:solidFill>
              <a:schemeClr val="tx1"/>
            </a:solidFill>
          </a:ln>
        </p:spPr>
        <p:txBody>
          <a:bodyPr wrap="square" rtlCol="0">
            <a:spAutoFit/>
          </a:bodyPr>
          <a:lstStyle/>
          <a:p>
            <a:r>
              <a:rPr lang="en-US" sz="2400" dirty="0" smtClean="0"/>
              <a:t>If risks = 0, but what if benefits = 0?!</a:t>
            </a:r>
          </a:p>
          <a:p>
            <a:r>
              <a:rPr lang="en-US" sz="2400" dirty="0" smtClean="0"/>
              <a:t>(Pointless if Large BTC dies, or breaks)!</a:t>
            </a:r>
            <a:endParaRPr lang="en-US" sz="2400" dirty="0"/>
          </a:p>
        </p:txBody>
      </p:sp>
      <p:sp>
        <p:nvSpPr>
          <p:cNvPr id="14" name="TextBox 13"/>
          <p:cNvSpPr txBox="1"/>
          <p:nvPr/>
        </p:nvSpPr>
        <p:spPr>
          <a:xfrm flipH="1">
            <a:off x="4845232" y="5931753"/>
            <a:ext cx="4222568" cy="830997"/>
          </a:xfrm>
          <a:prstGeom prst="rect">
            <a:avLst/>
          </a:prstGeom>
          <a:solidFill>
            <a:schemeClr val="bg1"/>
          </a:solidFill>
          <a:ln>
            <a:solidFill>
              <a:schemeClr val="tx1"/>
            </a:solidFill>
          </a:ln>
        </p:spPr>
        <p:txBody>
          <a:bodyPr wrap="square" rtlCol="0">
            <a:spAutoFit/>
          </a:bodyPr>
          <a:lstStyle/>
          <a:p>
            <a:r>
              <a:rPr lang="en-US" sz="2400" dirty="0" smtClean="0"/>
              <a:t>Q: What is </a:t>
            </a:r>
            <a:r>
              <a:rPr lang="en-US" sz="2400" b="1" i="1" u="sng" dirty="0" smtClean="0"/>
              <a:t>the nature of our weakness</a:t>
            </a:r>
            <a:r>
              <a:rPr lang="en-US" sz="2400" dirty="0" smtClean="0"/>
              <a:t> to having few nodes?</a:t>
            </a:r>
            <a:endParaRPr lang="en-US" sz="2400" dirty="0"/>
          </a:p>
        </p:txBody>
      </p:sp>
    </p:spTree>
    <p:extLst>
      <p:ext uri="{BB962C8B-B14F-4D97-AF65-F5344CB8AC3E}">
        <p14:creationId xmlns:p14="http://schemas.microsoft.com/office/powerpoint/2010/main" val="164849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Sidechains + Lightning</a:t>
            </a:r>
            <a:r>
              <a:rPr lang="en-US" baseline="0" dirty="0" smtClean="0"/>
              <a:t> Network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88" y="914400"/>
            <a:ext cx="86106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57200" y="5791200"/>
            <a:ext cx="6248400" cy="830997"/>
          </a:xfrm>
          <a:prstGeom prst="rect">
            <a:avLst/>
          </a:prstGeom>
          <a:solidFill>
            <a:schemeClr val="bg1">
              <a:lumMod val="95000"/>
            </a:schemeClr>
          </a:solidFill>
          <a:ln>
            <a:solidFill>
              <a:schemeClr val="tx1"/>
            </a:solidFill>
          </a:ln>
        </p:spPr>
        <p:txBody>
          <a:bodyPr wrap="square" rtlCol="0">
            <a:spAutoFit/>
          </a:bodyPr>
          <a:lstStyle/>
          <a:p>
            <a:r>
              <a:rPr lang="en-US" sz="2400" dirty="0" smtClean="0"/>
              <a:t>Point 1: The BTC on “small” are instantaneously interchangeable for the BTC on “large”.</a:t>
            </a:r>
            <a:endParaRPr lang="en-US" sz="2400" dirty="0"/>
          </a:p>
        </p:txBody>
      </p:sp>
    </p:spTree>
    <p:extLst>
      <p:ext uri="{BB962C8B-B14F-4D97-AF65-F5344CB8AC3E}">
        <p14:creationId xmlns:p14="http://schemas.microsoft.com/office/powerpoint/2010/main" val="2893610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Sidechains + Lightning</a:t>
            </a:r>
            <a:r>
              <a:rPr lang="en-US" baseline="0" dirty="0" smtClean="0"/>
              <a:t> Network</a:t>
            </a:r>
            <a:endParaRPr lang="en-US" dirty="0"/>
          </a:p>
        </p:txBody>
      </p:sp>
      <p:sp>
        <p:nvSpPr>
          <p:cNvPr id="3" name="Oval 2"/>
          <p:cNvSpPr/>
          <p:nvPr/>
        </p:nvSpPr>
        <p:spPr>
          <a:xfrm>
            <a:off x="1048998" y="3070135"/>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207947" y="1806633"/>
            <a:ext cx="457200" cy="457200"/>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p:cNvSpPr/>
          <p:nvPr/>
        </p:nvSpPr>
        <p:spPr>
          <a:xfrm>
            <a:off x="5277212" y="2775967"/>
            <a:ext cx="457200" cy="4572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flipH="1">
            <a:off x="1506199" y="2263833"/>
            <a:ext cx="701748" cy="806302"/>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83584" y="1764103"/>
            <a:ext cx="457200" cy="45720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Arrow Connector 16"/>
          <p:cNvCxnSpPr/>
          <p:nvPr/>
        </p:nvCxnSpPr>
        <p:spPr>
          <a:xfrm flipH="1">
            <a:off x="2794511" y="1992702"/>
            <a:ext cx="1070343" cy="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593185" y="2070675"/>
            <a:ext cx="685799" cy="596309"/>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34142" y="2137996"/>
            <a:ext cx="744114"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H(R)</a:t>
            </a:r>
            <a:endParaRPr lang="en-US" sz="2400" b="1" dirty="0">
              <a:ln>
                <a:solidFill>
                  <a:sysClr val="windowText" lastClr="000000"/>
                </a:solidFill>
              </a:ln>
              <a:solidFill>
                <a:srgbClr val="0070C0"/>
              </a:solidFill>
            </a:endParaRPr>
          </a:p>
        </p:txBody>
      </p:sp>
      <p:sp>
        <p:nvSpPr>
          <p:cNvPr id="25" name="TextBox 24"/>
          <p:cNvSpPr txBox="1"/>
          <p:nvPr/>
        </p:nvSpPr>
        <p:spPr>
          <a:xfrm>
            <a:off x="2957625" y="1475252"/>
            <a:ext cx="744114"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H(R)</a:t>
            </a:r>
            <a:endParaRPr lang="en-US" sz="2400" b="1" dirty="0">
              <a:ln>
                <a:solidFill>
                  <a:sysClr val="windowText" lastClr="000000"/>
                </a:solidFill>
              </a:ln>
              <a:solidFill>
                <a:srgbClr val="0070C0"/>
              </a:solidFill>
            </a:endParaRPr>
          </a:p>
        </p:txBody>
      </p:sp>
      <p:sp>
        <p:nvSpPr>
          <p:cNvPr id="26" name="TextBox 25"/>
          <p:cNvSpPr txBox="1"/>
          <p:nvPr/>
        </p:nvSpPr>
        <p:spPr>
          <a:xfrm>
            <a:off x="4999076" y="1990470"/>
            <a:ext cx="744114"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H(R)</a:t>
            </a:r>
            <a:endParaRPr lang="en-US" sz="2400" b="1" dirty="0">
              <a:ln>
                <a:solidFill>
                  <a:sysClr val="windowText" lastClr="000000"/>
                </a:solidFill>
              </a:ln>
              <a:solidFill>
                <a:srgbClr val="0070C0"/>
              </a:solidFill>
            </a:endParaRPr>
          </a:p>
        </p:txBody>
      </p:sp>
      <p:sp>
        <p:nvSpPr>
          <p:cNvPr id="23" name="Oval Callout 22"/>
          <p:cNvSpPr/>
          <p:nvPr/>
        </p:nvSpPr>
        <p:spPr>
          <a:xfrm>
            <a:off x="2094625" y="3159773"/>
            <a:ext cx="1448802" cy="808076"/>
          </a:xfrm>
          <a:prstGeom prst="wedgeEllipseCallout">
            <a:avLst>
              <a:gd name="adj1" fmla="val -62887"/>
              <a:gd name="adj2" fmla="val 95416"/>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“R”</a:t>
            </a:r>
            <a:endParaRPr lang="en-US" sz="3600" b="1" dirty="0">
              <a:solidFill>
                <a:schemeClr val="tx1"/>
              </a:solidFill>
            </a:endParaRPr>
          </a:p>
        </p:txBody>
      </p:sp>
      <p:sp>
        <p:nvSpPr>
          <p:cNvPr id="28" name="Oval 27"/>
          <p:cNvSpPr/>
          <p:nvPr/>
        </p:nvSpPr>
        <p:spPr>
          <a:xfrm>
            <a:off x="3464945" y="4973190"/>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634106" y="4047468"/>
            <a:ext cx="457200" cy="457200"/>
          </a:xfrm>
          <a:prstGeom prst="ellipse">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Oval 29"/>
          <p:cNvSpPr/>
          <p:nvPr/>
        </p:nvSpPr>
        <p:spPr>
          <a:xfrm>
            <a:off x="7887920" y="4679219"/>
            <a:ext cx="457200" cy="4572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1" name="Straight Arrow Connector 30"/>
          <p:cNvCxnSpPr/>
          <p:nvPr/>
        </p:nvCxnSpPr>
        <p:spPr>
          <a:xfrm flipH="1">
            <a:off x="3932358" y="4504668"/>
            <a:ext cx="701748" cy="526902"/>
          </a:xfrm>
          <a:prstGeom prst="straightConnector1">
            <a:avLst/>
          </a:prstGeom>
          <a:ln w="5715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409743" y="4004938"/>
            <a:ext cx="457200" cy="457200"/>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3" name="Straight Arrow Connector 32"/>
          <p:cNvCxnSpPr/>
          <p:nvPr/>
        </p:nvCxnSpPr>
        <p:spPr>
          <a:xfrm flipH="1">
            <a:off x="5220670" y="4233537"/>
            <a:ext cx="1070343" cy="1"/>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7019345" y="4311511"/>
            <a:ext cx="777947" cy="52898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03758" y="4231305"/>
            <a:ext cx="772969"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H(N)</a:t>
            </a:r>
            <a:endParaRPr lang="en-US" sz="2400" b="1" dirty="0">
              <a:ln>
                <a:solidFill>
                  <a:sysClr val="windowText" lastClr="000000"/>
                </a:solidFill>
              </a:ln>
              <a:solidFill>
                <a:srgbClr val="0070C0"/>
              </a:solidFill>
            </a:endParaRPr>
          </a:p>
        </p:txBody>
      </p:sp>
      <p:sp>
        <p:nvSpPr>
          <p:cNvPr id="36" name="TextBox 35"/>
          <p:cNvSpPr txBox="1"/>
          <p:nvPr/>
        </p:nvSpPr>
        <p:spPr>
          <a:xfrm>
            <a:off x="5383784" y="3716087"/>
            <a:ext cx="772969"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H(N)</a:t>
            </a:r>
            <a:endParaRPr lang="en-US" sz="2400" b="1" dirty="0">
              <a:ln>
                <a:solidFill>
                  <a:sysClr val="windowText" lastClr="000000"/>
                </a:solidFill>
              </a:ln>
              <a:solidFill>
                <a:srgbClr val="0070C0"/>
              </a:solidFill>
            </a:endParaRPr>
          </a:p>
        </p:txBody>
      </p:sp>
      <p:sp>
        <p:nvSpPr>
          <p:cNvPr id="37" name="TextBox 36"/>
          <p:cNvSpPr txBox="1"/>
          <p:nvPr/>
        </p:nvSpPr>
        <p:spPr>
          <a:xfrm>
            <a:off x="7361348" y="4121986"/>
            <a:ext cx="772969" cy="461665"/>
          </a:xfrm>
          <a:prstGeom prst="rect">
            <a:avLst/>
          </a:prstGeom>
          <a:noFill/>
        </p:spPr>
        <p:txBody>
          <a:bodyPr wrap="none" rtlCol="0">
            <a:spAutoFit/>
          </a:bodyPr>
          <a:lstStyle/>
          <a:p>
            <a:r>
              <a:rPr lang="en-US" sz="2400" b="1" dirty="0" smtClean="0">
                <a:ln>
                  <a:solidFill>
                    <a:sysClr val="windowText" lastClr="000000"/>
                  </a:solidFill>
                </a:ln>
                <a:solidFill>
                  <a:srgbClr val="0070C0"/>
                </a:solidFill>
              </a:rPr>
              <a:t>H(N)</a:t>
            </a:r>
            <a:endParaRPr lang="en-US" sz="2400" b="1" dirty="0">
              <a:ln>
                <a:solidFill>
                  <a:sysClr val="windowText" lastClr="000000"/>
                </a:solidFill>
              </a:ln>
              <a:solidFill>
                <a:srgbClr val="0070C0"/>
              </a:solidFill>
            </a:endParaRPr>
          </a:p>
        </p:txBody>
      </p:sp>
      <p:sp>
        <p:nvSpPr>
          <p:cNvPr id="38" name="Oval 37"/>
          <p:cNvSpPr/>
          <p:nvPr/>
        </p:nvSpPr>
        <p:spPr>
          <a:xfrm>
            <a:off x="3847215" y="6099375"/>
            <a:ext cx="457200" cy="4572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79335" y="4984898"/>
            <a:ext cx="457200" cy="457200"/>
          </a:xfrm>
          <a:prstGeom prst="ellipse">
            <a:avLst/>
          </a:prstGeom>
          <a:solidFill>
            <a:srgbClr val="FFFF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Oval 39"/>
          <p:cNvSpPr/>
          <p:nvPr/>
        </p:nvSpPr>
        <p:spPr>
          <a:xfrm>
            <a:off x="7743199" y="5928578"/>
            <a:ext cx="457200" cy="457200"/>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1" name="Straight Arrow Connector 40"/>
          <p:cNvCxnSpPr/>
          <p:nvPr/>
        </p:nvCxnSpPr>
        <p:spPr>
          <a:xfrm flipH="1">
            <a:off x="4304415" y="5442098"/>
            <a:ext cx="474920" cy="544895"/>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554972" y="4942368"/>
            <a:ext cx="457200" cy="457200"/>
          </a:xfrm>
          <a:prstGeom prst="ellipse">
            <a:avLst/>
          </a:prstGeom>
          <a:solidFill>
            <a:srgbClr val="FF00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3" name="Straight Arrow Connector 42"/>
          <p:cNvCxnSpPr/>
          <p:nvPr/>
        </p:nvCxnSpPr>
        <p:spPr>
          <a:xfrm flipH="1">
            <a:off x="5365899" y="5170967"/>
            <a:ext cx="1070343" cy="1"/>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7120265" y="5310970"/>
            <a:ext cx="685799" cy="596309"/>
          </a:xfrm>
          <a:prstGeom prst="straightConnector1">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40784" y="5756160"/>
            <a:ext cx="772969" cy="461665"/>
          </a:xfrm>
          <a:prstGeom prst="rect">
            <a:avLst/>
          </a:prstGeom>
          <a:noFill/>
          <a:ln>
            <a:noFill/>
          </a:ln>
        </p:spPr>
        <p:txBody>
          <a:bodyPr wrap="none" rtlCol="0">
            <a:spAutoFit/>
          </a:bodyPr>
          <a:lstStyle/>
          <a:p>
            <a:r>
              <a:rPr lang="en-US" sz="2400" b="1" dirty="0" smtClean="0">
                <a:ln>
                  <a:solidFill>
                    <a:sysClr val="windowText" lastClr="000000"/>
                  </a:solidFill>
                </a:ln>
                <a:solidFill>
                  <a:schemeClr val="accent6">
                    <a:lumMod val="75000"/>
                  </a:schemeClr>
                </a:solidFill>
              </a:rPr>
              <a:t>H(N)</a:t>
            </a:r>
            <a:endParaRPr lang="en-US" sz="2400" b="1" dirty="0">
              <a:ln>
                <a:solidFill>
                  <a:sysClr val="windowText" lastClr="000000"/>
                </a:solidFill>
              </a:ln>
              <a:solidFill>
                <a:schemeClr val="accent6">
                  <a:lumMod val="75000"/>
                </a:schemeClr>
              </a:solidFill>
            </a:endParaRPr>
          </a:p>
        </p:txBody>
      </p:sp>
      <p:sp>
        <p:nvSpPr>
          <p:cNvPr id="46" name="TextBox 45"/>
          <p:cNvSpPr txBox="1"/>
          <p:nvPr/>
        </p:nvSpPr>
        <p:spPr>
          <a:xfrm>
            <a:off x="5529013" y="5196689"/>
            <a:ext cx="772969" cy="461665"/>
          </a:xfrm>
          <a:prstGeom prst="rect">
            <a:avLst/>
          </a:prstGeom>
          <a:noFill/>
          <a:ln>
            <a:noFill/>
          </a:ln>
        </p:spPr>
        <p:txBody>
          <a:bodyPr wrap="none" rtlCol="0">
            <a:spAutoFit/>
          </a:bodyPr>
          <a:lstStyle/>
          <a:p>
            <a:r>
              <a:rPr lang="en-US" sz="2400" b="1" dirty="0" smtClean="0">
                <a:ln>
                  <a:solidFill>
                    <a:sysClr val="windowText" lastClr="000000"/>
                  </a:solidFill>
                </a:ln>
                <a:solidFill>
                  <a:schemeClr val="accent6">
                    <a:lumMod val="75000"/>
                  </a:schemeClr>
                </a:solidFill>
              </a:rPr>
              <a:t>H(N)</a:t>
            </a:r>
            <a:endParaRPr lang="en-US" sz="2400" b="1" dirty="0">
              <a:ln>
                <a:solidFill>
                  <a:sysClr val="windowText" lastClr="000000"/>
                </a:solidFill>
              </a:ln>
              <a:solidFill>
                <a:schemeClr val="accent6">
                  <a:lumMod val="75000"/>
                </a:schemeClr>
              </a:solidFill>
            </a:endParaRPr>
          </a:p>
        </p:txBody>
      </p:sp>
      <p:sp>
        <p:nvSpPr>
          <p:cNvPr id="47" name="TextBox 46"/>
          <p:cNvSpPr txBox="1"/>
          <p:nvPr/>
        </p:nvSpPr>
        <p:spPr>
          <a:xfrm>
            <a:off x="6748208" y="5514188"/>
            <a:ext cx="772969" cy="461665"/>
          </a:xfrm>
          <a:prstGeom prst="rect">
            <a:avLst/>
          </a:prstGeom>
          <a:noFill/>
          <a:ln>
            <a:noFill/>
          </a:ln>
        </p:spPr>
        <p:txBody>
          <a:bodyPr wrap="none" rtlCol="0">
            <a:spAutoFit/>
          </a:bodyPr>
          <a:lstStyle/>
          <a:p>
            <a:r>
              <a:rPr lang="en-US" sz="2400" b="1" dirty="0" smtClean="0">
                <a:ln>
                  <a:solidFill>
                    <a:sysClr val="windowText" lastClr="000000"/>
                  </a:solidFill>
                </a:ln>
                <a:solidFill>
                  <a:schemeClr val="accent6">
                    <a:lumMod val="75000"/>
                  </a:schemeClr>
                </a:solidFill>
              </a:rPr>
              <a:t>H(N)</a:t>
            </a:r>
            <a:endParaRPr lang="en-US" sz="2400" b="1" dirty="0">
              <a:ln>
                <a:solidFill>
                  <a:sysClr val="windowText" lastClr="000000"/>
                </a:solidFill>
              </a:ln>
              <a:solidFill>
                <a:schemeClr val="accent6">
                  <a:lumMod val="75000"/>
                </a:schemeClr>
              </a:solidFill>
            </a:endParaRPr>
          </a:p>
        </p:txBody>
      </p:sp>
      <p:cxnSp>
        <p:nvCxnSpPr>
          <p:cNvPr id="48" name="Curved Connector 47"/>
          <p:cNvCxnSpPr/>
          <p:nvPr/>
        </p:nvCxnSpPr>
        <p:spPr>
          <a:xfrm flipV="1">
            <a:off x="1392784" y="2021943"/>
            <a:ext cx="724786" cy="596309"/>
          </a:xfrm>
          <a:prstGeom prst="curvedConnector3">
            <a:avLst>
              <a:gd name="adj1" fmla="val -145110"/>
            </a:avLst>
          </a:prstGeom>
          <a:ln>
            <a:solidFill>
              <a:schemeClr val="tx1">
                <a:lumMod val="95000"/>
                <a:lumOff val="5000"/>
              </a:schemeClr>
            </a:solidFill>
            <a:prstDash val="lgDashDot"/>
            <a:tailEnd type="arrow"/>
          </a:ln>
        </p:spPr>
        <p:style>
          <a:lnRef idx="1">
            <a:schemeClr val="accent1"/>
          </a:lnRef>
          <a:fillRef idx="0">
            <a:schemeClr val="accent1"/>
          </a:fillRef>
          <a:effectRef idx="0">
            <a:schemeClr val="accent1"/>
          </a:effectRef>
          <a:fontRef idx="minor">
            <a:schemeClr val="tx1"/>
          </a:fontRef>
        </p:style>
      </p:cxnSp>
      <p:sp>
        <p:nvSpPr>
          <p:cNvPr id="53" name="AutoShape 2" descr="Image result for hourglass"/>
          <p:cNvSpPr>
            <a:spLocks noChangeAspect="1" noChangeArrowheads="1"/>
          </p:cNvSpPr>
          <p:nvPr/>
        </p:nvSpPr>
        <p:spPr bwMode="auto">
          <a:xfrm>
            <a:off x="155575" y="-2871788"/>
            <a:ext cx="4238625" cy="599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AutoShape 4" descr="Image result for hourglass"/>
          <p:cNvSpPr>
            <a:spLocks noChangeAspect="1" noChangeArrowheads="1"/>
          </p:cNvSpPr>
          <p:nvPr/>
        </p:nvSpPr>
        <p:spPr bwMode="auto">
          <a:xfrm>
            <a:off x="307975" y="-2719388"/>
            <a:ext cx="4238625" cy="5991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3" name="Picture 5"/>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foregroundMark x1="27513" y1="8614" x2="27513" y2="8614"/>
                        <a14:foregroundMark x1="40212" y1="5243" x2="10053" y2="10861"/>
                        <a14:foregroundMark x1="53968" y1="3371" x2="62434" y2="3745"/>
                        <a14:foregroundMark x1="61376" y1="9738" x2="64021" y2="22097"/>
                        <a14:foregroundMark x1="61905" y1="25468" x2="71429" y2="47940"/>
                        <a14:foregroundMark x1="15873" y1="23970" x2="42857" y2="88390"/>
                        <a14:foregroundMark x1="88889" y1="72659" x2="73545" y2="86517"/>
                        <a14:foregroundMark x1="78307" y1="91760" x2="44974" y2="89139"/>
                      </a14:backgroundRemoval>
                    </a14:imgEffect>
                  </a14:imgLayer>
                </a14:imgProps>
              </a:ext>
              <a:ext uri="{28A0092B-C50C-407E-A947-70E740481C1C}">
                <a14:useLocalDpi xmlns:a14="http://schemas.microsoft.com/office/drawing/2010/main" val="0"/>
              </a:ext>
            </a:extLst>
          </a:blip>
          <a:srcRect/>
          <a:stretch>
            <a:fillRect/>
          </a:stretch>
        </p:blipFill>
        <p:spPr bwMode="auto">
          <a:xfrm>
            <a:off x="543992" y="1671355"/>
            <a:ext cx="505006" cy="713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41" name="Straight Connector 1040"/>
          <p:cNvCxnSpPr/>
          <p:nvPr/>
        </p:nvCxnSpPr>
        <p:spPr>
          <a:xfrm flipH="1">
            <a:off x="307975" y="2137996"/>
            <a:ext cx="8683625" cy="3376192"/>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45" name="TextBox 1044"/>
          <p:cNvSpPr txBox="1"/>
          <p:nvPr/>
        </p:nvSpPr>
        <p:spPr>
          <a:xfrm>
            <a:off x="1914542" y="5378291"/>
            <a:ext cx="1114408" cy="461665"/>
          </a:xfrm>
          <a:prstGeom prst="rect">
            <a:avLst/>
          </a:prstGeom>
          <a:noFill/>
        </p:spPr>
        <p:txBody>
          <a:bodyPr wrap="none" rtlCol="0">
            <a:spAutoFit/>
          </a:bodyPr>
          <a:lstStyle/>
          <a:p>
            <a:r>
              <a:rPr lang="en-US" sz="2400" dirty="0" smtClean="0"/>
              <a:t>Chain 1</a:t>
            </a:r>
            <a:endParaRPr lang="en-US" sz="2400" dirty="0"/>
          </a:p>
        </p:txBody>
      </p:sp>
      <p:sp>
        <p:nvSpPr>
          <p:cNvPr id="89" name="TextBox 88"/>
          <p:cNvSpPr txBox="1"/>
          <p:nvPr/>
        </p:nvSpPr>
        <p:spPr>
          <a:xfrm>
            <a:off x="2471746" y="6170347"/>
            <a:ext cx="1114408" cy="461665"/>
          </a:xfrm>
          <a:prstGeom prst="rect">
            <a:avLst/>
          </a:prstGeom>
          <a:noFill/>
        </p:spPr>
        <p:txBody>
          <a:bodyPr wrap="none" rtlCol="0">
            <a:spAutoFit/>
          </a:bodyPr>
          <a:lstStyle/>
          <a:p>
            <a:r>
              <a:rPr lang="en-US" sz="2400" dirty="0" smtClean="0"/>
              <a:t>Chain 2</a:t>
            </a:r>
            <a:endParaRPr lang="en-US" sz="2400" dirty="0"/>
          </a:p>
        </p:txBody>
      </p:sp>
      <p:sp>
        <p:nvSpPr>
          <p:cNvPr id="1046" name="Freeform 1045"/>
          <p:cNvSpPr/>
          <p:nvPr/>
        </p:nvSpPr>
        <p:spPr>
          <a:xfrm>
            <a:off x="1654629" y="4613394"/>
            <a:ext cx="6836228" cy="1555177"/>
          </a:xfrm>
          <a:custGeom>
            <a:avLst/>
            <a:gdLst>
              <a:gd name="connsiteX0" fmla="*/ 0 w 6836228"/>
              <a:gd name="connsiteY0" fmla="*/ 1555177 h 1555177"/>
              <a:gd name="connsiteX1" fmla="*/ 1930400 w 6836228"/>
              <a:gd name="connsiteY1" fmla="*/ 1221349 h 1555177"/>
              <a:gd name="connsiteX2" fmla="*/ 3178628 w 6836228"/>
              <a:gd name="connsiteY2" fmla="*/ 118263 h 1555177"/>
              <a:gd name="connsiteX3" fmla="*/ 5471885 w 6836228"/>
              <a:gd name="connsiteY3" fmla="*/ 161806 h 1555177"/>
              <a:gd name="connsiteX4" fmla="*/ 6836228 w 6836228"/>
              <a:gd name="connsiteY4" fmla="*/ 1279406 h 1555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6228" h="1555177">
                <a:moveTo>
                  <a:pt x="0" y="1555177"/>
                </a:moveTo>
                <a:cubicBezTo>
                  <a:pt x="700314" y="1508006"/>
                  <a:pt x="1400629" y="1460835"/>
                  <a:pt x="1930400" y="1221349"/>
                </a:cubicBezTo>
                <a:cubicBezTo>
                  <a:pt x="2460171" y="981863"/>
                  <a:pt x="2588381" y="294853"/>
                  <a:pt x="3178628" y="118263"/>
                </a:cubicBezTo>
                <a:cubicBezTo>
                  <a:pt x="3768875" y="-58327"/>
                  <a:pt x="4862285" y="-31718"/>
                  <a:pt x="5471885" y="161806"/>
                </a:cubicBezTo>
                <a:cubicBezTo>
                  <a:pt x="6081485" y="355330"/>
                  <a:pt x="6836228" y="1279406"/>
                  <a:pt x="6836228" y="1279406"/>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Oval Callout 92"/>
          <p:cNvSpPr/>
          <p:nvPr/>
        </p:nvSpPr>
        <p:spPr>
          <a:xfrm>
            <a:off x="7694031" y="2925292"/>
            <a:ext cx="1268540" cy="686634"/>
          </a:xfrm>
          <a:prstGeom prst="wedgeEllipseCallout">
            <a:avLst>
              <a:gd name="adj1" fmla="val -58310"/>
              <a:gd name="adj2" fmla="val 51026"/>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“N”</a:t>
            </a:r>
            <a:endParaRPr lang="en-US" sz="3600" b="1" dirty="0">
              <a:solidFill>
                <a:schemeClr val="tx1"/>
              </a:solidFill>
            </a:endParaRPr>
          </a:p>
        </p:txBody>
      </p:sp>
    </p:spTree>
    <p:extLst>
      <p:ext uri="{BB962C8B-B14F-4D97-AF65-F5344CB8AC3E}">
        <p14:creationId xmlns:p14="http://schemas.microsoft.com/office/powerpoint/2010/main" val="3471051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83297"/>
            <a:ext cx="5105400" cy="1295400"/>
          </a:xfrm>
        </p:spPr>
        <p:txBody>
          <a:bodyPr>
            <a:noAutofit/>
          </a:bodyPr>
          <a:lstStyle/>
          <a:p>
            <a:r>
              <a:rPr lang="en-US" dirty="0" smtClean="0"/>
              <a:t>Why Do We Want Many/Cheap Nodes?</a:t>
            </a:r>
            <a:endParaRPr lang="en-US" dirty="0"/>
          </a:p>
        </p:txBody>
      </p:sp>
      <p:sp>
        <p:nvSpPr>
          <p:cNvPr id="3" name="Content Placeholder 2"/>
          <p:cNvSpPr>
            <a:spLocks noGrp="1"/>
          </p:cNvSpPr>
          <p:nvPr>
            <p:ph idx="1"/>
          </p:nvPr>
        </p:nvSpPr>
        <p:spPr>
          <a:xfrm>
            <a:off x="381000" y="2701498"/>
            <a:ext cx="8883832" cy="4572000"/>
          </a:xfrm>
        </p:spPr>
        <p:txBody>
          <a:bodyPr>
            <a:normAutofit/>
          </a:bodyPr>
          <a:lstStyle/>
          <a:p>
            <a:pPr marL="514350" indent="-514350">
              <a:buFont typeface="+mj-lt"/>
              <a:buAutoNum type="arabicPeriod"/>
            </a:pPr>
            <a:r>
              <a:rPr lang="en-US" dirty="0" smtClean="0"/>
              <a:t>Redundancy – Avoid a central point of failure.</a:t>
            </a:r>
          </a:p>
          <a:p>
            <a:pPr marL="514350" indent="-514350">
              <a:buFont typeface="+mj-lt"/>
              <a:buAutoNum type="arabicPeriod"/>
            </a:pPr>
            <a:r>
              <a:rPr lang="en-US" dirty="0" smtClean="0"/>
              <a:t>Security – Discourage / overwhelm attackers (“Where should I aim?”)</a:t>
            </a:r>
          </a:p>
          <a:p>
            <a:pPr marL="514350" indent="-514350">
              <a:buFont typeface="+mj-lt"/>
              <a:buAutoNum type="arabicPeriod"/>
            </a:pPr>
            <a:r>
              <a:rPr lang="en-US" dirty="0" smtClean="0"/>
              <a:t>Sovereignty – “your” money, “your” contracts ...“your” node.</a:t>
            </a:r>
          </a:p>
          <a:p>
            <a:pPr marL="0" indent="0">
              <a:buNone/>
            </a:pPr>
            <a:endParaRPr lang="en-US" dirty="0" smtClean="0"/>
          </a:p>
          <a:p>
            <a:pPr marL="0" indent="0">
              <a:buNone/>
            </a:pPr>
            <a:r>
              <a:rPr lang="en-US" dirty="0" smtClean="0"/>
              <a:t>How can { </a:t>
            </a:r>
            <a:r>
              <a:rPr lang="en-US" b="1" dirty="0" err="1" smtClean="0">
                <a:ln>
                  <a:solidFill>
                    <a:sysClr val="windowText" lastClr="000000"/>
                  </a:solidFill>
                </a:ln>
                <a:solidFill>
                  <a:srgbClr val="C00000"/>
                </a:solidFill>
              </a:rPr>
              <a:t>SmallBTC</a:t>
            </a:r>
            <a:r>
              <a:rPr lang="en-US" dirty="0" smtClean="0"/>
              <a:t> + </a:t>
            </a:r>
            <a:r>
              <a:rPr lang="en-US" b="1" dirty="0" err="1" smtClean="0">
                <a:ln>
                  <a:solidFill>
                    <a:sysClr val="windowText" lastClr="000000"/>
                  </a:solidFill>
                </a:ln>
                <a:solidFill>
                  <a:schemeClr val="accent3">
                    <a:lumMod val="75000"/>
                  </a:schemeClr>
                </a:solidFill>
              </a:rPr>
              <a:t>BigBTC</a:t>
            </a:r>
            <a:r>
              <a:rPr lang="en-US" dirty="0" smtClean="0"/>
              <a:t> + </a:t>
            </a:r>
            <a:r>
              <a:rPr lang="en-US" b="1" dirty="0" smtClean="0">
                <a:ln>
                  <a:solidFill>
                    <a:sysClr val="windowText" lastClr="000000"/>
                  </a:solidFill>
                </a:ln>
                <a:solidFill>
                  <a:schemeClr val="bg1"/>
                </a:solidFill>
              </a:rPr>
              <a:t>LN</a:t>
            </a:r>
            <a:r>
              <a:rPr lang="en-US" dirty="0" smtClean="0"/>
              <a:t> } help with this?</a:t>
            </a:r>
          </a:p>
          <a:p>
            <a:pPr marL="0" indent="0">
              <a:buNone/>
            </a:pPr>
            <a:endParaRPr lang="en-US" dirty="0"/>
          </a:p>
        </p:txBody>
      </p:sp>
      <p:sp>
        <p:nvSpPr>
          <p:cNvPr id="4" name="TextBox 3"/>
          <p:cNvSpPr txBox="1"/>
          <p:nvPr/>
        </p:nvSpPr>
        <p:spPr>
          <a:xfrm flipH="1">
            <a:off x="2133600" y="1752600"/>
            <a:ext cx="4876800" cy="830997"/>
          </a:xfrm>
          <a:prstGeom prst="rect">
            <a:avLst/>
          </a:prstGeom>
          <a:solidFill>
            <a:schemeClr val="bg1"/>
          </a:solidFill>
          <a:ln>
            <a:solidFill>
              <a:schemeClr val="tx1"/>
            </a:solidFill>
          </a:ln>
        </p:spPr>
        <p:txBody>
          <a:bodyPr wrap="square" rtlCol="0">
            <a:spAutoFit/>
          </a:bodyPr>
          <a:lstStyle/>
          <a:p>
            <a:r>
              <a:rPr lang="en-US" sz="2400" dirty="0" smtClean="0"/>
              <a:t>What is </a:t>
            </a:r>
            <a:r>
              <a:rPr lang="en-US" sz="2400" b="1" i="1" u="sng" dirty="0" smtClean="0"/>
              <a:t>the nature of our weakness</a:t>
            </a:r>
            <a:r>
              <a:rPr lang="en-US" sz="2400" dirty="0" smtClean="0"/>
              <a:t> to having few/expensive nodes?</a:t>
            </a:r>
            <a:endParaRPr lang="en-US" sz="2400" dirty="0"/>
          </a:p>
        </p:txBody>
      </p:sp>
    </p:spTree>
    <p:extLst>
      <p:ext uri="{BB962C8B-B14F-4D97-AF65-F5344CB8AC3E}">
        <p14:creationId xmlns:p14="http://schemas.microsoft.com/office/powerpoint/2010/main" val="2785057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Surviving a Fatal Attack</a:t>
            </a:r>
            <a:endParaRPr lang="en-US" dirty="0"/>
          </a:p>
        </p:txBody>
      </p:sp>
      <p:sp>
        <p:nvSpPr>
          <p:cNvPr id="3" name="Content Placeholder 2"/>
          <p:cNvSpPr>
            <a:spLocks noGrp="1"/>
          </p:cNvSpPr>
          <p:nvPr>
            <p:ph idx="1"/>
          </p:nvPr>
        </p:nvSpPr>
        <p:spPr>
          <a:xfrm>
            <a:off x="304800" y="1219200"/>
            <a:ext cx="8534400" cy="2766391"/>
          </a:xfrm>
        </p:spPr>
        <p:txBody>
          <a:bodyPr/>
          <a:lstStyle/>
          <a:p>
            <a:r>
              <a:rPr lang="en-US" dirty="0" smtClean="0"/>
              <a:t>Say an attack disables all of the nodes.</a:t>
            </a:r>
          </a:p>
          <a:p>
            <a:pPr lvl="1"/>
            <a:r>
              <a:rPr lang="en-US" baseline="0" dirty="0" smtClean="0"/>
              <a:t>Typically: existential</a:t>
            </a:r>
          </a:p>
          <a:p>
            <a:r>
              <a:rPr lang="en-US" dirty="0" smtClean="0"/>
              <a:t>OK, say an attack disables the </a:t>
            </a:r>
            <a:r>
              <a:rPr lang="en-US" i="1" dirty="0" smtClean="0"/>
              <a:t>large nodes</a:t>
            </a:r>
            <a:r>
              <a:rPr lang="en-US" dirty="0" smtClean="0"/>
              <a:t> only.</a:t>
            </a:r>
          </a:p>
          <a:p>
            <a:pPr lvl="1"/>
            <a:r>
              <a:rPr lang="en-US" baseline="0" dirty="0" smtClean="0"/>
              <a:t>Worst</a:t>
            </a:r>
            <a:r>
              <a:rPr lang="en-US" dirty="0" smtClean="0"/>
              <a:t> case: All “Large BTC” are paused.</a:t>
            </a:r>
          </a:p>
          <a:p>
            <a:pPr lvl="1"/>
            <a:r>
              <a:rPr lang="en-US" baseline="0" dirty="0" smtClean="0"/>
              <a:t>Best case:</a:t>
            </a:r>
            <a:r>
              <a:rPr lang="en-US" dirty="0" smtClean="0"/>
              <a:t> Full refund on “small BTC”</a:t>
            </a:r>
            <a:endParaRPr lang="en-US" baseline="0" dirty="0" smtClean="0"/>
          </a:p>
        </p:txBody>
      </p:sp>
      <p:sp>
        <p:nvSpPr>
          <p:cNvPr id="4" name="Oval 3"/>
          <p:cNvSpPr/>
          <p:nvPr/>
        </p:nvSpPr>
        <p:spPr>
          <a:xfrm>
            <a:off x="2223052" y="5174974"/>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p:cNvSpPr/>
          <p:nvPr/>
        </p:nvSpPr>
        <p:spPr>
          <a:xfrm>
            <a:off x="2759765" y="44924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p:cNvSpPr/>
          <p:nvPr/>
        </p:nvSpPr>
        <p:spPr>
          <a:xfrm>
            <a:off x="3276600" y="490993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p:cNvSpPr/>
          <p:nvPr/>
        </p:nvSpPr>
        <p:spPr>
          <a:xfrm>
            <a:off x="2882348" y="5562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1219200" y="634944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5400" y="4343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33600" y="4184374"/>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02765" y="44394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80591" y="591595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3183" y="5867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00200" y="4724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104862" y="483373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83026" y="5738191"/>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04461" y="52197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06826" y="615273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76530" y="44552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487556" y="5105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71331" y="47219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9540" y="44552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838200" y="4455215"/>
            <a:ext cx="381000" cy="604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62100" y="4290391"/>
            <a:ext cx="485361" cy="1031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65192" y="4515678"/>
            <a:ext cx="118443" cy="18490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13183" y="4782378"/>
            <a:ext cx="411230" cy="65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124779" y="5224099"/>
            <a:ext cx="306456" cy="296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318798" y="5842449"/>
            <a:ext cx="317018" cy="7350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780762" y="6056244"/>
            <a:ext cx="266699" cy="13324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416326" y="6305135"/>
            <a:ext cx="145774" cy="604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12505" y="5814391"/>
            <a:ext cx="506895" cy="12589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868557" y="5479774"/>
            <a:ext cx="354495" cy="28104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676401" y="5203938"/>
            <a:ext cx="457199" cy="8450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1772479" y="4866021"/>
            <a:ext cx="437321" cy="3089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134967" y="4534989"/>
            <a:ext cx="706507" cy="7262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653458" y="4933383"/>
            <a:ext cx="401707" cy="9581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265965" y="4626457"/>
            <a:ext cx="135002" cy="20561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3057940" y="4758206"/>
            <a:ext cx="218660" cy="17517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2564297" y="5440007"/>
            <a:ext cx="271668" cy="1899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145824" y="5253762"/>
            <a:ext cx="203663" cy="29741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484088" y="4782378"/>
            <a:ext cx="262424" cy="3925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044688" y="62653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27783" y="61510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3265006" y="6269777"/>
            <a:ext cx="306456" cy="296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3220279" y="5871554"/>
            <a:ext cx="361121" cy="27952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636065" y="6451246"/>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3242794" y="6365599"/>
            <a:ext cx="344101" cy="1618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ontent Placeholder 2"/>
          <p:cNvSpPr txBox="1">
            <a:spLocks/>
          </p:cNvSpPr>
          <p:nvPr/>
        </p:nvSpPr>
        <p:spPr>
          <a:xfrm>
            <a:off x="4737255" y="3909391"/>
            <a:ext cx="4320605" cy="302480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Channels are off-chain.</a:t>
            </a:r>
          </a:p>
          <a:p>
            <a:r>
              <a:rPr lang="en-US" sz="2800" dirty="0" smtClean="0"/>
              <a:t>[1] miners </a:t>
            </a:r>
            <a:r>
              <a:rPr lang="en-US" sz="2800" dirty="0" smtClean="0"/>
              <a:t>buy </a:t>
            </a:r>
            <a:r>
              <a:rPr lang="en-US" sz="2800" dirty="0" smtClean="0"/>
              <a:t>BTC </a:t>
            </a:r>
            <a:r>
              <a:rPr lang="en-US" sz="2800" dirty="0" smtClean="0"/>
              <a:t>with </a:t>
            </a:r>
            <a:r>
              <a:rPr lang="en-US" sz="2800" dirty="0" err="1" smtClean="0"/>
              <a:t>btc</a:t>
            </a:r>
            <a:r>
              <a:rPr lang="en-US" sz="2800" dirty="0" smtClean="0"/>
              <a:t>.</a:t>
            </a:r>
          </a:p>
          <a:p>
            <a:r>
              <a:rPr lang="en-US" sz="2800" dirty="0" smtClean="0"/>
              <a:t>[2] miners pay themselves</a:t>
            </a:r>
          </a:p>
          <a:p>
            <a:r>
              <a:rPr lang="en-US" sz="2800" dirty="0"/>
              <a:t>Possible “emergency blocks” </a:t>
            </a:r>
          </a:p>
          <a:p>
            <a:pPr lvl="1"/>
            <a:r>
              <a:rPr lang="en-US" sz="2400" dirty="0"/>
              <a:t>ultra-small</a:t>
            </a:r>
          </a:p>
          <a:p>
            <a:pPr lvl="1"/>
            <a:r>
              <a:rPr lang="en-US" sz="2400" dirty="0"/>
              <a:t>Within Mainchain coinbase</a:t>
            </a:r>
          </a:p>
          <a:p>
            <a:endParaRPr lang="en-US" sz="2800" dirty="0" smtClean="0"/>
          </a:p>
        </p:txBody>
      </p:sp>
    </p:spTree>
    <p:extLst>
      <p:ext uri="{BB962C8B-B14F-4D97-AF65-F5344CB8AC3E}">
        <p14:creationId xmlns:p14="http://schemas.microsoft.com/office/powerpoint/2010/main" val="1427049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Surviving a Fatal Attack</a:t>
            </a:r>
            <a:endParaRPr lang="en-US" dirty="0"/>
          </a:p>
        </p:txBody>
      </p:sp>
      <p:sp>
        <p:nvSpPr>
          <p:cNvPr id="3" name="Content Placeholder 2"/>
          <p:cNvSpPr>
            <a:spLocks noGrp="1"/>
          </p:cNvSpPr>
          <p:nvPr>
            <p:ph idx="1"/>
          </p:nvPr>
        </p:nvSpPr>
        <p:spPr>
          <a:xfrm>
            <a:off x="304800" y="1219200"/>
            <a:ext cx="8534400" cy="2766391"/>
          </a:xfrm>
        </p:spPr>
        <p:txBody>
          <a:bodyPr/>
          <a:lstStyle/>
          <a:p>
            <a:r>
              <a:rPr lang="en-US" dirty="0" smtClean="0"/>
              <a:t>Say an attack disables all of the nodes.</a:t>
            </a:r>
          </a:p>
          <a:p>
            <a:pPr lvl="1"/>
            <a:r>
              <a:rPr lang="en-US" baseline="0" dirty="0" smtClean="0"/>
              <a:t>Typically: existential</a:t>
            </a:r>
          </a:p>
          <a:p>
            <a:r>
              <a:rPr lang="en-US" dirty="0" smtClean="0"/>
              <a:t>OK, say an attack disables the </a:t>
            </a:r>
            <a:r>
              <a:rPr lang="en-US" i="1" dirty="0" smtClean="0"/>
              <a:t>large nodes</a:t>
            </a:r>
            <a:r>
              <a:rPr lang="en-US" dirty="0" smtClean="0"/>
              <a:t> only.</a:t>
            </a:r>
          </a:p>
          <a:p>
            <a:pPr lvl="1"/>
            <a:r>
              <a:rPr lang="en-US" baseline="0" dirty="0" smtClean="0"/>
              <a:t>Worst</a:t>
            </a:r>
            <a:r>
              <a:rPr lang="en-US" dirty="0" smtClean="0"/>
              <a:t> case: All “Large BTC” are paused.</a:t>
            </a:r>
          </a:p>
          <a:p>
            <a:pPr lvl="1"/>
            <a:r>
              <a:rPr lang="en-US" baseline="0" dirty="0" smtClean="0"/>
              <a:t>Best case:</a:t>
            </a:r>
            <a:r>
              <a:rPr lang="en-US" dirty="0" smtClean="0"/>
              <a:t> Full refund on “small BTC”</a:t>
            </a:r>
            <a:endParaRPr lang="en-US" baseline="0" dirty="0" smtClean="0"/>
          </a:p>
        </p:txBody>
      </p:sp>
      <p:sp>
        <p:nvSpPr>
          <p:cNvPr id="4" name="Oval 3"/>
          <p:cNvSpPr/>
          <p:nvPr/>
        </p:nvSpPr>
        <p:spPr>
          <a:xfrm>
            <a:off x="2223052" y="5174974"/>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Oval 4"/>
          <p:cNvSpPr/>
          <p:nvPr/>
        </p:nvSpPr>
        <p:spPr>
          <a:xfrm>
            <a:off x="2759765" y="4492487"/>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p:cNvSpPr/>
          <p:nvPr/>
        </p:nvSpPr>
        <p:spPr>
          <a:xfrm>
            <a:off x="3276600" y="490993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p:cNvSpPr/>
          <p:nvPr/>
        </p:nvSpPr>
        <p:spPr>
          <a:xfrm>
            <a:off x="2882348" y="55626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p:cNvSpPr/>
          <p:nvPr/>
        </p:nvSpPr>
        <p:spPr>
          <a:xfrm>
            <a:off x="1219200" y="634944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5400" y="4343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33600" y="4184374"/>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02765" y="44394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80591" y="591595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113183" y="5867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600200" y="4724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104862" y="483373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683026" y="5738191"/>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04461" y="52197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06826" y="615273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76530" y="44552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487556" y="5105400"/>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71331" y="47219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9540" y="4455215"/>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838200" y="4455215"/>
            <a:ext cx="381000" cy="604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62100" y="4290391"/>
            <a:ext cx="485361" cy="1031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65192" y="4515678"/>
            <a:ext cx="118443" cy="18490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113183" y="4782378"/>
            <a:ext cx="411230" cy="652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124779" y="5224099"/>
            <a:ext cx="306456" cy="296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318798" y="5842449"/>
            <a:ext cx="317018" cy="73509"/>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780762" y="6056244"/>
            <a:ext cx="266699" cy="13324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416326" y="6305135"/>
            <a:ext cx="145774" cy="604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312505" y="5814391"/>
            <a:ext cx="506895" cy="12589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868557" y="5479774"/>
            <a:ext cx="354495" cy="28104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1676401" y="5203938"/>
            <a:ext cx="457199" cy="8450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1772479" y="4866021"/>
            <a:ext cx="437321" cy="3089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134967" y="4534989"/>
            <a:ext cx="706507" cy="7262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653458" y="4933383"/>
            <a:ext cx="401707" cy="9581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265965" y="4626457"/>
            <a:ext cx="135002" cy="205616"/>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3057940" y="4758206"/>
            <a:ext cx="218660" cy="17517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2564297" y="5440007"/>
            <a:ext cx="271668" cy="1899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145824" y="5253762"/>
            <a:ext cx="203663" cy="29741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2484088" y="4782378"/>
            <a:ext cx="262424" cy="39259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3044688" y="62653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27783" y="6151078"/>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flipV="1">
            <a:off x="3265006" y="6269777"/>
            <a:ext cx="306456" cy="2966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3220279" y="5871554"/>
            <a:ext cx="361121" cy="27952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636065" y="6451246"/>
            <a:ext cx="152400" cy="15240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p:nvPr/>
        </p:nvCxnSpPr>
        <p:spPr>
          <a:xfrm>
            <a:off x="3242794" y="6365599"/>
            <a:ext cx="344101" cy="1618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ontent Placeholder 2"/>
          <p:cNvSpPr txBox="1">
            <a:spLocks/>
          </p:cNvSpPr>
          <p:nvPr/>
        </p:nvSpPr>
        <p:spPr>
          <a:xfrm>
            <a:off x="4737255" y="3909391"/>
            <a:ext cx="4320605" cy="302480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Channels are off-chain.</a:t>
            </a:r>
          </a:p>
          <a:p>
            <a:r>
              <a:rPr lang="en-US" sz="2800" dirty="0" smtClean="0"/>
              <a:t>[1] miners sell BTC for </a:t>
            </a:r>
            <a:r>
              <a:rPr lang="en-US" sz="2800" dirty="0" err="1" smtClean="0"/>
              <a:t>btc</a:t>
            </a:r>
            <a:r>
              <a:rPr lang="en-US" sz="2800" dirty="0" smtClean="0"/>
              <a:t>.</a:t>
            </a:r>
          </a:p>
          <a:p>
            <a:r>
              <a:rPr lang="en-US" sz="2800" dirty="0" smtClean="0"/>
              <a:t>[2] miners pay themselves</a:t>
            </a:r>
          </a:p>
          <a:p>
            <a:r>
              <a:rPr lang="en-US" sz="2800" dirty="0"/>
              <a:t>Possible “emergency blocks” </a:t>
            </a:r>
          </a:p>
          <a:p>
            <a:pPr lvl="1"/>
            <a:r>
              <a:rPr lang="en-US" sz="2400" dirty="0"/>
              <a:t>ultra-small</a:t>
            </a:r>
          </a:p>
          <a:p>
            <a:pPr lvl="1"/>
            <a:r>
              <a:rPr lang="en-US" sz="2400" dirty="0"/>
              <a:t>Within Mainchain coinbase</a:t>
            </a:r>
          </a:p>
          <a:p>
            <a:endParaRPr lang="en-US" sz="2800" dirty="0" smtClean="0"/>
          </a:p>
        </p:txBody>
      </p:sp>
      <p:sp>
        <p:nvSpPr>
          <p:cNvPr id="23" name="Rounded Rectangle 22"/>
          <p:cNvSpPr/>
          <p:nvPr/>
        </p:nvSpPr>
        <p:spPr>
          <a:xfrm>
            <a:off x="457201" y="3962400"/>
            <a:ext cx="8600660" cy="549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 Realistic case:  (Probably) </a:t>
            </a:r>
            <a:r>
              <a:rPr lang="en-US" sz="2400" dirty="0"/>
              <a:t>95% of </a:t>
            </a:r>
            <a:r>
              <a:rPr lang="en-US" sz="2400" dirty="0" smtClean="0"/>
              <a:t>users </a:t>
            </a:r>
            <a:r>
              <a:rPr lang="en-US" sz="2400" dirty="0"/>
              <a:t>get a </a:t>
            </a:r>
            <a:r>
              <a:rPr lang="en-US" sz="2400" dirty="0" smtClean="0"/>
              <a:t>refund, at cost 1-2</a:t>
            </a:r>
            <a:r>
              <a:rPr lang="en-US" sz="2400" dirty="0"/>
              <a:t>%.</a:t>
            </a:r>
            <a:endParaRPr lang="en-US" dirty="0"/>
          </a:p>
          <a:p>
            <a:pPr algn="ctr"/>
            <a:endParaRPr lang="en-US" dirty="0"/>
          </a:p>
        </p:txBody>
      </p:sp>
      <p:sp>
        <p:nvSpPr>
          <p:cNvPr id="51" name="Rounded Rectangle 50"/>
          <p:cNvSpPr/>
          <p:nvPr/>
        </p:nvSpPr>
        <p:spPr>
          <a:xfrm>
            <a:off x="177844" y="6053833"/>
            <a:ext cx="8935676" cy="549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smtClean="0"/>
              <a:t>Result: Attack is pointless, largely no point in bothering with attacking.</a:t>
            </a:r>
            <a:endParaRPr lang="en-US" dirty="0"/>
          </a:p>
        </p:txBody>
      </p:sp>
    </p:spTree>
    <p:extLst>
      <p:ext uri="{BB962C8B-B14F-4D97-AF65-F5344CB8AC3E}">
        <p14:creationId xmlns:p14="http://schemas.microsoft.com/office/powerpoint/2010/main" val="2917427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5562600" cy="3733800"/>
          </a:xfrm>
        </p:spPr>
        <p:txBody>
          <a:bodyPr>
            <a:normAutofit/>
          </a:bodyPr>
          <a:lstStyle/>
          <a:p>
            <a:r>
              <a:rPr lang="en-US" baseline="0" dirty="0" smtClean="0"/>
              <a:t>“Weighing the pizza” -- static and solitary, ignores </a:t>
            </a:r>
            <a:r>
              <a:rPr lang="en-US" i="1" baseline="0" dirty="0" smtClean="0"/>
              <a:t>strategic interaction</a:t>
            </a:r>
            <a:r>
              <a:rPr lang="en-US" baseline="0" dirty="0" smtClean="0"/>
              <a:t> .</a:t>
            </a:r>
            <a:r>
              <a:rPr lang="en-US" dirty="0" smtClean="0"/>
              <a:t> Need Reactive / Organic metaphor.</a:t>
            </a:r>
          </a:p>
          <a:p>
            <a:r>
              <a:rPr lang="en-US" dirty="0" smtClean="0"/>
              <a:t>Better metaphor: weed that won’t die.</a:t>
            </a:r>
            <a:endParaRPr lang="en-US" dirty="0" smtClean="0"/>
          </a:p>
        </p:txBody>
      </p:sp>
      <p:sp>
        <p:nvSpPr>
          <p:cNvPr id="5" name="Content Placeholder 2"/>
          <p:cNvSpPr txBox="1">
            <a:spLocks/>
          </p:cNvSpPr>
          <p:nvPr/>
        </p:nvSpPr>
        <p:spPr>
          <a:xfrm>
            <a:off x="152400" y="5138057"/>
            <a:ext cx="8991600" cy="16002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Small BTC + Large BTC (+ Lightning ) = </a:t>
            </a:r>
            <a:r>
              <a:rPr lang="en-US" sz="3300" b="1" dirty="0" smtClean="0">
                <a:ln>
                  <a:solidFill>
                    <a:sysClr val="windowText" lastClr="000000"/>
                  </a:solidFill>
                </a:ln>
                <a:solidFill>
                  <a:schemeClr val="accent3">
                    <a:lumMod val="60000"/>
                    <a:lumOff val="40000"/>
                  </a:schemeClr>
                </a:solidFill>
              </a:rPr>
              <a:t>Regeneration</a:t>
            </a:r>
          </a:p>
          <a:p>
            <a:r>
              <a:rPr lang="en-US" dirty="0" smtClean="0"/>
              <a:t>Regeneration = Attack’s Wont Succeed = Attacks costly, and embarrassing.</a:t>
            </a:r>
          </a:p>
          <a:p>
            <a:r>
              <a:rPr lang="en-US" dirty="0" smtClean="0"/>
              <a:t>Conclusion: can take “large” risks, but only pay “small costs”</a:t>
            </a:r>
          </a:p>
        </p:txBody>
      </p:sp>
      <p:sp>
        <p:nvSpPr>
          <p:cNvPr id="2" name="Title 1"/>
          <p:cNvSpPr>
            <a:spLocks noGrp="1"/>
          </p:cNvSpPr>
          <p:nvPr>
            <p:ph type="title"/>
          </p:nvPr>
        </p:nvSpPr>
        <p:spPr>
          <a:xfrm>
            <a:off x="457200" y="0"/>
            <a:ext cx="8229600" cy="1143000"/>
          </a:xfrm>
        </p:spPr>
        <p:txBody>
          <a:bodyPr>
            <a:normAutofit/>
          </a:bodyPr>
          <a:lstStyle/>
          <a:p>
            <a:r>
              <a:rPr lang="en-US" sz="5400" dirty="0" smtClean="0"/>
              <a:t>(Potential)</a:t>
            </a:r>
            <a:r>
              <a:rPr lang="en-US" sz="5400" baseline="0" dirty="0" smtClean="0"/>
              <a:t> </a:t>
            </a:r>
            <a:r>
              <a:rPr lang="en-US" sz="5400" dirty="0" smtClean="0"/>
              <a:t>Synergy</a:t>
            </a:r>
            <a:endParaRPr lang="en-US" sz="5400" dirty="0"/>
          </a:p>
        </p:txBody>
      </p:sp>
      <p:pic>
        <p:nvPicPr>
          <p:cNvPr id="1028" name="Picture 4" descr="Image result for growing plant with underground root visi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1003556"/>
            <a:ext cx="2886982" cy="39875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43900" y="1447800"/>
            <a:ext cx="685800" cy="381000"/>
          </a:xfrm>
          <a:prstGeom prst="rect">
            <a:avLst/>
          </a:prstGeom>
          <a:solidFill>
            <a:schemeClr val="accent3">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sun</a:t>
            </a:r>
            <a:endParaRPr lang="en-US" dirty="0"/>
          </a:p>
        </p:txBody>
      </p:sp>
      <p:sp>
        <p:nvSpPr>
          <p:cNvPr id="7" name="Rectangle 6"/>
          <p:cNvSpPr/>
          <p:nvPr/>
        </p:nvSpPr>
        <p:spPr>
          <a:xfrm>
            <a:off x="8229600" y="4348843"/>
            <a:ext cx="738641" cy="3755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safety</a:t>
            </a:r>
            <a:endParaRPr lang="en-US" dirty="0"/>
          </a:p>
        </p:txBody>
      </p:sp>
    </p:spTree>
    <p:extLst>
      <p:ext uri="{BB962C8B-B14F-4D97-AF65-F5344CB8AC3E}">
        <p14:creationId xmlns:p14="http://schemas.microsoft.com/office/powerpoint/2010/main" val="366862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Pizza</a:t>
            </a:r>
            <a:endParaRPr lang="en-US" dirty="0"/>
          </a:p>
        </p:txBody>
      </p:sp>
      <p:sp>
        <p:nvSpPr>
          <p:cNvPr id="3" name="Content Placeholder 2"/>
          <p:cNvSpPr>
            <a:spLocks noGrp="1"/>
          </p:cNvSpPr>
          <p:nvPr>
            <p:ph idx="1"/>
          </p:nvPr>
        </p:nvSpPr>
        <p:spPr>
          <a:xfrm>
            <a:off x="381000" y="1103086"/>
            <a:ext cx="6781800" cy="1143000"/>
          </a:xfrm>
        </p:spPr>
        <p:txBody>
          <a:bodyPr/>
          <a:lstStyle/>
          <a:p>
            <a:r>
              <a:rPr lang="en-US" dirty="0" smtClean="0"/>
              <a:t>If we cut</a:t>
            </a:r>
            <a:r>
              <a:rPr lang="en-US" baseline="0" dirty="0" smtClean="0"/>
              <a:t> a pizza into more slices, does it weigh any less?</a:t>
            </a:r>
          </a:p>
        </p:txBody>
      </p:sp>
      <p:pic>
        <p:nvPicPr>
          <p:cNvPr id="3074" name="Picture 2" descr="Image result for pizz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543" y="2413000"/>
            <a:ext cx="5715000" cy="419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177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61288"/>
          </a:xfrm>
        </p:spPr>
        <p:txBody>
          <a:bodyPr/>
          <a:lstStyle/>
          <a:p>
            <a:r>
              <a:rPr lang="en-US" dirty="0" smtClean="0"/>
              <a:t>Game Changer – Metaphors</a:t>
            </a:r>
            <a:endParaRPr lang="en-US" dirty="0"/>
          </a:p>
        </p:txBody>
      </p:sp>
      <p:sp>
        <p:nvSpPr>
          <p:cNvPr id="3" name="Content Placeholder 2"/>
          <p:cNvSpPr>
            <a:spLocks noGrp="1"/>
          </p:cNvSpPr>
          <p:nvPr>
            <p:ph idx="1"/>
          </p:nvPr>
        </p:nvSpPr>
        <p:spPr>
          <a:xfrm>
            <a:off x="457200" y="1066800"/>
            <a:ext cx="8229600" cy="5696712"/>
          </a:xfrm>
        </p:spPr>
        <p:txBody>
          <a:bodyPr>
            <a:normAutofit fontScale="92500" lnSpcReduction="10000"/>
          </a:bodyPr>
          <a:lstStyle/>
          <a:p>
            <a:r>
              <a:rPr lang="en-US" dirty="0" smtClean="0"/>
              <a:t>US Legal</a:t>
            </a:r>
          </a:p>
          <a:p>
            <a:pPr lvl="1"/>
            <a:r>
              <a:rPr lang="en-US" dirty="0" smtClean="0"/>
              <a:t>Global </a:t>
            </a:r>
            <a:r>
              <a:rPr lang="en-US" b="1" dirty="0" err="1" smtClean="0"/>
              <a:t>BitTorrent</a:t>
            </a:r>
            <a:r>
              <a:rPr lang="en-US" b="1" dirty="0" smtClean="0"/>
              <a:t> </a:t>
            </a:r>
            <a:r>
              <a:rPr lang="en-US" dirty="0" smtClean="0"/>
              <a:t>(VPN allows sophisticated consumers to breach copyright laws, therefore non-VPN unsophisticated breaches are</a:t>
            </a:r>
            <a:r>
              <a:rPr lang="en-US" baseline="0" dirty="0" smtClean="0"/>
              <a:t> often tolerated).</a:t>
            </a:r>
          </a:p>
          <a:p>
            <a:pPr lvl="1"/>
            <a:r>
              <a:rPr lang="en-US" baseline="0" dirty="0" smtClean="0"/>
              <a:t>Alcohol </a:t>
            </a:r>
            <a:r>
              <a:rPr lang="en-US" b="1" baseline="0" dirty="0" smtClean="0"/>
              <a:t>Prohibition</a:t>
            </a:r>
            <a:r>
              <a:rPr lang="en-US" baseline="0" dirty="0" smtClean="0"/>
              <a:t> (opposite – total ban was attempted, but it backfired resulting in large black market sales, rise of mafia, </a:t>
            </a:r>
            <a:r>
              <a:rPr lang="en-US" baseline="0" dirty="0" err="1" smtClean="0"/>
              <a:t>etc</a:t>
            </a:r>
            <a:r>
              <a:rPr lang="en-US" baseline="0" dirty="0" smtClean="0"/>
              <a:t>)</a:t>
            </a:r>
          </a:p>
          <a:p>
            <a:r>
              <a:rPr lang="en-US" dirty="0" smtClean="0"/>
              <a:t>Biology</a:t>
            </a:r>
          </a:p>
          <a:p>
            <a:pPr lvl="1"/>
            <a:r>
              <a:rPr lang="en-US" dirty="0" smtClean="0"/>
              <a:t>Dominance Hierarchies</a:t>
            </a:r>
          </a:p>
          <a:p>
            <a:pPr lvl="1"/>
            <a:r>
              <a:rPr lang="en-US" dirty="0" smtClean="0"/>
              <a:t>Costly Signaling (Handicap Principle)</a:t>
            </a:r>
          </a:p>
          <a:p>
            <a:r>
              <a:rPr lang="en-US" dirty="0" smtClean="0"/>
              <a:t>Psychology</a:t>
            </a:r>
          </a:p>
          <a:p>
            <a:pPr lvl="1"/>
            <a:r>
              <a:rPr lang="en-US" dirty="0" smtClean="0"/>
              <a:t>Learned Helplessness (saving effort, in situations which are perceived as hopeless).</a:t>
            </a:r>
          </a:p>
          <a:p>
            <a:pPr lvl="1"/>
            <a:endParaRPr lang="en-US" dirty="0" smtClean="0"/>
          </a:p>
          <a:p>
            <a:endParaRPr lang="en-US" dirty="0"/>
          </a:p>
        </p:txBody>
      </p:sp>
      <p:pic>
        <p:nvPicPr>
          <p:cNvPr id="4" name="Picture 3"/>
          <p:cNvPicPr>
            <a:picLocks noChangeAspect="1"/>
          </p:cNvPicPr>
          <p:nvPr/>
        </p:nvPicPr>
        <p:blipFill>
          <a:blip r:embed="rId2"/>
          <a:stretch>
            <a:fillRect/>
          </a:stretch>
        </p:blipFill>
        <p:spPr>
          <a:xfrm>
            <a:off x="6705600" y="4191000"/>
            <a:ext cx="1172094" cy="1371600"/>
          </a:xfrm>
          <a:prstGeom prst="rect">
            <a:avLst/>
          </a:prstGeom>
        </p:spPr>
      </p:pic>
    </p:spTree>
    <p:extLst>
      <p:ext uri="{BB962C8B-B14F-4D97-AF65-F5344CB8AC3E}">
        <p14:creationId xmlns:p14="http://schemas.microsoft.com/office/powerpoint/2010/main" val="532506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Conclusion: Benefits</a:t>
            </a:r>
            <a:endParaRPr lang="en-US" sz="5400" b="1" dirty="0"/>
          </a:p>
        </p:txBody>
      </p:sp>
      <p:sp>
        <p:nvSpPr>
          <p:cNvPr id="3" name="Content Placeholder 2"/>
          <p:cNvSpPr>
            <a:spLocks noGrp="1"/>
          </p:cNvSpPr>
          <p:nvPr>
            <p:ph idx="1"/>
          </p:nvPr>
        </p:nvSpPr>
        <p:spPr>
          <a:xfrm>
            <a:off x="685800" y="1600200"/>
            <a:ext cx="7086600" cy="5029200"/>
          </a:xfrm>
        </p:spPr>
        <p:txBody>
          <a:bodyPr>
            <a:normAutofit/>
          </a:bodyPr>
          <a:lstStyle/>
          <a:p>
            <a:pPr marL="514350" indent="-514350">
              <a:buFont typeface="+mj-lt"/>
              <a:buAutoNum type="arabicPeriod"/>
            </a:pPr>
            <a:r>
              <a:rPr lang="en-US" dirty="0" smtClean="0"/>
              <a:t>Scale by factor </a:t>
            </a:r>
            <a:r>
              <a:rPr lang="en-US" dirty="0" smtClean="0"/>
              <a:t>of </a:t>
            </a:r>
            <a:r>
              <a:rPr lang="en-US" dirty="0" smtClean="0"/>
              <a:t>3  (2 </a:t>
            </a:r>
            <a:r>
              <a:rPr lang="en-US" dirty="0" smtClean="0">
                <a:sym typeface="Wingdings" panose="05000000000000000000" pitchFamily="2" charset="2"/>
              </a:rPr>
              <a:t> 6)</a:t>
            </a:r>
            <a:r>
              <a:rPr lang="en-US" dirty="0" smtClean="0"/>
              <a:t>.</a:t>
            </a:r>
            <a:endParaRPr lang="en-US" dirty="0" smtClean="0"/>
          </a:p>
          <a:p>
            <a:pPr marL="514350" indent="-514350">
              <a:buFont typeface="+mj-lt"/>
              <a:buAutoNum type="arabicPeriod"/>
            </a:pPr>
            <a:r>
              <a:rPr lang="en-US" dirty="0" smtClean="0"/>
              <a:t>Laboratory for “Scale Experiments”.</a:t>
            </a:r>
            <a:endParaRPr lang="en-US" dirty="0" smtClean="0"/>
          </a:p>
          <a:p>
            <a:pPr marL="514350" indent="-514350">
              <a:buFont typeface="+mj-lt"/>
              <a:buAutoNum type="arabicPeriod"/>
            </a:pPr>
            <a:r>
              <a:rPr lang="en-US" dirty="0" smtClean="0"/>
              <a:t>Only hope for</a:t>
            </a:r>
            <a:r>
              <a:rPr lang="en-US" baseline="0" dirty="0" smtClean="0"/>
              <a:t> decreasing </a:t>
            </a:r>
            <a:r>
              <a:rPr lang="en-US" baseline="0" dirty="0" smtClean="0"/>
              <a:t>size</a:t>
            </a:r>
            <a:r>
              <a:rPr lang="en-US" dirty="0" smtClean="0"/>
              <a:t> (recovering nodes).</a:t>
            </a:r>
            <a:endParaRPr lang="en-US" baseline="0" dirty="0" smtClean="0"/>
          </a:p>
          <a:p>
            <a:pPr marL="514350" indent="-514350">
              <a:buFont typeface="+mj-lt"/>
              <a:buAutoNum type="arabicPeriod"/>
            </a:pPr>
            <a:r>
              <a:rPr lang="en-US" dirty="0" smtClean="0"/>
              <a:t>Improvements </a:t>
            </a:r>
            <a:r>
              <a:rPr lang="en-US" dirty="0" smtClean="0"/>
              <a:t>in </a:t>
            </a:r>
            <a:r>
              <a:rPr lang="en-US" dirty="0" smtClean="0"/>
              <a:t>tech increase </a:t>
            </a:r>
            <a:r>
              <a:rPr lang="en-US" i="1" dirty="0" smtClean="0"/>
              <a:t>both </a:t>
            </a:r>
            <a:r>
              <a:rPr lang="en-US" dirty="0" smtClean="0"/>
              <a:t>security &amp; scale simultaneously.</a:t>
            </a:r>
            <a:endParaRPr lang="en-US" baseline="0" dirty="0" smtClean="0"/>
          </a:p>
          <a:p>
            <a:pPr marL="514350" indent="-514350">
              <a:buFont typeface="+mj-lt"/>
              <a:buAutoNum type="arabicPeriod"/>
            </a:pPr>
            <a:r>
              <a:rPr lang="en-US" dirty="0" smtClean="0"/>
              <a:t>My Ulterior Motives</a:t>
            </a:r>
          </a:p>
          <a:p>
            <a:pPr marL="971550" lvl="1" indent="-514350">
              <a:buFont typeface="+mj-lt"/>
              <a:buAutoNum type="arabicPeriod"/>
            </a:pPr>
            <a:r>
              <a:rPr lang="en-US" dirty="0" smtClean="0"/>
              <a:t>Sidechains (Anti-Scam)</a:t>
            </a:r>
          </a:p>
          <a:p>
            <a:pPr marL="971550" lvl="1" indent="-514350">
              <a:buFont typeface="+mj-lt"/>
              <a:buAutoNum type="arabicPeriod"/>
            </a:pPr>
            <a:r>
              <a:rPr lang="en-US" dirty="0" smtClean="0"/>
              <a:t>Hivemind</a:t>
            </a:r>
          </a:p>
        </p:txBody>
      </p:sp>
    </p:spTree>
    <p:extLst>
      <p:ext uri="{BB962C8B-B14F-4D97-AF65-F5344CB8AC3E}">
        <p14:creationId xmlns:p14="http://schemas.microsoft.com/office/powerpoint/2010/main" val="21316566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067801" cy="6800851"/>
          </a:xfrm>
          <a:prstGeom prst="rect">
            <a:avLst/>
          </a:prstGeom>
        </p:spPr>
      </p:pic>
      <p:sp>
        <p:nvSpPr>
          <p:cNvPr id="5" name="Rectangle 4"/>
          <p:cNvSpPr/>
          <p:nvPr/>
        </p:nvSpPr>
        <p:spPr>
          <a:xfrm>
            <a:off x="0" y="76200"/>
            <a:ext cx="9067801" cy="6724651"/>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400" y="2286000"/>
            <a:ext cx="8229600" cy="1143000"/>
          </a:xfrm>
        </p:spPr>
        <p:txBody>
          <a:bodyPr>
            <a:normAutofit fontScale="90000"/>
          </a:bodyPr>
          <a:lstStyle/>
          <a:p>
            <a:r>
              <a:rPr lang="en-US" sz="8000" b="1" dirty="0" smtClean="0"/>
              <a:t>Thank You</a:t>
            </a:r>
            <a:r>
              <a:rPr lang="en-US" sz="8000" b="1" dirty="0" smtClean="0"/>
              <a:t>!!</a:t>
            </a:r>
            <a:r>
              <a:rPr lang="en-US" sz="6000" b="1" dirty="0"/>
              <a:t/>
            </a:r>
            <a:br>
              <a:rPr lang="en-US" sz="6000" b="1" dirty="0"/>
            </a:br>
            <a:r>
              <a:rPr lang="en-US" sz="6000" b="1" dirty="0" smtClean="0"/>
              <a:t/>
            </a:r>
            <a:br>
              <a:rPr lang="en-US" sz="6000" b="1" dirty="0" smtClean="0"/>
            </a:br>
            <a:r>
              <a:rPr lang="en-US" sz="3600" dirty="0" smtClean="0"/>
              <a:t>Paul Sztorc</a:t>
            </a:r>
            <a:endParaRPr lang="en-US" sz="6000" dirty="0"/>
          </a:p>
        </p:txBody>
      </p:sp>
      <p:pic>
        <p:nvPicPr>
          <p:cNvPr id="3" name="image3.png" descr="bloq-logo.png"/>
          <p:cNvPicPr>
            <a:picLocks noChangeAspect="1"/>
          </p:cNvPicPr>
          <p:nvPr/>
        </p:nvPicPr>
        <p:blipFill>
          <a:blip r:embed="rId3">
            <a:extLst/>
          </a:blip>
          <a:stretch>
            <a:fillRect/>
          </a:stretch>
        </p:blipFill>
        <p:spPr>
          <a:xfrm>
            <a:off x="4016301" y="4114800"/>
            <a:ext cx="1263797" cy="609600"/>
          </a:xfrm>
          <a:prstGeom prst="rect">
            <a:avLst/>
          </a:prstGeom>
          <a:ln w="12700">
            <a:miter lim="400000"/>
          </a:ln>
        </p:spPr>
      </p:pic>
    </p:spTree>
    <p:extLst>
      <p:ext uri="{BB962C8B-B14F-4D97-AF65-F5344CB8AC3E}">
        <p14:creationId xmlns:p14="http://schemas.microsoft.com/office/powerpoint/2010/main" val="1735212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Autofit/>
          </a:bodyPr>
          <a:lstStyle/>
          <a:p>
            <a:r>
              <a:rPr lang="en-US" sz="8800" dirty="0" smtClean="0"/>
              <a:t>Appendix</a:t>
            </a:r>
            <a:endParaRPr lang="en-US" sz="88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0677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Game Changer</a:t>
            </a:r>
            <a:endParaRPr lang="en-US" dirty="0"/>
          </a:p>
        </p:txBody>
      </p:sp>
      <p:sp>
        <p:nvSpPr>
          <p:cNvPr id="5" name="TextBox 4"/>
          <p:cNvSpPr txBox="1"/>
          <p:nvPr/>
        </p:nvSpPr>
        <p:spPr>
          <a:xfrm>
            <a:off x="2159535" y="2209800"/>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6" name="TextBox 5"/>
          <p:cNvSpPr txBox="1"/>
          <p:nvPr/>
        </p:nvSpPr>
        <p:spPr>
          <a:xfrm>
            <a:off x="1016535" y="4038600"/>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sp>
        <p:nvSpPr>
          <p:cNvPr id="7" name="TextBox 6"/>
          <p:cNvSpPr txBox="1"/>
          <p:nvPr/>
        </p:nvSpPr>
        <p:spPr>
          <a:xfrm>
            <a:off x="3429000" y="3733800"/>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8" name="TextBox 7"/>
          <p:cNvSpPr txBox="1"/>
          <p:nvPr/>
        </p:nvSpPr>
        <p:spPr>
          <a:xfrm>
            <a:off x="3458205" y="4122410"/>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cxnSp>
        <p:nvCxnSpPr>
          <p:cNvPr id="10" name="Straight Connector 9"/>
          <p:cNvCxnSpPr/>
          <p:nvPr/>
        </p:nvCxnSpPr>
        <p:spPr>
          <a:xfrm flipH="1">
            <a:off x="1930935" y="2733020"/>
            <a:ext cx="838200" cy="127221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H="1" flipV="1">
            <a:off x="2982389" y="2733020"/>
            <a:ext cx="590591" cy="10007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13896" y="3002576"/>
            <a:ext cx="583814" cy="461665"/>
          </a:xfrm>
          <a:prstGeom prst="rect">
            <a:avLst/>
          </a:prstGeom>
          <a:noFill/>
        </p:spPr>
        <p:txBody>
          <a:bodyPr wrap="none" rtlCol="0">
            <a:spAutoFit/>
          </a:bodyPr>
          <a:lstStyle/>
          <a:p>
            <a:r>
              <a:rPr lang="en-US" sz="2400" b="1" i="1" dirty="0" smtClean="0">
                <a:solidFill>
                  <a:srgbClr val="92D050"/>
                </a:solidFill>
              </a:rPr>
              <a:t>big</a:t>
            </a:r>
            <a:endParaRPr lang="en-US" sz="2400" b="1" i="1" dirty="0">
              <a:solidFill>
                <a:srgbClr val="92D050"/>
              </a:solidFill>
            </a:endParaRPr>
          </a:p>
        </p:txBody>
      </p:sp>
      <p:sp>
        <p:nvSpPr>
          <p:cNvPr id="17" name="TextBox 16"/>
          <p:cNvSpPr txBox="1"/>
          <p:nvPr/>
        </p:nvSpPr>
        <p:spPr>
          <a:xfrm>
            <a:off x="3415062" y="3002577"/>
            <a:ext cx="865943" cy="461665"/>
          </a:xfrm>
          <a:prstGeom prst="rect">
            <a:avLst/>
          </a:prstGeom>
          <a:noFill/>
        </p:spPr>
        <p:txBody>
          <a:bodyPr wrap="none" rtlCol="0">
            <a:spAutoFit/>
          </a:bodyPr>
          <a:lstStyle/>
          <a:p>
            <a:r>
              <a:rPr lang="en-US" sz="2400" b="1" i="1" dirty="0" smtClean="0">
                <a:solidFill>
                  <a:srgbClr val="92D050"/>
                </a:solidFill>
              </a:rPr>
              <a:t>small</a:t>
            </a:r>
            <a:endParaRPr lang="en-US" sz="2400" b="1" i="1" dirty="0">
              <a:solidFill>
                <a:srgbClr val="92D050"/>
              </a:solidFill>
            </a:endParaRPr>
          </a:p>
        </p:txBody>
      </p:sp>
      <p:sp>
        <p:nvSpPr>
          <p:cNvPr id="18" name="TextBox 17"/>
          <p:cNvSpPr txBox="1"/>
          <p:nvPr/>
        </p:nvSpPr>
        <p:spPr>
          <a:xfrm>
            <a:off x="5324856" y="1669611"/>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19" name="TextBox 18"/>
          <p:cNvSpPr txBox="1"/>
          <p:nvPr/>
        </p:nvSpPr>
        <p:spPr>
          <a:xfrm>
            <a:off x="5187069" y="4142742"/>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sp>
        <p:nvSpPr>
          <p:cNvPr id="26" name="Rounded Rectangle 25"/>
          <p:cNvSpPr/>
          <p:nvPr/>
        </p:nvSpPr>
        <p:spPr>
          <a:xfrm>
            <a:off x="152400" y="1750030"/>
            <a:ext cx="4419600" cy="4800600"/>
          </a:xfrm>
          <a:prstGeom prst="round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718790" y="1143000"/>
            <a:ext cx="1329210" cy="523220"/>
          </a:xfrm>
          <a:prstGeom prst="rect">
            <a:avLst/>
          </a:prstGeom>
          <a:noFill/>
        </p:spPr>
        <p:txBody>
          <a:bodyPr wrap="none" rtlCol="0">
            <a:spAutoFit/>
          </a:bodyPr>
          <a:lstStyle/>
          <a:p>
            <a:r>
              <a:rPr lang="en-US" sz="2800" b="1" dirty="0" smtClean="0">
                <a:solidFill>
                  <a:schemeClr val="tx1">
                    <a:lumMod val="85000"/>
                    <a:lumOff val="15000"/>
                  </a:schemeClr>
                </a:solidFill>
              </a:rPr>
              <a:t>Game 1</a:t>
            </a:r>
            <a:endParaRPr lang="en-US" sz="2800" b="1" dirty="0">
              <a:solidFill>
                <a:schemeClr val="tx1">
                  <a:lumMod val="85000"/>
                  <a:lumOff val="15000"/>
                </a:schemeClr>
              </a:solidFill>
            </a:endParaRPr>
          </a:p>
        </p:txBody>
      </p:sp>
      <p:cxnSp>
        <p:nvCxnSpPr>
          <p:cNvPr id="30" name="Straight Connector 29"/>
          <p:cNvCxnSpPr/>
          <p:nvPr/>
        </p:nvCxnSpPr>
        <p:spPr>
          <a:xfrm flipH="1">
            <a:off x="1219200" y="4561820"/>
            <a:ext cx="521236"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953691" y="4561820"/>
            <a:ext cx="396344"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5786" y="4621756"/>
            <a:ext cx="992131" cy="461665"/>
          </a:xfrm>
          <a:prstGeom prst="rect">
            <a:avLst/>
          </a:prstGeom>
          <a:noFill/>
        </p:spPr>
        <p:txBody>
          <a:bodyPr wrap="none" rtlCol="0">
            <a:spAutoFit/>
          </a:bodyPr>
          <a:lstStyle/>
          <a:p>
            <a:r>
              <a:rPr lang="en-US" sz="2400" b="1" i="1" dirty="0" smtClean="0">
                <a:solidFill>
                  <a:schemeClr val="accent5">
                    <a:lumMod val="75000"/>
                  </a:schemeClr>
                </a:solidFill>
              </a:rPr>
              <a:t>attack</a:t>
            </a:r>
            <a:endParaRPr lang="en-US" sz="2400" b="1" i="1" dirty="0">
              <a:solidFill>
                <a:schemeClr val="accent5">
                  <a:lumMod val="75000"/>
                </a:schemeClr>
              </a:solidFill>
            </a:endParaRPr>
          </a:p>
        </p:txBody>
      </p:sp>
      <p:sp>
        <p:nvSpPr>
          <p:cNvPr id="41" name="TextBox 40"/>
          <p:cNvSpPr txBox="1"/>
          <p:nvPr/>
        </p:nvSpPr>
        <p:spPr>
          <a:xfrm>
            <a:off x="2173634" y="4621756"/>
            <a:ext cx="889987" cy="461665"/>
          </a:xfrm>
          <a:prstGeom prst="rect">
            <a:avLst/>
          </a:prstGeom>
          <a:noFill/>
        </p:spPr>
        <p:txBody>
          <a:bodyPr wrap="none" rtlCol="0">
            <a:spAutoFit/>
          </a:bodyPr>
          <a:lstStyle/>
          <a:p>
            <a:r>
              <a:rPr lang="en-US" sz="2400" b="1" i="1" dirty="0" smtClean="0">
                <a:solidFill>
                  <a:schemeClr val="accent5">
                    <a:lumMod val="75000"/>
                  </a:schemeClr>
                </a:solidFill>
              </a:rPr>
              <a:t>don’t</a:t>
            </a:r>
            <a:endParaRPr lang="en-US" sz="2400" b="1" i="1" dirty="0">
              <a:solidFill>
                <a:schemeClr val="accent5">
                  <a:lumMod val="75000"/>
                </a:schemeClr>
              </a:solidFill>
            </a:endParaRPr>
          </a:p>
        </p:txBody>
      </p:sp>
      <p:sp>
        <p:nvSpPr>
          <p:cNvPr id="44" name="TextBox 43"/>
          <p:cNvSpPr txBox="1"/>
          <p:nvPr/>
        </p:nvSpPr>
        <p:spPr>
          <a:xfrm>
            <a:off x="5751444" y="2201365"/>
            <a:ext cx="2720873" cy="1384995"/>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 = </a:t>
            </a:r>
            <a:r>
              <a:rPr lang="en-US" sz="2800" b="1" dirty="0" smtClean="0"/>
              <a:t>more BTC</a:t>
            </a:r>
          </a:p>
          <a:p>
            <a:r>
              <a:rPr lang="en-US" sz="2800" b="1" dirty="0" smtClean="0">
                <a:ln>
                  <a:solidFill>
                    <a:sysClr val="windowText" lastClr="000000"/>
                  </a:solidFill>
                </a:ln>
                <a:solidFill>
                  <a:srgbClr val="92D050"/>
                </a:solidFill>
              </a:rPr>
              <a:t>+1 = </a:t>
            </a:r>
            <a:r>
              <a:rPr lang="en-US" sz="2800" b="1" dirty="0" smtClean="0"/>
              <a:t>some BTC</a:t>
            </a:r>
          </a:p>
          <a:p>
            <a:r>
              <a:rPr lang="en-US" sz="2800" b="1" dirty="0" smtClean="0">
                <a:ln>
                  <a:solidFill>
                    <a:sysClr val="windowText" lastClr="000000"/>
                  </a:solidFill>
                </a:ln>
                <a:solidFill>
                  <a:srgbClr val="92D050"/>
                </a:solidFill>
              </a:rPr>
              <a:t>-1  = </a:t>
            </a:r>
            <a:r>
              <a:rPr lang="en-US" sz="2800" b="1" dirty="0" smtClean="0"/>
              <a:t>BTC Dead :-(</a:t>
            </a:r>
            <a:endParaRPr lang="en-US" sz="2800" b="1" dirty="0"/>
          </a:p>
        </p:txBody>
      </p:sp>
      <p:sp>
        <p:nvSpPr>
          <p:cNvPr id="46" name="TextBox 45"/>
          <p:cNvSpPr txBox="1"/>
          <p:nvPr/>
        </p:nvSpPr>
        <p:spPr>
          <a:xfrm>
            <a:off x="938883" y="5336570"/>
            <a:ext cx="478016"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47" name="TextBox 46"/>
          <p:cNvSpPr txBox="1"/>
          <p:nvPr/>
        </p:nvSpPr>
        <p:spPr>
          <a:xfrm>
            <a:off x="914400" y="5725180"/>
            <a:ext cx="54694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48" name="TextBox 47"/>
          <p:cNvSpPr txBox="1"/>
          <p:nvPr/>
        </p:nvSpPr>
        <p:spPr>
          <a:xfrm>
            <a:off x="2170845" y="5348514"/>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a:t>
            </a:r>
            <a:endParaRPr lang="en-US" sz="2800" b="1" dirty="0">
              <a:ln>
                <a:solidFill>
                  <a:sysClr val="windowText" lastClr="000000"/>
                </a:solidFill>
              </a:ln>
              <a:solidFill>
                <a:srgbClr val="92D050"/>
              </a:solidFill>
            </a:endParaRPr>
          </a:p>
        </p:txBody>
      </p:sp>
      <p:sp>
        <p:nvSpPr>
          <p:cNvPr id="49" name="TextBox 48"/>
          <p:cNvSpPr txBox="1"/>
          <p:nvPr/>
        </p:nvSpPr>
        <p:spPr>
          <a:xfrm>
            <a:off x="2188984" y="5737124"/>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61" name="TextBox 60"/>
          <p:cNvSpPr txBox="1"/>
          <p:nvPr/>
        </p:nvSpPr>
        <p:spPr>
          <a:xfrm>
            <a:off x="5487258" y="4665962"/>
            <a:ext cx="3352969" cy="1384995"/>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  +1 = </a:t>
            </a:r>
            <a:r>
              <a:rPr lang="en-US" sz="2800" b="1" dirty="0" smtClean="0"/>
              <a:t>BTC Dead &gt;-)</a:t>
            </a:r>
          </a:p>
          <a:p>
            <a:r>
              <a:rPr lang="en-US" sz="2800" b="1" dirty="0" smtClean="0">
                <a:ln>
                  <a:solidFill>
                    <a:sysClr val="windowText" lastClr="000000"/>
                  </a:solidFill>
                </a:ln>
                <a:solidFill>
                  <a:srgbClr val="00B0F0"/>
                </a:solidFill>
              </a:rPr>
              <a:t>   -1 = </a:t>
            </a:r>
            <a:r>
              <a:rPr lang="en-US" sz="2800" b="1" dirty="0" smtClean="0"/>
              <a:t>BTC Alive :-(</a:t>
            </a:r>
          </a:p>
          <a:p>
            <a:r>
              <a:rPr lang="en-US" sz="2800" b="1" dirty="0" smtClean="0">
                <a:ln>
                  <a:solidFill>
                    <a:sysClr val="windowText" lastClr="000000"/>
                  </a:solidFill>
                </a:ln>
                <a:solidFill>
                  <a:srgbClr val="00B0F0"/>
                </a:solidFill>
              </a:rPr>
              <a:t>-1.1 = </a:t>
            </a:r>
            <a:r>
              <a:rPr lang="en-US" sz="2800" b="1" dirty="0" smtClean="0"/>
              <a:t>failed attack : /</a:t>
            </a:r>
            <a:endParaRPr lang="en-US" sz="2800" b="1" dirty="0"/>
          </a:p>
        </p:txBody>
      </p:sp>
    </p:spTree>
    <p:extLst>
      <p:ext uri="{BB962C8B-B14F-4D97-AF65-F5344CB8AC3E}">
        <p14:creationId xmlns:p14="http://schemas.microsoft.com/office/powerpoint/2010/main" val="33538130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181600" y="5400246"/>
            <a:ext cx="728142" cy="84160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Game Changer</a:t>
            </a:r>
            <a:endParaRPr lang="en-US" dirty="0"/>
          </a:p>
        </p:txBody>
      </p:sp>
      <p:sp>
        <p:nvSpPr>
          <p:cNvPr id="5" name="TextBox 4"/>
          <p:cNvSpPr txBox="1"/>
          <p:nvPr/>
        </p:nvSpPr>
        <p:spPr>
          <a:xfrm>
            <a:off x="2159535" y="2209800"/>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6" name="TextBox 5"/>
          <p:cNvSpPr txBox="1"/>
          <p:nvPr/>
        </p:nvSpPr>
        <p:spPr>
          <a:xfrm>
            <a:off x="1016535" y="4038600"/>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sp>
        <p:nvSpPr>
          <p:cNvPr id="7" name="TextBox 6"/>
          <p:cNvSpPr txBox="1"/>
          <p:nvPr/>
        </p:nvSpPr>
        <p:spPr>
          <a:xfrm>
            <a:off x="3429000" y="3733800"/>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8" name="TextBox 7"/>
          <p:cNvSpPr txBox="1"/>
          <p:nvPr/>
        </p:nvSpPr>
        <p:spPr>
          <a:xfrm>
            <a:off x="3458205" y="4122410"/>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cxnSp>
        <p:nvCxnSpPr>
          <p:cNvPr id="10" name="Straight Connector 9"/>
          <p:cNvCxnSpPr/>
          <p:nvPr/>
        </p:nvCxnSpPr>
        <p:spPr>
          <a:xfrm flipH="1">
            <a:off x="1930935" y="2733020"/>
            <a:ext cx="838200" cy="127221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H="1" flipV="1">
            <a:off x="2982389" y="2733020"/>
            <a:ext cx="590591" cy="10007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13896" y="3002576"/>
            <a:ext cx="583814" cy="461665"/>
          </a:xfrm>
          <a:prstGeom prst="rect">
            <a:avLst/>
          </a:prstGeom>
          <a:noFill/>
        </p:spPr>
        <p:txBody>
          <a:bodyPr wrap="none" rtlCol="0">
            <a:spAutoFit/>
          </a:bodyPr>
          <a:lstStyle/>
          <a:p>
            <a:r>
              <a:rPr lang="en-US" sz="2400" b="1" i="1" dirty="0" smtClean="0">
                <a:solidFill>
                  <a:srgbClr val="92D050"/>
                </a:solidFill>
              </a:rPr>
              <a:t>big</a:t>
            </a:r>
            <a:endParaRPr lang="en-US" sz="2400" b="1" i="1" dirty="0">
              <a:solidFill>
                <a:srgbClr val="92D050"/>
              </a:solidFill>
            </a:endParaRPr>
          </a:p>
        </p:txBody>
      </p:sp>
      <p:sp>
        <p:nvSpPr>
          <p:cNvPr id="17" name="TextBox 16"/>
          <p:cNvSpPr txBox="1"/>
          <p:nvPr/>
        </p:nvSpPr>
        <p:spPr>
          <a:xfrm>
            <a:off x="3415062" y="3002577"/>
            <a:ext cx="865943" cy="461665"/>
          </a:xfrm>
          <a:prstGeom prst="rect">
            <a:avLst/>
          </a:prstGeom>
          <a:noFill/>
        </p:spPr>
        <p:txBody>
          <a:bodyPr wrap="none" rtlCol="0">
            <a:spAutoFit/>
          </a:bodyPr>
          <a:lstStyle/>
          <a:p>
            <a:r>
              <a:rPr lang="en-US" sz="2400" b="1" i="1" dirty="0" smtClean="0">
                <a:solidFill>
                  <a:srgbClr val="92D050"/>
                </a:solidFill>
              </a:rPr>
              <a:t>small</a:t>
            </a:r>
            <a:endParaRPr lang="en-US" sz="2400" b="1" i="1" dirty="0">
              <a:solidFill>
                <a:srgbClr val="92D050"/>
              </a:solidFill>
            </a:endParaRPr>
          </a:p>
        </p:txBody>
      </p:sp>
      <p:sp>
        <p:nvSpPr>
          <p:cNvPr id="18" name="TextBox 17"/>
          <p:cNvSpPr txBox="1"/>
          <p:nvPr/>
        </p:nvSpPr>
        <p:spPr>
          <a:xfrm>
            <a:off x="6489130" y="2209800"/>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19" name="TextBox 18"/>
          <p:cNvSpPr txBox="1"/>
          <p:nvPr/>
        </p:nvSpPr>
        <p:spPr>
          <a:xfrm>
            <a:off x="5346130" y="4038600"/>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cxnSp>
        <p:nvCxnSpPr>
          <p:cNvPr id="22" name="Straight Connector 21"/>
          <p:cNvCxnSpPr/>
          <p:nvPr/>
        </p:nvCxnSpPr>
        <p:spPr>
          <a:xfrm flipH="1">
            <a:off x="6260530" y="2733020"/>
            <a:ext cx="838200" cy="127221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2"/>
          </p:cNvCxnSpPr>
          <p:nvPr/>
        </p:nvCxnSpPr>
        <p:spPr>
          <a:xfrm flipH="1" flipV="1">
            <a:off x="7311984" y="2733020"/>
            <a:ext cx="590591" cy="10007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43491" y="3002576"/>
            <a:ext cx="583814" cy="461665"/>
          </a:xfrm>
          <a:prstGeom prst="rect">
            <a:avLst/>
          </a:prstGeom>
          <a:noFill/>
        </p:spPr>
        <p:txBody>
          <a:bodyPr wrap="none" rtlCol="0">
            <a:spAutoFit/>
          </a:bodyPr>
          <a:lstStyle/>
          <a:p>
            <a:r>
              <a:rPr lang="en-US" sz="2400" b="1" i="1" dirty="0" smtClean="0">
                <a:solidFill>
                  <a:srgbClr val="92D050"/>
                </a:solidFill>
              </a:rPr>
              <a:t>big</a:t>
            </a:r>
            <a:endParaRPr lang="en-US" sz="2400" b="1" i="1" dirty="0">
              <a:solidFill>
                <a:srgbClr val="92D050"/>
              </a:solidFill>
            </a:endParaRPr>
          </a:p>
        </p:txBody>
      </p:sp>
      <p:sp>
        <p:nvSpPr>
          <p:cNvPr id="25" name="TextBox 24"/>
          <p:cNvSpPr txBox="1"/>
          <p:nvPr/>
        </p:nvSpPr>
        <p:spPr>
          <a:xfrm>
            <a:off x="7744657" y="3002577"/>
            <a:ext cx="865943" cy="461665"/>
          </a:xfrm>
          <a:prstGeom prst="rect">
            <a:avLst/>
          </a:prstGeom>
          <a:noFill/>
        </p:spPr>
        <p:txBody>
          <a:bodyPr wrap="none" rtlCol="0">
            <a:spAutoFit/>
          </a:bodyPr>
          <a:lstStyle/>
          <a:p>
            <a:r>
              <a:rPr lang="en-US" sz="2400" b="1" i="1" dirty="0" smtClean="0">
                <a:solidFill>
                  <a:srgbClr val="92D050"/>
                </a:solidFill>
              </a:rPr>
              <a:t>small</a:t>
            </a:r>
            <a:endParaRPr lang="en-US" sz="2400" b="1" i="1" dirty="0">
              <a:solidFill>
                <a:srgbClr val="92D050"/>
              </a:solidFill>
            </a:endParaRPr>
          </a:p>
        </p:txBody>
      </p:sp>
      <p:sp>
        <p:nvSpPr>
          <p:cNvPr id="26" name="Rounded Rectangle 25"/>
          <p:cNvSpPr/>
          <p:nvPr/>
        </p:nvSpPr>
        <p:spPr>
          <a:xfrm>
            <a:off x="152400" y="1750030"/>
            <a:ext cx="4419600" cy="4800600"/>
          </a:xfrm>
          <a:prstGeom prst="round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572000" y="1752600"/>
            <a:ext cx="4419600" cy="4800600"/>
          </a:xfrm>
          <a:prstGeom prst="round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1219200" y="4561820"/>
            <a:ext cx="521236"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953691" y="4561820"/>
            <a:ext cx="396344"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5786" y="4621756"/>
            <a:ext cx="992131" cy="461665"/>
          </a:xfrm>
          <a:prstGeom prst="rect">
            <a:avLst/>
          </a:prstGeom>
          <a:noFill/>
        </p:spPr>
        <p:txBody>
          <a:bodyPr wrap="none" rtlCol="0">
            <a:spAutoFit/>
          </a:bodyPr>
          <a:lstStyle/>
          <a:p>
            <a:r>
              <a:rPr lang="en-US" sz="2400" b="1" i="1" dirty="0" smtClean="0">
                <a:solidFill>
                  <a:schemeClr val="accent5">
                    <a:lumMod val="75000"/>
                  </a:schemeClr>
                </a:solidFill>
              </a:rPr>
              <a:t>attack</a:t>
            </a:r>
            <a:endParaRPr lang="en-US" sz="2400" b="1" i="1" dirty="0">
              <a:solidFill>
                <a:schemeClr val="accent5">
                  <a:lumMod val="75000"/>
                </a:schemeClr>
              </a:solidFill>
            </a:endParaRPr>
          </a:p>
        </p:txBody>
      </p:sp>
      <p:sp>
        <p:nvSpPr>
          <p:cNvPr id="41" name="TextBox 40"/>
          <p:cNvSpPr txBox="1"/>
          <p:nvPr/>
        </p:nvSpPr>
        <p:spPr>
          <a:xfrm>
            <a:off x="2173634" y="4621756"/>
            <a:ext cx="889987" cy="461665"/>
          </a:xfrm>
          <a:prstGeom prst="rect">
            <a:avLst/>
          </a:prstGeom>
          <a:noFill/>
        </p:spPr>
        <p:txBody>
          <a:bodyPr wrap="none" rtlCol="0">
            <a:spAutoFit/>
          </a:bodyPr>
          <a:lstStyle/>
          <a:p>
            <a:r>
              <a:rPr lang="en-US" sz="2400" b="1" i="1" dirty="0" smtClean="0">
                <a:solidFill>
                  <a:schemeClr val="accent5">
                    <a:lumMod val="75000"/>
                  </a:schemeClr>
                </a:solidFill>
              </a:rPr>
              <a:t>don’t</a:t>
            </a:r>
            <a:endParaRPr lang="en-US" sz="2400" b="1" i="1" dirty="0">
              <a:solidFill>
                <a:schemeClr val="accent5">
                  <a:lumMod val="75000"/>
                </a:schemeClr>
              </a:solidFill>
            </a:endParaRPr>
          </a:p>
        </p:txBody>
      </p:sp>
      <p:sp>
        <p:nvSpPr>
          <p:cNvPr id="44" name="TextBox 43"/>
          <p:cNvSpPr txBox="1"/>
          <p:nvPr/>
        </p:nvSpPr>
        <p:spPr>
          <a:xfrm>
            <a:off x="7772400" y="3733800"/>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45" name="TextBox 44"/>
          <p:cNvSpPr txBox="1"/>
          <p:nvPr/>
        </p:nvSpPr>
        <p:spPr>
          <a:xfrm>
            <a:off x="7801605" y="4122410"/>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46" name="TextBox 45"/>
          <p:cNvSpPr txBox="1"/>
          <p:nvPr/>
        </p:nvSpPr>
        <p:spPr>
          <a:xfrm>
            <a:off x="938883" y="5336570"/>
            <a:ext cx="478016"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47" name="TextBox 46"/>
          <p:cNvSpPr txBox="1"/>
          <p:nvPr/>
        </p:nvSpPr>
        <p:spPr>
          <a:xfrm>
            <a:off x="914400" y="5725180"/>
            <a:ext cx="54694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48" name="TextBox 47"/>
          <p:cNvSpPr txBox="1"/>
          <p:nvPr/>
        </p:nvSpPr>
        <p:spPr>
          <a:xfrm>
            <a:off x="2170845" y="5348514"/>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a:t>
            </a:r>
            <a:endParaRPr lang="en-US" sz="2800" b="1" dirty="0">
              <a:ln>
                <a:solidFill>
                  <a:sysClr val="windowText" lastClr="000000"/>
                </a:solidFill>
              </a:ln>
              <a:solidFill>
                <a:srgbClr val="92D050"/>
              </a:solidFill>
            </a:endParaRPr>
          </a:p>
        </p:txBody>
      </p:sp>
      <p:sp>
        <p:nvSpPr>
          <p:cNvPr id="49" name="TextBox 48"/>
          <p:cNvSpPr txBox="1"/>
          <p:nvPr/>
        </p:nvSpPr>
        <p:spPr>
          <a:xfrm>
            <a:off x="2188984" y="5737124"/>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cxnSp>
        <p:nvCxnSpPr>
          <p:cNvPr id="51" name="Straight Connector 50"/>
          <p:cNvCxnSpPr/>
          <p:nvPr/>
        </p:nvCxnSpPr>
        <p:spPr>
          <a:xfrm flipH="1">
            <a:off x="5546979" y="4558191"/>
            <a:ext cx="521236"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281470" y="4558191"/>
            <a:ext cx="396344"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33565" y="4618127"/>
            <a:ext cx="992131" cy="461665"/>
          </a:xfrm>
          <a:prstGeom prst="rect">
            <a:avLst/>
          </a:prstGeom>
          <a:noFill/>
        </p:spPr>
        <p:txBody>
          <a:bodyPr wrap="none" rtlCol="0">
            <a:spAutoFit/>
          </a:bodyPr>
          <a:lstStyle/>
          <a:p>
            <a:r>
              <a:rPr lang="en-US" sz="2400" b="1" i="1" dirty="0" smtClean="0">
                <a:solidFill>
                  <a:schemeClr val="accent5">
                    <a:lumMod val="75000"/>
                  </a:schemeClr>
                </a:solidFill>
              </a:rPr>
              <a:t>attack</a:t>
            </a:r>
            <a:endParaRPr lang="en-US" sz="2400" b="1" i="1" dirty="0">
              <a:solidFill>
                <a:schemeClr val="accent5">
                  <a:lumMod val="75000"/>
                </a:schemeClr>
              </a:solidFill>
            </a:endParaRPr>
          </a:p>
        </p:txBody>
      </p:sp>
      <p:sp>
        <p:nvSpPr>
          <p:cNvPr id="54" name="TextBox 53"/>
          <p:cNvSpPr txBox="1"/>
          <p:nvPr/>
        </p:nvSpPr>
        <p:spPr>
          <a:xfrm>
            <a:off x="6501413" y="4618127"/>
            <a:ext cx="889987" cy="461665"/>
          </a:xfrm>
          <a:prstGeom prst="rect">
            <a:avLst/>
          </a:prstGeom>
          <a:noFill/>
        </p:spPr>
        <p:txBody>
          <a:bodyPr wrap="none" rtlCol="0">
            <a:spAutoFit/>
          </a:bodyPr>
          <a:lstStyle/>
          <a:p>
            <a:r>
              <a:rPr lang="en-US" sz="2400" b="1" i="1" dirty="0" smtClean="0">
                <a:solidFill>
                  <a:schemeClr val="accent5">
                    <a:lumMod val="75000"/>
                  </a:schemeClr>
                </a:solidFill>
              </a:rPr>
              <a:t>don’t</a:t>
            </a:r>
            <a:endParaRPr lang="en-US" sz="2400" b="1" i="1" dirty="0">
              <a:solidFill>
                <a:schemeClr val="accent5">
                  <a:lumMod val="75000"/>
                </a:schemeClr>
              </a:solidFill>
            </a:endParaRPr>
          </a:p>
        </p:txBody>
      </p:sp>
      <p:sp>
        <p:nvSpPr>
          <p:cNvPr id="55" name="TextBox 54"/>
          <p:cNvSpPr txBox="1"/>
          <p:nvPr/>
        </p:nvSpPr>
        <p:spPr>
          <a:xfrm>
            <a:off x="5244255" y="5332941"/>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56" name="TextBox 55"/>
          <p:cNvSpPr txBox="1"/>
          <p:nvPr/>
        </p:nvSpPr>
        <p:spPr>
          <a:xfrm>
            <a:off x="5139258" y="5718629"/>
            <a:ext cx="756938" cy="523220"/>
          </a:xfrm>
          <a:prstGeom prst="rect">
            <a:avLst/>
          </a:prstGeom>
          <a:noFill/>
        </p:spPr>
        <p:txBody>
          <a:bodyPr wrap="none" rtlCol="0">
            <a:spAutoFit/>
          </a:bodyPr>
          <a:lstStyle/>
          <a:p>
            <a:r>
              <a:rPr lang="en-US" sz="2800" b="1" dirty="0">
                <a:ln>
                  <a:solidFill>
                    <a:sysClr val="windowText" lastClr="000000"/>
                  </a:solidFill>
                </a:ln>
                <a:solidFill>
                  <a:srgbClr val="00B0F0"/>
                </a:solidFill>
              </a:rPr>
              <a:t>-</a:t>
            </a:r>
            <a:r>
              <a:rPr lang="en-US" sz="2800" b="1" dirty="0" smtClean="0">
                <a:ln>
                  <a:solidFill>
                    <a:sysClr val="windowText" lastClr="000000"/>
                  </a:solidFill>
                </a:ln>
                <a:solidFill>
                  <a:srgbClr val="00B0F0"/>
                </a:solidFill>
              </a:rPr>
              <a:t>1.1</a:t>
            </a:r>
            <a:endParaRPr lang="en-US" sz="2800" b="1" dirty="0">
              <a:ln>
                <a:solidFill>
                  <a:sysClr val="windowText" lastClr="000000"/>
                </a:solidFill>
              </a:ln>
              <a:solidFill>
                <a:srgbClr val="00B0F0"/>
              </a:solidFill>
            </a:endParaRPr>
          </a:p>
        </p:txBody>
      </p:sp>
      <p:sp>
        <p:nvSpPr>
          <p:cNvPr id="57" name="TextBox 56"/>
          <p:cNvSpPr txBox="1"/>
          <p:nvPr/>
        </p:nvSpPr>
        <p:spPr>
          <a:xfrm>
            <a:off x="6498624" y="5344885"/>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a:t>
            </a:r>
            <a:endParaRPr lang="en-US" sz="2800" b="1" dirty="0">
              <a:ln>
                <a:solidFill>
                  <a:sysClr val="windowText" lastClr="000000"/>
                </a:solidFill>
              </a:ln>
              <a:solidFill>
                <a:srgbClr val="92D050"/>
              </a:solidFill>
            </a:endParaRPr>
          </a:p>
        </p:txBody>
      </p:sp>
      <p:sp>
        <p:nvSpPr>
          <p:cNvPr id="58" name="TextBox 57"/>
          <p:cNvSpPr txBox="1"/>
          <p:nvPr/>
        </p:nvSpPr>
        <p:spPr>
          <a:xfrm>
            <a:off x="6532384" y="5733495"/>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59" name="Right Arrow 58"/>
          <p:cNvSpPr/>
          <p:nvPr/>
        </p:nvSpPr>
        <p:spPr>
          <a:xfrm>
            <a:off x="4297427" y="3797300"/>
            <a:ext cx="647700" cy="58672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3936221" y="4122410"/>
            <a:ext cx="178579" cy="1611085"/>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55" idx="1"/>
          </p:cNvCxnSpPr>
          <p:nvPr/>
        </p:nvCxnSpPr>
        <p:spPr>
          <a:xfrm flipH="1">
            <a:off x="4193563" y="5594551"/>
            <a:ext cx="1050692" cy="117223"/>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674937" y="5606495"/>
            <a:ext cx="752129" cy="400110"/>
          </a:xfrm>
          <a:prstGeom prst="rect">
            <a:avLst/>
          </a:prstGeom>
          <a:noFill/>
        </p:spPr>
        <p:txBody>
          <a:bodyPr wrap="none" rtlCol="0">
            <a:spAutoFit/>
          </a:bodyPr>
          <a:lstStyle/>
          <a:p>
            <a:r>
              <a:rPr lang="en-US" sz="2000" b="1" i="1" dirty="0" smtClean="0">
                <a:solidFill>
                  <a:srgbClr val="92D050"/>
                </a:solidFill>
              </a:rPr>
              <a:t>small</a:t>
            </a:r>
            <a:endParaRPr lang="en-US" sz="2000" b="1" i="1" dirty="0">
              <a:solidFill>
                <a:srgbClr val="92D050"/>
              </a:solidFill>
            </a:endParaRPr>
          </a:p>
        </p:txBody>
      </p:sp>
      <p:sp>
        <p:nvSpPr>
          <p:cNvPr id="61" name="TextBox 60"/>
          <p:cNvSpPr txBox="1"/>
          <p:nvPr/>
        </p:nvSpPr>
        <p:spPr>
          <a:xfrm>
            <a:off x="762000" y="1143000"/>
            <a:ext cx="3158237" cy="523220"/>
          </a:xfrm>
          <a:prstGeom prst="rect">
            <a:avLst/>
          </a:prstGeom>
          <a:noFill/>
        </p:spPr>
        <p:txBody>
          <a:bodyPr wrap="none" rtlCol="0">
            <a:spAutoFit/>
          </a:bodyPr>
          <a:lstStyle/>
          <a:p>
            <a:r>
              <a:rPr lang="en-US" sz="2800" b="1" dirty="0" smtClean="0">
                <a:solidFill>
                  <a:schemeClr val="tx1">
                    <a:lumMod val="85000"/>
                    <a:lumOff val="15000"/>
                  </a:schemeClr>
                </a:solidFill>
              </a:rPr>
              <a:t>Game </a:t>
            </a:r>
            <a:r>
              <a:rPr lang="en-US" sz="2800" b="1" dirty="0" smtClean="0">
                <a:solidFill>
                  <a:schemeClr val="tx1">
                    <a:lumMod val="85000"/>
                    <a:lumOff val="15000"/>
                  </a:schemeClr>
                </a:solidFill>
              </a:rPr>
              <a:t>1 (No Fission)</a:t>
            </a:r>
            <a:endParaRPr lang="en-US" sz="2800" b="1" dirty="0">
              <a:solidFill>
                <a:schemeClr val="tx1">
                  <a:lumMod val="85000"/>
                  <a:lumOff val="15000"/>
                </a:schemeClr>
              </a:solidFill>
            </a:endParaRPr>
          </a:p>
        </p:txBody>
      </p:sp>
      <p:sp>
        <p:nvSpPr>
          <p:cNvPr id="62" name="TextBox 61"/>
          <p:cNvSpPr txBox="1"/>
          <p:nvPr/>
        </p:nvSpPr>
        <p:spPr>
          <a:xfrm>
            <a:off x="5506522" y="1143000"/>
            <a:ext cx="2646878" cy="523220"/>
          </a:xfrm>
          <a:prstGeom prst="rect">
            <a:avLst/>
          </a:prstGeom>
          <a:noFill/>
        </p:spPr>
        <p:txBody>
          <a:bodyPr wrap="none" rtlCol="0">
            <a:spAutoFit/>
          </a:bodyPr>
          <a:lstStyle/>
          <a:p>
            <a:r>
              <a:rPr lang="en-US" sz="2800" b="1" dirty="0" smtClean="0">
                <a:solidFill>
                  <a:schemeClr val="tx1">
                    <a:lumMod val="85000"/>
                    <a:lumOff val="15000"/>
                  </a:schemeClr>
                </a:solidFill>
              </a:rPr>
              <a:t>Game </a:t>
            </a:r>
            <a:r>
              <a:rPr lang="en-US" sz="2800" b="1" dirty="0" smtClean="0">
                <a:solidFill>
                  <a:schemeClr val="tx1">
                    <a:lumMod val="85000"/>
                    <a:lumOff val="15000"/>
                  </a:schemeClr>
                </a:solidFill>
              </a:rPr>
              <a:t>2 (Fission)</a:t>
            </a:r>
            <a:endParaRPr lang="en-US" sz="2800" b="1" dirty="0">
              <a:solidFill>
                <a:schemeClr val="tx1">
                  <a:lumMod val="85000"/>
                  <a:lumOff val="15000"/>
                </a:schemeClr>
              </a:solidFill>
            </a:endParaRPr>
          </a:p>
        </p:txBody>
      </p:sp>
    </p:spTree>
    <p:extLst>
      <p:ext uri="{BB962C8B-B14F-4D97-AF65-F5344CB8AC3E}">
        <p14:creationId xmlns:p14="http://schemas.microsoft.com/office/powerpoint/2010/main" val="628724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5181600" y="5400246"/>
            <a:ext cx="728142" cy="841603"/>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p>
            <a:r>
              <a:rPr lang="en-US" dirty="0" smtClean="0"/>
              <a:t>Game Changer</a:t>
            </a:r>
            <a:endParaRPr lang="en-US" dirty="0"/>
          </a:p>
        </p:txBody>
      </p:sp>
      <p:sp>
        <p:nvSpPr>
          <p:cNvPr id="5" name="TextBox 4"/>
          <p:cNvSpPr txBox="1"/>
          <p:nvPr/>
        </p:nvSpPr>
        <p:spPr>
          <a:xfrm>
            <a:off x="2159535" y="2209800"/>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6" name="TextBox 5"/>
          <p:cNvSpPr txBox="1"/>
          <p:nvPr/>
        </p:nvSpPr>
        <p:spPr>
          <a:xfrm>
            <a:off x="1016535" y="4038600"/>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sp>
        <p:nvSpPr>
          <p:cNvPr id="7" name="TextBox 6"/>
          <p:cNvSpPr txBox="1"/>
          <p:nvPr/>
        </p:nvSpPr>
        <p:spPr>
          <a:xfrm>
            <a:off x="3429000" y="3733800"/>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8" name="TextBox 7"/>
          <p:cNvSpPr txBox="1"/>
          <p:nvPr/>
        </p:nvSpPr>
        <p:spPr>
          <a:xfrm>
            <a:off x="3458205" y="4122410"/>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cxnSp>
        <p:nvCxnSpPr>
          <p:cNvPr id="10" name="Straight Connector 9"/>
          <p:cNvCxnSpPr/>
          <p:nvPr/>
        </p:nvCxnSpPr>
        <p:spPr>
          <a:xfrm flipH="1">
            <a:off x="1930935" y="2733020"/>
            <a:ext cx="838200" cy="127221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2"/>
          </p:cNvCxnSpPr>
          <p:nvPr/>
        </p:nvCxnSpPr>
        <p:spPr>
          <a:xfrm flipH="1" flipV="1">
            <a:off x="2982389" y="2733020"/>
            <a:ext cx="590591" cy="10007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13896" y="3002576"/>
            <a:ext cx="583814" cy="461665"/>
          </a:xfrm>
          <a:prstGeom prst="rect">
            <a:avLst/>
          </a:prstGeom>
          <a:noFill/>
        </p:spPr>
        <p:txBody>
          <a:bodyPr wrap="none" rtlCol="0">
            <a:spAutoFit/>
          </a:bodyPr>
          <a:lstStyle/>
          <a:p>
            <a:r>
              <a:rPr lang="en-US" sz="2400" b="1" i="1" dirty="0" smtClean="0">
                <a:solidFill>
                  <a:srgbClr val="92D050"/>
                </a:solidFill>
              </a:rPr>
              <a:t>big</a:t>
            </a:r>
            <a:endParaRPr lang="en-US" sz="2400" b="1" i="1" dirty="0">
              <a:solidFill>
                <a:srgbClr val="92D050"/>
              </a:solidFill>
            </a:endParaRPr>
          </a:p>
        </p:txBody>
      </p:sp>
      <p:sp>
        <p:nvSpPr>
          <p:cNvPr id="17" name="TextBox 16"/>
          <p:cNvSpPr txBox="1"/>
          <p:nvPr/>
        </p:nvSpPr>
        <p:spPr>
          <a:xfrm>
            <a:off x="3415062" y="3002577"/>
            <a:ext cx="865943" cy="461665"/>
          </a:xfrm>
          <a:prstGeom prst="rect">
            <a:avLst/>
          </a:prstGeom>
          <a:noFill/>
        </p:spPr>
        <p:txBody>
          <a:bodyPr wrap="none" rtlCol="0">
            <a:spAutoFit/>
          </a:bodyPr>
          <a:lstStyle/>
          <a:p>
            <a:r>
              <a:rPr lang="en-US" sz="2400" b="1" i="1" dirty="0" smtClean="0">
                <a:solidFill>
                  <a:srgbClr val="92D050"/>
                </a:solidFill>
              </a:rPr>
              <a:t>small</a:t>
            </a:r>
            <a:endParaRPr lang="en-US" sz="2400" b="1" i="1" dirty="0">
              <a:solidFill>
                <a:srgbClr val="92D050"/>
              </a:solidFill>
            </a:endParaRPr>
          </a:p>
        </p:txBody>
      </p:sp>
      <p:sp>
        <p:nvSpPr>
          <p:cNvPr id="18" name="TextBox 17"/>
          <p:cNvSpPr txBox="1"/>
          <p:nvPr/>
        </p:nvSpPr>
        <p:spPr>
          <a:xfrm>
            <a:off x="6489130" y="2209800"/>
            <a:ext cx="1645707"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BTC Users</a:t>
            </a:r>
            <a:endParaRPr lang="en-US" sz="2800" b="1" dirty="0">
              <a:ln>
                <a:solidFill>
                  <a:sysClr val="windowText" lastClr="000000"/>
                </a:solidFill>
              </a:ln>
              <a:solidFill>
                <a:srgbClr val="92D050"/>
              </a:solidFill>
            </a:endParaRPr>
          </a:p>
        </p:txBody>
      </p:sp>
      <p:sp>
        <p:nvSpPr>
          <p:cNvPr id="19" name="TextBox 18"/>
          <p:cNvSpPr txBox="1"/>
          <p:nvPr/>
        </p:nvSpPr>
        <p:spPr>
          <a:xfrm>
            <a:off x="5346130" y="4038600"/>
            <a:ext cx="143526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Attacker</a:t>
            </a:r>
            <a:endParaRPr lang="en-US" sz="2800" b="1" dirty="0">
              <a:ln>
                <a:solidFill>
                  <a:sysClr val="windowText" lastClr="000000"/>
                </a:solidFill>
              </a:ln>
              <a:solidFill>
                <a:srgbClr val="00B0F0"/>
              </a:solidFill>
            </a:endParaRPr>
          </a:p>
        </p:txBody>
      </p:sp>
      <p:cxnSp>
        <p:nvCxnSpPr>
          <p:cNvPr id="22" name="Straight Connector 21"/>
          <p:cNvCxnSpPr/>
          <p:nvPr/>
        </p:nvCxnSpPr>
        <p:spPr>
          <a:xfrm flipH="1">
            <a:off x="6260530" y="2733020"/>
            <a:ext cx="838200" cy="1272217"/>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8" idx="2"/>
          </p:cNvCxnSpPr>
          <p:nvPr/>
        </p:nvCxnSpPr>
        <p:spPr>
          <a:xfrm flipH="1" flipV="1">
            <a:off x="7311984" y="2733020"/>
            <a:ext cx="590591" cy="10007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43491" y="3002576"/>
            <a:ext cx="583814" cy="461665"/>
          </a:xfrm>
          <a:prstGeom prst="rect">
            <a:avLst/>
          </a:prstGeom>
          <a:noFill/>
        </p:spPr>
        <p:txBody>
          <a:bodyPr wrap="none" rtlCol="0">
            <a:spAutoFit/>
          </a:bodyPr>
          <a:lstStyle/>
          <a:p>
            <a:r>
              <a:rPr lang="en-US" sz="2400" b="1" i="1" dirty="0" smtClean="0">
                <a:solidFill>
                  <a:srgbClr val="92D050"/>
                </a:solidFill>
              </a:rPr>
              <a:t>big</a:t>
            </a:r>
            <a:endParaRPr lang="en-US" sz="2400" b="1" i="1" dirty="0">
              <a:solidFill>
                <a:srgbClr val="92D050"/>
              </a:solidFill>
            </a:endParaRPr>
          </a:p>
        </p:txBody>
      </p:sp>
      <p:sp>
        <p:nvSpPr>
          <p:cNvPr id="25" name="TextBox 24"/>
          <p:cNvSpPr txBox="1"/>
          <p:nvPr/>
        </p:nvSpPr>
        <p:spPr>
          <a:xfrm>
            <a:off x="7744657" y="3002577"/>
            <a:ext cx="865943" cy="461665"/>
          </a:xfrm>
          <a:prstGeom prst="rect">
            <a:avLst/>
          </a:prstGeom>
          <a:noFill/>
        </p:spPr>
        <p:txBody>
          <a:bodyPr wrap="none" rtlCol="0">
            <a:spAutoFit/>
          </a:bodyPr>
          <a:lstStyle/>
          <a:p>
            <a:r>
              <a:rPr lang="en-US" sz="2400" b="1" i="1" dirty="0" smtClean="0">
                <a:solidFill>
                  <a:srgbClr val="92D050"/>
                </a:solidFill>
              </a:rPr>
              <a:t>small</a:t>
            </a:r>
            <a:endParaRPr lang="en-US" sz="2400" b="1" i="1" dirty="0">
              <a:solidFill>
                <a:srgbClr val="92D050"/>
              </a:solidFill>
            </a:endParaRPr>
          </a:p>
        </p:txBody>
      </p:sp>
      <p:sp>
        <p:nvSpPr>
          <p:cNvPr id="26" name="Rounded Rectangle 25"/>
          <p:cNvSpPr/>
          <p:nvPr/>
        </p:nvSpPr>
        <p:spPr>
          <a:xfrm>
            <a:off x="152400" y="1750030"/>
            <a:ext cx="4419600" cy="4800600"/>
          </a:xfrm>
          <a:prstGeom prst="round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572000" y="1752600"/>
            <a:ext cx="4419600" cy="4800600"/>
          </a:xfrm>
          <a:prstGeom prst="round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62000" y="1143000"/>
            <a:ext cx="3158237" cy="523220"/>
          </a:xfrm>
          <a:prstGeom prst="rect">
            <a:avLst/>
          </a:prstGeom>
          <a:noFill/>
        </p:spPr>
        <p:txBody>
          <a:bodyPr wrap="none" rtlCol="0">
            <a:spAutoFit/>
          </a:bodyPr>
          <a:lstStyle/>
          <a:p>
            <a:r>
              <a:rPr lang="en-US" sz="2800" b="1" dirty="0" smtClean="0">
                <a:solidFill>
                  <a:schemeClr val="tx1">
                    <a:lumMod val="85000"/>
                    <a:lumOff val="15000"/>
                  </a:schemeClr>
                </a:solidFill>
              </a:rPr>
              <a:t>Game </a:t>
            </a:r>
            <a:r>
              <a:rPr lang="en-US" sz="2800" b="1" dirty="0" smtClean="0">
                <a:solidFill>
                  <a:schemeClr val="tx1">
                    <a:lumMod val="85000"/>
                    <a:lumOff val="15000"/>
                  </a:schemeClr>
                </a:solidFill>
              </a:rPr>
              <a:t>1 (No Fission)</a:t>
            </a:r>
            <a:endParaRPr lang="en-US" sz="2800" b="1" dirty="0">
              <a:solidFill>
                <a:schemeClr val="tx1">
                  <a:lumMod val="85000"/>
                  <a:lumOff val="15000"/>
                </a:schemeClr>
              </a:solidFill>
            </a:endParaRPr>
          </a:p>
        </p:txBody>
      </p:sp>
      <p:sp>
        <p:nvSpPr>
          <p:cNvPr id="29" name="TextBox 28"/>
          <p:cNvSpPr txBox="1"/>
          <p:nvPr/>
        </p:nvSpPr>
        <p:spPr>
          <a:xfrm>
            <a:off x="5506522" y="1143000"/>
            <a:ext cx="2646878" cy="523220"/>
          </a:xfrm>
          <a:prstGeom prst="rect">
            <a:avLst/>
          </a:prstGeom>
          <a:noFill/>
        </p:spPr>
        <p:txBody>
          <a:bodyPr wrap="none" rtlCol="0">
            <a:spAutoFit/>
          </a:bodyPr>
          <a:lstStyle/>
          <a:p>
            <a:r>
              <a:rPr lang="en-US" sz="2800" b="1" dirty="0" smtClean="0">
                <a:solidFill>
                  <a:schemeClr val="tx1">
                    <a:lumMod val="85000"/>
                    <a:lumOff val="15000"/>
                  </a:schemeClr>
                </a:solidFill>
              </a:rPr>
              <a:t>Game </a:t>
            </a:r>
            <a:r>
              <a:rPr lang="en-US" sz="2800" b="1" dirty="0" smtClean="0">
                <a:solidFill>
                  <a:schemeClr val="tx1">
                    <a:lumMod val="85000"/>
                    <a:lumOff val="15000"/>
                  </a:schemeClr>
                </a:solidFill>
              </a:rPr>
              <a:t>2 (Fission)</a:t>
            </a:r>
            <a:endParaRPr lang="en-US" sz="2800" b="1" dirty="0">
              <a:solidFill>
                <a:schemeClr val="tx1">
                  <a:lumMod val="85000"/>
                  <a:lumOff val="15000"/>
                </a:schemeClr>
              </a:solidFill>
            </a:endParaRPr>
          </a:p>
        </p:txBody>
      </p:sp>
      <p:cxnSp>
        <p:nvCxnSpPr>
          <p:cNvPr id="30" name="Straight Connector 29"/>
          <p:cNvCxnSpPr/>
          <p:nvPr/>
        </p:nvCxnSpPr>
        <p:spPr>
          <a:xfrm flipH="1">
            <a:off x="1219200" y="4561820"/>
            <a:ext cx="521236"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953691" y="4561820"/>
            <a:ext cx="396344"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05786" y="4621756"/>
            <a:ext cx="992131" cy="461665"/>
          </a:xfrm>
          <a:prstGeom prst="rect">
            <a:avLst/>
          </a:prstGeom>
          <a:noFill/>
        </p:spPr>
        <p:txBody>
          <a:bodyPr wrap="none" rtlCol="0">
            <a:spAutoFit/>
          </a:bodyPr>
          <a:lstStyle/>
          <a:p>
            <a:r>
              <a:rPr lang="en-US" sz="2400" b="1" i="1" dirty="0" smtClean="0">
                <a:solidFill>
                  <a:schemeClr val="accent5">
                    <a:lumMod val="75000"/>
                  </a:schemeClr>
                </a:solidFill>
              </a:rPr>
              <a:t>attack</a:t>
            </a:r>
            <a:endParaRPr lang="en-US" sz="2400" b="1" i="1" dirty="0">
              <a:solidFill>
                <a:schemeClr val="accent5">
                  <a:lumMod val="75000"/>
                </a:schemeClr>
              </a:solidFill>
            </a:endParaRPr>
          </a:p>
        </p:txBody>
      </p:sp>
      <p:sp>
        <p:nvSpPr>
          <p:cNvPr id="41" name="TextBox 40"/>
          <p:cNvSpPr txBox="1"/>
          <p:nvPr/>
        </p:nvSpPr>
        <p:spPr>
          <a:xfrm>
            <a:off x="2173634" y="4621756"/>
            <a:ext cx="889987" cy="461665"/>
          </a:xfrm>
          <a:prstGeom prst="rect">
            <a:avLst/>
          </a:prstGeom>
          <a:noFill/>
        </p:spPr>
        <p:txBody>
          <a:bodyPr wrap="none" rtlCol="0">
            <a:spAutoFit/>
          </a:bodyPr>
          <a:lstStyle/>
          <a:p>
            <a:r>
              <a:rPr lang="en-US" sz="2400" b="1" i="1" dirty="0" smtClean="0">
                <a:solidFill>
                  <a:schemeClr val="accent5">
                    <a:lumMod val="75000"/>
                  </a:schemeClr>
                </a:solidFill>
              </a:rPr>
              <a:t>don’t</a:t>
            </a:r>
            <a:endParaRPr lang="en-US" sz="2400" b="1" i="1" dirty="0">
              <a:solidFill>
                <a:schemeClr val="accent5">
                  <a:lumMod val="75000"/>
                </a:schemeClr>
              </a:solidFill>
            </a:endParaRPr>
          </a:p>
        </p:txBody>
      </p:sp>
      <p:sp>
        <p:nvSpPr>
          <p:cNvPr id="44" name="TextBox 43"/>
          <p:cNvSpPr txBox="1"/>
          <p:nvPr/>
        </p:nvSpPr>
        <p:spPr>
          <a:xfrm>
            <a:off x="7772400" y="3733800"/>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45" name="TextBox 44"/>
          <p:cNvSpPr txBox="1"/>
          <p:nvPr/>
        </p:nvSpPr>
        <p:spPr>
          <a:xfrm>
            <a:off x="7801605" y="4122410"/>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46" name="TextBox 45"/>
          <p:cNvSpPr txBox="1"/>
          <p:nvPr/>
        </p:nvSpPr>
        <p:spPr>
          <a:xfrm>
            <a:off x="938883" y="5336570"/>
            <a:ext cx="478016"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47" name="TextBox 46"/>
          <p:cNvSpPr txBox="1"/>
          <p:nvPr/>
        </p:nvSpPr>
        <p:spPr>
          <a:xfrm>
            <a:off x="914400" y="5725180"/>
            <a:ext cx="546945"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48" name="TextBox 47"/>
          <p:cNvSpPr txBox="1"/>
          <p:nvPr/>
        </p:nvSpPr>
        <p:spPr>
          <a:xfrm>
            <a:off x="2170845" y="5348514"/>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a:t>
            </a:r>
            <a:endParaRPr lang="en-US" sz="2800" b="1" dirty="0">
              <a:ln>
                <a:solidFill>
                  <a:sysClr val="windowText" lastClr="000000"/>
                </a:solidFill>
              </a:ln>
              <a:solidFill>
                <a:srgbClr val="92D050"/>
              </a:solidFill>
            </a:endParaRPr>
          </a:p>
        </p:txBody>
      </p:sp>
      <p:sp>
        <p:nvSpPr>
          <p:cNvPr id="49" name="TextBox 48"/>
          <p:cNvSpPr txBox="1"/>
          <p:nvPr/>
        </p:nvSpPr>
        <p:spPr>
          <a:xfrm>
            <a:off x="2188984" y="5737124"/>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cxnSp>
        <p:nvCxnSpPr>
          <p:cNvPr id="51" name="Straight Connector 50"/>
          <p:cNvCxnSpPr/>
          <p:nvPr/>
        </p:nvCxnSpPr>
        <p:spPr>
          <a:xfrm flipH="1">
            <a:off x="5546979" y="4558191"/>
            <a:ext cx="521236"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281470" y="4558191"/>
            <a:ext cx="396344" cy="77218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733565" y="4618127"/>
            <a:ext cx="992131" cy="461665"/>
          </a:xfrm>
          <a:prstGeom prst="rect">
            <a:avLst/>
          </a:prstGeom>
          <a:noFill/>
        </p:spPr>
        <p:txBody>
          <a:bodyPr wrap="none" rtlCol="0">
            <a:spAutoFit/>
          </a:bodyPr>
          <a:lstStyle/>
          <a:p>
            <a:r>
              <a:rPr lang="en-US" sz="2400" b="1" i="1" dirty="0" smtClean="0">
                <a:solidFill>
                  <a:schemeClr val="accent5">
                    <a:lumMod val="75000"/>
                  </a:schemeClr>
                </a:solidFill>
              </a:rPr>
              <a:t>attack</a:t>
            </a:r>
            <a:endParaRPr lang="en-US" sz="2400" b="1" i="1" dirty="0">
              <a:solidFill>
                <a:schemeClr val="accent5">
                  <a:lumMod val="75000"/>
                </a:schemeClr>
              </a:solidFill>
            </a:endParaRPr>
          </a:p>
        </p:txBody>
      </p:sp>
      <p:sp>
        <p:nvSpPr>
          <p:cNvPr id="54" name="TextBox 53"/>
          <p:cNvSpPr txBox="1"/>
          <p:nvPr/>
        </p:nvSpPr>
        <p:spPr>
          <a:xfrm>
            <a:off x="6501413" y="4618127"/>
            <a:ext cx="889987" cy="461665"/>
          </a:xfrm>
          <a:prstGeom prst="rect">
            <a:avLst/>
          </a:prstGeom>
          <a:noFill/>
        </p:spPr>
        <p:txBody>
          <a:bodyPr wrap="none" rtlCol="0">
            <a:spAutoFit/>
          </a:bodyPr>
          <a:lstStyle/>
          <a:p>
            <a:r>
              <a:rPr lang="en-US" sz="2400" b="1" i="1" dirty="0" smtClean="0">
                <a:solidFill>
                  <a:schemeClr val="accent5">
                    <a:lumMod val="75000"/>
                  </a:schemeClr>
                </a:solidFill>
              </a:rPr>
              <a:t>don’t</a:t>
            </a:r>
            <a:endParaRPr lang="en-US" sz="2400" b="1" i="1" dirty="0">
              <a:solidFill>
                <a:schemeClr val="accent5">
                  <a:lumMod val="75000"/>
                </a:schemeClr>
              </a:solidFill>
            </a:endParaRPr>
          </a:p>
        </p:txBody>
      </p:sp>
      <p:sp>
        <p:nvSpPr>
          <p:cNvPr id="55" name="TextBox 54"/>
          <p:cNvSpPr txBox="1"/>
          <p:nvPr/>
        </p:nvSpPr>
        <p:spPr>
          <a:xfrm>
            <a:off x="5244255" y="5332941"/>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+1</a:t>
            </a:r>
            <a:endParaRPr lang="en-US" sz="2800" b="1" dirty="0">
              <a:ln>
                <a:solidFill>
                  <a:sysClr val="windowText" lastClr="000000"/>
                </a:solidFill>
              </a:ln>
              <a:solidFill>
                <a:srgbClr val="92D050"/>
              </a:solidFill>
            </a:endParaRPr>
          </a:p>
        </p:txBody>
      </p:sp>
      <p:sp>
        <p:nvSpPr>
          <p:cNvPr id="56" name="TextBox 55"/>
          <p:cNvSpPr txBox="1"/>
          <p:nvPr/>
        </p:nvSpPr>
        <p:spPr>
          <a:xfrm>
            <a:off x="5139258" y="5718629"/>
            <a:ext cx="756938" cy="523220"/>
          </a:xfrm>
          <a:prstGeom prst="rect">
            <a:avLst/>
          </a:prstGeom>
          <a:noFill/>
        </p:spPr>
        <p:txBody>
          <a:bodyPr wrap="none" rtlCol="0">
            <a:spAutoFit/>
          </a:bodyPr>
          <a:lstStyle/>
          <a:p>
            <a:r>
              <a:rPr lang="en-US" sz="2800" b="1" dirty="0">
                <a:ln>
                  <a:solidFill>
                    <a:sysClr val="windowText" lastClr="000000"/>
                  </a:solidFill>
                </a:ln>
                <a:solidFill>
                  <a:srgbClr val="00B0F0"/>
                </a:solidFill>
              </a:rPr>
              <a:t>-</a:t>
            </a:r>
            <a:r>
              <a:rPr lang="en-US" sz="2800" b="1" dirty="0" smtClean="0">
                <a:ln>
                  <a:solidFill>
                    <a:sysClr val="windowText" lastClr="000000"/>
                  </a:solidFill>
                </a:ln>
                <a:solidFill>
                  <a:srgbClr val="00B0F0"/>
                </a:solidFill>
              </a:rPr>
              <a:t>1.1</a:t>
            </a:r>
            <a:endParaRPr lang="en-US" sz="2800" b="1" dirty="0">
              <a:ln>
                <a:solidFill>
                  <a:sysClr val="windowText" lastClr="000000"/>
                </a:solidFill>
              </a:ln>
              <a:solidFill>
                <a:srgbClr val="00B0F0"/>
              </a:solidFill>
            </a:endParaRPr>
          </a:p>
        </p:txBody>
      </p:sp>
      <p:sp>
        <p:nvSpPr>
          <p:cNvPr id="57" name="TextBox 56"/>
          <p:cNvSpPr txBox="1"/>
          <p:nvPr/>
        </p:nvSpPr>
        <p:spPr>
          <a:xfrm>
            <a:off x="6498624" y="5344885"/>
            <a:ext cx="546945" cy="523220"/>
          </a:xfrm>
          <a:prstGeom prst="rect">
            <a:avLst/>
          </a:prstGeom>
          <a:noFill/>
        </p:spPr>
        <p:txBody>
          <a:bodyPr wrap="none" rtlCol="0">
            <a:spAutoFit/>
          </a:bodyPr>
          <a:lstStyle/>
          <a:p>
            <a:r>
              <a:rPr lang="en-US" sz="2800" b="1" dirty="0" smtClean="0">
                <a:ln>
                  <a:solidFill>
                    <a:sysClr val="windowText" lastClr="000000"/>
                  </a:solidFill>
                </a:ln>
                <a:solidFill>
                  <a:srgbClr val="92D050"/>
                </a:solidFill>
              </a:rPr>
              <a:t>+2</a:t>
            </a:r>
            <a:endParaRPr lang="en-US" sz="2800" b="1" dirty="0">
              <a:ln>
                <a:solidFill>
                  <a:sysClr val="windowText" lastClr="000000"/>
                </a:solidFill>
              </a:ln>
              <a:solidFill>
                <a:srgbClr val="92D050"/>
              </a:solidFill>
            </a:endParaRPr>
          </a:p>
        </p:txBody>
      </p:sp>
      <p:sp>
        <p:nvSpPr>
          <p:cNvPr id="58" name="TextBox 57"/>
          <p:cNvSpPr txBox="1"/>
          <p:nvPr/>
        </p:nvSpPr>
        <p:spPr>
          <a:xfrm>
            <a:off x="6532384" y="5733495"/>
            <a:ext cx="478016" cy="523220"/>
          </a:xfrm>
          <a:prstGeom prst="rect">
            <a:avLst/>
          </a:prstGeom>
          <a:noFill/>
        </p:spPr>
        <p:txBody>
          <a:bodyPr wrap="none" rtlCol="0">
            <a:spAutoFit/>
          </a:bodyPr>
          <a:lstStyle/>
          <a:p>
            <a:r>
              <a:rPr lang="en-US" sz="2800" b="1" dirty="0" smtClean="0">
                <a:ln>
                  <a:solidFill>
                    <a:sysClr val="windowText" lastClr="000000"/>
                  </a:solidFill>
                </a:ln>
                <a:solidFill>
                  <a:srgbClr val="00B0F0"/>
                </a:solidFill>
              </a:rPr>
              <a:t>-1</a:t>
            </a:r>
            <a:endParaRPr lang="en-US" sz="2800" b="1" dirty="0">
              <a:ln>
                <a:solidFill>
                  <a:sysClr val="windowText" lastClr="000000"/>
                </a:solidFill>
              </a:ln>
              <a:solidFill>
                <a:srgbClr val="00B0F0"/>
              </a:solidFill>
            </a:endParaRPr>
          </a:p>
        </p:txBody>
      </p:sp>
      <p:sp>
        <p:nvSpPr>
          <p:cNvPr id="59" name="Right Arrow 58"/>
          <p:cNvSpPr/>
          <p:nvPr/>
        </p:nvSpPr>
        <p:spPr>
          <a:xfrm>
            <a:off x="4297427" y="3797300"/>
            <a:ext cx="647700" cy="586720"/>
          </a:xfrm>
          <a:prstGeom prst="righ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ultiply 2"/>
          <p:cNvSpPr/>
          <p:nvPr/>
        </p:nvSpPr>
        <p:spPr>
          <a:xfrm>
            <a:off x="1930935" y="4426101"/>
            <a:ext cx="894289" cy="103636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1742568" y="2775246"/>
            <a:ext cx="894289" cy="103636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4942863" y="4384020"/>
            <a:ext cx="894289" cy="103636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ultiply 49"/>
          <p:cNvSpPr/>
          <p:nvPr/>
        </p:nvSpPr>
        <p:spPr>
          <a:xfrm>
            <a:off x="7607279" y="2692898"/>
            <a:ext cx="894289" cy="103636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276600" y="3657600"/>
            <a:ext cx="896411" cy="11475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342589" y="5242725"/>
            <a:ext cx="896411" cy="11475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3012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flipV="1">
            <a:off x="3009900" y="1371600"/>
            <a:ext cx="0" cy="480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1143000"/>
          </a:xfrm>
        </p:spPr>
        <p:txBody>
          <a:bodyPr/>
          <a:lstStyle/>
          <a:p>
            <a:r>
              <a:rPr lang="en-US" sz="6000" dirty="0" smtClean="0"/>
              <a:t>Tech Progress</a:t>
            </a:r>
            <a:endParaRPr lang="en-US" dirty="0"/>
          </a:p>
        </p:txBody>
      </p:sp>
      <p:cxnSp>
        <p:nvCxnSpPr>
          <p:cNvPr id="4" name="Straight Arrow Connector 3"/>
          <p:cNvCxnSpPr/>
          <p:nvPr/>
        </p:nvCxnSpPr>
        <p:spPr>
          <a:xfrm flipV="1">
            <a:off x="1371598" y="1981200"/>
            <a:ext cx="2" cy="419100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371599" y="6172200"/>
            <a:ext cx="6629401"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2968" y="838200"/>
            <a:ext cx="1911549" cy="1200329"/>
          </a:xfrm>
          <a:prstGeom prst="rect">
            <a:avLst/>
          </a:prstGeom>
          <a:noFill/>
        </p:spPr>
        <p:txBody>
          <a:bodyPr wrap="none" rtlCol="0">
            <a:spAutoFit/>
          </a:bodyPr>
          <a:lstStyle/>
          <a:p>
            <a:pPr algn="ctr"/>
            <a:r>
              <a:rPr lang="en-US" sz="2400" dirty="0" smtClean="0"/>
              <a:t>Node</a:t>
            </a:r>
            <a:br>
              <a:rPr lang="en-US" sz="2400" dirty="0" smtClean="0"/>
            </a:br>
            <a:r>
              <a:rPr lang="en-US" sz="2400" dirty="0" smtClean="0"/>
              <a:t>Centralization</a:t>
            </a:r>
            <a:endParaRPr lang="en-US" sz="2400" dirty="0" smtClean="0"/>
          </a:p>
          <a:p>
            <a:pPr algn="ctr"/>
            <a:r>
              <a:rPr lang="en-US" sz="2400" dirty="0" smtClean="0"/>
              <a:t>(“CONOP”)</a:t>
            </a:r>
            <a:endParaRPr lang="en-US" sz="2400" dirty="0"/>
          </a:p>
        </p:txBody>
      </p:sp>
      <p:sp>
        <p:nvSpPr>
          <p:cNvPr id="24" name="TextBox 23"/>
          <p:cNvSpPr txBox="1"/>
          <p:nvPr/>
        </p:nvSpPr>
        <p:spPr>
          <a:xfrm>
            <a:off x="7057920" y="6248400"/>
            <a:ext cx="1656094" cy="461665"/>
          </a:xfrm>
          <a:prstGeom prst="rect">
            <a:avLst/>
          </a:prstGeom>
          <a:noFill/>
        </p:spPr>
        <p:txBody>
          <a:bodyPr wrap="none" rtlCol="0">
            <a:spAutoFit/>
          </a:bodyPr>
          <a:lstStyle/>
          <a:p>
            <a:pPr algn="ctr"/>
            <a:r>
              <a:rPr lang="en-US" sz="2400" dirty="0" smtClean="0"/>
              <a:t>Throughput</a:t>
            </a:r>
            <a:endParaRPr lang="en-US" sz="2400" dirty="0"/>
          </a:p>
        </p:txBody>
      </p:sp>
      <p:sp>
        <p:nvSpPr>
          <p:cNvPr id="25" name="TextBox 24"/>
          <p:cNvSpPr txBox="1"/>
          <p:nvPr/>
        </p:nvSpPr>
        <p:spPr>
          <a:xfrm>
            <a:off x="2530093" y="1129215"/>
            <a:ext cx="4327907" cy="1938992"/>
          </a:xfrm>
          <a:prstGeom prst="rect">
            <a:avLst/>
          </a:prstGeom>
          <a:solidFill>
            <a:schemeClr val="bg1"/>
          </a:solidFill>
          <a:ln>
            <a:solidFill>
              <a:schemeClr val="tx1"/>
            </a:solidFill>
          </a:ln>
        </p:spPr>
        <p:txBody>
          <a:bodyPr wrap="square" rtlCol="0">
            <a:spAutoFit/>
          </a:bodyPr>
          <a:lstStyle/>
          <a:p>
            <a:r>
              <a:rPr lang="en-US" sz="2000" dirty="0" smtClean="0"/>
              <a:t>Not happy with VISA / Bank of America / </a:t>
            </a:r>
            <a:r>
              <a:rPr lang="en-US" sz="2000" dirty="0" err="1" smtClean="0"/>
              <a:t>etc</a:t>
            </a:r>
            <a:r>
              <a:rPr lang="en-US" sz="2000" dirty="0" smtClean="0"/>
              <a:t> </a:t>
            </a:r>
            <a:r>
              <a:rPr lang="en-US" sz="2000" dirty="0" smtClean="0">
                <a:sym typeface="Wingdings" panose="05000000000000000000" pitchFamily="2" charset="2"/>
              </a:rPr>
              <a:t> Option to Use Bitcoin</a:t>
            </a:r>
          </a:p>
          <a:p>
            <a:endParaRPr lang="en-US" sz="2000" dirty="0" smtClean="0">
              <a:sym typeface="Wingdings" panose="05000000000000000000" pitchFamily="2" charset="2"/>
            </a:endParaRPr>
          </a:p>
          <a:p>
            <a:r>
              <a:rPr lang="en-US" sz="2000" dirty="0" smtClean="0">
                <a:sym typeface="Wingdings" panose="05000000000000000000" pitchFamily="2" charset="2"/>
              </a:rPr>
              <a:t>Not happy with Electrum / Coinbase / </a:t>
            </a:r>
            <a:r>
              <a:rPr lang="en-US" sz="2000" dirty="0" err="1" smtClean="0">
                <a:sym typeface="Wingdings" panose="05000000000000000000" pitchFamily="2" charset="2"/>
              </a:rPr>
              <a:t>etc</a:t>
            </a:r>
            <a:r>
              <a:rPr lang="en-US" sz="2000" dirty="0" smtClean="0">
                <a:sym typeface="Wingdings" panose="05000000000000000000" pitchFamily="2" charset="2"/>
              </a:rPr>
              <a:t>, (Payments are Large?)  Option to Run a Full Node</a:t>
            </a:r>
          </a:p>
        </p:txBody>
      </p:sp>
      <p:sp>
        <p:nvSpPr>
          <p:cNvPr id="26" name="TextBox 25"/>
          <p:cNvSpPr txBox="1"/>
          <p:nvPr/>
        </p:nvSpPr>
        <p:spPr>
          <a:xfrm>
            <a:off x="5791200" y="5562601"/>
            <a:ext cx="3045697" cy="381000"/>
          </a:xfrm>
          <a:prstGeom prst="rect">
            <a:avLst/>
          </a:prstGeom>
          <a:solidFill>
            <a:schemeClr val="bg1"/>
          </a:solidFill>
          <a:ln>
            <a:solidFill>
              <a:schemeClr val="tx1"/>
            </a:solidFill>
          </a:ln>
        </p:spPr>
        <p:txBody>
          <a:bodyPr wrap="square" rtlCol="0">
            <a:spAutoFit/>
          </a:bodyPr>
          <a:lstStyle/>
          <a:p>
            <a:pPr algn="ctr"/>
            <a:r>
              <a:rPr lang="en-US" dirty="0" smtClean="0"/>
              <a:t>Capacity of the P2P Network</a:t>
            </a:r>
            <a:endParaRPr lang="en-US" dirty="0" smtClean="0">
              <a:sym typeface="Wingdings" panose="05000000000000000000" pitchFamily="2" charset="2"/>
            </a:endParaRPr>
          </a:p>
        </p:txBody>
      </p:sp>
      <p:sp>
        <p:nvSpPr>
          <p:cNvPr id="27" name="Oval 26"/>
          <p:cNvSpPr/>
          <p:nvPr/>
        </p:nvSpPr>
        <p:spPr>
          <a:xfrm>
            <a:off x="2895600" y="358085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1219200" y="3660695"/>
            <a:ext cx="74676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24200" y="3677070"/>
            <a:ext cx="1116459" cy="369332"/>
          </a:xfrm>
          <a:prstGeom prst="rect">
            <a:avLst/>
          </a:prstGeom>
          <a:noFill/>
        </p:spPr>
        <p:txBody>
          <a:bodyPr wrap="none" rtlCol="0">
            <a:spAutoFit/>
          </a:bodyPr>
          <a:lstStyle/>
          <a:p>
            <a:r>
              <a:rPr lang="en-US" b="1" dirty="0" smtClean="0"/>
              <a:t>July, 2010</a:t>
            </a:r>
            <a:endParaRPr lang="en-US" b="1" dirty="0"/>
          </a:p>
        </p:txBody>
      </p:sp>
      <p:sp>
        <p:nvSpPr>
          <p:cNvPr id="36" name="TextBox 35"/>
          <p:cNvSpPr txBox="1"/>
          <p:nvPr/>
        </p:nvSpPr>
        <p:spPr>
          <a:xfrm>
            <a:off x="6344518" y="3200400"/>
            <a:ext cx="1541449" cy="461665"/>
          </a:xfrm>
          <a:prstGeom prst="rect">
            <a:avLst/>
          </a:prstGeom>
          <a:noFill/>
        </p:spPr>
        <p:txBody>
          <a:bodyPr wrap="none" rtlCol="0">
            <a:spAutoFit/>
          </a:bodyPr>
          <a:lstStyle/>
          <a:p>
            <a:pPr algn="ctr"/>
            <a:r>
              <a:rPr lang="en-US" sz="2400" dirty="0" smtClean="0"/>
              <a:t>Intolerable</a:t>
            </a:r>
            <a:endParaRPr lang="en-US" sz="2400" dirty="0"/>
          </a:p>
        </p:txBody>
      </p:sp>
      <p:sp>
        <p:nvSpPr>
          <p:cNvPr id="37" name="TextBox 36"/>
          <p:cNvSpPr txBox="1"/>
          <p:nvPr/>
        </p:nvSpPr>
        <p:spPr>
          <a:xfrm>
            <a:off x="6477000" y="3600450"/>
            <a:ext cx="1329211" cy="461665"/>
          </a:xfrm>
          <a:prstGeom prst="rect">
            <a:avLst/>
          </a:prstGeom>
          <a:noFill/>
        </p:spPr>
        <p:txBody>
          <a:bodyPr wrap="none" rtlCol="0">
            <a:spAutoFit/>
          </a:bodyPr>
          <a:lstStyle/>
          <a:p>
            <a:pPr algn="ctr"/>
            <a:r>
              <a:rPr lang="en-US" sz="2400" dirty="0" smtClean="0"/>
              <a:t>Tolerable</a:t>
            </a:r>
            <a:endParaRPr lang="en-US" sz="2400" dirty="0"/>
          </a:p>
        </p:txBody>
      </p:sp>
    </p:spTree>
    <p:extLst>
      <p:ext uri="{BB962C8B-B14F-4D97-AF65-F5344CB8AC3E}">
        <p14:creationId xmlns:p14="http://schemas.microsoft.com/office/powerpoint/2010/main" val="31252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p:nvPr/>
        </p:nvCxnSpPr>
        <p:spPr>
          <a:xfrm flipV="1">
            <a:off x="3009900" y="1371600"/>
            <a:ext cx="0" cy="480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0"/>
            <a:ext cx="9144000" cy="1143000"/>
          </a:xfrm>
        </p:spPr>
        <p:txBody>
          <a:bodyPr>
            <a:noAutofit/>
          </a:bodyPr>
          <a:lstStyle/>
          <a:p>
            <a:r>
              <a:rPr lang="en-US" sz="4000" dirty="0" smtClean="0"/>
              <a:t>Is min(y) optimal…or should we tradeoff…</a:t>
            </a:r>
            <a:endParaRPr lang="en-US" sz="2800" dirty="0"/>
          </a:p>
        </p:txBody>
      </p:sp>
      <p:cxnSp>
        <p:nvCxnSpPr>
          <p:cNvPr id="4" name="Straight Arrow Connector 3"/>
          <p:cNvCxnSpPr/>
          <p:nvPr/>
        </p:nvCxnSpPr>
        <p:spPr>
          <a:xfrm flipV="1">
            <a:off x="1371598" y="1981200"/>
            <a:ext cx="2" cy="419100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371599" y="6172200"/>
            <a:ext cx="6629401"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270" y="1219200"/>
            <a:ext cx="2656946" cy="830997"/>
          </a:xfrm>
          <a:prstGeom prst="rect">
            <a:avLst/>
          </a:prstGeom>
          <a:noFill/>
        </p:spPr>
        <p:txBody>
          <a:bodyPr wrap="none" rtlCol="0">
            <a:spAutoFit/>
          </a:bodyPr>
          <a:lstStyle/>
          <a:p>
            <a:pPr algn="ctr"/>
            <a:r>
              <a:rPr lang="en-US" sz="2400" dirty="0" smtClean="0"/>
              <a:t>Node Centralization</a:t>
            </a:r>
            <a:endParaRPr lang="en-US" sz="2400" dirty="0" smtClean="0"/>
          </a:p>
          <a:p>
            <a:pPr algn="ctr"/>
            <a:r>
              <a:rPr lang="en-US" sz="2400" dirty="0" smtClean="0"/>
              <a:t>(“CONOP”)</a:t>
            </a:r>
            <a:endParaRPr lang="en-US" sz="2400" dirty="0"/>
          </a:p>
        </p:txBody>
      </p:sp>
      <p:sp>
        <p:nvSpPr>
          <p:cNvPr id="24" name="TextBox 23"/>
          <p:cNvSpPr txBox="1"/>
          <p:nvPr/>
        </p:nvSpPr>
        <p:spPr>
          <a:xfrm>
            <a:off x="7057920" y="6248400"/>
            <a:ext cx="1656094" cy="461665"/>
          </a:xfrm>
          <a:prstGeom prst="rect">
            <a:avLst/>
          </a:prstGeom>
          <a:noFill/>
        </p:spPr>
        <p:txBody>
          <a:bodyPr wrap="none" rtlCol="0">
            <a:spAutoFit/>
          </a:bodyPr>
          <a:lstStyle/>
          <a:p>
            <a:pPr algn="ctr"/>
            <a:r>
              <a:rPr lang="en-US" sz="2400" dirty="0" smtClean="0"/>
              <a:t>Throughput</a:t>
            </a:r>
            <a:endParaRPr lang="en-US" sz="2400" dirty="0"/>
          </a:p>
        </p:txBody>
      </p:sp>
      <p:sp>
        <p:nvSpPr>
          <p:cNvPr id="27" name="Oval 26"/>
          <p:cNvSpPr/>
          <p:nvPr/>
        </p:nvSpPr>
        <p:spPr>
          <a:xfrm>
            <a:off x="2895600" y="358183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H="1">
            <a:off x="1219200" y="3661672"/>
            <a:ext cx="74676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124200" y="3678047"/>
            <a:ext cx="1116459" cy="369332"/>
          </a:xfrm>
          <a:prstGeom prst="rect">
            <a:avLst/>
          </a:prstGeom>
          <a:noFill/>
        </p:spPr>
        <p:txBody>
          <a:bodyPr wrap="none" rtlCol="0">
            <a:spAutoFit/>
          </a:bodyPr>
          <a:lstStyle/>
          <a:p>
            <a:r>
              <a:rPr lang="en-US" b="1" dirty="0" smtClean="0"/>
              <a:t>July, 2010</a:t>
            </a:r>
            <a:endParaRPr lang="en-US" b="1" dirty="0"/>
          </a:p>
        </p:txBody>
      </p:sp>
      <p:cxnSp>
        <p:nvCxnSpPr>
          <p:cNvPr id="15" name="Straight Connector 14"/>
          <p:cNvCxnSpPr/>
          <p:nvPr/>
        </p:nvCxnSpPr>
        <p:spPr>
          <a:xfrm flipV="1">
            <a:off x="1371599" y="2432174"/>
            <a:ext cx="3314700" cy="2391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371597" y="3449448"/>
            <a:ext cx="7315203" cy="191730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686299" y="1970509"/>
                <a:ext cx="9855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𝑡𝑒𝑐</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sub>
                      </m:sSub>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686299" y="1970509"/>
                <a:ext cx="985526" cy="461665"/>
              </a:xfrm>
              <a:prstGeom prst="rect">
                <a:avLst/>
              </a:prstGeom>
              <a:blipFill rotWithShape="0">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8158474" y="2964799"/>
                <a:ext cx="9855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𝑡𝑒𝑐</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sub>
                      </m:sSub>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158474" y="2964799"/>
                <a:ext cx="985526" cy="461665"/>
              </a:xfrm>
              <a:prstGeom prst="rect">
                <a:avLst/>
              </a:prstGeom>
              <a:blipFill rotWithShape="0">
                <a:blip r:embed="rId4"/>
                <a:stretch>
                  <a:fillRect b="-1316"/>
                </a:stretch>
              </a:blipFill>
            </p:spPr>
            <p:txBody>
              <a:bodyPr/>
              <a:lstStyle/>
              <a:p>
                <a:r>
                  <a:rPr lang="en-US">
                    <a:noFill/>
                  </a:rPr>
                  <a:t> </a:t>
                </a:r>
              </a:p>
            </p:txBody>
          </p:sp>
        </mc:Fallback>
      </mc:AlternateContent>
      <p:cxnSp>
        <p:nvCxnSpPr>
          <p:cNvPr id="20" name="Straight Connector 19"/>
          <p:cNvCxnSpPr/>
          <p:nvPr/>
        </p:nvCxnSpPr>
        <p:spPr>
          <a:xfrm flipH="1">
            <a:off x="1183637" y="4953000"/>
            <a:ext cx="1826263"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28725" y="4839723"/>
            <a:ext cx="3200400" cy="923330"/>
          </a:xfrm>
          <a:prstGeom prst="rect">
            <a:avLst/>
          </a:prstGeom>
          <a:noFill/>
        </p:spPr>
        <p:txBody>
          <a:bodyPr wrap="square" rtlCol="0">
            <a:spAutoFit/>
          </a:bodyPr>
          <a:lstStyle/>
          <a:p>
            <a:r>
              <a:rPr lang="en-US" dirty="0" smtClean="0"/>
              <a:t>All tech improvements contribute directly to </a:t>
            </a:r>
            <a:r>
              <a:rPr lang="en-US" dirty="0" smtClean="0"/>
              <a:t>improved decentralization.</a:t>
            </a:r>
            <a:endParaRPr lang="en-US" dirty="0"/>
          </a:p>
        </p:txBody>
      </p:sp>
      <p:cxnSp>
        <p:nvCxnSpPr>
          <p:cNvPr id="8" name="Straight Arrow Connector 7"/>
          <p:cNvCxnSpPr>
            <a:endCxn id="18" idx="1"/>
          </p:cNvCxnSpPr>
          <p:nvPr/>
        </p:nvCxnSpPr>
        <p:spPr>
          <a:xfrm>
            <a:off x="5671825" y="2320341"/>
            <a:ext cx="2486649" cy="875291"/>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87522" y="3777166"/>
            <a:ext cx="16507" cy="1081149"/>
          </a:xfrm>
          <a:prstGeom prst="straightConnector1">
            <a:avLst/>
          </a:prstGeom>
          <a:ln w="571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629400" y="2286000"/>
            <a:ext cx="1408206" cy="369332"/>
          </a:xfrm>
          <a:prstGeom prst="rect">
            <a:avLst/>
          </a:prstGeom>
          <a:noFill/>
        </p:spPr>
        <p:txBody>
          <a:bodyPr wrap="none" rtlCol="0">
            <a:spAutoFit/>
          </a:bodyPr>
          <a:lstStyle/>
          <a:p>
            <a:r>
              <a:rPr lang="en-US" dirty="0" smtClean="0"/>
              <a:t>libsecp256k1</a:t>
            </a:r>
            <a:endParaRPr lang="en-US" dirty="0"/>
          </a:p>
        </p:txBody>
      </p:sp>
      <p:sp>
        <p:nvSpPr>
          <p:cNvPr id="22" name="TextBox 21"/>
          <p:cNvSpPr txBox="1"/>
          <p:nvPr/>
        </p:nvSpPr>
        <p:spPr>
          <a:xfrm>
            <a:off x="7380199" y="2572483"/>
            <a:ext cx="1587742" cy="369332"/>
          </a:xfrm>
          <a:prstGeom prst="rect">
            <a:avLst/>
          </a:prstGeom>
          <a:noFill/>
        </p:spPr>
        <p:txBody>
          <a:bodyPr wrap="none" rtlCol="0">
            <a:spAutoFit/>
          </a:bodyPr>
          <a:lstStyle/>
          <a:p>
            <a:r>
              <a:rPr lang="en-US" dirty="0" err="1" smtClean="0"/>
              <a:t>mimblewimble</a:t>
            </a:r>
            <a:endParaRPr lang="en-US" dirty="0" smtClean="0"/>
          </a:p>
        </p:txBody>
      </p:sp>
      <p:sp>
        <p:nvSpPr>
          <p:cNvPr id="23" name="TextBox 22"/>
          <p:cNvSpPr txBox="1"/>
          <p:nvPr/>
        </p:nvSpPr>
        <p:spPr>
          <a:xfrm>
            <a:off x="5971993" y="2050197"/>
            <a:ext cx="1250727" cy="369332"/>
          </a:xfrm>
          <a:prstGeom prst="rect">
            <a:avLst/>
          </a:prstGeom>
          <a:noFill/>
        </p:spPr>
        <p:txBody>
          <a:bodyPr wrap="none" rtlCol="0">
            <a:spAutoFit/>
          </a:bodyPr>
          <a:lstStyle/>
          <a:p>
            <a:r>
              <a:rPr lang="en-US" dirty="0"/>
              <a:t>f</a:t>
            </a:r>
            <a:r>
              <a:rPr lang="en-US" dirty="0" smtClean="0"/>
              <a:t>aster CPUs</a:t>
            </a:r>
            <a:endParaRPr lang="en-US" dirty="0"/>
          </a:p>
        </p:txBody>
      </p:sp>
    </p:spTree>
    <p:extLst>
      <p:ext uri="{BB962C8B-B14F-4D97-AF65-F5344CB8AC3E}">
        <p14:creationId xmlns:p14="http://schemas.microsoft.com/office/powerpoint/2010/main" val="242901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…or take min(Y) AND max(X).</a:t>
            </a:r>
            <a:endParaRPr lang="en-US" sz="4800" dirty="0"/>
          </a:p>
        </p:txBody>
      </p:sp>
      <p:graphicFrame>
        <p:nvGraphicFramePr>
          <p:cNvPr id="5" name="Table 4"/>
          <p:cNvGraphicFramePr>
            <a:graphicFrameLocks noGrp="1"/>
          </p:cNvGraphicFramePr>
          <p:nvPr>
            <p:extLst>
              <p:ext uri="{D42A27DB-BD31-4B8C-83A1-F6EECF244321}">
                <p14:modId xmlns:p14="http://schemas.microsoft.com/office/powerpoint/2010/main" val="1052117578"/>
              </p:ext>
            </p:extLst>
          </p:nvPr>
        </p:nvGraphicFramePr>
        <p:xfrm>
          <a:off x="1828800" y="3200400"/>
          <a:ext cx="5105400" cy="2667000"/>
        </p:xfrm>
        <a:graphic>
          <a:graphicData uri="http://schemas.openxmlformats.org/drawingml/2006/table">
            <a:tbl>
              <a:tblPr firstRow="1" bandRow="1">
                <a:tableStyleId>{5C22544A-7EE6-4342-B048-85BDC9FD1C3A}</a:tableStyleId>
              </a:tblPr>
              <a:tblGrid>
                <a:gridCol w="1701800"/>
                <a:gridCol w="1701800"/>
                <a:gridCol w="1701800"/>
              </a:tblGrid>
              <a:tr h="666750">
                <a:tc>
                  <a:txBody>
                    <a:bodyPr/>
                    <a:lstStyle/>
                    <a:p>
                      <a:pPr algn="ctr"/>
                      <a:endParaRPr lang="en-US" sz="2800" dirty="0"/>
                    </a:p>
                  </a:txBody>
                  <a:tcPr anchor="ctr"/>
                </a:tc>
                <a:tc>
                  <a:txBody>
                    <a:bodyPr/>
                    <a:lstStyle/>
                    <a:p>
                      <a:pPr algn="ctr"/>
                      <a:r>
                        <a:rPr lang="en-US" sz="2800" dirty="0" smtClean="0"/>
                        <a:t>Benefits</a:t>
                      </a:r>
                      <a:endParaRPr lang="en-US" sz="2800" dirty="0"/>
                    </a:p>
                  </a:txBody>
                  <a:tcPr anchor="ctr"/>
                </a:tc>
                <a:tc>
                  <a:txBody>
                    <a:bodyPr/>
                    <a:lstStyle/>
                    <a:p>
                      <a:pPr algn="ctr"/>
                      <a:r>
                        <a:rPr lang="en-US" sz="2800" dirty="0" smtClean="0"/>
                        <a:t>Costs</a:t>
                      </a:r>
                      <a:endParaRPr lang="en-US" sz="2800" dirty="0"/>
                    </a:p>
                  </a:txBody>
                  <a:tcPr anchor="ctr"/>
                </a:tc>
              </a:tr>
              <a:tr h="666750">
                <a:tc>
                  <a:txBody>
                    <a:bodyPr/>
                    <a:lstStyle/>
                    <a:p>
                      <a:pPr algn="ctr"/>
                      <a:r>
                        <a:rPr lang="en-US" sz="2800" dirty="0" smtClean="0"/>
                        <a:t>Small:</a:t>
                      </a:r>
                      <a:endParaRPr lang="en-US" sz="2800" dirty="0"/>
                    </a:p>
                  </a:txBody>
                  <a:tcPr anchor="ctr"/>
                </a:tc>
                <a:tc>
                  <a:txBody>
                    <a:bodyPr/>
                    <a:lstStyle/>
                    <a:p>
                      <a:pPr algn="ctr"/>
                      <a:r>
                        <a:rPr lang="en-US" sz="2800" dirty="0" smtClean="0"/>
                        <a:t>Small</a:t>
                      </a:r>
                      <a:endParaRPr lang="en-US" sz="2800" dirty="0"/>
                    </a:p>
                  </a:txBody>
                  <a:tcPr anchor="ctr"/>
                </a:tc>
                <a:tc>
                  <a:txBody>
                    <a:bodyPr/>
                    <a:lstStyle/>
                    <a:p>
                      <a:pPr algn="ctr"/>
                      <a:r>
                        <a:rPr lang="en-US" sz="2800" dirty="0" smtClean="0"/>
                        <a:t>Small</a:t>
                      </a:r>
                      <a:endParaRPr lang="en-US" sz="2800" dirty="0"/>
                    </a:p>
                  </a:txBody>
                  <a:tcPr anchor="ctr"/>
                </a:tc>
              </a:tr>
              <a:tr h="666750">
                <a:tc>
                  <a:txBody>
                    <a:bodyPr/>
                    <a:lstStyle/>
                    <a:p>
                      <a:pPr algn="ctr"/>
                      <a:r>
                        <a:rPr lang="en-US" sz="2800" dirty="0" smtClean="0"/>
                        <a:t>Large:</a:t>
                      </a:r>
                      <a:endParaRPr lang="en-US" sz="2800" dirty="0"/>
                    </a:p>
                  </a:txBody>
                  <a:tcPr anchor="ctr"/>
                </a:tc>
                <a:tc>
                  <a:txBody>
                    <a:bodyPr/>
                    <a:lstStyle/>
                    <a:p>
                      <a:pPr algn="ctr"/>
                      <a:r>
                        <a:rPr lang="en-US" sz="2800" dirty="0" smtClean="0"/>
                        <a:t>Large</a:t>
                      </a:r>
                      <a:endParaRPr lang="en-US" sz="2800" dirty="0"/>
                    </a:p>
                  </a:txBody>
                  <a:tcPr anchor="ctr"/>
                </a:tc>
                <a:tc>
                  <a:txBody>
                    <a:bodyPr/>
                    <a:lstStyle/>
                    <a:p>
                      <a:pPr algn="ctr"/>
                      <a:r>
                        <a:rPr lang="en-US" sz="2800" dirty="0" smtClean="0"/>
                        <a:t>Large</a:t>
                      </a:r>
                      <a:endParaRPr lang="en-US" sz="2800" dirty="0"/>
                    </a:p>
                  </a:txBody>
                  <a:tcPr anchor="ctr"/>
                </a:tc>
              </a:tr>
              <a:tr h="666750">
                <a:tc>
                  <a:txBody>
                    <a:bodyPr/>
                    <a:lstStyle/>
                    <a:p>
                      <a:pPr algn="ctr"/>
                      <a:r>
                        <a:rPr lang="en-US" sz="2800" dirty="0" smtClean="0"/>
                        <a:t>Both:</a:t>
                      </a:r>
                      <a:endParaRPr lang="en-US" sz="2800" dirty="0"/>
                    </a:p>
                  </a:txBody>
                  <a:tcPr anchor="ctr"/>
                </a:tc>
                <a:tc>
                  <a:txBody>
                    <a:bodyPr/>
                    <a:lstStyle/>
                    <a:p>
                      <a:pPr algn="ctr"/>
                      <a:r>
                        <a:rPr lang="en-US" sz="2800" dirty="0" smtClean="0"/>
                        <a:t>Large</a:t>
                      </a:r>
                      <a:endParaRPr lang="en-US" sz="2800" dirty="0"/>
                    </a:p>
                  </a:txBody>
                  <a:tcPr anchor="ctr"/>
                </a:tc>
                <a:tc>
                  <a:txBody>
                    <a:bodyPr/>
                    <a:lstStyle/>
                    <a:p>
                      <a:pPr algn="ctr"/>
                      <a:r>
                        <a:rPr lang="en-US" sz="2800" dirty="0" smtClean="0"/>
                        <a:t>Small</a:t>
                      </a:r>
                      <a:endParaRPr lang="en-US" sz="2800" dirty="0"/>
                    </a:p>
                  </a:txBody>
                  <a:tcPr anchor="ctr"/>
                </a:tc>
              </a:tr>
            </a:tbl>
          </a:graphicData>
        </a:graphic>
      </p:graphicFrame>
      <p:sp>
        <p:nvSpPr>
          <p:cNvPr id="3" name="TextBox 2"/>
          <p:cNvSpPr txBox="1"/>
          <p:nvPr/>
        </p:nvSpPr>
        <p:spPr>
          <a:xfrm>
            <a:off x="1591857" y="1583864"/>
            <a:ext cx="5960286" cy="1384995"/>
          </a:xfrm>
          <a:prstGeom prst="rect">
            <a:avLst/>
          </a:prstGeom>
          <a:noFill/>
        </p:spPr>
        <p:txBody>
          <a:bodyPr wrap="none" rtlCol="0">
            <a:spAutoFit/>
          </a:bodyPr>
          <a:lstStyle/>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Keep “Small BTC” the same size.</a:t>
            </a:r>
          </a:p>
          <a:p>
            <a:pPr marL="285750" indent="-285750">
              <a:buFont typeface="Arial" panose="020B0604020202020204" pitchFamily="34" charset="0"/>
              <a:buChar char="•"/>
            </a:pPr>
            <a:r>
              <a:rPr lang="en-US" sz="2800" dirty="0"/>
              <a:t>Keep “Large BTC” as large as possible.</a:t>
            </a:r>
          </a:p>
        </p:txBody>
      </p:sp>
    </p:spTree>
    <p:extLst>
      <p:ext uri="{BB962C8B-B14F-4D97-AF65-F5344CB8AC3E}">
        <p14:creationId xmlns:p14="http://schemas.microsoft.com/office/powerpoint/2010/main" val="3812712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Agenda</a:t>
            </a:r>
            <a:endParaRPr lang="en-US" sz="6000" dirty="0"/>
          </a:p>
        </p:txBody>
      </p:sp>
      <p:sp>
        <p:nvSpPr>
          <p:cNvPr id="3" name="Content Placeholder 2"/>
          <p:cNvSpPr>
            <a:spLocks noGrp="1"/>
          </p:cNvSpPr>
          <p:nvPr>
            <p:ph idx="1"/>
          </p:nvPr>
        </p:nvSpPr>
        <p:spPr>
          <a:xfrm>
            <a:off x="457200" y="1905000"/>
            <a:ext cx="8229600" cy="3810000"/>
          </a:xfrm>
        </p:spPr>
        <p:txBody>
          <a:bodyPr>
            <a:normAutofit/>
          </a:bodyPr>
          <a:lstStyle/>
          <a:p>
            <a:pPr marL="514350" indent="-514350">
              <a:buFont typeface="+mj-lt"/>
              <a:buAutoNum type="arabicPeriod"/>
            </a:pPr>
            <a:r>
              <a:rPr lang="en-US" sz="3600" dirty="0" smtClean="0"/>
              <a:t>Overview &amp; Problem</a:t>
            </a:r>
          </a:p>
          <a:p>
            <a:pPr marL="514350" indent="-514350">
              <a:buFont typeface="+mj-lt"/>
              <a:buAutoNum type="arabicPeriod"/>
            </a:pPr>
            <a:r>
              <a:rPr lang="en-US" sz="3600" dirty="0" smtClean="0"/>
              <a:t>Basics &amp; Definitions</a:t>
            </a:r>
          </a:p>
          <a:p>
            <a:pPr marL="514350" indent="-514350">
              <a:buFont typeface="+mj-lt"/>
              <a:buAutoNum type="arabicPeriod"/>
            </a:pPr>
            <a:r>
              <a:rPr lang="en-US" sz="3600" dirty="0" smtClean="0"/>
              <a:t>Inter-Chain Harms (Are Negligible)</a:t>
            </a:r>
          </a:p>
          <a:p>
            <a:pPr marL="514350" indent="-514350">
              <a:buFont typeface="+mj-lt"/>
              <a:buAutoNum type="arabicPeriod"/>
            </a:pPr>
            <a:r>
              <a:rPr lang="en-US" sz="3600" dirty="0" smtClean="0"/>
              <a:t>Chain II is More Secure Than It Appears</a:t>
            </a:r>
          </a:p>
          <a:p>
            <a:pPr marL="514350" indent="-514350">
              <a:buFont typeface="+mj-lt"/>
              <a:buAutoNum type="arabicPeriod"/>
            </a:pPr>
            <a:r>
              <a:rPr lang="en-US" sz="3600" dirty="0" smtClean="0"/>
              <a:t>Benefits of Fission</a:t>
            </a:r>
            <a:endParaRPr lang="en-US" sz="3600" dirty="0"/>
          </a:p>
        </p:txBody>
      </p:sp>
    </p:spTree>
    <p:extLst>
      <p:ext uri="{BB962C8B-B14F-4D97-AF65-F5344CB8AC3E}">
        <p14:creationId xmlns:p14="http://schemas.microsoft.com/office/powerpoint/2010/main" val="1683801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8143"/>
            <a:ext cx="8229600" cy="1143000"/>
          </a:xfrm>
        </p:spPr>
        <p:txBody>
          <a:bodyPr/>
          <a:lstStyle/>
          <a:p>
            <a:r>
              <a:rPr lang="en-US" dirty="0" smtClean="0"/>
              <a:t>What</a:t>
            </a:r>
            <a:r>
              <a:rPr lang="en-US" baseline="0" dirty="0" smtClean="0"/>
              <a:t> are sidechains?</a:t>
            </a:r>
            <a:endParaRPr lang="en-US" dirty="0"/>
          </a:p>
        </p:txBody>
      </p:sp>
      <p:sp>
        <p:nvSpPr>
          <p:cNvPr id="3" name="Content Placeholder 2"/>
          <p:cNvSpPr>
            <a:spLocks noGrp="1"/>
          </p:cNvSpPr>
          <p:nvPr>
            <p:ph idx="1"/>
          </p:nvPr>
        </p:nvSpPr>
        <p:spPr>
          <a:xfrm>
            <a:off x="304800" y="4012283"/>
            <a:ext cx="3581400" cy="2710085"/>
          </a:xfrm>
        </p:spPr>
        <p:txBody>
          <a:bodyPr>
            <a:normAutofit/>
          </a:bodyPr>
          <a:lstStyle/>
          <a:p>
            <a:r>
              <a:rPr lang="en-US" dirty="0" smtClean="0"/>
              <a:t>Is a sidechain “Bitcoin”?</a:t>
            </a:r>
          </a:p>
          <a:p>
            <a:r>
              <a:rPr lang="en-US" dirty="0" smtClean="0"/>
              <a:t>To what extent are “we” responsible for it?</a:t>
            </a:r>
          </a:p>
        </p:txBody>
      </p:sp>
      <p:pic>
        <p:nvPicPr>
          <p:cNvPr id="5122" name="Picture 2" descr="https://upload.wikimedia.org/wikipedia/commons/thumb/6/6f/Gjl-t%28x%29.svg/320px-Gjl-t%28x%29.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0" y="4001856"/>
            <a:ext cx="4873626" cy="2436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Content Placeholder 2"/>
          <p:cNvSpPr txBox="1">
            <a:spLocks/>
          </p:cNvSpPr>
          <p:nvPr/>
        </p:nvSpPr>
        <p:spPr>
          <a:xfrm>
            <a:off x="7256" y="1143000"/>
            <a:ext cx="9670143" cy="27100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 “</a:t>
            </a:r>
            <a:r>
              <a:rPr lang="en-US" b="1" u="sng" dirty="0" smtClean="0">
                <a:ln>
                  <a:solidFill>
                    <a:schemeClr val="tx1"/>
                  </a:solidFill>
                </a:ln>
                <a:solidFill>
                  <a:srgbClr val="0070C0"/>
                </a:solidFill>
              </a:rPr>
              <a:t>alt-chain</a:t>
            </a:r>
            <a:r>
              <a:rPr lang="en-US" dirty="0" smtClean="0"/>
              <a:t>” is a blockchain with “alt” rules and abilities. (Different cost/benefit tradeoff.)</a:t>
            </a:r>
          </a:p>
          <a:p>
            <a:pPr lvl="1"/>
            <a:r>
              <a:rPr lang="en-US" dirty="0" smtClean="0"/>
              <a:t>“</a:t>
            </a:r>
            <a:r>
              <a:rPr lang="en-US" b="1" u="sng" dirty="0" smtClean="0">
                <a:ln>
                  <a:solidFill>
                    <a:schemeClr val="tx1"/>
                  </a:solidFill>
                </a:ln>
                <a:solidFill>
                  <a:schemeClr val="accent2">
                    <a:lumMod val="75000"/>
                  </a:schemeClr>
                </a:solidFill>
              </a:rPr>
              <a:t>alt-coin</a:t>
            </a:r>
            <a:r>
              <a:rPr lang="en-US" dirty="0" smtClean="0"/>
              <a:t>”    =  </a:t>
            </a:r>
            <a:r>
              <a:rPr lang="en-US" u="sng" dirty="0" smtClean="0">
                <a:solidFill>
                  <a:srgbClr val="0070C0"/>
                </a:solidFill>
              </a:rPr>
              <a:t>alt-chain</a:t>
            </a:r>
            <a:r>
              <a:rPr lang="en-US" dirty="0" smtClean="0">
                <a:solidFill>
                  <a:srgbClr val="0070C0"/>
                </a:solidFill>
              </a:rPr>
              <a:t>  </a:t>
            </a:r>
            <a:r>
              <a:rPr lang="en-US" dirty="0" smtClean="0"/>
              <a:t>+        new </a:t>
            </a:r>
            <a:r>
              <a:rPr lang="en-US" b="1" i="1" dirty="0" smtClean="0">
                <a:solidFill>
                  <a:schemeClr val="bg1">
                    <a:lumMod val="50000"/>
                  </a:schemeClr>
                </a:solidFill>
              </a:rPr>
              <a:t>monetary network</a:t>
            </a:r>
            <a:r>
              <a:rPr lang="en-US" dirty="0" smtClean="0"/>
              <a:t>.</a:t>
            </a:r>
          </a:p>
          <a:p>
            <a:pPr lvl="1"/>
            <a:r>
              <a:rPr lang="en-US" dirty="0" smtClean="0"/>
              <a:t>“</a:t>
            </a:r>
            <a:r>
              <a:rPr lang="en-US" b="1" u="sng" dirty="0" smtClean="0">
                <a:ln>
                  <a:solidFill>
                    <a:schemeClr val="tx1"/>
                  </a:solidFill>
                </a:ln>
                <a:solidFill>
                  <a:srgbClr val="92D050"/>
                </a:solidFill>
              </a:rPr>
              <a:t>sidechain</a:t>
            </a:r>
            <a:r>
              <a:rPr lang="en-US" dirty="0" smtClean="0"/>
              <a:t>”</a:t>
            </a:r>
            <a:r>
              <a:rPr lang="en-US" dirty="0"/>
              <a:t> </a:t>
            </a:r>
            <a:r>
              <a:rPr lang="en-US" dirty="0" smtClean="0"/>
              <a:t>= </a:t>
            </a:r>
            <a:r>
              <a:rPr lang="en-US" u="sng" dirty="0" smtClean="0">
                <a:solidFill>
                  <a:srgbClr val="0070C0"/>
                </a:solidFill>
              </a:rPr>
              <a:t>alt-chain</a:t>
            </a:r>
            <a:r>
              <a:rPr lang="en-US" dirty="0" smtClean="0">
                <a:solidFill>
                  <a:srgbClr val="0070C0"/>
                </a:solidFill>
              </a:rPr>
              <a:t>   </a:t>
            </a:r>
            <a:r>
              <a:rPr lang="en-US" dirty="0" smtClean="0"/>
              <a:t>+  inherits </a:t>
            </a:r>
            <a:r>
              <a:rPr lang="en-US" b="1" i="1" dirty="0" smtClean="0">
                <a:solidFill>
                  <a:schemeClr val="bg1">
                    <a:lumMod val="50000"/>
                  </a:schemeClr>
                </a:solidFill>
              </a:rPr>
              <a:t>monetary network</a:t>
            </a:r>
            <a:r>
              <a:rPr lang="en-US" dirty="0" smtClean="0"/>
              <a:t>.</a:t>
            </a:r>
          </a:p>
          <a:p>
            <a:pPr lvl="1"/>
            <a:r>
              <a:rPr lang="en-US" dirty="0" smtClean="0"/>
              <a:t>(Note that </a:t>
            </a:r>
            <a:r>
              <a:rPr lang="en-US" b="1" i="1" dirty="0" err="1" smtClean="0">
                <a:solidFill>
                  <a:schemeClr val="bg1">
                    <a:lumMod val="50000"/>
                  </a:schemeClr>
                </a:solidFill>
              </a:rPr>
              <a:t>mone</a:t>
            </a:r>
            <a:r>
              <a:rPr lang="en-US" b="1" i="1" dirty="0" smtClean="0">
                <a:solidFill>
                  <a:schemeClr val="bg1">
                    <a:lumMod val="50000"/>
                  </a:schemeClr>
                </a:solidFill>
              </a:rPr>
              <a:t>. networks</a:t>
            </a:r>
            <a:r>
              <a:rPr lang="en-US" dirty="0" smtClean="0"/>
              <a:t> are </a:t>
            </a:r>
            <a:r>
              <a:rPr lang="en-US" i="1" dirty="0" smtClean="0"/>
              <a:t>inherently adversarial.</a:t>
            </a:r>
            <a:r>
              <a:rPr lang="en-US" dirty="0" smtClean="0"/>
              <a:t>)</a:t>
            </a:r>
          </a:p>
        </p:txBody>
      </p:sp>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38908"/>
            <a:ext cx="7307970" cy="3928492"/>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Rounded Rectangle 7"/>
          <p:cNvSpPr/>
          <p:nvPr/>
        </p:nvSpPr>
        <p:spPr>
          <a:xfrm>
            <a:off x="609600" y="990600"/>
            <a:ext cx="753657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Use</a:t>
            </a:r>
            <a:r>
              <a:rPr lang="en-US" sz="2400" baseline="0" dirty="0" smtClean="0"/>
              <a:t> “Bitcoins (BTC)” but not “the Bitcoin software”.</a:t>
            </a:r>
            <a:endParaRPr lang="en-US" sz="2400" dirty="0"/>
          </a:p>
        </p:txBody>
      </p:sp>
      <p:sp>
        <p:nvSpPr>
          <p:cNvPr id="9" name="Rounded Rectangle 8"/>
          <p:cNvSpPr/>
          <p:nvPr/>
        </p:nvSpPr>
        <p:spPr>
          <a:xfrm>
            <a:off x="457200" y="5508902"/>
            <a:ext cx="822642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Large, ‘subjective’ lightning hub? (Caching, </a:t>
            </a:r>
            <a:r>
              <a:rPr lang="en-US" sz="2400" dirty="0" err="1" smtClean="0"/>
              <a:t>etc</a:t>
            </a:r>
            <a:r>
              <a:rPr lang="en-US" sz="2400" dirty="0" smtClean="0"/>
              <a:t>; Slow global sync)</a:t>
            </a:r>
            <a:endParaRPr lang="en-US" sz="2400" dirty="0"/>
          </a:p>
        </p:txBody>
      </p:sp>
      <p:sp>
        <p:nvSpPr>
          <p:cNvPr id="10" name="Rounded Rectangle 9"/>
          <p:cNvSpPr/>
          <p:nvPr/>
        </p:nvSpPr>
        <p:spPr>
          <a:xfrm>
            <a:off x="471714" y="6190343"/>
            <a:ext cx="7910286"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Extremely secure, transparent third party website? (Is BTC?)</a:t>
            </a:r>
            <a:endParaRPr lang="en-US" sz="2400" dirty="0"/>
          </a:p>
        </p:txBody>
      </p:sp>
      <p:sp>
        <p:nvSpPr>
          <p:cNvPr id="11" name="TextBox 10"/>
          <p:cNvSpPr txBox="1"/>
          <p:nvPr/>
        </p:nvSpPr>
        <p:spPr>
          <a:xfrm>
            <a:off x="6165833" y="1559290"/>
            <a:ext cx="2488310" cy="307777"/>
          </a:xfrm>
          <a:prstGeom prst="rect">
            <a:avLst/>
          </a:prstGeom>
          <a:solidFill>
            <a:schemeClr val="bg1">
              <a:lumMod val="95000"/>
            </a:schemeClr>
          </a:solidFill>
          <a:ln>
            <a:solidFill>
              <a:schemeClr val="tx1"/>
            </a:solidFill>
          </a:ln>
        </p:spPr>
        <p:txBody>
          <a:bodyPr wrap="none" rtlCol="0">
            <a:spAutoFit/>
          </a:bodyPr>
          <a:lstStyle/>
          <a:p>
            <a:r>
              <a:rPr lang="en-US" sz="1400" dirty="0" smtClean="0"/>
              <a:t>…that we’re here to talk about?</a:t>
            </a:r>
            <a:endParaRPr lang="en-US" sz="1400" dirty="0"/>
          </a:p>
        </p:txBody>
      </p:sp>
    </p:spTree>
    <p:extLst>
      <p:ext uri="{BB962C8B-B14F-4D97-AF65-F5344CB8AC3E}">
        <p14:creationId xmlns:p14="http://schemas.microsoft.com/office/powerpoint/2010/main" val="12937896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Strange Ecology</a:t>
            </a:r>
            <a:endParaRPr lang="en-US" dirty="0"/>
          </a:p>
        </p:txBody>
      </p:sp>
      <p:sp>
        <p:nvSpPr>
          <p:cNvPr id="3" name="Content Placeholder 2"/>
          <p:cNvSpPr>
            <a:spLocks noGrp="1"/>
          </p:cNvSpPr>
          <p:nvPr>
            <p:ph idx="1"/>
          </p:nvPr>
        </p:nvSpPr>
        <p:spPr>
          <a:xfrm>
            <a:off x="457200" y="1570037"/>
            <a:ext cx="8229600" cy="4525963"/>
          </a:xfrm>
        </p:spPr>
        <p:txBody>
          <a:bodyPr/>
          <a:lstStyle/>
          <a:p>
            <a:r>
              <a:rPr lang="en-US" dirty="0" smtClean="0"/>
              <a:t>Users switch from “Full Core” to “</a:t>
            </a:r>
            <a:r>
              <a:rPr lang="en-US" u="sng" dirty="0" smtClean="0"/>
              <a:t>SPV</a:t>
            </a:r>
            <a:r>
              <a:rPr lang="en-US" dirty="0" smtClean="0"/>
              <a:t> Large</a:t>
            </a:r>
            <a:r>
              <a:rPr lang="en-US" dirty="0" smtClean="0"/>
              <a:t>”</a:t>
            </a:r>
          </a:p>
          <a:p>
            <a:pPr lvl="1"/>
            <a:r>
              <a:rPr lang="en-US" dirty="0" smtClean="0"/>
              <a:t>Want lower fees </a:t>
            </a:r>
            <a:r>
              <a:rPr lang="en-US" dirty="0" smtClean="0">
                <a:sym typeface="Wingdings" panose="05000000000000000000" pitchFamily="2" charset="2"/>
              </a:rPr>
              <a:t> I’m already in SPV Mode</a:t>
            </a:r>
          </a:p>
          <a:p>
            <a:pPr lvl="1"/>
            <a:r>
              <a:rPr lang="en-US" dirty="0" smtClean="0">
                <a:sym typeface="Wingdings" panose="05000000000000000000" pitchFamily="2" charset="2"/>
              </a:rPr>
              <a:t>If competition is on fees, we lost already.</a:t>
            </a:r>
            <a:endParaRPr lang="en-US" dirty="0" smtClean="0"/>
          </a:p>
          <a:p>
            <a:r>
              <a:rPr lang="en-US" dirty="0" smtClean="0"/>
              <a:t>Miners </a:t>
            </a:r>
            <a:r>
              <a:rPr lang="en-US" dirty="0" smtClean="0"/>
              <a:t>unwittingly upgrade and walk into their doom (mafia/state sniffs them out).</a:t>
            </a:r>
          </a:p>
          <a:p>
            <a:pPr lvl="1"/>
            <a:r>
              <a:rPr lang="en-US" dirty="0" smtClean="0"/>
              <a:t>Not giving them a lot of credit!</a:t>
            </a:r>
          </a:p>
          <a:p>
            <a:pPr lvl="1"/>
            <a:r>
              <a:rPr lang="en-US" dirty="0" smtClean="0"/>
              <a:t>2 weeks until the new miners arrive!</a:t>
            </a:r>
          </a:p>
          <a:p>
            <a:endParaRPr lang="en-US" dirty="0" smtClean="0"/>
          </a:p>
          <a:p>
            <a:endParaRPr lang="en-US" dirty="0" smtClean="0"/>
          </a:p>
        </p:txBody>
      </p:sp>
    </p:spTree>
    <p:extLst>
      <p:ext uri="{BB962C8B-B14F-4D97-AF65-F5344CB8AC3E}">
        <p14:creationId xmlns:p14="http://schemas.microsoft.com/office/powerpoint/2010/main" val="1768938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49"/>
            <a:ext cx="8682262" cy="1143000"/>
          </a:xfrm>
        </p:spPr>
        <p:txBody>
          <a:bodyPr>
            <a:normAutofit fontScale="90000"/>
          </a:bodyPr>
          <a:lstStyle/>
          <a:p>
            <a:r>
              <a:rPr lang="en-US" sz="4900" b="1" dirty="0" smtClean="0"/>
              <a:t>The </a:t>
            </a:r>
            <a:r>
              <a:rPr lang="en-US" sz="4900" b="1" dirty="0" smtClean="0"/>
              <a:t>Concept: Teamwork, Not Copies</a:t>
            </a:r>
            <a:endParaRPr lang="en-US" sz="6000" b="1" dirty="0"/>
          </a:p>
        </p:txBody>
      </p:sp>
      <p:sp>
        <p:nvSpPr>
          <p:cNvPr id="3" name="Content Placeholder 2"/>
          <p:cNvSpPr>
            <a:spLocks noGrp="1"/>
          </p:cNvSpPr>
          <p:nvPr>
            <p:ph idx="1"/>
          </p:nvPr>
        </p:nvSpPr>
        <p:spPr>
          <a:xfrm>
            <a:off x="1295400" y="3364454"/>
            <a:ext cx="1676400" cy="1219199"/>
          </a:xfrm>
        </p:spPr>
        <p:txBody>
          <a:bodyPr>
            <a:noAutofit/>
          </a:bodyPr>
          <a:lstStyle/>
          <a:p>
            <a:pPr marL="0" indent="0" algn="ctr">
              <a:buNone/>
            </a:pPr>
            <a:r>
              <a:rPr lang="en-US" sz="2800" dirty="0" smtClean="0"/>
              <a:t>.25</a:t>
            </a:r>
          </a:p>
          <a:p>
            <a:pPr marL="0" indent="0" algn="ctr">
              <a:buNone/>
            </a:pPr>
            <a:r>
              <a:rPr lang="en-US" sz="2800" dirty="0" smtClean="0"/>
              <a:t>(.50)</a:t>
            </a:r>
            <a:endParaRPr lang="en-US" sz="2800" baseline="0" dirty="0" smtClean="0"/>
          </a:p>
        </p:txBody>
      </p:sp>
      <p:graphicFrame>
        <p:nvGraphicFramePr>
          <p:cNvPr id="4" name="Table 3"/>
          <p:cNvGraphicFramePr>
            <a:graphicFrameLocks noGrp="1"/>
          </p:cNvGraphicFramePr>
          <p:nvPr>
            <p:extLst>
              <p:ext uri="{D42A27DB-BD31-4B8C-83A1-F6EECF244321}">
                <p14:modId xmlns:p14="http://schemas.microsoft.com/office/powerpoint/2010/main" val="3588382730"/>
              </p:ext>
            </p:extLst>
          </p:nvPr>
        </p:nvGraphicFramePr>
        <p:xfrm>
          <a:off x="533400" y="4724400"/>
          <a:ext cx="7772400" cy="1828800"/>
        </p:xfrm>
        <a:graphic>
          <a:graphicData uri="http://schemas.openxmlformats.org/drawingml/2006/table">
            <a:tbl>
              <a:tblPr firstRow="1" firstCol="1" bandRow="1">
                <a:tableStyleId>{5C22544A-7EE6-4342-B048-85BDC9FD1C3A}</a:tableStyleId>
              </a:tblPr>
              <a:tblGrid>
                <a:gridCol w="1263015"/>
                <a:gridCol w="2927985"/>
                <a:gridCol w="3581400"/>
              </a:tblGrid>
              <a:tr h="370840">
                <a:tc>
                  <a:txBody>
                    <a:bodyPr/>
                    <a:lstStyle/>
                    <a:p>
                      <a:endParaRPr lang="en-US" sz="2400" dirty="0"/>
                    </a:p>
                  </a:txBody>
                  <a:tcPr/>
                </a:tc>
                <a:tc>
                  <a:txBody>
                    <a:bodyPr/>
                    <a:lstStyle/>
                    <a:p>
                      <a:r>
                        <a:rPr lang="en-US" sz="2400" dirty="0" smtClean="0"/>
                        <a:t>Small</a:t>
                      </a:r>
                      <a:r>
                        <a:rPr lang="en-US" sz="2400" baseline="0" dirty="0" smtClean="0"/>
                        <a:t> BTC (Main)</a:t>
                      </a:r>
                      <a:endParaRPr lang="en-US" sz="2400" dirty="0"/>
                    </a:p>
                  </a:txBody>
                  <a:tcPr/>
                </a:tc>
                <a:tc>
                  <a:txBody>
                    <a:bodyPr/>
                    <a:lstStyle/>
                    <a:p>
                      <a:r>
                        <a:rPr lang="en-US" sz="2400" dirty="0" smtClean="0"/>
                        <a:t>Large BTC (Side)</a:t>
                      </a:r>
                      <a:endParaRPr lang="en-US" sz="2400" dirty="0"/>
                    </a:p>
                  </a:txBody>
                  <a:tcPr/>
                </a:tc>
              </a:tr>
              <a:tr h="370840">
                <a:tc>
                  <a:txBody>
                    <a:bodyPr/>
                    <a:lstStyle/>
                    <a:p>
                      <a:r>
                        <a:rPr lang="en-US" sz="2400" dirty="0" smtClean="0"/>
                        <a:t>Nodes:</a:t>
                      </a:r>
                      <a:endParaRPr lang="en-US" sz="2400" dirty="0"/>
                    </a:p>
                  </a:txBody>
                  <a:tcPr/>
                </a:tc>
                <a:tc>
                  <a:txBody>
                    <a:bodyPr/>
                    <a:lstStyle/>
                    <a:p>
                      <a:r>
                        <a:rPr lang="en-US" sz="2400" dirty="0" smtClean="0"/>
                        <a:t>Many, Cheap, Private</a:t>
                      </a:r>
                      <a:endParaRPr lang="en-US" sz="2400" dirty="0"/>
                    </a:p>
                  </a:txBody>
                  <a:tcPr/>
                </a:tc>
                <a:tc>
                  <a:txBody>
                    <a:bodyPr/>
                    <a:lstStyle/>
                    <a:p>
                      <a:r>
                        <a:rPr lang="en-US" sz="2400" dirty="0" smtClean="0"/>
                        <a:t>Few, Expensive, Public</a:t>
                      </a:r>
                      <a:endParaRPr lang="en-US" sz="2400" dirty="0"/>
                    </a:p>
                  </a:txBody>
                  <a:tcPr/>
                </a:tc>
              </a:tr>
              <a:tr h="370840">
                <a:tc>
                  <a:txBody>
                    <a:bodyPr/>
                    <a:lstStyle/>
                    <a:p>
                      <a:r>
                        <a:rPr lang="en-US" sz="2400" dirty="0" smtClean="0"/>
                        <a:t>Tx</a:t>
                      </a:r>
                      <a:r>
                        <a:rPr lang="en-US" sz="2400" baseline="0" dirty="0" smtClean="0"/>
                        <a:t> Fees</a:t>
                      </a:r>
                      <a:r>
                        <a:rPr lang="en-US" sz="2400" dirty="0" smtClean="0"/>
                        <a:t>:</a:t>
                      </a:r>
                      <a:endParaRPr lang="en-US" sz="2400" dirty="0"/>
                    </a:p>
                  </a:txBody>
                  <a:tcPr/>
                </a:tc>
                <a:tc>
                  <a:txBody>
                    <a:bodyPr/>
                    <a:lstStyle/>
                    <a:p>
                      <a:r>
                        <a:rPr lang="en-US" sz="2400" dirty="0" smtClean="0"/>
                        <a:t>Higher</a:t>
                      </a:r>
                      <a:endParaRPr lang="en-US" sz="2400" dirty="0"/>
                    </a:p>
                  </a:txBody>
                  <a:tcPr/>
                </a:tc>
                <a:tc>
                  <a:txBody>
                    <a:bodyPr/>
                    <a:lstStyle/>
                    <a:p>
                      <a:r>
                        <a:rPr lang="en-US" sz="2400" dirty="0" smtClean="0"/>
                        <a:t>Lower</a:t>
                      </a:r>
                      <a:endParaRPr lang="en-US" sz="2400" dirty="0"/>
                    </a:p>
                  </a:txBody>
                  <a:tcPr/>
                </a:tc>
              </a:tr>
              <a:tr h="370840">
                <a:tc>
                  <a:txBody>
                    <a:bodyPr/>
                    <a:lstStyle/>
                    <a:p>
                      <a:r>
                        <a:rPr lang="en-US" sz="2400" dirty="0" smtClean="0"/>
                        <a:t>Mode:</a:t>
                      </a:r>
                      <a:endParaRPr lang="en-US" sz="2400" dirty="0"/>
                    </a:p>
                  </a:txBody>
                  <a:tcPr/>
                </a:tc>
                <a:tc>
                  <a:txBody>
                    <a:bodyPr/>
                    <a:lstStyle/>
                    <a:p>
                      <a:r>
                        <a:rPr lang="en-US" sz="2400" dirty="0" smtClean="0"/>
                        <a:t>Money</a:t>
                      </a:r>
                      <a:r>
                        <a:rPr lang="en-US" sz="2400" baseline="0" dirty="0" smtClean="0"/>
                        <a:t> / settlement</a:t>
                      </a:r>
                      <a:endParaRPr lang="en-US" sz="2400" dirty="0"/>
                    </a:p>
                  </a:txBody>
                  <a:tcPr/>
                </a:tc>
                <a:tc>
                  <a:txBody>
                    <a:bodyPr/>
                    <a:lstStyle/>
                    <a:p>
                      <a:r>
                        <a:rPr lang="en-US" sz="2400" dirty="0" smtClean="0"/>
                        <a:t>VISA / Payment</a:t>
                      </a:r>
                      <a:r>
                        <a:rPr lang="en-US" sz="2400" baseline="0" dirty="0" smtClean="0"/>
                        <a:t> network</a:t>
                      </a:r>
                      <a:endParaRPr lang="en-US" sz="2400" dirty="0"/>
                    </a:p>
                  </a:txBody>
                  <a:tcPr/>
                </a:tc>
              </a:tr>
            </a:tbl>
          </a:graphicData>
        </a:graphic>
      </p:graphicFrame>
      <p:pic>
        <p:nvPicPr>
          <p:cNvPr id="4103" name="Picture 7"/>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0800" b="65800" l="25400" r="74200">
                        <a14:foregroundMark x1="47200" y1="31600" x2="55200" y2="54800"/>
                      </a14:backgroundRemoval>
                    </a14:imgEffect>
                  </a14:imgLayer>
                </a14:imgProps>
              </a:ext>
              <a:ext uri="{28A0092B-C50C-407E-A947-70E740481C1C}">
                <a14:useLocalDpi xmlns:a14="http://schemas.microsoft.com/office/drawing/2010/main" val="0"/>
              </a:ext>
            </a:extLst>
          </a:blip>
          <a:srcRect l="28057" t="22191" r="27448" b="34838"/>
          <a:stretch/>
        </p:blipFill>
        <p:spPr bwMode="auto">
          <a:xfrm>
            <a:off x="3969657" y="1273624"/>
            <a:ext cx="1143000" cy="110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rotWithShape="1">
          <a:blip r:embed="rId3">
            <a:duotone>
              <a:prstClr val="black"/>
              <a:schemeClr val="accent2">
                <a:tint val="45000"/>
                <a:satMod val="400000"/>
              </a:schemeClr>
            </a:duotone>
            <a:extLst>
              <a:ext uri="{BEBA8EAE-BF5A-486C-A8C5-ECC9F3942E4B}">
                <a14:imgProps xmlns:a14="http://schemas.microsoft.com/office/drawing/2010/main">
                  <a14:imgLayer r:embed="rId4">
                    <a14:imgEffect>
                      <a14:backgroundRemoval t="20800" b="65800" l="25400" r="74200">
                        <a14:foregroundMark x1="47200" y1="31600" x2="55200" y2="54800"/>
                      </a14:backgroundRemoval>
                    </a14:imgEffect>
                  </a14:imgLayer>
                </a14:imgProps>
              </a:ext>
              <a:ext uri="{28A0092B-C50C-407E-A947-70E740481C1C}">
                <a14:useLocalDpi xmlns:a14="http://schemas.microsoft.com/office/drawing/2010/main" val="0"/>
              </a:ext>
            </a:extLst>
          </a:blip>
          <a:srcRect l="28057" t="22191" r="27448" b="34838"/>
          <a:stretch/>
        </p:blipFill>
        <p:spPr bwMode="auto">
          <a:xfrm>
            <a:off x="2590800" y="3422126"/>
            <a:ext cx="1143000" cy="110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txBox="1">
            <a:spLocks/>
          </p:cNvSpPr>
          <p:nvPr/>
        </p:nvSpPr>
        <p:spPr>
          <a:xfrm>
            <a:off x="5029200" y="3437025"/>
            <a:ext cx="1676400" cy="1219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t>2.75</a:t>
            </a:r>
          </a:p>
          <a:p>
            <a:pPr marL="0" indent="0" algn="ctr">
              <a:buFont typeface="Arial" pitchFamily="34" charset="0"/>
              <a:buNone/>
            </a:pPr>
            <a:r>
              <a:rPr lang="en-US" sz="2800" dirty="0" smtClean="0"/>
              <a:t>(5.50)</a:t>
            </a:r>
            <a:endParaRPr lang="en-US" sz="2800" dirty="0"/>
          </a:p>
        </p:txBody>
      </p:sp>
      <p:pic>
        <p:nvPicPr>
          <p:cNvPr id="13" name="Picture 7"/>
          <p:cNvPicPr>
            <a:picLocks noChangeAspect="1" noChangeArrowheads="1"/>
          </p:cNvPicPr>
          <p:nvPr/>
        </p:nvPicPr>
        <p:blipFill rotWithShape="1">
          <a:blip r:embed="rId3">
            <a:duotone>
              <a:prstClr val="black"/>
              <a:schemeClr val="accent3">
                <a:tint val="45000"/>
                <a:satMod val="400000"/>
              </a:schemeClr>
            </a:duotone>
            <a:extLst>
              <a:ext uri="{BEBA8EAE-BF5A-486C-A8C5-ECC9F3942E4B}">
                <a14:imgProps xmlns:a14="http://schemas.microsoft.com/office/drawing/2010/main">
                  <a14:imgLayer r:embed="rId4">
                    <a14:imgEffect>
                      <a14:backgroundRemoval t="20800" b="65800" l="25400" r="74200">
                        <a14:foregroundMark x1="47200" y1="31600" x2="55200" y2="54800"/>
                      </a14:backgroundRemoval>
                    </a14:imgEffect>
                  </a14:imgLayer>
                </a14:imgProps>
              </a:ext>
              <a:ext uri="{28A0092B-C50C-407E-A947-70E740481C1C}">
                <a14:useLocalDpi xmlns:a14="http://schemas.microsoft.com/office/drawing/2010/main" val="0"/>
              </a:ext>
            </a:extLst>
          </a:blip>
          <a:srcRect l="28057" t="22191" r="27448" b="34838"/>
          <a:stretch/>
        </p:blipFill>
        <p:spPr bwMode="auto">
          <a:xfrm>
            <a:off x="6297385" y="3437025"/>
            <a:ext cx="1143000" cy="1103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a:stCxn id="4103" idx="2"/>
          </p:cNvCxnSpPr>
          <p:nvPr/>
        </p:nvCxnSpPr>
        <p:spPr>
          <a:xfrm flipH="1">
            <a:off x="3487058" y="2377481"/>
            <a:ext cx="1054099" cy="899889"/>
          </a:xfrm>
          <a:prstGeom prst="straightConnector1">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648200" y="2399255"/>
            <a:ext cx="1524000" cy="878115"/>
          </a:xfrm>
          <a:prstGeom prst="straightConnector1">
            <a:avLst/>
          </a:prstGeom>
          <a:ln w="762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2648858" y="1295398"/>
            <a:ext cx="1676400" cy="1219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t>1.00</a:t>
            </a:r>
          </a:p>
          <a:p>
            <a:pPr marL="0" indent="0" algn="ctr">
              <a:buFont typeface="Arial" pitchFamily="34" charset="0"/>
              <a:buNone/>
            </a:pPr>
            <a:r>
              <a:rPr lang="en-US" sz="2800" dirty="0" smtClean="0"/>
              <a:t>(2.00)</a:t>
            </a:r>
            <a:endParaRPr lang="en-US" sz="2800" dirty="0"/>
          </a:p>
        </p:txBody>
      </p:sp>
      <p:sp>
        <p:nvSpPr>
          <p:cNvPr id="23" name="Content Placeholder 2"/>
          <p:cNvSpPr txBox="1">
            <a:spLocks/>
          </p:cNvSpPr>
          <p:nvPr/>
        </p:nvSpPr>
        <p:spPr>
          <a:xfrm>
            <a:off x="381000" y="1619113"/>
            <a:ext cx="1676400" cy="12191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t>Base</a:t>
            </a:r>
          </a:p>
          <a:p>
            <a:pPr marL="0" indent="0" algn="ctr">
              <a:buFont typeface="Arial" pitchFamily="34" charset="0"/>
              <a:buNone/>
            </a:pPr>
            <a:r>
              <a:rPr lang="en-US" sz="2800" dirty="0" smtClean="0"/>
              <a:t>(</a:t>
            </a:r>
            <a:r>
              <a:rPr lang="en-US" sz="2800" dirty="0" err="1" smtClean="0"/>
              <a:t>Segwit</a:t>
            </a:r>
            <a:r>
              <a:rPr lang="en-US" sz="2800" dirty="0" smtClean="0"/>
              <a:t>)</a:t>
            </a:r>
            <a:endParaRPr lang="en-US" sz="2800" dirty="0"/>
          </a:p>
        </p:txBody>
      </p:sp>
      <p:sp>
        <p:nvSpPr>
          <p:cNvPr id="26" name="Content Placeholder 2"/>
          <p:cNvSpPr txBox="1">
            <a:spLocks/>
          </p:cNvSpPr>
          <p:nvPr/>
        </p:nvSpPr>
        <p:spPr>
          <a:xfrm>
            <a:off x="5638800" y="1420310"/>
            <a:ext cx="2940957" cy="941890"/>
          </a:xfrm>
          <a:prstGeom prst="rect">
            <a:avLst/>
          </a:prstGeom>
          <a:solidFill>
            <a:schemeClr val="bg1">
              <a:lumMod val="95000"/>
            </a:schemeClr>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Arial" pitchFamily="34" charset="0"/>
              <a:buAutoNum type="arabicPeriod"/>
            </a:pPr>
            <a:r>
              <a:rPr lang="en-US" sz="2400" dirty="0" smtClean="0"/>
              <a:t>Create Sidechain</a:t>
            </a:r>
          </a:p>
          <a:p>
            <a:pPr marL="514350" indent="-514350">
              <a:buFont typeface="Arial" pitchFamily="34" charset="0"/>
              <a:buAutoNum type="arabicPeriod"/>
            </a:pPr>
            <a:r>
              <a:rPr lang="en-US" sz="2400" dirty="0" smtClean="0"/>
              <a:t>Shrink Mainchain</a:t>
            </a:r>
            <a:endParaRPr lang="en-US" sz="2400" dirty="0"/>
          </a:p>
        </p:txBody>
      </p:sp>
      <p:cxnSp>
        <p:nvCxnSpPr>
          <p:cNvPr id="6" name="Straight Connector 5"/>
          <p:cNvCxnSpPr/>
          <p:nvPr/>
        </p:nvCxnSpPr>
        <p:spPr>
          <a:xfrm>
            <a:off x="4572000" y="2884329"/>
            <a:ext cx="0" cy="16876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4952999" y="6542312"/>
            <a:ext cx="3957863" cy="277313"/>
          </a:xfrm>
          <a:prstGeom prst="rect">
            <a:avLst/>
          </a:prstGeom>
          <a:solidFill>
            <a:schemeClr val="bg1">
              <a:lumMod val="95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Insecure…intentionally… (diff security).</a:t>
            </a:r>
            <a:endParaRPr lang="en-US" sz="1800" dirty="0"/>
          </a:p>
        </p:txBody>
      </p:sp>
    </p:spTree>
    <p:extLst>
      <p:ext uri="{BB962C8B-B14F-4D97-AF65-F5344CB8AC3E}">
        <p14:creationId xmlns:p14="http://schemas.microsoft.com/office/powerpoint/2010/main" val="1498100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Problem(s) This Talk Addresses</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marL="514350" indent="-514350">
              <a:buFont typeface="+mj-lt"/>
              <a:buAutoNum type="arabicPeriod"/>
            </a:pPr>
            <a:r>
              <a:rPr lang="en-US" dirty="0" smtClean="0"/>
              <a:t>Declining Node Count</a:t>
            </a:r>
          </a:p>
          <a:p>
            <a:pPr lvl="1"/>
            <a:r>
              <a:rPr lang="en-US" i="1" u="sng" dirty="0" smtClean="0"/>
              <a:t>Complaints</a:t>
            </a:r>
            <a:r>
              <a:rPr lang="en-US" dirty="0" smtClean="0"/>
              <a:t> about disk space, time to sync, bandwidth hogging, risk, reduced privacy.</a:t>
            </a:r>
          </a:p>
          <a:p>
            <a:pPr marL="514350" indent="-514350">
              <a:buFont typeface="+mj-lt"/>
              <a:buAutoNum type="arabicPeriod"/>
            </a:pPr>
            <a:r>
              <a:rPr lang="en-US" dirty="0" smtClean="0"/>
              <a:t>Loss of Permissionless Innovation!</a:t>
            </a:r>
          </a:p>
          <a:p>
            <a:pPr marL="914400" lvl="1" indent="-514350"/>
            <a:r>
              <a:rPr lang="en-US" dirty="0" smtClean="0"/>
              <a:t>Bitcoin is conservative by design, but this goes against ethos of open source / individual freedom.</a:t>
            </a:r>
          </a:p>
          <a:p>
            <a:pPr marL="914400" lvl="1" indent="-514350"/>
            <a:r>
              <a:rPr lang="en-US" dirty="0" smtClean="0"/>
              <a:t>Misallocation of Dev Resources</a:t>
            </a:r>
          </a:p>
          <a:p>
            <a:pPr marL="514350" indent="-514350">
              <a:buFont typeface="+mj-lt"/>
              <a:buAutoNum type="arabicPeriod"/>
            </a:pPr>
            <a:r>
              <a:rPr lang="en-US" dirty="0" smtClean="0"/>
              <a:t>Throughput (it increases)</a:t>
            </a:r>
          </a:p>
          <a:p>
            <a:pPr marL="914400" lvl="1" indent="-514350"/>
            <a:endParaRPr lang="en-US" sz="2200" dirty="0"/>
          </a:p>
          <a:p>
            <a:pPr marL="514350" indent="-514350"/>
            <a:r>
              <a:rPr lang="en-US" dirty="0" smtClean="0"/>
              <a:t>Does Not Improve:</a:t>
            </a:r>
          </a:p>
          <a:p>
            <a:pPr marL="914400" lvl="1" indent="-514350"/>
            <a:r>
              <a:rPr lang="en-US" dirty="0" smtClean="0"/>
              <a:t>Physics of Info-</a:t>
            </a:r>
            <a:r>
              <a:rPr lang="en-US" dirty="0" err="1" smtClean="0"/>
              <a:t>Xfer</a:t>
            </a:r>
            <a:endParaRPr lang="en-US" dirty="0" smtClean="0"/>
          </a:p>
          <a:p>
            <a:pPr marL="914400" lvl="1" indent="-514350"/>
            <a:r>
              <a:rPr lang="en-US" dirty="0" smtClean="0"/>
              <a:t>“Miner Centralization” (</a:t>
            </a:r>
            <a:r>
              <a:rPr lang="en-US" dirty="0" err="1" smtClean="0"/>
              <a:t>abil</a:t>
            </a:r>
            <a:r>
              <a:rPr lang="en-US" dirty="0" smtClean="0"/>
              <a:t>. censoring, 51% attack)</a:t>
            </a:r>
          </a:p>
        </p:txBody>
      </p:sp>
      <p:sp>
        <p:nvSpPr>
          <p:cNvPr id="4" name="Content Placeholder 2"/>
          <p:cNvSpPr txBox="1">
            <a:spLocks/>
          </p:cNvSpPr>
          <p:nvPr/>
        </p:nvSpPr>
        <p:spPr>
          <a:xfrm>
            <a:off x="6620691" y="2209800"/>
            <a:ext cx="2514600" cy="609600"/>
          </a:xfrm>
          <a:prstGeom prst="rect">
            <a:avLst/>
          </a:prstGeom>
          <a:solidFill>
            <a:schemeClr val="bg1">
              <a:lumMod val="95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What motivates people to run ful</a:t>
            </a:r>
            <a:r>
              <a:rPr lang="en-US" sz="1800" dirty="0" smtClean="0"/>
              <a:t>l nodes?</a:t>
            </a:r>
            <a:endParaRPr lang="en-US" sz="1800" dirty="0"/>
          </a:p>
        </p:txBody>
      </p:sp>
      <p:sp>
        <p:nvSpPr>
          <p:cNvPr id="5" name="Content Placeholder 2"/>
          <p:cNvSpPr txBox="1">
            <a:spLocks/>
          </p:cNvSpPr>
          <p:nvPr/>
        </p:nvSpPr>
        <p:spPr>
          <a:xfrm>
            <a:off x="5562600" y="5791200"/>
            <a:ext cx="1219200" cy="304800"/>
          </a:xfrm>
          <a:prstGeom prst="rect">
            <a:avLst/>
          </a:prstGeom>
          <a:solidFill>
            <a:schemeClr val="bg1">
              <a:lumMod val="95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smtClean="0"/>
              <a:t>Fungibility</a:t>
            </a:r>
            <a:endParaRPr lang="en-US" sz="1800" dirty="0"/>
          </a:p>
        </p:txBody>
      </p:sp>
      <p:sp>
        <p:nvSpPr>
          <p:cNvPr id="6" name="Content Placeholder 2"/>
          <p:cNvSpPr txBox="1">
            <a:spLocks/>
          </p:cNvSpPr>
          <p:nvPr/>
        </p:nvSpPr>
        <p:spPr>
          <a:xfrm>
            <a:off x="7391400" y="5791200"/>
            <a:ext cx="1219200" cy="304800"/>
          </a:xfrm>
          <a:prstGeom prst="rect">
            <a:avLst/>
          </a:prstGeom>
          <a:solidFill>
            <a:schemeClr val="bg1">
              <a:lumMod val="95000"/>
            </a:schemeClr>
          </a:solidFill>
          <a:ln>
            <a:solidFill>
              <a:schemeClr val="tx1"/>
            </a:solidFill>
          </a:ln>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Lightning</a:t>
            </a:r>
            <a:endParaRPr lang="en-US" sz="1800" dirty="0"/>
          </a:p>
        </p:txBody>
      </p:sp>
      <p:cxnSp>
        <p:nvCxnSpPr>
          <p:cNvPr id="8" name="Straight Connector 7"/>
          <p:cNvCxnSpPr/>
          <p:nvPr/>
        </p:nvCxnSpPr>
        <p:spPr>
          <a:xfrm>
            <a:off x="114300" y="5029200"/>
            <a:ext cx="88773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232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8143"/>
            <a:ext cx="8229600" cy="1143000"/>
          </a:xfrm>
        </p:spPr>
        <p:txBody>
          <a:bodyPr/>
          <a:lstStyle/>
          <a:p>
            <a:r>
              <a:rPr lang="en-US" dirty="0" smtClean="0"/>
              <a:t>What</a:t>
            </a:r>
            <a:r>
              <a:rPr lang="en-US" baseline="0" dirty="0" smtClean="0"/>
              <a:t> are sidechains?</a:t>
            </a:r>
            <a:endParaRPr lang="en-US" dirty="0"/>
          </a:p>
        </p:txBody>
      </p:sp>
      <p:sp>
        <p:nvSpPr>
          <p:cNvPr id="3" name="Content Placeholder 2"/>
          <p:cNvSpPr>
            <a:spLocks noGrp="1"/>
          </p:cNvSpPr>
          <p:nvPr>
            <p:ph idx="1"/>
          </p:nvPr>
        </p:nvSpPr>
        <p:spPr>
          <a:xfrm>
            <a:off x="37736" y="4012283"/>
            <a:ext cx="3848464" cy="2845717"/>
          </a:xfrm>
        </p:spPr>
        <p:txBody>
          <a:bodyPr>
            <a:normAutofit lnSpcReduction="10000"/>
          </a:bodyPr>
          <a:lstStyle/>
          <a:p>
            <a:r>
              <a:rPr lang="en-US" dirty="0" smtClean="0"/>
              <a:t>Open Questions</a:t>
            </a:r>
          </a:p>
          <a:p>
            <a:pPr lvl="1"/>
            <a:r>
              <a:rPr lang="en-US" dirty="0" smtClean="0"/>
              <a:t>Is a sidechain “Bitcoin”?</a:t>
            </a:r>
          </a:p>
          <a:p>
            <a:pPr lvl="1"/>
            <a:r>
              <a:rPr lang="en-US" dirty="0" smtClean="0"/>
              <a:t>To what extent are “we” </a:t>
            </a:r>
            <a:r>
              <a:rPr lang="en-US" dirty="0" smtClean="0"/>
              <a:t>responsible </a:t>
            </a:r>
            <a:r>
              <a:rPr lang="en-US" dirty="0" smtClean="0"/>
              <a:t>for </a:t>
            </a:r>
            <a:r>
              <a:rPr lang="en-US" dirty="0" smtClean="0"/>
              <a:t>them</a:t>
            </a:r>
            <a:r>
              <a:rPr lang="en-US" dirty="0" smtClean="0"/>
              <a:t>?</a:t>
            </a:r>
            <a:endParaRPr lang="en-US" dirty="0" smtClean="0"/>
          </a:p>
        </p:txBody>
      </p:sp>
      <p:pic>
        <p:nvPicPr>
          <p:cNvPr id="5122" name="Picture 2" descr="https://upload.wikimedia.org/wikipedia/commons/thumb/6/6f/Gjl-t%28x%29.svg/320px-Gjl-t%28x%29.svg.pn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86200" y="4268785"/>
            <a:ext cx="4873626" cy="24368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Content Placeholder 2"/>
          <p:cNvSpPr txBox="1">
            <a:spLocks/>
          </p:cNvSpPr>
          <p:nvPr/>
        </p:nvSpPr>
        <p:spPr>
          <a:xfrm>
            <a:off x="7256" y="1143000"/>
            <a:ext cx="9670143" cy="27100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An “</a:t>
            </a:r>
            <a:r>
              <a:rPr lang="en-US" b="1" u="sng" dirty="0" smtClean="0">
                <a:ln>
                  <a:solidFill>
                    <a:schemeClr val="tx1"/>
                  </a:solidFill>
                </a:ln>
                <a:solidFill>
                  <a:srgbClr val="0070C0"/>
                </a:solidFill>
              </a:rPr>
              <a:t>alt-chain</a:t>
            </a:r>
            <a:r>
              <a:rPr lang="en-US" dirty="0" smtClean="0"/>
              <a:t>” is a blockchain with “alt” rules and abilities. (Different cost/benefit tradeoff.)</a:t>
            </a:r>
          </a:p>
          <a:p>
            <a:pPr lvl="1"/>
            <a:r>
              <a:rPr lang="en-US" dirty="0" smtClean="0"/>
              <a:t>“</a:t>
            </a:r>
            <a:r>
              <a:rPr lang="en-US" b="1" u="sng" dirty="0" smtClean="0">
                <a:ln>
                  <a:solidFill>
                    <a:schemeClr val="tx1"/>
                  </a:solidFill>
                </a:ln>
                <a:solidFill>
                  <a:schemeClr val="accent2">
                    <a:lumMod val="75000"/>
                  </a:schemeClr>
                </a:solidFill>
              </a:rPr>
              <a:t>alt-coin</a:t>
            </a:r>
            <a:r>
              <a:rPr lang="en-US" dirty="0" smtClean="0"/>
              <a:t>”    =  </a:t>
            </a:r>
            <a:r>
              <a:rPr lang="en-US" u="sng" dirty="0" smtClean="0">
                <a:solidFill>
                  <a:srgbClr val="0070C0"/>
                </a:solidFill>
              </a:rPr>
              <a:t>alt-chain</a:t>
            </a:r>
            <a:r>
              <a:rPr lang="en-US" dirty="0" smtClean="0">
                <a:solidFill>
                  <a:srgbClr val="0070C0"/>
                </a:solidFill>
              </a:rPr>
              <a:t>  </a:t>
            </a:r>
            <a:r>
              <a:rPr lang="en-US" dirty="0" smtClean="0"/>
              <a:t>+        new </a:t>
            </a:r>
            <a:r>
              <a:rPr lang="en-US" b="1" i="1" dirty="0" smtClean="0">
                <a:solidFill>
                  <a:schemeClr val="bg1">
                    <a:lumMod val="50000"/>
                  </a:schemeClr>
                </a:solidFill>
              </a:rPr>
              <a:t>monetary network</a:t>
            </a:r>
            <a:r>
              <a:rPr lang="en-US" dirty="0" smtClean="0"/>
              <a:t>.</a:t>
            </a:r>
          </a:p>
          <a:p>
            <a:pPr lvl="1"/>
            <a:r>
              <a:rPr lang="en-US" dirty="0" smtClean="0"/>
              <a:t>“</a:t>
            </a:r>
            <a:r>
              <a:rPr lang="en-US" b="1" u="sng" dirty="0" smtClean="0">
                <a:ln>
                  <a:solidFill>
                    <a:schemeClr val="tx1"/>
                  </a:solidFill>
                </a:ln>
                <a:solidFill>
                  <a:srgbClr val="92D050"/>
                </a:solidFill>
              </a:rPr>
              <a:t>sidechain</a:t>
            </a:r>
            <a:r>
              <a:rPr lang="en-US" dirty="0" smtClean="0"/>
              <a:t>”</a:t>
            </a:r>
            <a:r>
              <a:rPr lang="en-US" dirty="0"/>
              <a:t> </a:t>
            </a:r>
            <a:r>
              <a:rPr lang="en-US" dirty="0" smtClean="0"/>
              <a:t>= </a:t>
            </a:r>
            <a:r>
              <a:rPr lang="en-US" u="sng" dirty="0" smtClean="0">
                <a:solidFill>
                  <a:srgbClr val="0070C0"/>
                </a:solidFill>
              </a:rPr>
              <a:t>alt-chain</a:t>
            </a:r>
            <a:r>
              <a:rPr lang="en-US" dirty="0" smtClean="0">
                <a:solidFill>
                  <a:srgbClr val="0070C0"/>
                </a:solidFill>
              </a:rPr>
              <a:t>   </a:t>
            </a:r>
            <a:r>
              <a:rPr lang="en-US" dirty="0" smtClean="0"/>
              <a:t>+  inherits </a:t>
            </a:r>
            <a:r>
              <a:rPr lang="en-US" b="1" i="1" dirty="0" smtClean="0">
                <a:solidFill>
                  <a:schemeClr val="bg1">
                    <a:lumMod val="50000"/>
                  </a:schemeClr>
                </a:solidFill>
              </a:rPr>
              <a:t>monetary network</a:t>
            </a:r>
            <a:r>
              <a:rPr lang="en-US" dirty="0" smtClean="0"/>
              <a:t>.</a:t>
            </a:r>
          </a:p>
          <a:p>
            <a:pPr lvl="1"/>
            <a:r>
              <a:rPr lang="en-US" dirty="0" smtClean="0"/>
              <a:t>(Note that </a:t>
            </a:r>
            <a:r>
              <a:rPr lang="en-US" b="1" i="1" dirty="0" err="1" smtClean="0">
                <a:solidFill>
                  <a:schemeClr val="bg1">
                    <a:lumMod val="50000"/>
                  </a:schemeClr>
                </a:solidFill>
              </a:rPr>
              <a:t>mone</a:t>
            </a:r>
            <a:r>
              <a:rPr lang="en-US" b="1" i="1" dirty="0" smtClean="0">
                <a:solidFill>
                  <a:schemeClr val="bg1">
                    <a:lumMod val="50000"/>
                  </a:schemeClr>
                </a:solidFill>
              </a:rPr>
              <a:t>. networks</a:t>
            </a:r>
            <a:r>
              <a:rPr lang="en-US" dirty="0" smtClean="0"/>
              <a:t> are </a:t>
            </a:r>
            <a:r>
              <a:rPr lang="en-US" i="1" dirty="0" smtClean="0"/>
              <a:t>inherently adversarial.</a:t>
            </a:r>
            <a:r>
              <a:rPr lang="en-US" dirty="0" smtClean="0"/>
              <a:t>)</a:t>
            </a:r>
          </a:p>
        </p:txBody>
      </p:sp>
      <p:sp>
        <p:nvSpPr>
          <p:cNvPr id="4" name="TextBox 3"/>
          <p:cNvSpPr txBox="1"/>
          <p:nvPr/>
        </p:nvSpPr>
        <p:spPr>
          <a:xfrm>
            <a:off x="7924800" y="3642951"/>
            <a:ext cx="370614" cy="369332"/>
          </a:xfrm>
          <a:prstGeom prst="rect">
            <a:avLst/>
          </a:prstGeom>
          <a:solidFill>
            <a:schemeClr val="bg1">
              <a:lumMod val="95000"/>
            </a:schemeClr>
          </a:solidFill>
          <a:ln>
            <a:solidFill>
              <a:schemeClr val="tx1"/>
            </a:solidFill>
          </a:ln>
        </p:spPr>
        <p:txBody>
          <a:bodyPr wrap="none" rtlCol="0">
            <a:spAutoFit/>
          </a:bodyPr>
          <a:lstStyle/>
          <a:p>
            <a:r>
              <a:rPr lang="en-US" dirty="0" smtClean="0"/>
              <a:t>: (</a:t>
            </a:r>
            <a:endParaRPr lang="en-US" dirty="0"/>
          </a:p>
        </p:txBody>
      </p:sp>
      <p:sp>
        <p:nvSpPr>
          <p:cNvPr id="7" name="TextBox 6"/>
          <p:cNvSpPr txBox="1"/>
          <p:nvPr/>
        </p:nvSpPr>
        <p:spPr>
          <a:xfrm>
            <a:off x="2514600" y="5034817"/>
            <a:ext cx="1082284" cy="307777"/>
          </a:xfrm>
          <a:prstGeom prst="rect">
            <a:avLst/>
          </a:prstGeom>
          <a:solidFill>
            <a:schemeClr val="bg1">
              <a:lumMod val="95000"/>
            </a:schemeClr>
          </a:solidFill>
          <a:ln>
            <a:solidFill>
              <a:schemeClr val="tx1"/>
            </a:solidFill>
          </a:ln>
        </p:spPr>
        <p:txBody>
          <a:bodyPr wrap="none" rtlCol="0">
            <a:spAutoFit/>
          </a:bodyPr>
          <a:lstStyle/>
          <a:p>
            <a:r>
              <a:rPr lang="en-US" sz="1400" dirty="0" smtClean="0"/>
              <a:t>Essentialism</a:t>
            </a:r>
            <a:endParaRPr lang="en-US" sz="1400" dirty="0"/>
          </a:p>
        </p:txBody>
      </p:sp>
      <p:sp>
        <p:nvSpPr>
          <p:cNvPr id="8" name="TextBox 7"/>
          <p:cNvSpPr txBox="1"/>
          <p:nvPr/>
        </p:nvSpPr>
        <p:spPr>
          <a:xfrm>
            <a:off x="7929154" y="1676400"/>
            <a:ext cx="381000" cy="369332"/>
          </a:xfrm>
          <a:prstGeom prst="rect">
            <a:avLst/>
          </a:prstGeom>
          <a:solidFill>
            <a:schemeClr val="bg1">
              <a:lumMod val="95000"/>
            </a:schemeClr>
          </a:solidFill>
          <a:ln>
            <a:solidFill>
              <a:schemeClr val="tx1"/>
            </a:solidFill>
          </a:ln>
        </p:spPr>
        <p:txBody>
          <a:bodyPr wrap="square" rtlCol="0">
            <a:spAutoFit/>
          </a:bodyPr>
          <a:lstStyle/>
          <a:p>
            <a:r>
              <a:rPr lang="en-US" dirty="0" smtClean="0"/>
              <a:t>: </a:t>
            </a:r>
            <a:r>
              <a:rPr lang="en-US" dirty="0" smtClean="0"/>
              <a:t>) </a:t>
            </a:r>
            <a:endParaRPr lang="en-US" dirty="0"/>
          </a:p>
        </p:txBody>
      </p:sp>
    </p:spTree>
    <p:extLst>
      <p:ext uri="{BB962C8B-B14F-4D97-AF65-F5344CB8AC3E}">
        <p14:creationId xmlns:p14="http://schemas.microsoft.com/office/powerpoint/2010/main" val="1757088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52400"/>
            <a:ext cx="5257800" cy="914400"/>
          </a:xfrm>
        </p:spPr>
        <p:txBody>
          <a:bodyPr>
            <a:noAutofit/>
          </a:bodyPr>
          <a:lstStyle/>
          <a:p>
            <a:r>
              <a:rPr lang="en-US" b="1" dirty="0" smtClean="0"/>
              <a:t>What is </a:t>
            </a:r>
            <a:r>
              <a:rPr lang="en-US" b="1" dirty="0" err="1" smtClean="0"/>
              <a:t>Drivechain</a:t>
            </a:r>
            <a:r>
              <a:rPr lang="en-US" b="1" dirty="0" smtClean="0"/>
              <a:t>?</a:t>
            </a:r>
            <a:endParaRPr lang="en-US" b="1" dirty="0"/>
          </a:p>
        </p:txBody>
      </p:sp>
      <p:sp>
        <p:nvSpPr>
          <p:cNvPr id="4" name="Slide Number Placeholder 3"/>
          <p:cNvSpPr>
            <a:spLocks noGrp="1"/>
          </p:cNvSpPr>
          <p:nvPr>
            <p:ph type="sldNum" sz="quarter" idx="12"/>
          </p:nvPr>
        </p:nvSpPr>
        <p:spPr/>
        <p:txBody>
          <a:bodyPr/>
          <a:lstStyle/>
          <a:p>
            <a:fld id="{B2FC610D-FAE1-464C-9CF3-920562D0AD66}" type="slidenum">
              <a:rPr lang="en-US" smtClean="0"/>
              <a:t>7</a:t>
            </a:fld>
            <a:endParaRPr lang="en-US" dirty="0"/>
          </a:p>
        </p:txBody>
      </p:sp>
      <p:pic>
        <p:nvPicPr>
          <p:cNvPr id="2050" name="Picture 2" descr="WT-Trans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699007"/>
            <a:ext cx="8741090" cy="3625593"/>
          </a:xfrm>
          <a:prstGeom prst="rect">
            <a:avLst/>
          </a:prstGeom>
          <a:ln>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143000"/>
            <a:ext cx="6172200" cy="1000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1297367" y="1295400"/>
            <a:ext cx="553925" cy="4894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M</a:t>
            </a:r>
            <a:endParaRPr lang="en-US" sz="2400" dirty="0"/>
          </a:p>
        </p:txBody>
      </p:sp>
      <p:sp>
        <p:nvSpPr>
          <p:cNvPr id="10" name="Oval 9"/>
          <p:cNvSpPr/>
          <p:nvPr/>
        </p:nvSpPr>
        <p:spPr>
          <a:xfrm>
            <a:off x="609600"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1" name="Oval 20"/>
          <p:cNvSpPr/>
          <p:nvPr/>
        </p:nvSpPr>
        <p:spPr>
          <a:xfrm>
            <a:off x="1074626"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6" name="Oval 25"/>
          <p:cNvSpPr/>
          <p:nvPr/>
        </p:nvSpPr>
        <p:spPr>
          <a:xfrm>
            <a:off x="1532809"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7" name="Oval 26"/>
          <p:cNvSpPr/>
          <p:nvPr/>
        </p:nvSpPr>
        <p:spPr>
          <a:xfrm>
            <a:off x="1997835"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cxnSp>
        <p:nvCxnSpPr>
          <p:cNvPr id="28" name="Straight Connector 27"/>
          <p:cNvCxnSpPr/>
          <p:nvPr/>
        </p:nvCxnSpPr>
        <p:spPr>
          <a:xfrm>
            <a:off x="693626" y="1979876"/>
            <a:ext cx="1751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89844" y="1751276"/>
            <a:ext cx="311620" cy="3605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1806600" y="1752861"/>
            <a:ext cx="258626" cy="358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1684226" y="1816273"/>
            <a:ext cx="71324" cy="269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17034" y="1816273"/>
            <a:ext cx="77183" cy="2563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5181600"/>
            <a:ext cx="952500" cy="738664"/>
          </a:xfrm>
          <a:prstGeom prst="rect">
            <a:avLst/>
          </a:prstGeom>
          <a:solidFill>
            <a:schemeClr val="bg1">
              <a:lumMod val="95000"/>
            </a:schemeClr>
          </a:solidFill>
          <a:ln>
            <a:solidFill>
              <a:schemeClr val="tx1"/>
            </a:solidFill>
          </a:ln>
        </p:spPr>
        <p:txBody>
          <a:bodyPr wrap="square" rtlCol="0">
            <a:spAutoFit/>
          </a:bodyPr>
          <a:lstStyle/>
          <a:p>
            <a:r>
              <a:rPr lang="en-US" sz="1400" dirty="0" smtClean="0"/>
              <a:t>Contracts, Payments,  Services</a:t>
            </a:r>
            <a:endParaRPr lang="en-US" sz="1400" dirty="0"/>
          </a:p>
        </p:txBody>
      </p:sp>
      <p:sp>
        <p:nvSpPr>
          <p:cNvPr id="17" name="TextBox 16"/>
          <p:cNvSpPr txBox="1"/>
          <p:nvPr/>
        </p:nvSpPr>
        <p:spPr>
          <a:xfrm>
            <a:off x="134963" y="1473169"/>
            <a:ext cx="1098191" cy="307777"/>
          </a:xfrm>
          <a:prstGeom prst="rect">
            <a:avLst/>
          </a:prstGeom>
          <a:solidFill>
            <a:schemeClr val="bg1">
              <a:lumMod val="95000"/>
            </a:schemeClr>
          </a:solidFill>
          <a:ln>
            <a:solidFill>
              <a:schemeClr val="tx1"/>
            </a:solidFill>
          </a:ln>
        </p:spPr>
        <p:txBody>
          <a:bodyPr wrap="square" rtlCol="0">
            <a:spAutoFit/>
          </a:bodyPr>
          <a:lstStyle/>
          <a:p>
            <a:r>
              <a:rPr lang="en-US" sz="1400" dirty="0" smtClean="0"/>
              <a:t>Asymmetric</a:t>
            </a:r>
          </a:p>
        </p:txBody>
      </p:sp>
      <p:sp>
        <p:nvSpPr>
          <p:cNvPr id="18" name="TextBox 17"/>
          <p:cNvSpPr txBox="1"/>
          <p:nvPr/>
        </p:nvSpPr>
        <p:spPr>
          <a:xfrm>
            <a:off x="134963" y="1133642"/>
            <a:ext cx="1194937" cy="307777"/>
          </a:xfrm>
          <a:prstGeom prst="rect">
            <a:avLst/>
          </a:prstGeom>
          <a:solidFill>
            <a:schemeClr val="bg1">
              <a:lumMod val="95000"/>
            </a:schemeClr>
          </a:solidFill>
          <a:ln>
            <a:solidFill>
              <a:schemeClr val="tx1"/>
            </a:solidFill>
          </a:ln>
        </p:spPr>
        <p:txBody>
          <a:bodyPr wrap="square" rtlCol="0">
            <a:spAutoFit/>
          </a:bodyPr>
          <a:lstStyle/>
          <a:p>
            <a:r>
              <a:rPr lang="en-US" sz="1400" dirty="0" smtClean="0"/>
              <a:t>Merge-mined</a:t>
            </a:r>
            <a:endParaRPr lang="en-US" sz="1400" dirty="0" smtClean="0"/>
          </a:p>
        </p:txBody>
      </p:sp>
    </p:spTree>
    <p:extLst>
      <p:ext uri="{BB962C8B-B14F-4D97-AF65-F5344CB8AC3E}">
        <p14:creationId xmlns:p14="http://schemas.microsoft.com/office/powerpoint/2010/main" val="3224503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52400"/>
            <a:ext cx="5257800" cy="914400"/>
          </a:xfrm>
        </p:spPr>
        <p:txBody>
          <a:bodyPr>
            <a:noAutofit/>
          </a:bodyPr>
          <a:lstStyle/>
          <a:p>
            <a:r>
              <a:rPr lang="en-US" b="1" dirty="0" smtClean="0"/>
              <a:t>What is </a:t>
            </a:r>
            <a:r>
              <a:rPr lang="en-US" b="1" dirty="0" err="1" smtClean="0"/>
              <a:t>Drivechain</a:t>
            </a:r>
            <a:r>
              <a:rPr lang="en-US" b="1" dirty="0" smtClean="0"/>
              <a:t>?</a:t>
            </a:r>
            <a:endParaRPr lang="en-US" b="1" dirty="0"/>
          </a:p>
        </p:txBody>
      </p:sp>
      <p:sp>
        <p:nvSpPr>
          <p:cNvPr id="4" name="Slide Number Placeholder 3"/>
          <p:cNvSpPr>
            <a:spLocks noGrp="1"/>
          </p:cNvSpPr>
          <p:nvPr>
            <p:ph type="sldNum" sz="quarter" idx="12"/>
          </p:nvPr>
        </p:nvSpPr>
        <p:spPr/>
        <p:txBody>
          <a:bodyPr/>
          <a:lstStyle/>
          <a:p>
            <a:fld id="{B2FC610D-FAE1-464C-9CF3-920562D0AD66}" type="slidenum">
              <a:rPr lang="en-US" smtClean="0"/>
              <a:t>8</a:t>
            </a:fld>
            <a:endParaRPr lang="en-US" dirty="0"/>
          </a:p>
        </p:txBody>
      </p:sp>
      <p:pic>
        <p:nvPicPr>
          <p:cNvPr id="2050" name="Picture 2" descr="WT-Trans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10" y="2699007"/>
            <a:ext cx="8741090" cy="36255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143000"/>
            <a:ext cx="6172200" cy="1000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1297367" y="1295400"/>
            <a:ext cx="553925" cy="4894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M</a:t>
            </a:r>
            <a:endParaRPr lang="en-US" sz="2400" dirty="0"/>
          </a:p>
        </p:txBody>
      </p:sp>
      <p:sp>
        <p:nvSpPr>
          <p:cNvPr id="10" name="Oval 9"/>
          <p:cNvSpPr/>
          <p:nvPr/>
        </p:nvSpPr>
        <p:spPr>
          <a:xfrm>
            <a:off x="609600"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1" name="Oval 20"/>
          <p:cNvSpPr/>
          <p:nvPr/>
        </p:nvSpPr>
        <p:spPr>
          <a:xfrm>
            <a:off x="1074626"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6" name="Oval 25"/>
          <p:cNvSpPr/>
          <p:nvPr/>
        </p:nvSpPr>
        <p:spPr>
          <a:xfrm>
            <a:off x="1532809"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7" name="Oval 26"/>
          <p:cNvSpPr/>
          <p:nvPr/>
        </p:nvSpPr>
        <p:spPr>
          <a:xfrm>
            <a:off x="1997835"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cxnSp>
        <p:nvCxnSpPr>
          <p:cNvPr id="28" name="Straight Connector 27"/>
          <p:cNvCxnSpPr/>
          <p:nvPr/>
        </p:nvCxnSpPr>
        <p:spPr>
          <a:xfrm>
            <a:off x="693626" y="1979876"/>
            <a:ext cx="1751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89844" y="1751276"/>
            <a:ext cx="311620" cy="3605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1806600" y="1752861"/>
            <a:ext cx="258626" cy="358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1684226" y="1816273"/>
            <a:ext cx="71324" cy="269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17034" y="1816273"/>
            <a:ext cx="77183" cy="2563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5181600"/>
            <a:ext cx="952500" cy="738664"/>
          </a:xfrm>
          <a:prstGeom prst="rect">
            <a:avLst/>
          </a:prstGeom>
          <a:solidFill>
            <a:schemeClr val="bg1">
              <a:lumMod val="95000"/>
            </a:schemeClr>
          </a:solidFill>
          <a:ln>
            <a:solidFill>
              <a:schemeClr val="tx1"/>
            </a:solidFill>
          </a:ln>
        </p:spPr>
        <p:txBody>
          <a:bodyPr wrap="square" rtlCol="0">
            <a:spAutoFit/>
          </a:bodyPr>
          <a:lstStyle/>
          <a:p>
            <a:r>
              <a:rPr lang="en-US" sz="1400" dirty="0" smtClean="0"/>
              <a:t>Contracts, Payments,  Services</a:t>
            </a:r>
            <a:endParaRPr lang="en-US" sz="1400" dirty="0"/>
          </a:p>
        </p:txBody>
      </p:sp>
      <p:pic>
        <p:nvPicPr>
          <p:cNvPr id="2053" name="Picture 5" descr="WT-Timeline"/>
          <p:cNvPicPr>
            <a:picLocks noChangeAspect="1" noChangeArrowheads="1"/>
          </p:cNvPicPr>
          <p:nvPr/>
        </p:nvPicPr>
        <p:blipFill rotWithShape="1">
          <a:blip r:embed="rId5">
            <a:extLst>
              <a:ext uri="{28A0092B-C50C-407E-A947-70E740481C1C}">
                <a14:useLocalDpi xmlns:a14="http://schemas.microsoft.com/office/drawing/2010/main" val="0"/>
              </a:ext>
            </a:extLst>
          </a:blip>
          <a:srcRect l="1292" r="1"/>
          <a:stretch/>
        </p:blipFill>
        <p:spPr bwMode="auto">
          <a:xfrm>
            <a:off x="92597" y="1311438"/>
            <a:ext cx="7076062" cy="53941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819400" y="537867"/>
            <a:ext cx="4114800" cy="646331"/>
          </a:xfrm>
          <a:prstGeom prst="rect">
            <a:avLst/>
          </a:prstGeom>
          <a:solidFill>
            <a:schemeClr val="accent5">
              <a:lumMod val="40000"/>
              <a:lumOff val="60000"/>
            </a:schemeClr>
          </a:solidFill>
          <a:ln>
            <a:solidFill>
              <a:schemeClr val="tx1"/>
            </a:solidFill>
          </a:ln>
        </p:spPr>
        <p:txBody>
          <a:bodyPr wrap="square">
            <a:spAutoFit/>
          </a:bodyPr>
          <a:lstStyle/>
          <a:p>
            <a:r>
              <a:rPr lang="en-US" dirty="0"/>
              <a:t>04B4697D5319B8B0E461BE624EAD61331CA613216F061D2533490ABBB71616A0</a:t>
            </a:r>
          </a:p>
        </p:txBody>
      </p:sp>
      <p:cxnSp>
        <p:nvCxnSpPr>
          <p:cNvPr id="6" name="Straight Connector 5"/>
          <p:cNvCxnSpPr/>
          <p:nvPr/>
        </p:nvCxnSpPr>
        <p:spPr>
          <a:xfrm flipH="1">
            <a:off x="1188434" y="1127328"/>
            <a:ext cx="1630966" cy="473337"/>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5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152400"/>
            <a:ext cx="5257800" cy="914400"/>
          </a:xfrm>
        </p:spPr>
        <p:txBody>
          <a:bodyPr>
            <a:noAutofit/>
          </a:bodyPr>
          <a:lstStyle/>
          <a:p>
            <a:r>
              <a:rPr lang="en-US" b="1" dirty="0" smtClean="0"/>
              <a:t>What is </a:t>
            </a:r>
            <a:r>
              <a:rPr lang="en-US" b="1" dirty="0" err="1" smtClean="0"/>
              <a:t>Drivechain</a:t>
            </a:r>
            <a:r>
              <a:rPr lang="en-US" b="1" dirty="0" smtClean="0"/>
              <a:t>?</a:t>
            </a:r>
            <a:endParaRPr lang="en-US" b="1" dirty="0"/>
          </a:p>
        </p:txBody>
      </p:sp>
      <p:sp>
        <p:nvSpPr>
          <p:cNvPr id="4" name="Slide Number Placeholder 3"/>
          <p:cNvSpPr>
            <a:spLocks noGrp="1"/>
          </p:cNvSpPr>
          <p:nvPr>
            <p:ph type="sldNum" sz="quarter" idx="12"/>
          </p:nvPr>
        </p:nvSpPr>
        <p:spPr/>
        <p:txBody>
          <a:bodyPr/>
          <a:lstStyle/>
          <a:p>
            <a:fld id="{B2FC610D-FAE1-464C-9CF3-920562D0AD66}" type="slidenum">
              <a:rPr lang="en-US" smtClean="0"/>
              <a:t>9</a:t>
            </a:fld>
            <a:endParaRPr lang="en-US" dirty="0"/>
          </a:p>
        </p:txBody>
      </p:sp>
      <p:pic>
        <p:nvPicPr>
          <p:cNvPr id="2050" name="Picture 2" descr="WT-Trans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10" y="2699007"/>
            <a:ext cx="8741090" cy="36255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143000"/>
            <a:ext cx="6172200" cy="10001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1297367" y="1295400"/>
            <a:ext cx="553925" cy="4894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t>M</a:t>
            </a:r>
            <a:endParaRPr lang="en-US" sz="2400" dirty="0"/>
          </a:p>
        </p:txBody>
      </p:sp>
      <p:sp>
        <p:nvSpPr>
          <p:cNvPr id="10" name="Oval 9"/>
          <p:cNvSpPr/>
          <p:nvPr/>
        </p:nvSpPr>
        <p:spPr>
          <a:xfrm>
            <a:off x="609600"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1" name="Oval 20"/>
          <p:cNvSpPr/>
          <p:nvPr/>
        </p:nvSpPr>
        <p:spPr>
          <a:xfrm>
            <a:off x="1074626"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6" name="Oval 25"/>
          <p:cNvSpPr/>
          <p:nvPr/>
        </p:nvSpPr>
        <p:spPr>
          <a:xfrm>
            <a:off x="1532809"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sp>
        <p:nvSpPr>
          <p:cNvPr id="27" name="Oval 26"/>
          <p:cNvSpPr/>
          <p:nvPr/>
        </p:nvSpPr>
        <p:spPr>
          <a:xfrm>
            <a:off x="1997835" y="2127460"/>
            <a:ext cx="445483" cy="4134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S</a:t>
            </a:r>
            <a:endParaRPr lang="en-US" sz="2400" dirty="0"/>
          </a:p>
        </p:txBody>
      </p:sp>
      <p:cxnSp>
        <p:nvCxnSpPr>
          <p:cNvPr id="28" name="Straight Connector 27"/>
          <p:cNvCxnSpPr/>
          <p:nvPr/>
        </p:nvCxnSpPr>
        <p:spPr>
          <a:xfrm>
            <a:off x="693626" y="1979876"/>
            <a:ext cx="175124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89844" y="1751276"/>
            <a:ext cx="311620" cy="3605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1806600" y="1752861"/>
            <a:ext cx="258626" cy="358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flipV="1">
            <a:off x="1684226" y="1816273"/>
            <a:ext cx="71324" cy="269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417034" y="1816273"/>
            <a:ext cx="77183" cy="2563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5181600"/>
            <a:ext cx="952500" cy="738664"/>
          </a:xfrm>
          <a:prstGeom prst="rect">
            <a:avLst/>
          </a:prstGeom>
          <a:solidFill>
            <a:schemeClr val="bg1">
              <a:lumMod val="95000"/>
            </a:schemeClr>
          </a:solidFill>
          <a:ln>
            <a:solidFill>
              <a:schemeClr val="tx1"/>
            </a:solidFill>
          </a:ln>
        </p:spPr>
        <p:txBody>
          <a:bodyPr wrap="square" rtlCol="0">
            <a:spAutoFit/>
          </a:bodyPr>
          <a:lstStyle/>
          <a:p>
            <a:r>
              <a:rPr lang="en-US" sz="1400" dirty="0" smtClean="0"/>
              <a:t>Contracts, Payments,  Services</a:t>
            </a:r>
            <a:endParaRPr lang="en-US" sz="1400" dirty="0"/>
          </a:p>
        </p:txBody>
      </p:sp>
      <p:pic>
        <p:nvPicPr>
          <p:cNvPr id="2053" name="Picture 5" descr="WT-Timeline"/>
          <p:cNvPicPr>
            <a:picLocks noChangeAspect="1" noChangeArrowheads="1"/>
          </p:cNvPicPr>
          <p:nvPr/>
        </p:nvPicPr>
        <p:blipFill rotWithShape="1">
          <a:blip r:embed="rId5">
            <a:extLst>
              <a:ext uri="{28A0092B-C50C-407E-A947-70E740481C1C}">
                <a14:useLocalDpi xmlns:a14="http://schemas.microsoft.com/office/drawing/2010/main" val="0"/>
              </a:ext>
            </a:extLst>
          </a:blip>
          <a:srcRect l="1292" r="1"/>
          <a:stretch/>
        </p:blipFill>
        <p:spPr bwMode="auto">
          <a:xfrm>
            <a:off x="92597" y="1311438"/>
            <a:ext cx="7076062" cy="53941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819400" y="537867"/>
            <a:ext cx="4114800" cy="646331"/>
          </a:xfrm>
          <a:prstGeom prst="rect">
            <a:avLst/>
          </a:prstGeom>
          <a:solidFill>
            <a:schemeClr val="accent5">
              <a:lumMod val="40000"/>
              <a:lumOff val="60000"/>
            </a:schemeClr>
          </a:solidFill>
          <a:ln>
            <a:solidFill>
              <a:schemeClr val="tx1"/>
            </a:solidFill>
          </a:ln>
        </p:spPr>
        <p:txBody>
          <a:bodyPr wrap="square">
            <a:spAutoFit/>
          </a:bodyPr>
          <a:lstStyle/>
          <a:p>
            <a:r>
              <a:rPr lang="en-US" dirty="0"/>
              <a:t>04B4697D5319B8B0E461BE624EAD61331CA613216F061D2533490ABBB71616A0</a:t>
            </a:r>
          </a:p>
        </p:txBody>
      </p:sp>
      <p:cxnSp>
        <p:nvCxnSpPr>
          <p:cNvPr id="6" name="Straight Connector 5"/>
          <p:cNvCxnSpPr/>
          <p:nvPr/>
        </p:nvCxnSpPr>
        <p:spPr>
          <a:xfrm flipH="1">
            <a:off x="1188434" y="1127328"/>
            <a:ext cx="1630966" cy="4733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055083" y="1127328"/>
            <a:ext cx="7340107" cy="495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Side-to-Main are Bundled, and “</a:t>
            </a:r>
            <a:r>
              <a:rPr lang="en-US" sz="3200" dirty="0" err="1" smtClean="0"/>
              <a:t>ACKed</a:t>
            </a:r>
            <a:r>
              <a:rPr lang="en-US" sz="3200" dirty="0" smtClean="0"/>
              <a:t>” by miners.</a:t>
            </a:r>
          </a:p>
          <a:p>
            <a:pPr algn="ctr"/>
            <a:endParaRPr lang="en-US" sz="3200" dirty="0"/>
          </a:p>
          <a:p>
            <a:r>
              <a:rPr lang="en-US" sz="3200" b="1" dirty="0" smtClean="0"/>
              <a:t>Security</a:t>
            </a:r>
          </a:p>
          <a:p>
            <a:r>
              <a:rPr lang="en-US" sz="3200" dirty="0" smtClean="0"/>
              <a:t>All attacks *must* take a very inconvenient form:</a:t>
            </a:r>
          </a:p>
          <a:p>
            <a:pPr marL="285750" indent="-285750">
              <a:buFont typeface="Arial" charset="0"/>
              <a:buChar char="•"/>
            </a:pPr>
            <a:r>
              <a:rPr lang="en-US" sz="3200" dirty="0" smtClean="0"/>
              <a:t>Slow</a:t>
            </a:r>
          </a:p>
          <a:p>
            <a:pPr marL="285750" indent="-285750">
              <a:buFont typeface="Arial" charset="0"/>
              <a:buChar char="•"/>
            </a:pPr>
            <a:r>
              <a:rPr lang="en-US" sz="3200" dirty="0" smtClean="0"/>
              <a:t>Deliberate</a:t>
            </a:r>
          </a:p>
          <a:p>
            <a:pPr marL="285750" indent="-285750">
              <a:buFont typeface="Arial" charset="0"/>
              <a:buChar char="•"/>
            </a:pPr>
            <a:r>
              <a:rPr lang="en-US" sz="3200" dirty="0" smtClean="0"/>
              <a:t>Un-ignorable</a:t>
            </a:r>
          </a:p>
        </p:txBody>
      </p:sp>
    </p:spTree>
    <p:extLst>
      <p:ext uri="{BB962C8B-B14F-4D97-AF65-F5344CB8AC3E}">
        <p14:creationId xmlns:p14="http://schemas.microsoft.com/office/powerpoint/2010/main" val="3127681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2360</TotalTime>
  <Words>2052</Words>
  <Application>Microsoft Office PowerPoint</Application>
  <PresentationFormat>On-screen Show (4:3)</PresentationFormat>
  <Paragraphs>388</Paragraphs>
  <Slides>31</Slides>
  <Notes>16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Cambria Math</vt:lpstr>
      <vt:lpstr>Wingdings</vt:lpstr>
      <vt:lpstr>Office Theme</vt:lpstr>
      <vt:lpstr>Sidechain Scaling “Bitcoin Fission” Scaling via strategy, not physics</vt:lpstr>
      <vt:lpstr>Pizza</vt:lpstr>
      <vt:lpstr>Agenda</vt:lpstr>
      <vt:lpstr>The Concept: Teamwork, Not Copies</vt:lpstr>
      <vt:lpstr>Problem(s) This Talk Addresses</vt:lpstr>
      <vt:lpstr>What are sidechains?</vt:lpstr>
      <vt:lpstr>What is Drivechain?</vt:lpstr>
      <vt:lpstr>What is Drivechain?</vt:lpstr>
      <vt:lpstr>What is Drivechain?</vt:lpstr>
      <vt:lpstr>Great News: Costs are “Opt In”</vt:lpstr>
      <vt:lpstr>Great News: Costs are “Opt In”</vt:lpstr>
      <vt:lpstr>End of 1st Half</vt:lpstr>
      <vt:lpstr>What about this?</vt:lpstr>
      <vt:lpstr>Sidechains + Lightning Network</vt:lpstr>
      <vt:lpstr>Sidechains + Lightning Network</vt:lpstr>
      <vt:lpstr>Why Do We Want Many/Cheap Nodes?</vt:lpstr>
      <vt:lpstr>Surviving a Fatal Attack</vt:lpstr>
      <vt:lpstr>Surviving a Fatal Attack</vt:lpstr>
      <vt:lpstr>(Potential) Synergy</vt:lpstr>
      <vt:lpstr>Game Changer – Metaphors</vt:lpstr>
      <vt:lpstr>Conclusion: Benefits</vt:lpstr>
      <vt:lpstr>Thank You!!  Paul Sztorc</vt:lpstr>
      <vt:lpstr>Appendix</vt:lpstr>
      <vt:lpstr>Game Changer</vt:lpstr>
      <vt:lpstr>Game Changer</vt:lpstr>
      <vt:lpstr>Game Changer</vt:lpstr>
      <vt:lpstr>Tech Progress</vt:lpstr>
      <vt:lpstr>Is min(y) optimal…or should we tradeoff…</vt:lpstr>
      <vt:lpstr>…or take min(Y) AND max(X).</vt:lpstr>
      <vt:lpstr>What are sidechains?</vt:lpstr>
      <vt:lpstr>Strange Ecology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Psztorc</dc:creator>
  <cp:lastModifiedBy>Paul Sztorc</cp:lastModifiedBy>
  <cp:revision>66</cp:revision>
  <dcterms:created xsi:type="dcterms:W3CDTF">2016-10-05T13:15:07Z</dcterms:created>
  <dcterms:modified xsi:type="dcterms:W3CDTF">2016-10-08T00:16:44Z</dcterms:modified>
</cp:coreProperties>
</file>