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4" r:id="rId3"/>
    <p:sldId id="294" r:id="rId4"/>
    <p:sldId id="275" r:id="rId5"/>
    <p:sldId id="295" r:id="rId6"/>
    <p:sldId id="257" r:id="rId7"/>
    <p:sldId id="258" r:id="rId8"/>
    <p:sldId id="276" r:id="rId9"/>
    <p:sldId id="259" r:id="rId10"/>
    <p:sldId id="277" r:id="rId11"/>
    <p:sldId id="260" r:id="rId12"/>
    <p:sldId id="278" r:id="rId13"/>
    <p:sldId id="262" r:id="rId14"/>
    <p:sldId id="279" r:id="rId15"/>
    <p:sldId id="263" r:id="rId16"/>
    <p:sldId id="282" r:id="rId17"/>
    <p:sldId id="266" r:id="rId18"/>
    <p:sldId id="265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67" r:id="rId29"/>
    <p:sldId id="268" r:id="rId30"/>
    <p:sldId id="292" r:id="rId31"/>
    <p:sldId id="293" r:id="rId32"/>
    <p:sldId id="270" r:id="rId33"/>
    <p:sldId id="271" r:id="rId34"/>
    <p:sldId id="27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D469C2-733F-4168-B82A-A941EC04D23F}">
          <p14:sldIdLst>
            <p14:sldId id="256"/>
            <p14:sldId id="274"/>
            <p14:sldId id="294"/>
            <p14:sldId id="275"/>
            <p14:sldId id="295"/>
            <p14:sldId id="257"/>
            <p14:sldId id="258"/>
          </p14:sldIdLst>
        </p14:section>
        <p14:section name="1 - SIdechains" id="{9541268F-EA98-4974-A950-9D20D6A6E2C7}">
          <p14:sldIdLst>
            <p14:sldId id="276"/>
            <p14:sldId id="259"/>
            <p14:sldId id="277"/>
            <p14:sldId id="260"/>
          </p14:sldIdLst>
        </p14:section>
        <p14:section name="2 - Drivechain" id="{A3F17371-622B-49C2-98BD-1F92963A674E}">
          <p14:sldIdLst>
            <p14:sldId id="278"/>
            <p14:sldId id="262"/>
            <p14:sldId id="279"/>
            <p14:sldId id="263"/>
            <p14:sldId id="282"/>
            <p14:sldId id="266"/>
            <p14:sldId id="26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7"/>
            <p14:sldId id="268"/>
          </p14:sldIdLst>
        </p14:section>
        <p14:section name="3 - Security Model" id="{F420ED4A-F20E-4F59-BEE9-A946D5A94090}">
          <p14:sldIdLst>
            <p14:sldId id="292"/>
            <p14:sldId id="293"/>
            <p14:sldId id="270"/>
            <p14:sldId id="271"/>
            <p14:sldId id="272"/>
          </p14:sldIdLst>
        </p14:section>
        <p14:section name="Conclusion" id="{676AAD9B-A363-4E3B-9616-CC6C5840707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AE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18" autoAdjust="0"/>
  </p:normalViewPr>
  <p:slideViewPr>
    <p:cSldViewPr snapToGrid="0">
      <p:cViewPr>
        <p:scale>
          <a:sx n="100" d="100"/>
          <a:sy n="100" d="100"/>
        </p:scale>
        <p:origin x="264" y="72"/>
      </p:cViewPr>
      <p:guideLst/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50D5-DFC3-4BED-B5AC-7F26A090D83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F006F-0FEF-4E79-9BBC-B91EC25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roger pumps Bitcoin Cash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reason</a:t>
            </a:r>
            <a:r>
              <a:rPr lang="en-US" baseline="0" dirty="0"/>
              <a:t> for Altcoins to have value, because they can’t win.</a:t>
            </a:r>
          </a:p>
          <a:p>
            <a:endParaRPr lang="en-US" baseline="0" dirty="0"/>
          </a:p>
          <a:p>
            <a:r>
              <a:rPr lang="en-US" baseline="0" dirty="0"/>
              <a:t>If Lightning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Stealing a lot of work! After all, someone already made </a:t>
            </a:r>
            <a:r>
              <a:rPr lang="en-US" dirty="0" err="1"/>
              <a:t>Litecoin</a:t>
            </a:r>
            <a:r>
              <a:rPr lang="en-US" dirty="0"/>
              <a:t>,</a:t>
            </a:r>
            <a:r>
              <a:rPr lang="en-US" baseline="0" dirty="0"/>
              <a:t> Ethereum.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Maxwell not smart enough to figure it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“Flaky”</a:t>
            </a:r>
          </a:p>
          <a:p>
            <a:r>
              <a:rPr lang="en-US" dirty="0"/>
              <a:t>Must contain error as well as truth.</a:t>
            </a:r>
          </a:p>
          <a:p>
            <a:r>
              <a:rPr lang="en-US" dirty="0" err="1"/>
              <a:t>Corallo</a:t>
            </a:r>
            <a:r>
              <a:rPr lang="en-US" baseline="0" dirty="0"/>
              <a:t> / Maxwell don’t understand this.</a:t>
            </a:r>
          </a:p>
          <a:p>
            <a:endParaRPr lang="en-US" baseline="0" dirty="0"/>
          </a:p>
          <a:p>
            <a:r>
              <a:rPr lang="en-US" baseline="0" dirty="0" err="1"/>
              <a:t>CoinWItness</a:t>
            </a:r>
            <a:r>
              <a:rPr lang="en-US" baseline="0" dirty="0"/>
              <a:t> – deals only with sidechain validity, not double-spending on the sidechain – if </a:t>
            </a:r>
            <a:r>
              <a:rPr lang="en-US" baseline="0" dirty="0" err="1"/>
              <a:t>CoinWitness</a:t>
            </a:r>
            <a:r>
              <a:rPr lang="en-US" baseline="0" dirty="0"/>
              <a:t> worked, it would actually be a hard fork (evil fork) adding the features to the mainchain (it would just be irrelevant).</a:t>
            </a:r>
          </a:p>
          <a:p>
            <a:endParaRPr lang="en-US" baseline="0" dirty="0"/>
          </a:p>
          <a:p>
            <a:r>
              <a:rPr lang="en-US" baseline="0" dirty="0"/>
              <a:t>Instead of actually getting 2 GB worth of data a week, you just need one “bit” – is everything ok or is something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is good, and Drivechain is even better</a:t>
            </a:r>
            <a:r>
              <a:rPr lang="en-US" baseline="0" dirty="0"/>
              <a:t> – at reducing theft. Obviously LN has greater speed and privacy, and greater scalability. But I think Drivechain is actually more secure.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and maintain a culture / industry where they are important,</a:t>
            </a:r>
            <a:r>
              <a:rPr lang="en-US" baseline="0" dirty="0"/>
              <a:t> just like Ben </a:t>
            </a:r>
            <a:r>
              <a:rPr lang="en-US" baseline="0" dirty="0" err="1"/>
              <a:t>Lawsky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Greg Maxwell Stalin</a:t>
            </a:r>
            <a:r>
              <a:rPr lang="en-US" baseline="0" dirty="0"/>
              <a:t> joke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E74-2098-4C77-AA27-57B9B5129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ACFE-9609-45F3-926C-DF1428DE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E17B-9A54-4895-A93C-3A14D06D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6FEC-D539-4A6B-9FCA-CA22B578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B3D2-DD18-4D63-B417-4FBFB0A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A12D-D4CA-4818-AA2E-B25BEA46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A3702-7605-44BA-A18B-AB48BCBB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7CD9-0D33-4275-85CC-B307184F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0492-1EA9-4119-AE28-5F2711B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A596-56FB-4741-8231-954AFE2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E92C4-6FE9-40C5-A56A-7EBC2D41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40F6C-E1BC-4630-8E69-4AC1175B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4906-C435-48A1-BAE1-D0F6C672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A8D6-F2C2-400E-970E-6B089E22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10A8-A8B6-4526-A88B-63171A18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9525-C70F-453E-86D2-3975E4FE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09B-0EC6-4214-81FF-F3369523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B767-525E-468E-889E-D2FAA3D3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5BAC-0C0F-4713-A8B8-DB13381F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FBFE-F2AA-4219-89E9-915E0E0B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2243-BA1E-4D78-A72B-54C73954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551C-2FD7-4F06-B7ED-578813A5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DFA-66B1-4887-8292-F5E8E8EC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0126-1EC7-433E-9074-2288C17E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F064-EC52-4D0B-A65D-E90D9DC4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E4CD-0B31-45F0-B0D6-93E9A8F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FE86-75D2-4456-A521-82C4DDBD1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375AC-78B5-4534-A823-8ACBAEB2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D495-1DAD-4506-BB0C-645A59B8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D699-C42E-4BC9-8AFB-DF0D46B4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15B5-4106-49BC-86EE-4A60881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B1E-D2AB-4DD7-81F4-83F203A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D91D-D2D5-4A1B-91D3-4D651DF9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B8CAF-70E5-4CDC-B99E-4FA13625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F5C26-24A4-492E-82B4-EB8449CAB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5E66-A388-47E3-B5AE-E225B8281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97907-3BA2-4A61-8316-4D9AF662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0F4F2-7B69-4D67-A7BE-D0BFF93A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AC9ED-780B-4474-B94B-F4BF9AF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D36-C2BA-445F-8D37-1417B1E8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6997C-0CF9-42BF-9E5D-3B45D31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2CF49-6AEA-4855-9CFD-C77B69B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5EFC-CC0A-40EE-BCA5-E3E02A7D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8290-B21D-41A9-99AE-EEDB0187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83AEE-32A9-49C8-BE59-4D6F3319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635BC-79A5-4813-AFCC-CF07BA5C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F1DD-B6C7-41BA-90C0-E85256D3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8D37-BFA2-4A68-B0B5-B1BF4832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0C8D-A721-4B88-865B-A68634EE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BF9B-D095-46EC-AD18-83D39764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DB8A-63C1-4415-B63A-5FEE36A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B1DE-5A8A-4C94-8D4B-8D218E3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70F-513A-44FD-AC65-F3364E6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E5D3F-A808-4613-9F77-5D35ED42D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0695-A104-43CE-B108-E7CF364D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4425-3FD0-477B-8793-DE74329A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12C2-7B4B-4540-9B3B-EB31077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5A88-39B4-40E2-9B5C-BF70FF1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510CD-8080-47D2-ADA5-E14E04A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45F5-03E2-4AF1-859D-D3842F6A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6702-153B-4093-9B0E-30AE42C96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7E4C-9D73-4C99-B10E-7AE341D24DDD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2D51-5398-43C5-8742-684E1558D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81B5-93D7-418C-A65F-C055AAAC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40482-7C6E-4C8E-A3EB-E03C1B51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" y="0"/>
            <a:ext cx="11868150" cy="6638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5C6E09-D196-40C7-A1EE-932CEEE8A169}"/>
              </a:ext>
            </a:extLst>
          </p:cNvPr>
          <p:cNvSpPr/>
          <p:nvPr/>
        </p:nvSpPr>
        <p:spPr>
          <a:xfrm>
            <a:off x="3910012" y="2533650"/>
            <a:ext cx="4371975" cy="25812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BAA82-9BE4-4DEE-8378-518A701F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6F3B1-3526-4A53-8277-FDFDB745F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Sztorc</a:t>
            </a:r>
          </a:p>
          <a:p>
            <a:r>
              <a:rPr lang="en-US" dirty="0"/>
              <a:t>TAB </a:t>
            </a:r>
            <a:r>
              <a:rPr lang="en-US" dirty="0" err="1"/>
              <a:t>Conf</a:t>
            </a:r>
            <a:r>
              <a:rPr lang="en-US" dirty="0"/>
              <a:t> – Atlanta, GA</a:t>
            </a:r>
          </a:p>
          <a:p>
            <a:r>
              <a:rPr lang="en-US" dirty="0"/>
              <a:t>Jan 27, 2018</a:t>
            </a:r>
          </a:p>
        </p:txBody>
      </p:sp>
    </p:spTree>
    <p:extLst>
      <p:ext uri="{BB962C8B-B14F-4D97-AF65-F5344CB8AC3E}">
        <p14:creationId xmlns:p14="http://schemas.microsoft.com/office/powerpoint/2010/main" val="373600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D863-C38D-4E23-82EB-90D4BD58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418983"/>
            <a:ext cx="10515600" cy="775778"/>
          </a:xfrm>
        </p:spPr>
        <p:txBody>
          <a:bodyPr/>
          <a:lstStyle/>
          <a:p>
            <a:r>
              <a:rPr lang="en-US" dirty="0"/>
              <a:t>What’s the point?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6A517-0DD6-4B19-8362-60CB6108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23" y="1136037"/>
            <a:ext cx="10515600" cy="5573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7FBCAC-FF08-4856-91AB-E43C1F9FA82C}"/>
              </a:ext>
            </a:extLst>
          </p:cNvPr>
          <p:cNvSpPr/>
          <p:nvPr/>
        </p:nvSpPr>
        <p:spPr>
          <a:xfrm>
            <a:off x="4078914" y="5415044"/>
            <a:ext cx="2017086" cy="61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 made this, BTC was at $6,800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4B2B5-0552-4A60-A111-11F9E2AA3BA4}"/>
              </a:ext>
            </a:extLst>
          </p:cNvPr>
          <p:cNvSpPr/>
          <p:nvPr/>
        </p:nvSpPr>
        <p:spPr>
          <a:xfrm>
            <a:off x="7620000" y="660400"/>
            <a:ext cx="3159760" cy="37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Popularity </a:t>
            </a:r>
            <a:r>
              <a:rPr lang="en-US" dirty="0">
                <a:sym typeface="Wingdings" panose="05000000000000000000" pitchFamily="2" charset="2"/>
              </a:rPr>
              <a:t> location, not price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E01F0-DE3A-4983-971A-AFAD35002C4D}"/>
              </a:ext>
            </a:extLst>
          </p:cNvPr>
          <p:cNvSpPr txBox="1"/>
          <p:nvPr/>
        </p:nvSpPr>
        <p:spPr>
          <a:xfrm>
            <a:off x="7620000" y="3234606"/>
            <a:ext cx="134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Bitcoin Cash</a:t>
            </a:r>
          </a:p>
        </p:txBody>
      </p:sp>
    </p:spTree>
    <p:extLst>
      <p:ext uri="{BB962C8B-B14F-4D97-AF65-F5344CB8AC3E}">
        <p14:creationId xmlns:p14="http://schemas.microsoft.com/office/powerpoint/2010/main" val="183911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F34C-D1C1-436C-ABAC-185735B4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60" y="24654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6E34-909F-42E4-B1BB-AE77161E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17" y="982493"/>
            <a:ext cx="10916057" cy="5661498"/>
          </a:xfrm>
        </p:spPr>
        <p:txBody>
          <a:bodyPr>
            <a:normAutofit fontScale="92500"/>
          </a:bodyPr>
          <a:lstStyle/>
          <a:p>
            <a:pPr lvl="0"/>
            <a:r>
              <a:rPr lang="en-US" baseline="0" dirty="0"/>
              <a:t>All value concentrated in the winning coin</a:t>
            </a:r>
            <a:r>
              <a:rPr lang="en-US" dirty="0"/>
              <a:t> = ($$__$$)</a:t>
            </a:r>
            <a:endParaRPr lang="en-US" baseline="0" dirty="0"/>
          </a:p>
          <a:p>
            <a:pPr lvl="1"/>
            <a:r>
              <a:rPr lang="en-US" dirty="0"/>
              <a:t>No ‘intrinsic value’ in Altcoins, except as collectibles (DOGE / </a:t>
            </a:r>
            <a:r>
              <a:rPr lang="en-US" dirty="0" err="1"/>
              <a:t>PepeCash</a:t>
            </a:r>
            <a:r>
              <a:rPr lang="en-US" dirty="0"/>
              <a:t>).</a:t>
            </a:r>
          </a:p>
          <a:p>
            <a:pPr lvl="1"/>
            <a:r>
              <a:rPr lang="en-US" i="1" dirty="0"/>
              <a:t>More</a:t>
            </a:r>
            <a:r>
              <a:rPr lang="en-US" dirty="0"/>
              <a:t> total value (Metcalfe’s Law).</a:t>
            </a:r>
          </a:p>
          <a:p>
            <a:pPr lvl="1"/>
            <a:r>
              <a:rPr lang="en-US" dirty="0"/>
              <a:t>No more technological risk – investors in BTC will know it will always have the best tech.</a:t>
            </a:r>
          </a:p>
          <a:p>
            <a:r>
              <a:rPr lang="en-US" dirty="0"/>
              <a:t>Infinite Blockspace + More Hashrate Security</a:t>
            </a:r>
          </a:p>
          <a:p>
            <a:pPr lvl="1"/>
            <a:r>
              <a:rPr lang="en-US" dirty="0"/>
              <a:t>Altcoins currently provide users with a de facto ‘Unlimited Blocksize’. </a:t>
            </a:r>
          </a:p>
          <a:p>
            <a:pPr lvl="1"/>
            <a:r>
              <a:rPr lang="en-US" dirty="0"/>
              <a:t>But the </a:t>
            </a:r>
            <a:r>
              <a:rPr lang="en-US" dirty="0" err="1"/>
              <a:t>txn</a:t>
            </a:r>
            <a:r>
              <a:rPr lang="en-US" dirty="0"/>
              <a:t> fees (among other things) on Alts, don’t go to our Bitcoin Miners…</a:t>
            </a:r>
          </a:p>
          <a:p>
            <a:pPr lvl="1"/>
            <a:r>
              <a:rPr lang="en-US" dirty="0"/>
              <a:t>…so SC improve over this –unlimited </a:t>
            </a:r>
            <a:r>
              <a:rPr lang="en-US" dirty="0" err="1"/>
              <a:t>blocksize</a:t>
            </a:r>
            <a:r>
              <a:rPr lang="en-US" dirty="0"/>
              <a:t> + fees go to Bitcoin Miners.</a:t>
            </a:r>
          </a:p>
          <a:p>
            <a:r>
              <a:rPr lang="en-US" dirty="0"/>
              <a:t>Scalability Contention</a:t>
            </a:r>
          </a:p>
          <a:p>
            <a:pPr lvl="1"/>
            <a:r>
              <a:rPr lang="en-US" dirty="0"/>
              <a:t>True cause: </a:t>
            </a:r>
            <a:r>
              <a:rPr lang="en-US" b="1" dirty="0"/>
              <a:t>people are different</a:t>
            </a:r>
            <a:r>
              <a:rPr lang="en-US" dirty="0"/>
              <a:t> (vs blockchain 100% consensus)!</a:t>
            </a:r>
            <a:br>
              <a:rPr lang="en-US" dirty="0"/>
            </a:br>
            <a:r>
              <a:rPr lang="en-US" dirty="0"/>
              <a:t>Some </a:t>
            </a:r>
            <a:r>
              <a:rPr lang="en-US" dirty="0" err="1"/>
              <a:t>ppl</a:t>
            </a:r>
            <a:r>
              <a:rPr lang="en-US" dirty="0"/>
              <a:t> transact a lot, others don’t. Some can afford expensive node, others can’t.</a:t>
            </a:r>
          </a:p>
          <a:p>
            <a:pPr lvl="1"/>
            <a:r>
              <a:rPr lang="en-US" dirty="0"/>
              <a:t>Lightning network </a:t>
            </a:r>
            <a:r>
              <a:rPr lang="en-US" i="1" u="sng" dirty="0"/>
              <a:t>does not solve scalability contention</a:t>
            </a:r>
            <a:r>
              <a:rPr lang="en-US" dirty="0"/>
              <a:t> – it improves “miles per gallon” (scalability) but does not let different people use different “fuel tank size (gallons)”.</a:t>
            </a:r>
          </a:p>
          <a:p>
            <a:pPr lvl="1"/>
            <a:r>
              <a:rPr lang="en-US" dirty="0"/>
              <a:t>“Scalability” debate isn’t about scalability. It is about </a:t>
            </a:r>
            <a:r>
              <a:rPr lang="en-US" b="1" i="1" u="sng" dirty="0"/>
              <a:t>decentralization</a:t>
            </a:r>
            <a:r>
              <a:rPr lang="en-US" dirty="0"/>
              <a:t> -- how much a node should cost to run.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E393F-115E-4029-98A0-AEFE983E08F7}"/>
              </a:ext>
            </a:extLst>
          </p:cNvPr>
          <p:cNvSpPr/>
          <p:nvPr/>
        </p:nvSpPr>
        <p:spPr>
          <a:xfrm>
            <a:off x="11054472" y="5681260"/>
            <a:ext cx="981278" cy="64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 / Luke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11A23-B99F-44D3-8954-7D91BEB824B7}"/>
              </a:ext>
            </a:extLst>
          </p:cNvPr>
          <p:cNvSpPr/>
          <p:nvPr/>
        </p:nvSpPr>
        <p:spPr>
          <a:xfrm>
            <a:off x="10030832" y="1176740"/>
            <a:ext cx="1616415" cy="3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Alts can’t win</a:t>
            </a:r>
          </a:p>
        </p:txBody>
      </p:sp>
    </p:spTree>
    <p:extLst>
      <p:ext uri="{BB962C8B-B14F-4D97-AF65-F5344CB8AC3E}">
        <p14:creationId xmlns:p14="http://schemas.microsoft.com/office/powerpoint/2010/main" val="33831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F6D1-B416-4C64-B3BE-25A44941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21" y="1970189"/>
            <a:ext cx="7897238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Part 2 – Drivechain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How do we make such a wonderous technology?</a:t>
            </a:r>
          </a:p>
        </p:txBody>
      </p:sp>
    </p:spTree>
    <p:extLst>
      <p:ext uri="{BB962C8B-B14F-4D97-AF65-F5344CB8AC3E}">
        <p14:creationId xmlns:p14="http://schemas.microsoft.com/office/powerpoint/2010/main" val="194195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66A4-6AC2-4CE2-8E33-CA5A4D65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68" y="-13899"/>
            <a:ext cx="10515600" cy="1325563"/>
          </a:xfrm>
        </p:spPr>
        <p:txBody>
          <a:bodyPr/>
          <a:lstStyle/>
          <a:p>
            <a:r>
              <a:rPr lang="en-US" dirty="0"/>
              <a:t>Existing Ingredients</a:t>
            </a:r>
            <a:r>
              <a:rPr lang="en-US" baseline="0" dirty="0"/>
              <a:t> -- get us Mostly There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D06-61A7-43DC-9723-DEDCDF50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94" y="1085030"/>
            <a:ext cx="11338332" cy="56145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Altcoins</a:t>
            </a:r>
            <a:r>
              <a:rPr lang="en-US" dirty="0"/>
              <a:t> </a:t>
            </a:r>
            <a:r>
              <a:rPr lang="en-US" b="1" dirty="0"/>
              <a:t>Themselves </a:t>
            </a:r>
            <a:r>
              <a:rPr lang="en-US" dirty="0"/>
              <a:t>– LTC,</a:t>
            </a:r>
            <a:r>
              <a:rPr lang="en-US" baseline="0" dirty="0"/>
              <a:t> Eth</a:t>
            </a:r>
            <a:r>
              <a:rPr lang="en-US" dirty="0"/>
              <a:t> </a:t>
            </a:r>
            <a:r>
              <a:rPr lang="en-US" baseline="0" dirty="0"/>
              <a:t>– would </a:t>
            </a:r>
            <a:r>
              <a:rPr lang="en-US" i="1" baseline="0" dirty="0"/>
              <a:t>already </a:t>
            </a:r>
            <a:r>
              <a:rPr lang="en-US" baseline="0" dirty="0"/>
              <a:t>be sidechains if not for…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…they print their own money.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/>
              <a:t>…they reliably have their own m</a:t>
            </a:r>
            <a:r>
              <a:rPr lang="en-US" baseline="0" dirty="0"/>
              <a:t>iners/</a:t>
            </a:r>
            <a:r>
              <a:rPr lang="en-US" dirty="0"/>
              <a:t>consensus.</a:t>
            </a:r>
            <a:endParaRPr lang="en-US" baseline="0" dirty="0"/>
          </a:p>
          <a:p>
            <a:pPr marL="914400" lvl="1" indent="-457200">
              <a:buFont typeface="+mj-lt"/>
              <a:buAutoNum type="romanLcPeriod"/>
            </a:pPr>
            <a:r>
              <a:rPr lang="en-US" baseline="0" dirty="0"/>
              <a:t>…they lack </a:t>
            </a:r>
            <a:r>
              <a:rPr lang="en-US" i="1" baseline="0" dirty="0"/>
              <a:t>accounting rules </a:t>
            </a:r>
            <a:r>
              <a:rPr lang="en-US" baseline="0" dirty="0"/>
              <a:t>for interchain transfers.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Mainchain balance down by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Sidechain balance up by 1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Sidechain balance down by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Mainchain balance up by 1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Embedded Consensus </a:t>
            </a:r>
            <a:r>
              <a:rPr lang="en-US" dirty="0"/>
              <a:t>– Counterparty, Colored Coins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Inherits Consensus (“Merged” Mining)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Asymmetric Protocol</a:t>
            </a:r>
            <a:br>
              <a:rPr lang="en-US" dirty="0"/>
            </a:br>
            <a:r>
              <a:rPr lang="en-US" dirty="0"/>
              <a:t>“Child Watches Parent” – </a:t>
            </a:r>
            <a:r>
              <a:rPr lang="en-US" sz="1600" dirty="0"/>
              <a:t>“deposits” tightly controlled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 Atomic </a:t>
            </a:r>
            <a:r>
              <a:rPr lang="en-US" b="1" dirty="0"/>
              <a:t>Cross-Chain Swaps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Zero-trust, simple, and </a:t>
            </a:r>
            <a:r>
              <a:rPr lang="en-US" i="1" u="sng" dirty="0"/>
              <a:t>fast</a:t>
            </a:r>
            <a:r>
              <a:rPr lang="en-US" dirty="0"/>
              <a:t>… (1 block w/o LN, immediate w/ LN)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…but not ‘pegged’ (not </a:t>
            </a:r>
            <a:r>
              <a:rPr lang="en-US" i="1" u="sng" dirty="0"/>
              <a:t>forced</a:t>
            </a:r>
            <a:r>
              <a:rPr lang="en-US" dirty="0"/>
              <a:t> to be at desired 1:1 fixed rate).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D6F4F-153C-4FA2-883B-00E00AB977AA}"/>
              </a:ext>
            </a:extLst>
          </p:cNvPr>
          <p:cNvSpPr/>
          <p:nvPr/>
        </p:nvSpPr>
        <p:spPr>
          <a:xfrm>
            <a:off x="9872980" y="1822782"/>
            <a:ext cx="1270000" cy="57404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972A0-3C43-42B9-86CF-55641F1A6E45}"/>
              </a:ext>
            </a:extLst>
          </p:cNvPr>
          <p:cNvSpPr/>
          <p:nvPr/>
        </p:nvSpPr>
        <p:spPr>
          <a:xfrm>
            <a:off x="9872980" y="2401902"/>
            <a:ext cx="1270000" cy="574040"/>
          </a:xfrm>
          <a:prstGeom prst="rect">
            <a:avLst/>
          </a:prstGeom>
          <a:solidFill>
            <a:srgbClr val="FF0000">
              <a:alpha val="2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68810-87AF-4D33-ADB8-E266189FB3FF}"/>
              </a:ext>
            </a:extLst>
          </p:cNvPr>
          <p:cNvCxnSpPr/>
          <p:nvPr/>
        </p:nvCxnSpPr>
        <p:spPr>
          <a:xfrm flipV="1">
            <a:off x="9872980" y="2981022"/>
            <a:ext cx="1270000" cy="564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5DEB2-8E02-47ED-BB37-30D90DBAB71A}"/>
              </a:ext>
            </a:extLst>
          </p:cNvPr>
          <p:cNvSpPr/>
          <p:nvPr/>
        </p:nvSpPr>
        <p:spPr>
          <a:xfrm>
            <a:off x="9872980" y="2975942"/>
            <a:ext cx="1270000" cy="574040"/>
          </a:xfrm>
          <a:prstGeom prst="rect">
            <a:avLst/>
          </a:prstGeom>
          <a:solidFill>
            <a:srgbClr val="FF0000">
              <a:alpha val="2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7F4FB-C944-46BA-A0D5-8ED934285AB7}"/>
              </a:ext>
            </a:extLst>
          </p:cNvPr>
          <p:cNvSpPr txBox="1"/>
          <p:nvPr/>
        </p:nvSpPr>
        <p:spPr>
          <a:xfrm>
            <a:off x="8528851" y="1925136"/>
            <a:ext cx="15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coinbase </a:t>
            </a:r>
            <a:r>
              <a:rPr lang="en-US" dirty="0" err="1"/>
              <a:t>txn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94BB8-881B-4C62-9F7B-254D094FED6B}"/>
              </a:ext>
            </a:extLst>
          </p:cNvPr>
          <p:cNvSpPr txBox="1"/>
          <p:nvPr/>
        </p:nvSpPr>
        <p:spPr>
          <a:xfrm>
            <a:off x="8824122" y="2481019"/>
            <a:ext cx="82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13B45-8A23-4D04-8C98-212B91C1FE5F}"/>
              </a:ext>
            </a:extLst>
          </p:cNvPr>
          <p:cNvSpPr txBox="1"/>
          <p:nvPr/>
        </p:nvSpPr>
        <p:spPr>
          <a:xfrm>
            <a:off x="8735060" y="3036902"/>
            <a:ext cx="10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FD464C-7A22-40A3-B798-E50524E41287}"/>
              </a:ext>
            </a:extLst>
          </p:cNvPr>
          <p:cNvSpPr/>
          <p:nvPr/>
        </p:nvSpPr>
        <p:spPr>
          <a:xfrm>
            <a:off x="7345680" y="3939954"/>
            <a:ext cx="2519680" cy="1219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012D65-65C7-409E-AA36-EEB194196624}"/>
              </a:ext>
            </a:extLst>
          </p:cNvPr>
          <p:cNvSpPr/>
          <p:nvPr/>
        </p:nvSpPr>
        <p:spPr>
          <a:xfrm>
            <a:off x="7508240" y="4093306"/>
            <a:ext cx="1005840" cy="65119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C71B8-268C-4C84-B20D-0815ABDDFD5C}"/>
              </a:ext>
            </a:extLst>
          </p:cNvPr>
          <p:cNvSpPr txBox="1"/>
          <p:nvPr/>
        </p:nvSpPr>
        <p:spPr>
          <a:xfrm>
            <a:off x="9922595" y="4586852"/>
            <a:ext cx="8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XCP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25F6E7-C292-426A-9F20-2F2EF2973014}"/>
              </a:ext>
            </a:extLst>
          </p:cNvPr>
          <p:cNvSpPr txBox="1"/>
          <p:nvPr/>
        </p:nvSpPr>
        <p:spPr>
          <a:xfrm>
            <a:off x="8528851" y="4078666"/>
            <a:ext cx="81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BTC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EF16E0-1077-4963-8834-9AD53F9A62CD}"/>
              </a:ext>
            </a:extLst>
          </p:cNvPr>
          <p:cNvSpPr/>
          <p:nvPr/>
        </p:nvSpPr>
        <p:spPr>
          <a:xfrm>
            <a:off x="11142980" y="4354175"/>
            <a:ext cx="487566" cy="244098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678539-1870-4C90-9390-999644616066}"/>
              </a:ext>
            </a:extLst>
          </p:cNvPr>
          <p:cNvSpPr/>
          <p:nvPr/>
        </p:nvSpPr>
        <p:spPr>
          <a:xfrm>
            <a:off x="11142980" y="4842371"/>
            <a:ext cx="487566" cy="244098"/>
          </a:xfrm>
          <a:prstGeom prst="rect">
            <a:avLst/>
          </a:prstGeom>
          <a:solidFill>
            <a:srgbClr val="FF0000">
              <a:alpha val="2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69847A-516D-46D7-BC93-22F1FEA7C3BE}"/>
              </a:ext>
            </a:extLst>
          </p:cNvPr>
          <p:cNvSpPr/>
          <p:nvPr/>
        </p:nvSpPr>
        <p:spPr>
          <a:xfrm>
            <a:off x="11142980" y="4595853"/>
            <a:ext cx="487566" cy="244098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56FB3C5-3CA7-4BBA-8B3F-C5E8B1EE0DAF}"/>
              </a:ext>
            </a:extLst>
          </p:cNvPr>
          <p:cNvSpPr/>
          <p:nvPr/>
        </p:nvSpPr>
        <p:spPr>
          <a:xfrm flipV="1">
            <a:off x="11155651" y="4849087"/>
            <a:ext cx="452698" cy="209920"/>
          </a:xfrm>
          <a:prstGeom prst="rt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707B1-8BFF-41BB-ADD1-B0BF7A8B2A37}"/>
              </a:ext>
            </a:extLst>
          </p:cNvPr>
          <p:cNvSpPr txBox="1"/>
          <p:nvPr/>
        </p:nvSpPr>
        <p:spPr>
          <a:xfrm>
            <a:off x="10042893" y="2993843"/>
            <a:ext cx="3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B7D812-4B56-49BB-BD44-CAEC0941AB3E}"/>
              </a:ext>
            </a:extLst>
          </p:cNvPr>
          <p:cNvSpPr txBox="1"/>
          <p:nvPr/>
        </p:nvSpPr>
        <p:spPr>
          <a:xfrm>
            <a:off x="10704406" y="317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532C0-8AE1-4699-86AB-3C0A371BBEC0}"/>
              </a:ext>
            </a:extLst>
          </p:cNvPr>
          <p:cNvSpPr/>
          <p:nvPr/>
        </p:nvSpPr>
        <p:spPr>
          <a:xfrm>
            <a:off x="10267693" y="5719876"/>
            <a:ext cx="487566" cy="244098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59C94-6E35-499B-92E1-1091FE908AB3}"/>
              </a:ext>
            </a:extLst>
          </p:cNvPr>
          <p:cNvSpPr/>
          <p:nvPr/>
        </p:nvSpPr>
        <p:spPr>
          <a:xfrm>
            <a:off x="10267693" y="6220772"/>
            <a:ext cx="487566" cy="244098"/>
          </a:xfrm>
          <a:prstGeom prst="rect">
            <a:avLst/>
          </a:prstGeom>
          <a:solidFill>
            <a:srgbClr val="00B0F0">
              <a:alpha val="2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BCC558-D18F-42B2-865D-E390E4F6CC99}"/>
              </a:ext>
            </a:extLst>
          </p:cNvPr>
          <p:cNvSpPr/>
          <p:nvPr/>
        </p:nvSpPr>
        <p:spPr>
          <a:xfrm>
            <a:off x="10267693" y="5974254"/>
            <a:ext cx="487566" cy="244098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09F9E99F-1E1E-4CF3-B89E-B164620D195E}"/>
              </a:ext>
            </a:extLst>
          </p:cNvPr>
          <p:cNvSpPr/>
          <p:nvPr/>
        </p:nvSpPr>
        <p:spPr>
          <a:xfrm flipV="1">
            <a:off x="10280365" y="6227488"/>
            <a:ext cx="452698" cy="209920"/>
          </a:xfrm>
          <a:prstGeom prst="rt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DF7C63-F60C-4E12-B1D4-0AC459427F82}"/>
              </a:ext>
            </a:extLst>
          </p:cNvPr>
          <p:cNvCxnSpPr/>
          <p:nvPr/>
        </p:nvCxnSpPr>
        <p:spPr>
          <a:xfrm>
            <a:off x="9046462" y="3690919"/>
            <a:ext cx="2923036" cy="22525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0305B2-BD03-4EEA-B77A-679662782767}"/>
              </a:ext>
            </a:extLst>
          </p:cNvPr>
          <p:cNvCxnSpPr/>
          <p:nvPr/>
        </p:nvCxnSpPr>
        <p:spPr>
          <a:xfrm>
            <a:off x="6454368" y="5190993"/>
            <a:ext cx="5515130" cy="33109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E52CC5B-FAF4-4EF9-A053-382E269362AD}"/>
              </a:ext>
            </a:extLst>
          </p:cNvPr>
          <p:cNvSpPr/>
          <p:nvPr/>
        </p:nvSpPr>
        <p:spPr>
          <a:xfrm rot="1486345">
            <a:off x="9341807" y="4414721"/>
            <a:ext cx="655889" cy="291077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17A89-A3BA-404A-A7A2-8D4C15FFB6D0}"/>
              </a:ext>
            </a:extLst>
          </p:cNvPr>
          <p:cNvSpPr txBox="1"/>
          <p:nvPr/>
        </p:nvSpPr>
        <p:spPr>
          <a:xfrm rot="1637525">
            <a:off x="9391354" y="4214033"/>
            <a:ext cx="502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crazy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05EA08-CFE2-4321-BD80-40585550F065}"/>
              </a:ext>
            </a:extLst>
          </p:cNvPr>
          <p:cNvSpPr txBox="1"/>
          <p:nvPr/>
        </p:nvSpPr>
        <p:spPr>
          <a:xfrm>
            <a:off x="708233" y="6321152"/>
            <a:ext cx="9150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(You deposit 10 Core-BTC into RSK, making it 10 Ethereum-BTC. But will anyone willingly give you 10 Core-BTC for Eth-BTC?)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CB53CB-CAC6-4807-BDC2-F83EDA3C6239}"/>
              </a:ext>
            </a:extLst>
          </p:cNvPr>
          <p:cNvSpPr txBox="1"/>
          <p:nvPr/>
        </p:nvSpPr>
        <p:spPr>
          <a:xfrm>
            <a:off x="708233" y="6567540"/>
            <a:ext cx="471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(We want all the Altcoin-related price risk to be hedged away.)</a:t>
            </a:r>
          </a:p>
        </p:txBody>
      </p:sp>
    </p:spTree>
    <p:extLst>
      <p:ext uri="{BB962C8B-B14F-4D97-AF65-F5344CB8AC3E}">
        <p14:creationId xmlns:p14="http://schemas.microsoft.com/office/powerpoint/2010/main" val="414714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96C7-24A4-4C53-9529-925210E5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Before I talk about that main-to-side price-peg,</a:t>
            </a:r>
            <a:r>
              <a:rPr lang="en-US" baseline="0" dirty="0"/>
              <a:t> I need to talk about some other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C2139-2660-4A1E-AF5B-FA08DD9859F7}"/>
              </a:ext>
            </a:extLst>
          </p:cNvPr>
          <p:cNvCxnSpPr/>
          <p:nvPr/>
        </p:nvCxnSpPr>
        <p:spPr>
          <a:xfrm>
            <a:off x="1984185" y="3890555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511058-7EAB-4CCA-B9A1-307584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0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The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A523-CF17-4686-8885-A14B14BE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41" y="997689"/>
            <a:ext cx="10944497" cy="2472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definition, the </a:t>
            </a:r>
            <a:r>
              <a:rPr lang="en-US" b="1" dirty="0"/>
              <a:t>sidechain must be optional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Mainchain must process withdrawals </a:t>
            </a:r>
            <a:r>
              <a:rPr lang="en-US" u="sng" dirty="0"/>
              <a:t>“blind” to what is going on in the sidechain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it would be a de facto hard fork (which is exactly what we are trying to avoid in the first place). </a:t>
            </a:r>
            <a:r>
              <a:rPr lang="en-US" b="1" dirty="0"/>
              <a:t>Can’t be “opt in” unless you are “out” by default.</a:t>
            </a:r>
          </a:p>
          <a:p>
            <a:r>
              <a:rPr lang="en-US" dirty="0"/>
              <a:t>But, then, an </a:t>
            </a:r>
            <a:r>
              <a:rPr lang="en-US" i="1" u="sng" dirty="0"/>
              <a:t>invalid withdrawal</a:t>
            </a:r>
            <a:r>
              <a:rPr lang="en-US" dirty="0"/>
              <a:t> must be treated </a:t>
            </a:r>
            <a:r>
              <a:rPr lang="en-US" b="1" dirty="0"/>
              <a:t>exactly the same </a:t>
            </a:r>
            <a:r>
              <a:rPr lang="en-US" dirty="0"/>
              <a:t>as a valid one! There is no basis for discriminating between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AC812-08AE-4890-BF66-BC02ADBA51FA}"/>
              </a:ext>
            </a:extLst>
          </p:cNvPr>
          <p:cNvSpPr/>
          <p:nvPr/>
        </p:nvSpPr>
        <p:spPr>
          <a:xfrm>
            <a:off x="2221502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C560-803C-4577-8FE9-D99341CFD68D}"/>
              </a:ext>
            </a:extLst>
          </p:cNvPr>
          <p:cNvSpPr/>
          <p:nvPr/>
        </p:nvSpPr>
        <p:spPr>
          <a:xfrm>
            <a:off x="3418930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62D4-CF2F-400D-A192-38750FE2F58F}"/>
              </a:ext>
            </a:extLst>
          </p:cNvPr>
          <p:cNvSpPr/>
          <p:nvPr/>
        </p:nvSpPr>
        <p:spPr>
          <a:xfrm>
            <a:off x="4616358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8CBAA-03DE-424E-8DF0-48354F8305B5}"/>
              </a:ext>
            </a:extLst>
          </p:cNvPr>
          <p:cNvSpPr txBox="1"/>
          <p:nvPr/>
        </p:nvSpPr>
        <p:spPr>
          <a:xfrm>
            <a:off x="1246134" y="357609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6E3E6-D0AC-4A61-B416-2A3B046D71B1}"/>
              </a:ext>
            </a:extLst>
          </p:cNvPr>
          <p:cNvCxnSpPr/>
          <p:nvPr/>
        </p:nvCxnSpPr>
        <p:spPr>
          <a:xfrm>
            <a:off x="1974660" y="5040087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BB95-A28E-4EA7-A52B-5E4A90A58DD1}"/>
              </a:ext>
            </a:extLst>
          </p:cNvPr>
          <p:cNvSpPr/>
          <p:nvPr/>
        </p:nvSpPr>
        <p:spPr>
          <a:xfrm>
            <a:off x="2221502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B2064-E259-46CA-877B-8648C947DFD6}"/>
              </a:ext>
            </a:extLst>
          </p:cNvPr>
          <p:cNvSpPr/>
          <p:nvPr/>
        </p:nvSpPr>
        <p:spPr>
          <a:xfrm>
            <a:off x="3418930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F070F-E13D-4A1C-8D5A-F7B4E367A13A}"/>
              </a:ext>
            </a:extLst>
          </p:cNvPr>
          <p:cNvSpPr/>
          <p:nvPr/>
        </p:nvSpPr>
        <p:spPr>
          <a:xfrm>
            <a:off x="4616358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FEE72-A7B2-4886-B0A9-31680927D22C}"/>
              </a:ext>
            </a:extLst>
          </p:cNvPr>
          <p:cNvSpPr txBox="1"/>
          <p:nvPr/>
        </p:nvSpPr>
        <p:spPr>
          <a:xfrm>
            <a:off x="1246134" y="472562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F338-13F4-46F5-960E-891193A3DBE7}"/>
              </a:ext>
            </a:extLst>
          </p:cNvPr>
          <p:cNvSpPr txBox="1"/>
          <p:nvPr/>
        </p:nvSpPr>
        <p:spPr>
          <a:xfrm>
            <a:off x="2287218" y="35099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C0E9-4178-4799-832F-17156456EAC9}"/>
              </a:ext>
            </a:extLst>
          </p:cNvPr>
          <p:cNvSpPr txBox="1"/>
          <p:nvPr/>
        </p:nvSpPr>
        <p:spPr>
          <a:xfrm>
            <a:off x="2598710" y="37947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C9188-B2A6-4F70-8FD4-DD47491E14A8}"/>
              </a:ext>
            </a:extLst>
          </p:cNvPr>
          <p:cNvSpPr txBox="1"/>
          <p:nvPr/>
        </p:nvSpPr>
        <p:spPr>
          <a:xfrm>
            <a:off x="3473216" y="45815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6387-D441-4BF6-B24B-4FBE3C9F1543}"/>
              </a:ext>
            </a:extLst>
          </p:cNvPr>
          <p:cNvSpPr txBox="1"/>
          <p:nvPr/>
        </p:nvSpPr>
        <p:spPr>
          <a:xfrm>
            <a:off x="3782874" y="4642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5DA7A-3838-4A3B-93A7-9389BF0165F4}"/>
              </a:ext>
            </a:extLst>
          </p:cNvPr>
          <p:cNvSpPr txBox="1"/>
          <p:nvPr/>
        </p:nvSpPr>
        <p:spPr>
          <a:xfrm>
            <a:off x="3431521" y="49318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FF590-E828-45EC-806D-A63AB2A59C06}"/>
              </a:ext>
            </a:extLst>
          </p:cNvPr>
          <p:cNvSpPr txBox="1"/>
          <p:nvPr/>
        </p:nvSpPr>
        <p:spPr>
          <a:xfrm>
            <a:off x="3816347" y="49509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05CEA-8E4D-436F-8A75-5A4A3F6BFEA0}"/>
              </a:ext>
            </a:extLst>
          </p:cNvPr>
          <p:cNvSpPr txBox="1"/>
          <p:nvPr/>
        </p:nvSpPr>
        <p:spPr>
          <a:xfrm>
            <a:off x="3955781" y="5135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66B3F-8F98-4E2D-9581-B737342CF31E}"/>
              </a:ext>
            </a:extLst>
          </p:cNvPr>
          <p:cNvSpPr txBox="1"/>
          <p:nvPr/>
        </p:nvSpPr>
        <p:spPr>
          <a:xfrm>
            <a:off x="4665987" y="37144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BF5D-A6DF-451F-BE38-DBD416A60487}"/>
              </a:ext>
            </a:extLst>
          </p:cNvPr>
          <p:cNvSpPr txBox="1"/>
          <p:nvPr/>
        </p:nvSpPr>
        <p:spPr>
          <a:xfrm>
            <a:off x="4805421" y="38991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4D88A-715B-4456-8D1D-3F595FE75E4E}"/>
              </a:ext>
            </a:extLst>
          </p:cNvPr>
          <p:cNvCxnSpPr/>
          <p:nvPr/>
        </p:nvCxnSpPr>
        <p:spPr>
          <a:xfrm>
            <a:off x="2501666" y="3810229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11AA7-E3DD-44A3-B203-100599DCD92E}"/>
              </a:ext>
            </a:extLst>
          </p:cNvPr>
          <p:cNvCxnSpPr>
            <a:cxnSpLocks/>
          </p:cNvCxnSpPr>
          <p:nvPr/>
        </p:nvCxnSpPr>
        <p:spPr>
          <a:xfrm>
            <a:off x="2852234" y="4066656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373B6-51FB-4579-9C29-923EFF6BFB92}"/>
              </a:ext>
            </a:extLst>
          </p:cNvPr>
          <p:cNvCxnSpPr>
            <a:cxnSpLocks/>
          </p:cNvCxnSpPr>
          <p:nvPr/>
        </p:nvCxnSpPr>
        <p:spPr>
          <a:xfrm>
            <a:off x="3700670" y="4757878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4E8075-78CB-4B8B-A686-0A6BE7F459D9}"/>
              </a:ext>
            </a:extLst>
          </p:cNvPr>
          <p:cNvCxnSpPr>
            <a:cxnSpLocks/>
          </p:cNvCxnSpPr>
          <p:nvPr/>
        </p:nvCxnSpPr>
        <p:spPr>
          <a:xfrm flipH="1">
            <a:off x="3679776" y="4910278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E6636-43BA-42D6-BDE3-40F86479C020}"/>
              </a:ext>
            </a:extLst>
          </p:cNvPr>
          <p:cNvCxnSpPr>
            <a:cxnSpLocks/>
          </p:cNvCxnSpPr>
          <p:nvPr/>
        </p:nvCxnSpPr>
        <p:spPr>
          <a:xfrm>
            <a:off x="3684460" y="5106083"/>
            <a:ext cx="193617" cy="4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6DB666-6D00-46A2-942E-D63D80C3DCF1}"/>
              </a:ext>
            </a:extLst>
          </p:cNvPr>
          <p:cNvCxnSpPr>
            <a:cxnSpLocks/>
          </p:cNvCxnSpPr>
          <p:nvPr/>
        </p:nvCxnSpPr>
        <p:spPr>
          <a:xfrm>
            <a:off x="3677527" y="5207049"/>
            <a:ext cx="324476" cy="10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833AE5-4D04-4E35-AE62-FFE3525B5AF4}"/>
              </a:ext>
            </a:extLst>
          </p:cNvPr>
          <p:cNvCxnSpPr>
            <a:cxnSpLocks/>
          </p:cNvCxnSpPr>
          <p:nvPr/>
        </p:nvCxnSpPr>
        <p:spPr>
          <a:xfrm flipV="1">
            <a:off x="4042339" y="3986050"/>
            <a:ext cx="698455" cy="113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5B6579-0625-40DB-ADA1-57814AFCCC38}"/>
              </a:ext>
            </a:extLst>
          </p:cNvPr>
          <p:cNvCxnSpPr>
            <a:cxnSpLocks/>
          </p:cNvCxnSpPr>
          <p:nvPr/>
        </p:nvCxnSpPr>
        <p:spPr>
          <a:xfrm flipV="1">
            <a:off x="4169270" y="4179281"/>
            <a:ext cx="697957" cy="104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CD65D9-FF31-461A-9334-8EC5F2BE6E0D}"/>
              </a:ext>
            </a:extLst>
          </p:cNvPr>
          <p:cNvCxnSpPr/>
          <p:nvPr/>
        </p:nvCxnSpPr>
        <p:spPr>
          <a:xfrm>
            <a:off x="7496987" y="3918953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F32F8-1BE2-4B30-A520-F7E5F0A2E42F}"/>
              </a:ext>
            </a:extLst>
          </p:cNvPr>
          <p:cNvSpPr/>
          <p:nvPr/>
        </p:nvSpPr>
        <p:spPr>
          <a:xfrm>
            <a:off x="7734304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E0FD12-A57C-4982-B057-44DF04D54A89}"/>
              </a:ext>
            </a:extLst>
          </p:cNvPr>
          <p:cNvSpPr/>
          <p:nvPr/>
        </p:nvSpPr>
        <p:spPr>
          <a:xfrm>
            <a:off x="8931732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B51F9-4847-4CAE-AECB-D44B50607909}"/>
              </a:ext>
            </a:extLst>
          </p:cNvPr>
          <p:cNvSpPr/>
          <p:nvPr/>
        </p:nvSpPr>
        <p:spPr>
          <a:xfrm>
            <a:off x="10129160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FC4C6-BB95-4514-9144-86C949895ACC}"/>
              </a:ext>
            </a:extLst>
          </p:cNvPr>
          <p:cNvSpPr txBox="1"/>
          <p:nvPr/>
        </p:nvSpPr>
        <p:spPr>
          <a:xfrm>
            <a:off x="6758936" y="36044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210E6F-E72B-4BF4-AB2A-A29BE5FBD976}"/>
              </a:ext>
            </a:extLst>
          </p:cNvPr>
          <p:cNvCxnSpPr/>
          <p:nvPr/>
        </p:nvCxnSpPr>
        <p:spPr>
          <a:xfrm>
            <a:off x="7487462" y="5068485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4299BE-5C95-4297-BE73-AB989C481771}"/>
              </a:ext>
            </a:extLst>
          </p:cNvPr>
          <p:cNvSpPr/>
          <p:nvPr/>
        </p:nvSpPr>
        <p:spPr>
          <a:xfrm>
            <a:off x="7734304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ED536-43AF-4E94-95D9-3882DF47F255}"/>
              </a:ext>
            </a:extLst>
          </p:cNvPr>
          <p:cNvSpPr/>
          <p:nvPr/>
        </p:nvSpPr>
        <p:spPr>
          <a:xfrm>
            <a:off x="8931732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C268C1-44C8-406F-AF33-1895F2C03D80}"/>
              </a:ext>
            </a:extLst>
          </p:cNvPr>
          <p:cNvSpPr/>
          <p:nvPr/>
        </p:nvSpPr>
        <p:spPr>
          <a:xfrm>
            <a:off x="10129160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AE26E-C92B-4BCF-8625-EB2DEBE0296D}"/>
              </a:ext>
            </a:extLst>
          </p:cNvPr>
          <p:cNvSpPr txBox="1"/>
          <p:nvPr/>
        </p:nvSpPr>
        <p:spPr>
          <a:xfrm>
            <a:off x="6758936" y="4754027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3A6C2-7878-466A-B0B9-098ECBF34226}"/>
              </a:ext>
            </a:extLst>
          </p:cNvPr>
          <p:cNvSpPr txBox="1"/>
          <p:nvPr/>
        </p:nvSpPr>
        <p:spPr>
          <a:xfrm>
            <a:off x="7800020" y="35383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509C62-246E-457A-AD62-AEF732C1A234}"/>
              </a:ext>
            </a:extLst>
          </p:cNvPr>
          <p:cNvSpPr txBox="1"/>
          <p:nvPr/>
        </p:nvSpPr>
        <p:spPr>
          <a:xfrm>
            <a:off x="8111512" y="3823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6B3DA-2011-43E4-B6A2-1BC89FFE1257}"/>
              </a:ext>
            </a:extLst>
          </p:cNvPr>
          <p:cNvSpPr txBox="1"/>
          <p:nvPr/>
        </p:nvSpPr>
        <p:spPr>
          <a:xfrm>
            <a:off x="8986018" y="4609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DDD7B-53D1-423C-B2C6-C091D2EC0590}"/>
              </a:ext>
            </a:extLst>
          </p:cNvPr>
          <p:cNvSpPr txBox="1"/>
          <p:nvPr/>
        </p:nvSpPr>
        <p:spPr>
          <a:xfrm>
            <a:off x="9295676" y="4670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D39E74-7B65-41C3-83A9-87FBA79271B6}"/>
              </a:ext>
            </a:extLst>
          </p:cNvPr>
          <p:cNvSpPr txBox="1"/>
          <p:nvPr/>
        </p:nvSpPr>
        <p:spPr>
          <a:xfrm>
            <a:off x="8944323" y="496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AF3E2B-6637-4120-B20F-9CBCE1AD51DC}"/>
              </a:ext>
            </a:extLst>
          </p:cNvPr>
          <p:cNvSpPr txBox="1"/>
          <p:nvPr/>
        </p:nvSpPr>
        <p:spPr>
          <a:xfrm>
            <a:off x="10318223" y="39275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93C93-055F-4805-8050-F00374726C3B}"/>
              </a:ext>
            </a:extLst>
          </p:cNvPr>
          <p:cNvCxnSpPr/>
          <p:nvPr/>
        </p:nvCxnSpPr>
        <p:spPr>
          <a:xfrm>
            <a:off x="8014468" y="3838627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6DDB84-0E2C-4C83-9C86-D92973466FCD}"/>
              </a:ext>
            </a:extLst>
          </p:cNvPr>
          <p:cNvCxnSpPr>
            <a:cxnSpLocks/>
          </p:cNvCxnSpPr>
          <p:nvPr/>
        </p:nvCxnSpPr>
        <p:spPr>
          <a:xfrm>
            <a:off x="8365036" y="4095054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9CDA6-810C-4B14-B63C-DCF5C9A36120}"/>
              </a:ext>
            </a:extLst>
          </p:cNvPr>
          <p:cNvCxnSpPr>
            <a:cxnSpLocks/>
          </p:cNvCxnSpPr>
          <p:nvPr/>
        </p:nvCxnSpPr>
        <p:spPr>
          <a:xfrm>
            <a:off x="9213472" y="4786276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C09F46-D495-4FD8-A9A2-02BC07A0F518}"/>
              </a:ext>
            </a:extLst>
          </p:cNvPr>
          <p:cNvCxnSpPr>
            <a:cxnSpLocks/>
          </p:cNvCxnSpPr>
          <p:nvPr/>
        </p:nvCxnSpPr>
        <p:spPr>
          <a:xfrm flipH="1">
            <a:off x="9192578" y="4938676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38086C-6F81-44DF-A86B-A6CBE0E78F3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9287687" y="4207680"/>
            <a:ext cx="1092342" cy="9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D40470B-DAD5-40DE-BE92-8911400F51AF}"/>
              </a:ext>
            </a:extLst>
          </p:cNvPr>
          <p:cNvSpPr/>
          <p:nvPr/>
        </p:nvSpPr>
        <p:spPr>
          <a:xfrm>
            <a:off x="1211308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0886B6-2A29-4744-952C-05765EF10220}"/>
              </a:ext>
            </a:extLst>
          </p:cNvPr>
          <p:cNvSpPr/>
          <p:nvPr/>
        </p:nvSpPr>
        <p:spPr>
          <a:xfrm>
            <a:off x="6588015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573E7-EDBF-411F-AA3C-CE360DF1B38F}"/>
              </a:ext>
            </a:extLst>
          </p:cNvPr>
          <p:cNvSpPr txBox="1"/>
          <p:nvPr/>
        </p:nvSpPr>
        <p:spPr>
          <a:xfrm>
            <a:off x="3462071" y="5563244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31A9BB-C999-45CB-AAD4-5396608D3F0A}"/>
              </a:ext>
            </a:extLst>
          </p:cNvPr>
          <p:cNvSpPr txBox="1"/>
          <p:nvPr/>
        </p:nvSpPr>
        <p:spPr>
          <a:xfrm>
            <a:off x="8865771" y="5581728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1706A1-0470-45C9-A22B-CEBA99E1AE63}"/>
              </a:ext>
            </a:extLst>
          </p:cNvPr>
          <p:cNvSpPr/>
          <p:nvPr/>
        </p:nvSpPr>
        <p:spPr>
          <a:xfrm>
            <a:off x="4518248" y="5749860"/>
            <a:ext cx="3405612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Two Possible Histories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215132-A0AC-45FA-B276-9B9615A7FACE}"/>
              </a:ext>
            </a:extLst>
          </p:cNvPr>
          <p:cNvCxnSpPr/>
          <p:nvPr/>
        </p:nvCxnSpPr>
        <p:spPr>
          <a:xfrm>
            <a:off x="1218382" y="6347478"/>
            <a:ext cx="46133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A933B09-ECDA-430E-8ADC-981B30185785}"/>
              </a:ext>
            </a:extLst>
          </p:cNvPr>
          <p:cNvSpPr/>
          <p:nvPr/>
        </p:nvSpPr>
        <p:spPr>
          <a:xfrm>
            <a:off x="1315485" y="6290503"/>
            <a:ext cx="90601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450BAA8-9DF4-40C6-A8F9-A601806CA64E}"/>
              </a:ext>
            </a:extLst>
          </p:cNvPr>
          <p:cNvCxnSpPr/>
          <p:nvPr/>
        </p:nvCxnSpPr>
        <p:spPr>
          <a:xfrm>
            <a:off x="6611688" y="6328994"/>
            <a:ext cx="46133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63610B3-16D0-496A-9934-9076CE5109BF}"/>
              </a:ext>
            </a:extLst>
          </p:cNvPr>
          <p:cNvSpPr/>
          <p:nvPr/>
        </p:nvSpPr>
        <p:spPr>
          <a:xfrm>
            <a:off x="6708791" y="6272019"/>
            <a:ext cx="90601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4570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C2139-2660-4A1E-AF5B-FA08DD9859F7}"/>
              </a:ext>
            </a:extLst>
          </p:cNvPr>
          <p:cNvCxnSpPr/>
          <p:nvPr/>
        </p:nvCxnSpPr>
        <p:spPr>
          <a:xfrm>
            <a:off x="1984185" y="3890555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511058-7EAB-4CCA-B9A1-307584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0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The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A523-CF17-4686-8885-A14B14BE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41" y="997689"/>
            <a:ext cx="10944497" cy="2472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definition, the </a:t>
            </a:r>
            <a:r>
              <a:rPr lang="en-US" b="1" dirty="0"/>
              <a:t>sidechain must be optional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Mainchain must process withdrawals </a:t>
            </a:r>
            <a:r>
              <a:rPr lang="en-US" u="sng" dirty="0"/>
              <a:t>“blind” to what is going on in the sidechain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it would be a de facto hard fork (which is exactly what we are trying to avoid in the first place). </a:t>
            </a:r>
            <a:r>
              <a:rPr lang="en-US" b="1" dirty="0"/>
              <a:t>Can’t be “opt in” unless you are “out” by default.</a:t>
            </a:r>
          </a:p>
          <a:p>
            <a:r>
              <a:rPr lang="en-US" dirty="0"/>
              <a:t>But, then, an </a:t>
            </a:r>
            <a:r>
              <a:rPr lang="en-US" i="1" u="sng" dirty="0"/>
              <a:t>invalid withdrawal</a:t>
            </a:r>
            <a:r>
              <a:rPr lang="en-US" dirty="0"/>
              <a:t> must be treated </a:t>
            </a:r>
            <a:r>
              <a:rPr lang="en-US" b="1" dirty="0"/>
              <a:t>exactly the same </a:t>
            </a:r>
            <a:r>
              <a:rPr lang="en-US" dirty="0"/>
              <a:t>as a valid one! There is no basis for discriminating between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AC812-08AE-4890-BF66-BC02ADBA51FA}"/>
              </a:ext>
            </a:extLst>
          </p:cNvPr>
          <p:cNvSpPr/>
          <p:nvPr/>
        </p:nvSpPr>
        <p:spPr>
          <a:xfrm>
            <a:off x="2221502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C560-803C-4577-8FE9-D99341CFD68D}"/>
              </a:ext>
            </a:extLst>
          </p:cNvPr>
          <p:cNvSpPr/>
          <p:nvPr/>
        </p:nvSpPr>
        <p:spPr>
          <a:xfrm>
            <a:off x="3418930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62D4-CF2F-400D-A192-38750FE2F58F}"/>
              </a:ext>
            </a:extLst>
          </p:cNvPr>
          <p:cNvSpPr/>
          <p:nvPr/>
        </p:nvSpPr>
        <p:spPr>
          <a:xfrm>
            <a:off x="4616358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8CBAA-03DE-424E-8DF0-48354F8305B5}"/>
              </a:ext>
            </a:extLst>
          </p:cNvPr>
          <p:cNvSpPr txBox="1"/>
          <p:nvPr/>
        </p:nvSpPr>
        <p:spPr>
          <a:xfrm>
            <a:off x="1246134" y="357609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6E3E6-D0AC-4A61-B416-2A3B046D71B1}"/>
              </a:ext>
            </a:extLst>
          </p:cNvPr>
          <p:cNvCxnSpPr/>
          <p:nvPr/>
        </p:nvCxnSpPr>
        <p:spPr>
          <a:xfrm>
            <a:off x="1974660" y="5040087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BB95-A28E-4EA7-A52B-5E4A90A58DD1}"/>
              </a:ext>
            </a:extLst>
          </p:cNvPr>
          <p:cNvSpPr/>
          <p:nvPr/>
        </p:nvSpPr>
        <p:spPr>
          <a:xfrm>
            <a:off x="2221502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B2064-E259-46CA-877B-8648C947DFD6}"/>
              </a:ext>
            </a:extLst>
          </p:cNvPr>
          <p:cNvSpPr/>
          <p:nvPr/>
        </p:nvSpPr>
        <p:spPr>
          <a:xfrm>
            <a:off x="3418930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F070F-E13D-4A1C-8D5A-F7B4E367A13A}"/>
              </a:ext>
            </a:extLst>
          </p:cNvPr>
          <p:cNvSpPr/>
          <p:nvPr/>
        </p:nvSpPr>
        <p:spPr>
          <a:xfrm>
            <a:off x="4616358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FEE72-A7B2-4886-B0A9-31680927D22C}"/>
              </a:ext>
            </a:extLst>
          </p:cNvPr>
          <p:cNvSpPr txBox="1"/>
          <p:nvPr/>
        </p:nvSpPr>
        <p:spPr>
          <a:xfrm>
            <a:off x="1246134" y="472562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F338-13F4-46F5-960E-891193A3DBE7}"/>
              </a:ext>
            </a:extLst>
          </p:cNvPr>
          <p:cNvSpPr txBox="1"/>
          <p:nvPr/>
        </p:nvSpPr>
        <p:spPr>
          <a:xfrm>
            <a:off x="2287218" y="35099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C0E9-4178-4799-832F-17156456EAC9}"/>
              </a:ext>
            </a:extLst>
          </p:cNvPr>
          <p:cNvSpPr txBox="1"/>
          <p:nvPr/>
        </p:nvSpPr>
        <p:spPr>
          <a:xfrm>
            <a:off x="2598710" y="37947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C9188-B2A6-4F70-8FD4-DD47491E14A8}"/>
              </a:ext>
            </a:extLst>
          </p:cNvPr>
          <p:cNvSpPr txBox="1"/>
          <p:nvPr/>
        </p:nvSpPr>
        <p:spPr>
          <a:xfrm>
            <a:off x="3473216" y="45815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6387-D441-4BF6-B24B-4FBE3C9F1543}"/>
              </a:ext>
            </a:extLst>
          </p:cNvPr>
          <p:cNvSpPr txBox="1"/>
          <p:nvPr/>
        </p:nvSpPr>
        <p:spPr>
          <a:xfrm>
            <a:off x="3782874" y="4642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5DA7A-3838-4A3B-93A7-9389BF0165F4}"/>
              </a:ext>
            </a:extLst>
          </p:cNvPr>
          <p:cNvSpPr txBox="1"/>
          <p:nvPr/>
        </p:nvSpPr>
        <p:spPr>
          <a:xfrm>
            <a:off x="3431521" y="49318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FF590-E828-45EC-806D-A63AB2A59C06}"/>
              </a:ext>
            </a:extLst>
          </p:cNvPr>
          <p:cNvSpPr txBox="1"/>
          <p:nvPr/>
        </p:nvSpPr>
        <p:spPr>
          <a:xfrm>
            <a:off x="3816347" y="49509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05CEA-8E4D-436F-8A75-5A4A3F6BFEA0}"/>
              </a:ext>
            </a:extLst>
          </p:cNvPr>
          <p:cNvSpPr txBox="1"/>
          <p:nvPr/>
        </p:nvSpPr>
        <p:spPr>
          <a:xfrm>
            <a:off x="3955781" y="5135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66B3F-8F98-4E2D-9581-B737342CF31E}"/>
              </a:ext>
            </a:extLst>
          </p:cNvPr>
          <p:cNvSpPr txBox="1"/>
          <p:nvPr/>
        </p:nvSpPr>
        <p:spPr>
          <a:xfrm>
            <a:off x="4665987" y="37144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BF5D-A6DF-451F-BE38-DBD416A60487}"/>
              </a:ext>
            </a:extLst>
          </p:cNvPr>
          <p:cNvSpPr txBox="1"/>
          <p:nvPr/>
        </p:nvSpPr>
        <p:spPr>
          <a:xfrm>
            <a:off x="4805421" y="38991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4D88A-715B-4456-8D1D-3F595FE75E4E}"/>
              </a:ext>
            </a:extLst>
          </p:cNvPr>
          <p:cNvCxnSpPr/>
          <p:nvPr/>
        </p:nvCxnSpPr>
        <p:spPr>
          <a:xfrm>
            <a:off x="2501666" y="3810229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11AA7-E3DD-44A3-B203-100599DCD92E}"/>
              </a:ext>
            </a:extLst>
          </p:cNvPr>
          <p:cNvCxnSpPr>
            <a:cxnSpLocks/>
          </p:cNvCxnSpPr>
          <p:nvPr/>
        </p:nvCxnSpPr>
        <p:spPr>
          <a:xfrm>
            <a:off x="2852234" y="4066656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373B6-51FB-4579-9C29-923EFF6BFB92}"/>
              </a:ext>
            </a:extLst>
          </p:cNvPr>
          <p:cNvCxnSpPr>
            <a:cxnSpLocks/>
          </p:cNvCxnSpPr>
          <p:nvPr/>
        </p:nvCxnSpPr>
        <p:spPr>
          <a:xfrm>
            <a:off x="3700670" y="4757878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4E8075-78CB-4B8B-A686-0A6BE7F459D9}"/>
              </a:ext>
            </a:extLst>
          </p:cNvPr>
          <p:cNvCxnSpPr>
            <a:cxnSpLocks/>
          </p:cNvCxnSpPr>
          <p:nvPr/>
        </p:nvCxnSpPr>
        <p:spPr>
          <a:xfrm flipH="1">
            <a:off x="3679776" y="4910278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E6636-43BA-42D6-BDE3-40F86479C020}"/>
              </a:ext>
            </a:extLst>
          </p:cNvPr>
          <p:cNvCxnSpPr>
            <a:cxnSpLocks/>
          </p:cNvCxnSpPr>
          <p:nvPr/>
        </p:nvCxnSpPr>
        <p:spPr>
          <a:xfrm>
            <a:off x="3684460" y="5106083"/>
            <a:ext cx="193617" cy="4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6DB666-6D00-46A2-942E-D63D80C3DCF1}"/>
              </a:ext>
            </a:extLst>
          </p:cNvPr>
          <p:cNvCxnSpPr>
            <a:cxnSpLocks/>
          </p:cNvCxnSpPr>
          <p:nvPr/>
        </p:nvCxnSpPr>
        <p:spPr>
          <a:xfrm>
            <a:off x="3677527" y="5207049"/>
            <a:ext cx="324476" cy="10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833AE5-4D04-4E35-AE62-FFE3525B5AF4}"/>
              </a:ext>
            </a:extLst>
          </p:cNvPr>
          <p:cNvCxnSpPr>
            <a:cxnSpLocks/>
          </p:cNvCxnSpPr>
          <p:nvPr/>
        </p:nvCxnSpPr>
        <p:spPr>
          <a:xfrm flipV="1">
            <a:off x="4042339" y="3986050"/>
            <a:ext cx="698455" cy="113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5B6579-0625-40DB-ADA1-57814AFCCC38}"/>
              </a:ext>
            </a:extLst>
          </p:cNvPr>
          <p:cNvCxnSpPr>
            <a:cxnSpLocks/>
          </p:cNvCxnSpPr>
          <p:nvPr/>
        </p:nvCxnSpPr>
        <p:spPr>
          <a:xfrm flipV="1">
            <a:off x="4169270" y="4179281"/>
            <a:ext cx="697957" cy="104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CD65D9-FF31-461A-9334-8EC5F2BE6E0D}"/>
              </a:ext>
            </a:extLst>
          </p:cNvPr>
          <p:cNvCxnSpPr/>
          <p:nvPr/>
        </p:nvCxnSpPr>
        <p:spPr>
          <a:xfrm>
            <a:off x="7496987" y="3918953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F32F8-1BE2-4B30-A520-F7E5F0A2E42F}"/>
              </a:ext>
            </a:extLst>
          </p:cNvPr>
          <p:cNvSpPr/>
          <p:nvPr/>
        </p:nvSpPr>
        <p:spPr>
          <a:xfrm>
            <a:off x="7734304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E0FD12-A57C-4982-B057-44DF04D54A89}"/>
              </a:ext>
            </a:extLst>
          </p:cNvPr>
          <p:cNvSpPr/>
          <p:nvPr/>
        </p:nvSpPr>
        <p:spPr>
          <a:xfrm>
            <a:off x="8931732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B51F9-4847-4CAE-AECB-D44B50607909}"/>
              </a:ext>
            </a:extLst>
          </p:cNvPr>
          <p:cNvSpPr/>
          <p:nvPr/>
        </p:nvSpPr>
        <p:spPr>
          <a:xfrm>
            <a:off x="10129160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FC4C6-BB95-4514-9144-86C949895ACC}"/>
              </a:ext>
            </a:extLst>
          </p:cNvPr>
          <p:cNvSpPr txBox="1"/>
          <p:nvPr/>
        </p:nvSpPr>
        <p:spPr>
          <a:xfrm>
            <a:off x="6758936" y="36044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210E6F-E72B-4BF4-AB2A-A29BE5FBD976}"/>
              </a:ext>
            </a:extLst>
          </p:cNvPr>
          <p:cNvCxnSpPr/>
          <p:nvPr/>
        </p:nvCxnSpPr>
        <p:spPr>
          <a:xfrm>
            <a:off x="7487462" y="5068485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4299BE-5C95-4297-BE73-AB989C481771}"/>
              </a:ext>
            </a:extLst>
          </p:cNvPr>
          <p:cNvSpPr/>
          <p:nvPr/>
        </p:nvSpPr>
        <p:spPr>
          <a:xfrm>
            <a:off x="7734304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ED536-43AF-4E94-95D9-3882DF47F255}"/>
              </a:ext>
            </a:extLst>
          </p:cNvPr>
          <p:cNvSpPr/>
          <p:nvPr/>
        </p:nvSpPr>
        <p:spPr>
          <a:xfrm>
            <a:off x="8931732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C268C1-44C8-406F-AF33-1895F2C03D80}"/>
              </a:ext>
            </a:extLst>
          </p:cNvPr>
          <p:cNvSpPr/>
          <p:nvPr/>
        </p:nvSpPr>
        <p:spPr>
          <a:xfrm>
            <a:off x="10129160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AE26E-C92B-4BCF-8625-EB2DEBE0296D}"/>
              </a:ext>
            </a:extLst>
          </p:cNvPr>
          <p:cNvSpPr txBox="1"/>
          <p:nvPr/>
        </p:nvSpPr>
        <p:spPr>
          <a:xfrm>
            <a:off x="6758936" y="4754027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3A6C2-7878-466A-B0B9-098ECBF34226}"/>
              </a:ext>
            </a:extLst>
          </p:cNvPr>
          <p:cNvSpPr txBox="1"/>
          <p:nvPr/>
        </p:nvSpPr>
        <p:spPr>
          <a:xfrm>
            <a:off x="7800020" y="35383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509C62-246E-457A-AD62-AEF732C1A234}"/>
              </a:ext>
            </a:extLst>
          </p:cNvPr>
          <p:cNvSpPr txBox="1"/>
          <p:nvPr/>
        </p:nvSpPr>
        <p:spPr>
          <a:xfrm>
            <a:off x="8111512" y="3823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6B3DA-2011-43E4-B6A2-1BC89FFE1257}"/>
              </a:ext>
            </a:extLst>
          </p:cNvPr>
          <p:cNvSpPr txBox="1"/>
          <p:nvPr/>
        </p:nvSpPr>
        <p:spPr>
          <a:xfrm>
            <a:off x="8986018" y="4609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DDD7B-53D1-423C-B2C6-C091D2EC0590}"/>
              </a:ext>
            </a:extLst>
          </p:cNvPr>
          <p:cNvSpPr txBox="1"/>
          <p:nvPr/>
        </p:nvSpPr>
        <p:spPr>
          <a:xfrm>
            <a:off x="9295676" y="4670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D39E74-7B65-41C3-83A9-87FBA79271B6}"/>
              </a:ext>
            </a:extLst>
          </p:cNvPr>
          <p:cNvSpPr txBox="1"/>
          <p:nvPr/>
        </p:nvSpPr>
        <p:spPr>
          <a:xfrm>
            <a:off x="8944323" y="496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AF3E2B-6637-4120-B20F-9CBCE1AD51DC}"/>
              </a:ext>
            </a:extLst>
          </p:cNvPr>
          <p:cNvSpPr txBox="1"/>
          <p:nvPr/>
        </p:nvSpPr>
        <p:spPr>
          <a:xfrm>
            <a:off x="10318223" y="39275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93C93-055F-4805-8050-F00374726C3B}"/>
              </a:ext>
            </a:extLst>
          </p:cNvPr>
          <p:cNvCxnSpPr/>
          <p:nvPr/>
        </p:nvCxnSpPr>
        <p:spPr>
          <a:xfrm>
            <a:off x="8014468" y="3838627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6DDB84-0E2C-4C83-9C86-D92973466FCD}"/>
              </a:ext>
            </a:extLst>
          </p:cNvPr>
          <p:cNvCxnSpPr>
            <a:cxnSpLocks/>
          </p:cNvCxnSpPr>
          <p:nvPr/>
        </p:nvCxnSpPr>
        <p:spPr>
          <a:xfrm>
            <a:off x="8365036" y="4095054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9CDA6-810C-4B14-B63C-DCF5C9A36120}"/>
              </a:ext>
            </a:extLst>
          </p:cNvPr>
          <p:cNvCxnSpPr>
            <a:cxnSpLocks/>
          </p:cNvCxnSpPr>
          <p:nvPr/>
        </p:nvCxnSpPr>
        <p:spPr>
          <a:xfrm>
            <a:off x="9213472" y="4786276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C09F46-D495-4FD8-A9A2-02BC07A0F518}"/>
              </a:ext>
            </a:extLst>
          </p:cNvPr>
          <p:cNvCxnSpPr>
            <a:cxnSpLocks/>
          </p:cNvCxnSpPr>
          <p:nvPr/>
        </p:nvCxnSpPr>
        <p:spPr>
          <a:xfrm flipH="1">
            <a:off x="9192578" y="4938676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38086C-6F81-44DF-A86B-A6CBE0E78F3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9287687" y="4207680"/>
            <a:ext cx="1092342" cy="9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D40470B-DAD5-40DE-BE92-8911400F51AF}"/>
              </a:ext>
            </a:extLst>
          </p:cNvPr>
          <p:cNvSpPr/>
          <p:nvPr/>
        </p:nvSpPr>
        <p:spPr>
          <a:xfrm>
            <a:off x="1211308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0886B6-2A29-4744-952C-05765EF10220}"/>
              </a:ext>
            </a:extLst>
          </p:cNvPr>
          <p:cNvSpPr/>
          <p:nvPr/>
        </p:nvSpPr>
        <p:spPr>
          <a:xfrm>
            <a:off x="6588015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573E7-EDBF-411F-AA3C-CE360DF1B38F}"/>
              </a:ext>
            </a:extLst>
          </p:cNvPr>
          <p:cNvSpPr txBox="1"/>
          <p:nvPr/>
        </p:nvSpPr>
        <p:spPr>
          <a:xfrm>
            <a:off x="3462071" y="5563244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31A9BB-C999-45CB-AAD4-5396608D3F0A}"/>
              </a:ext>
            </a:extLst>
          </p:cNvPr>
          <p:cNvSpPr txBox="1"/>
          <p:nvPr/>
        </p:nvSpPr>
        <p:spPr>
          <a:xfrm>
            <a:off x="8865771" y="5581728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D447E8-6B3F-44C2-8B28-11BEACB3FC25}"/>
              </a:ext>
            </a:extLst>
          </p:cNvPr>
          <p:cNvSpPr/>
          <p:nvPr/>
        </p:nvSpPr>
        <p:spPr>
          <a:xfrm>
            <a:off x="1211308" y="6172254"/>
            <a:ext cx="6056530" cy="523220"/>
          </a:xfrm>
          <a:prstGeom prst="rect">
            <a:avLst/>
          </a:prstGeom>
          <a:solidFill>
            <a:srgbClr val="F4AAEB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One of these is SC-theft. But which one?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88A9C2-D3A9-4BF8-8D39-953E8D2A662D}"/>
              </a:ext>
            </a:extLst>
          </p:cNvPr>
          <p:cNvSpPr/>
          <p:nvPr/>
        </p:nvSpPr>
        <p:spPr>
          <a:xfrm>
            <a:off x="647700" y="4489964"/>
            <a:ext cx="11144250" cy="1091764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The “Opt-In” Veil of Ignorance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D67539-0DFC-4657-8434-816543B762FF}"/>
              </a:ext>
            </a:extLst>
          </p:cNvPr>
          <p:cNvSpPr/>
          <p:nvPr/>
        </p:nvSpPr>
        <p:spPr>
          <a:xfrm rot="17958042">
            <a:off x="3650647" y="4301813"/>
            <a:ext cx="1829926" cy="535523"/>
          </a:xfrm>
          <a:prstGeom prst="rect">
            <a:avLst/>
          </a:prstGeom>
          <a:noFill/>
          <a:ln w="76200"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429C2C-0D6A-4F03-8AD4-36C1CE8B7805}"/>
              </a:ext>
            </a:extLst>
          </p:cNvPr>
          <p:cNvSpPr/>
          <p:nvPr/>
        </p:nvSpPr>
        <p:spPr>
          <a:xfrm rot="19061978">
            <a:off x="9090881" y="4320432"/>
            <a:ext cx="1829926" cy="535523"/>
          </a:xfrm>
          <a:prstGeom prst="rect">
            <a:avLst/>
          </a:prstGeom>
          <a:noFill/>
          <a:ln w="76200"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4BF4-CF60-48EF-A01A-E9F6BAE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Hard Fork</a:t>
            </a:r>
            <a:r>
              <a:rPr lang="en-US" baseline="0" dirty="0"/>
              <a:t> (Evil Fork)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AE292-EAAC-411D-8449-73A405D0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5" y="4651996"/>
            <a:ext cx="68103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68D66-1C60-48EA-B54E-0EE464B4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30" y="1572179"/>
            <a:ext cx="4848225" cy="270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78F116-F899-49CD-8084-EAF7DE882C35}"/>
              </a:ext>
            </a:extLst>
          </p:cNvPr>
          <p:cNvCxnSpPr/>
          <p:nvPr/>
        </p:nvCxnSpPr>
        <p:spPr>
          <a:xfrm>
            <a:off x="1896667" y="2115643"/>
            <a:ext cx="0" cy="188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7487A-275D-4A53-9CD4-269F44631287}"/>
              </a:ext>
            </a:extLst>
          </p:cNvPr>
          <p:cNvCxnSpPr/>
          <p:nvPr/>
        </p:nvCxnSpPr>
        <p:spPr>
          <a:xfrm>
            <a:off x="1896667" y="3996830"/>
            <a:ext cx="27384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4D67C-396D-47B6-B5EE-E72D67033158}"/>
              </a:ext>
            </a:extLst>
          </p:cNvPr>
          <p:cNvCxnSpPr/>
          <p:nvPr/>
        </p:nvCxnSpPr>
        <p:spPr>
          <a:xfrm>
            <a:off x="2207421" y="2426992"/>
            <a:ext cx="1746646" cy="1426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0C1951-6FF5-45D4-8A0A-8BAE007FF881}"/>
              </a:ext>
            </a:extLst>
          </p:cNvPr>
          <p:cNvSpPr txBox="1"/>
          <p:nvPr/>
        </p:nvSpPr>
        <p:spPr>
          <a:xfrm>
            <a:off x="1414515" y="1794552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7819A-82DD-4E44-A870-AF63BC013BD6}"/>
              </a:ext>
            </a:extLst>
          </p:cNvPr>
          <p:cNvSpPr txBox="1"/>
          <p:nvPr/>
        </p:nvSpPr>
        <p:spPr>
          <a:xfrm>
            <a:off x="4725591" y="3812164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F8EE3A-6E02-42B8-8026-6E106D9E616B}"/>
              </a:ext>
            </a:extLst>
          </p:cNvPr>
          <p:cNvSpPr txBox="1"/>
          <p:nvPr/>
        </p:nvSpPr>
        <p:spPr>
          <a:xfrm>
            <a:off x="4963933" y="3066038"/>
            <a:ext cx="20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million coin limit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FBF95A-3140-434B-B311-B0AD6ADF1102}"/>
              </a:ext>
            </a:extLst>
          </p:cNvPr>
          <p:cNvCxnSpPr>
            <a:cxnSpLocks/>
          </p:cNvCxnSpPr>
          <p:nvPr/>
        </p:nvCxnSpPr>
        <p:spPr>
          <a:xfrm flipH="1">
            <a:off x="4044552" y="3231417"/>
            <a:ext cx="948590" cy="46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4E0E89-2F15-4251-B08F-E736892F0FEE}"/>
              </a:ext>
            </a:extLst>
          </p:cNvPr>
          <p:cNvCxnSpPr>
            <a:cxnSpLocks/>
          </p:cNvCxnSpPr>
          <p:nvPr/>
        </p:nvCxnSpPr>
        <p:spPr>
          <a:xfrm flipH="1">
            <a:off x="3889088" y="2803189"/>
            <a:ext cx="1113864" cy="75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50A037-8B25-42E0-9AB8-C3243D005BBD}"/>
              </a:ext>
            </a:extLst>
          </p:cNvPr>
          <p:cNvSpPr txBox="1"/>
          <p:nvPr/>
        </p:nvSpPr>
        <p:spPr>
          <a:xfrm>
            <a:off x="5041972" y="2449305"/>
            <a:ext cx="195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fork activated a long time ago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0920A-9D26-4379-A301-E636FA15AA59}"/>
              </a:ext>
            </a:extLst>
          </p:cNvPr>
          <p:cNvSpPr txBox="1"/>
          <p:nvPr/>
        </p:nvSpPr>
        <p:spPr>
          <a:xfrm>
            <a:off x="3385993" y="1724463"/>
            <a:ext cx="273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fork, not yet activated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1BC81-B32E-4DC4-BE84-8E175ACCB5D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456423" y="1909129"/>
            <a:ext cx="929570" cy="54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0236CA-1722-4DF6-ADBF-A6F758939124}"/>
              </a:ext>
            </a:extLst>
          </p:cNvPr>
          <p:cNvSpPr/>
          <p:nvPr/>
        </p:nvSpPr>
        <p:spPr>
          <a:xfrm>
            <a:off x="8696324" y="5285821"/>
            <a:ext cx="2992256" cy="120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One-way extension block – optional, and pretty secure.</a:t>
            </a:r>
            <a:br>
              <a:rPr lang="en-US" dirty="0"/>
            </a:br>
            <a:r>
              <a:rPr lang="en-US" dirty="0"/>
              <a:t>But not pegged and thus not as </a:t>
            </a:r>
            <a:r>
              <a:rPr lang="en-US" i="1" dirty="0"/>
              <a:t>useful.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570BD8-C360-40F8-9996-924C283481FD}"/>
              </a:ext>
            </a:extLst>
          </p:cNvPr>
          <p:cNvSpPr/>
          <p:nvPr/>
        </p:nvSpPr>
        <p:spPr>
          <a:xfrm>
            <a:off x="1987153" y="2356903"/>
            <a:ext cx="2112121" cy="1491612"/>
          </a:xfrm>
          <a:custGeom>
            <a:avLst/>
            <a:gdLst>
              <a:gd name="connsiteX0" fmla="*/ 0 w 2112121"/>
              <a:gd name="connsiteY0" fmla="*/ 1466850 h 1676494"/>
              <a:gd name="connsiteX1" fmla="*/ 1819275 w 2112121"/>
              <a:gd name="connsiteY1" fmla="*/ 1552575 h 1676494"/>
              <a:gd name="connsiteX2" fmla="*/ 2085975 w 2112121"/>
              <a:gd name="connsiteY2" fmla="*/ 0 h 167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2121" h="1676494">
                <a:moveTo>
                  <a:pt x="0" y="1466850"/>
                </a:moveTo>
                <a:cubicBezTo>
                  <a:pt x="735806" y="1631950"/>
                  <a:pt x="1471613" y="1797050"/>
                  <a:pt x="1819275" y="1552575"/>
                </a:cubicBezTo>
                <a:cubicBezTo>
                  <a:pt x="2166938" y="1308100"/>
                  <a:pt x="2126456" y="654050"/>
                  <a:pt x="20859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8378-D721-4BF1-904D-F1CDD94B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Drivechain -- Long Slow Transparent Vulnerable Withdrawals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2ED8-F94E-40CA-90AE-46895AA2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751134"/>
            <a:ext cx="7530705" cy="4741741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Slow</a:t>
            </a:r>
            <a:r>
              <a:rPr lang="en-US" dirty="0"/>
              <a:t>, </a:t>
            </a:r>
            <a:r>
              <a:rPr lang="en-US" i="1" dirty="0"/>
              <a:t>at</a:t>
            </a:r>
            <a:r>
              <a:rPr lang="en-US" i="1" baseline="0" dirty="0"/>
              <a:t> least</a:t>
            </a:r>
            <a:r>
              <a:rPr lang="en-US" baseline="0" dirty="0"/>
              <a:t> 3 months, but pegged (1:1 rate). </a:t>
            </a:r>
          </a:p>
          <a:p>
            <a:pPr lvl="0"/>
            <a:r>
              <a:rPr lang="en-US" dirty="0"/>
              <a:t>Recall,</a:t>
            </a:r>
            <a:r>
              <a:rPr lang="en-US" baseline="0" dirty="0"/>
              <a:t> users get speed elsewhere:</a:t>
            </a:r>
          </a:p>
          <a:p>
            <a:pPr lvl="1"/>
            <a:r>
              <a:rPr lang="en-US" baseline="0" dirty="0"/>
              <a:t>main-to-side “deposits” via Embedded Consensus</a:t>
            </a:r>
          </a:p>
          <a:p>
            <a:pPr lvl="1"/>
            <a:r>
              <a:rPr lang="en-US" baseline="0" dirty="0"/>
              <a:t>((</a:t>
            </a:r>
            <a:r>
              <a:rPr lang="en-US" baseline="0" dirty="0" err="1"/>
              <a:t>main</a:t>
            </a:r>
            <a:r>
              <a:rPr lang="en-US" baseline="0" dirty="0" err="1">
                <a:sym typeface="Wingdings" panose="05000000000000000000" pitchFamily="2" charset="2"/>
              </a:rPr>
              <a:t>side</a:t>
            </a:r>
            <a:r>
              <a:rPr lang="en-US" baseline="0" dirty="0">
                <a:sym typeface="Wingdings" panose="05000000000000000000" pitchFamily="2" charset="2"/>
              </a:rPr>
              <a:t>), (</a:t>
            </a:r>
            <a:r>
              <a:rPr lang="en-US" baseline="0" dirty="0" err="1">
                <a:sym typeface="Wingdings" panose="05000000000000000000" pitchFamily="2" charset="2"/>
              </a:rPr>
              <a:t>sidemain</a:t>
            </a:r>
            <a:r>
              <a:rPr lang="en-US" baseline="0" dirty="0">
                <a:sym typeface="Wingdings" panose="05000000000000000000" pitchFamily="2" charset="2"/>
              </a:rPr>
              <a:t>)) trades via atomic swaps.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baseline="0" dirty="0">
                <a:sym typeface="Wingdings" panose="05000000000000000000" pitchFamily="2" charset="2"/>
              </a:rPr>
              <a:t>ross-chain LN</a:t>
            </a:r>
          </a:p>
          <a:p>
            <a:pPr lvl="0"/>
            <a:r>
              <a:rPr lang="en-US" baseline="0" dirty="0"/>
              <a:t>Users shouldn’t be using the slow withdrawals –equivalent to having a legal contract enforced.</a:t>
            </a:r>
            <a:br>
              <a:rPr lang="en-US" baseline="0" dirty="0"/>
            </a:br>
            <a:r>
              <a:rPr lang="en-US" dirty="0"/>
              <a:t>(Similar to “closing a LN channel” – only done if something goes wrong.)</a:t>
            </a:r>
          </a:p>
          <a:p>
            <a:pPr lvl="0"/>
            <a:r>
              <a:rPr lang="en-US" dirty="0"/>
              <a:t>Batch the withdrawals.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38B889-9A89-468C-9DC4-10E07AE21896}"/>
              </a:ext>
            </a:extLst>
          </p:cNvPr>
          <p:cNvCxnSpPr/>
          <p:nvPr/>
        </p:nvCxnSpPr>
        <p:spPr>
          <a:xfrm>
            <a:off x="8059342" y="1363147"/>
            <a:ext cx="0" cy="188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984AF-79C0-4854-A083-8A7352A08FE6}"/>
              </a:ext>
            </a:extLst>
          </p:cNvPr>
          <p:cNvCxnSpPr/>
          <p:nvPr/>
        </p:nvCxnSpPr>
        <p:spPr>
          <a:xfrm>
            <a:off x="8059342" y="3244334"/>
            <a:ext cx="27384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5B7CB9-D756-4E6F-AEE4-B9A6850D03D3}"/>
              </a:ext>
            </a:extLst>
          </p:cNvPr>
          <p:cNvCxnSpPr/>
          <p:nvPr/>
        </p:nvCxnSpPr>
        <p:spPr>
          <a:xfrm>
            <a:off x="8370096" y="1674496"/>
            <a:ext cx="1746646" cy="1426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2495DC-CCB6-4522-91A3-7C5E844C7F20}"/>
              </a:ext>
            </a:extLst>
          </p:cNvPr>
          <p:cNvSpPr txBox="1"/>
          <p:nvPr/>
        </p:nvSpPr>
        <p:spPr>
          <a:xfrm>
            <a:off x="10888266" y="3059668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005981-9C2B-4A94-8D3E-D6D7B79EC988}"/>
              </a:ext>
            </a:extLst>
          </p:cNvPr>
          <p:cNvSpPr/>
          <p:nvPr/>
        </p:nvSpPr>
        <p:spPr>
          <a:xfrm>
            <a:off x="8313443" y="1363147"/>
            <a:ext cx="1859952" cy="1428912"/>
          </a:xfrm>
          <a:custGeom>
            <a:avLst/>
            <a:gdLst>
              <a:gd name="connsiteX0" fmla="*/ 0 w 2112121"/>
              <a:gd name="connsiteY0" fmla="*/ 1466850 h 1676494"/>
              <a:gd name="connsiteX1" fmla="*/ 1819275 w 2112121"/>
              <a:gd name="connsiteY1" fmla="*/ 1552575 h 1676494"/>
              <a:gd name="connsiteX2" fmla="*/ 2085975 w 2112121"/>
              <a:gd name="connsiteY2" fmla="*/ 0 h 1676494"/>
              <a:gd name="connsiteX0" fmla="*/ 0 w 2086709"/>
              <a:gd name="connsiteY0" fmla="*/ 1602516 h 1615304"/>
              <a:gd name="connsiteX1" fmla="*/ 133350 w 2086709"/>
              <a:gd name="connsiteY1" fmla="*/ 39579 h 1615304"/>
              <a:gd name="connsiteX2" fmla="*/ 2085975 w 2086709"/>
              <a:gd name="connsiteY2" fmla="*/ 135666 h 1615304"/>
              <a:gd name="connsiteX0" fmla="*/ 141199 w 2008817"/>
              <a:gd name="connsiteY0" fmla="*/ 1446126 h 1459999"/>
              <a:gd name="connsiteX1" fmla="*/ 55474 w 2008817"/>
              <a:gd name="connsiteY1" fmla="*/ 33068 h 1459999"/>
              <a:gd name="connsiteX2" fmla="*/ 2008099 w 2008817"/>
              <a:gd name="connsiteY2" fmla="*/ 129155 h 1459999"/>
              <a:gd name="connsiteX0" fmla="*/ 222538 w 2090156"/>
              <a:gd name="connsiteY0" fmla="*/ 1446126 h 1446126"/>
              <a:gd name="connsiteX1" fmla="*/ 136813 w 2090156"/>
              <a:gd name="connsiteY1" fmla="*/ 33068 h 1446126"/>
              <a:gd name="connsiteX2" fmla="*/ 2089438 w 2090156"/>
              <a:gd name="connsiteY2" fmla="*/ 129155 h 1446126"/>
              <a:gd name="connsiteX0" fmla="*/ 28938 w 1896803"/>
              <a:gd name="connsiteY0" fmla="*/ 1316971 h 1316971"/>
              <a:gd name="connsiteX1" fmla="*/ 381363 w 1896803"/>
              <a:gd name="connsiteY1" fmla="*/ 257197 h 1316971"/>
              <a:gd name="connsiteX2" fmla="*/ 1895838 w 1896803"/>
              <a:gd name="connsiteY2" fmla="*/ 0 h 1316971"/>
              <a:gd name="connsiteX0" fmla="*/ 31394 w 2032532"/>
              <a:gd name="connsiteY0" fmla="*/ 1606022 h 1606022"/>
              <a:gd name="connsiteX1" fmla="*/ 383819 w 2032532"/>
              <a:gd name="connsiteY1" fmla="*/ 546248 h 1606022"/>
              <a:gd name="connsiteX2" fmla="*/ 2031644 w 2032532"/>
              <a:gd name="connsiteY2" fmla="*/ 0 h 1606022"/>
              <a:gd name="connsiteX0" fmla="*/ 31394 w 2031644"/>
              <a:gd name="connsiteY0" fmla="*/ 1606022 h 1606022"/>
              <a:gd name="connsiteX1" fmla="*/ 383819 w 2031644"/>
              <a:gd name="connsiteY1" fmla="*/ 546248 h 1606022"/>
              <a:gd name="connsiteX2" fmla="*/ 2031644 w 2031644"/>
              <a:gd name="connsiteY2" fmla="*/ 0 h 1606022"/>
              <a:gd name="connsiteX0" fmla="*/ 0 w 2000250"/>
              <a:gd name="connsiteY0" fmla="*/ 1606022 h 1606022"/>
              <a:gd name="connsiteX1" fmla="*/ 352425 w 2000250"/>
              <a:gd name="connsiteY1" fmla="*/ 546248 h 1606022"/>
              <a:gd name="connsiteX2" fmla="*/ 2000250 w 2000250"/>
              <a:gd name="connsiteY2" fmla="*/ 0 h 160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1606022">
                <a:moveTo>
                  <a:pt x="0" y="1606022"/>
                </a:moveTo>
                <a:cubicBezTo>
                  <a:pt x="9566" y="1171608"/>
                  <a:pt x="19050" y="813918"/>
                  <a:pt x="352425" y="546248"/>
                </a:cubicBezTo>
                <a:cubicBezTo>
                  <a:pt x="685800" y="278578"/>
                  <a:pt x="1012031" y="65242"/>
                  <a:pt x="200025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E4236-CEC9-45D3-B045-F9A2029B7CFF}"/>
              </a:ext>
            </a:extLst>
          </p:cNvPr>
          <p:cNvSpPr txBox="1"/>
          <p:nvPr/>
        </p:nvSpPr>
        <p:spPr>
          <a:xfrm>
            <a:off x="7567508" y="1004018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optional</a:t>
            </a:r>
          </a:p>
        </p:txBody>
      </p:sp>
      <p:pic>
        <p:nvPicPr>
          <p:cNvPr id="1026" name="Picture 2" descr="Image result for getting on a train">
            <a:extLst>
              <a:ext uri="{FF2B5EF4-FFF2-40B4-BE49-F238E27FC236}">
                <a16:creationId xmlns:a16="http://schemas.microsoft.com/office/drawing/2014/main" id="{8C225B3B-C7C0-4777-AE06-B0DF725B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580" y="3613666"/>
            <a:ext cx="4144545" cy="291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14D75-0763-411E-9E0B-3BB17213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8369"/>
            <a:ext cx="8773700" cy="622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E837A2-86C6-449C-8601-A783166E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1300"/>
            <a:ext cx="3133725" cy="18065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Batch the</a:t>
            </a:r>
            <a:br>
              <a:rPr lang="en-US" dirty="0"/>
            </a:br>
            <a:r>
              <a:rPr lang="en-US" dirty="0"/>
              <a:t>Withdrawals</a:t>
            </a:r>
          </a:p>
        </p:txBody>
      </p:sp>
    </p:spTree>
    <p:extLst>
      <p:ext uri="{BB962C8B-B14F-4D97-AF65-F5344CB8AC3E}">
        <p14:creationId xmlns:p14="http://schemas.microsoft.com/office/powerpoint/2010/main" val="8326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E3C9-A4CE-4522-80C8-C59452C1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0"/>
            <a:ext cx="100689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E48FF-FB12-4415-98B6-1325B78C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136775"/>
            <a:ext cx="5838825" cy="73977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Bitcoin Dominance Index</a:t>
            </a:r>
          </a:p>
        </p:txBody>
      </p:sp>
    </p:spTree>
    <p:extLst>
      <p:ext uri="{BB962C8B-B14F-4D97-AF65-F5344CB8AC3E}">
        <p14:creationId xmlns:p14="http://schemas.microsoft.com/office/powerpoint/2010/main" val="243900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642981" y="3202080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863339" y="394313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4119213" y="4216870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9</a:t>
            </a:r>
          </a:p>
        </p:txBody>
      </p:sp>
    </p:spTree>
    <p:extLst>
      <p:ext uri="{BB962C8B-B14F-4D97-AF65-F5344CB8AC3E}">
        <p14:creationId xmlns:p14="http://schemas.microsoft.com/office/powerpoint/2010/main" val="350468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159818" y="3546740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4653694" y="3873697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10</a:t>
            </a:r>
          </a:p>
        </p:txBody>
      </p:sp>
    </p:spTree>
    <p:extLst>
      <p:ext uri="{BB962C8B-B14F-4D97-AF65-F5344CB8AC3E}">
        <p14:creationId xmlns:p14="http://schemas.microsoft.com/office/powerpoint/2010/main" val="1701509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667600" y="3214465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4157352" y="4167387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11</a:t>
            </a:r>
          </a:p>
        </p:txBody>
      </p:sp>
    </p:spTree>
    <p:extLst>
      <p:ext uri="{BB962C8B-B14F-4D97-AF65-F5344CB8AC3E}">
        <p14:creationId xmlns:p14="http://schemas.microsoft.com/office/powerpoint/2010/main" val="134282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193711" y="2885681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3624898" y="4497307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12</a:t>
            </a:r>
          </a:p>
        </p:txBody>
      </p:sp>
    </p:spTree>
    <p:extLst>
      <p:ext uri="{BB962C8B-B14F-4D97-AF65-F5344CB8AC3E}">
        <p14:creationId xmlns:p14="http://schemas.microsoft.com/office/powerpoint/2010/main" val="28973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193711" y="2885681"/>
            <a:ext cx="819852" cy="34269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3624898" y="4497307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B9089-A70B-417B-9070-CE236E000CA1}"/>
              </a:ext>
            </a:extLst>
          </p:cNvPr>
          <p:cNvSpPr/>
          <p:nvPr/>
        </p:nvSpPr>
        <p:spPr>
          <a:xfrm>
            <a:off x="8720863" y="1860390"/>
            <a:ext cx="2009775" cy="61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Abstain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9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686079" y="3190655"/>
            <a:ext cx="819852" cy="342690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3078875" y="4813741"/>
            <a:ext cx="819852" cy="342690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B9089-A70B-417B-9070-CE236E000CA1}"/>
              </a:ext>
            </a:extLst>
          </p:cNvPr>
          <p:cNvSpPr/>
          <p:nvPr/>
        </p:nvSpPr>
        <p:spPr>
          <a:xfrm>
            <a:off x="8514858" y="2066332"/>
            <a:ext cx="2009775" cy="61952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52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132088" y="2948706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15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5EB298B8-ECD1-4BB8-A5CC-978A7DF6E105}"/>
              </a:ext>
            </a:extLst>
          </p:cNvPr>
          <p:cNvSpPr/>
          <p:nvPr/>
        </p:nvSpPr>
        <p:spPr>
          <a:xfrm rot="8930013">
            <a:off x="3060807" y="4823313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602855" y="2682073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16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5EB298B8-ECD1-4BB8-A5CC-978A7DF6E105}"/>
              </a:ext>
            </a:extLst>
          </p:cNvPr>
          <p:cNvSpPr/>
          <p:nvPr/>
        </p:nvSpPr>
        <p:spPr>
          <a:xfrm rot="8930013">
            <a:off x="3060807" y="4823313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8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5F96-6C6F-4FE1-B942-922F2F21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</a:t>
            </a:r>
            <a:r>
              <a:rPr lang="en-US" baseline="0" dirty="0"/>
              <a:t> </a:t>
            </a:r>
            <a:r>
              <a:rPr lang="en-US" baseline="0" dirty="0" err="1"/>
              <a:t>traincar</a:t>
            </a:r>
            <a:r>
              <a:rPr lang="en-US" baseline="0" dirty="0"/>
              <a:t> should advance?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6DEC-E67E-41A9-A29A-87CFB433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r>
              <a:rPr lang="en-US" baseline="0" dirty="0"/>
              <a:t>If a </a:t>
            </a:r>
            <a:r>
              <a:rPr lang="en-US" baseline="0" dirty="0" err="1"/>
              <a:t>traincar</a:t>
            </a:r>
            <a:r>
              <a:rPr lang="en-US" baseline="0" dirty="0"/>
              <a:t> advances 13,</a:t>
            </a:r>
            <a:r>
              <a:rPr lang="en-US" dirty="0"/>
              <a:t>150 places (3 months worth of confirmations),</a:t>
            </a:r>
            <a:r>
              <a:rPr lang="en-US" baseline="0" dirty="0"/>
              <a:t> it enters the ‘</a:t>
            </a:r>
            <a:r>
              <a:rPr lang="en-US" b="1" baseline="0" dirty="0">
                <a:highlight>
                  <a:srgbClr val="FFFF00"/>
                </a:highlight>
              </a:rPr>
              <a:t>happy zone</a:t>
            </a:r>
            <a:r>
              <a:rPr lang="en-US" baseline="0" dirty="0"/>
              <a:t>’. Its txns can be included in a main:block.</a:t>
            </a:r>
          </a:p>
          <a:p>
            <a:pPr lvl="1"/>
            <a:r>
              <a:rPr lang="en-US" baseline="0" dirty="0"/>
              <a:t> “Passengers” can “disembark”.</a:t>
            </a:r>
          </a:p>
          <a:p>
            <a:pPr lvl="1"/>
            <a:r>
              <a:rPr lang="en-US" dirty="0"/>
              <a:t>BTC has moved from sidechain to mainchain, finally.</a:t>
            </a:r>
          </a:p>
          <a:p>
            <a:r>
              <a:rPr lang="en-US" dirty="0"/>
              <a:t>Trains “expire” after 26,300 blocks (6 months).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F7D08-31F3-470D-A16B-5119F9D3879B}"/>
              </a:ext>
            </a:extLst>
          </p:cNvPr>
          <p:cNvCxnSpPr>
            <a:cxnSpLocks/>
          </p:cNvCxnSpPr>
          <p:nvPr/>
        </p:nvCxnSpPr>
        <p:spPr>
          <a:xfrm flipV="1">
            <a:off x="6562725" y="32623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A4A5DA-B535-4D84-8E76-CEDDCF6D34EC}"/>
              </a:ext>
            </a:extLst>
          </p:cNvPr>
          <p:cNvCxnSpPr>
            <a:cxnSpLocks/>
          </p:cNvCxnSpPr>
          <p:nvPr/>
        </p:nvCxnSpPr>
        <p:spPr>
          <a:xfrm flipV="1">
            <a:off x="6715125" y="341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A2566-D065-41E5-920E-39A06D6DF07C}"/>
              </a:ext>
            </a:extLst>
          </p:cNvPr>
          <p:cNvCxnSpPr>
            <a:cxnSpLocks/>
          </p:cNvCxnSpPr>
          <p:nvPr/>
        </p:nvCxnSpPr>
        <p:spPr>
          <a:xfrm flipV="1">
            <a:off x="7229475" y="37294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85E6C8-2F74-49CB-9172-CF6C73B9F19D}"/>
              </a:ext>
            </a:extLst>
          </p:cNvPr>
          <p:cNvCxnSpPr>
            <a:cxnSpLocks/>
          </p:cNvCxnSpPr>
          <p:nvPr/>
        </p:nvCxnSpPr>
        <p:spPr>
          <a:xfrm flipV="1">
            <a:off x="7381875" y="388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9B740C-5CD7-4C7A-ACA5-B4553D29DAA4}"/>
              </a:ext>
            </a:extLst>
          </p:cNvPr>
          <p:cNvSpPr txBox="1"/>
          <p:nvPr/>
        </p:nvSpPr>
        <p:spPr>
          <a:xfrm>
            <a:off x="5780863" y="5264874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[E,F]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7A03C-9221-4884-BB87-E7A90F119215}"/>
              </a:ext>
            </a:extLst>
          </p:cNvPr>
          <p:cNvSpPr txBox="1"/>
          <p:nvPr/>
        </p:nvSpPr>
        <p:spPr>
          <a:xfrm>
            <a:off x="6657623" y="5806143"/>
            <a:ext cx="63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[H]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5E3B34C-039D-421D-AE8D-3D036FEAAEF3}"/>
              </a:ext>
            </a:extLst>
          </p:cNvPr>
          <p:cNvSpPr/>
          <p:nvPr/>
        </p:nvSpPr>
        <p:spPr>
          <a:xfrm rot="8930013">
            <a:off x="8275588" y="3934312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500D170D-DA1C-4062-9E7D-5152916E6791}"/>
              </a:ext>
            </a:extLst>
          </p:cNvPr>
          <p:cNvSpPr/>
          <p:nvPr/>
        </p:nvSpPr>
        <p:spPr>
          <a:xfrm rot="8930013">
            <a:off x="7227825" y="5415066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A70858-8E6D-44F9-B7E5-23887DE99183}"/>
              </a:ext>
            </a:extLst>
          </p:cNvPr>
          <p:cNvCxnSpPr>
            <a:cxnSpLocks/>
          </p:cNvCxnSpPr>
          <p:nvPr/>
        </p:nvCxnSpPr>
        <p:spPr>
          <a:xfrm flipH="1" flipV="1">
            <a:off x="8943958" y="3471065"/>
            <a:ext cx="1635759" cy="111283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C0E2B4-1F14-40B5-A6FE-EB72E0FED0E9}"/>
              </a:ext>
            </a:extLst>
          </p:cNvPr>
          <p:cNvSpPr txBox="1"/>
          <p:nvPr/>
        </p:nvSpPr>
        <p:spPr>
          <a:xfrm>
            <a:off x="10001899" y="4590445"/>
            <a:ext cx="124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13,150</a:t>
            </a:r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734AAF88-09C7-4836-A7ED-D91B0E1AD8C7}"/>
              </a:ext>
            </a:extLst>
          </p:cNvPr>
          <p:cNvSpPr/>
          <p:nvPr/>
        </p:nvSpPr>
        <p:spPr>
          <a:xfrm>
            <a:off x="10981569" y="4001294"/>
            <a:ext cx="696837" cy="706832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DB0F9-63F6-4D78-B7C2-9DFC345607D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flipH="1" flipV="1">
            <a:off x="7928696" y="2049354"/>
            <a:ext cx="362744" cy="18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625A3-35EA-4172-A5CE-53DFF9BE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56105"/>
            <a:ext cx="10515600" cy="1325563"/>
          </a:xfrm>
        </p:spPr>
        <p:txBody>
          <a:bodyPr/>
          <a:lstStyle/>
          <a:p>
            <a:r>
              <a:rPr lang="en-US" dirty="0"/>
              <a:t>Meanwhile,</a:t>
            </a:r>
            <a:r>
              <a:rPr lang="en-US" baseline="0" dirty="0"/>
              <a:t> the sidechain…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DDE9-750F-41F5-A999-6848FD8F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87499"/>
            <a:ext cx="8601364" cy="4905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…should be making it </a:t>
            </a:r>
            <a:r>
              <a:rPr lang="en-US" b="1" dirty="0"/>
              <a:t>very</a:t>
            </a:r>
            <a:r>
              <a:rPr lang="en-US" dirty="0"/>
              <a:t> easy for observers to learn its valid withdrawal set.</a:t>
            </a:r>
          </a:p>
          <a:p>
            <a:pPr lvl="1"/>
            <a:r>
              <a:rPr lang="en-US" dirty="0"/>
              <a:t>Include it in </a:t>
            </a:r>
            <a:r>
              <a:rPr lang="en-US" i="1" u="sng" dirty="0"/>
              <a:t>every</a:t>
            </a:r>
            <a:r>
              <a:rPr lang="en-US" i="1" dirty="0"/>
              <a:t> </a:t>
            </a:r>
            <a:r>
              <a:rPr lang="en-US" dirty="0"/>
              <a:t>sidechain header.</a:t>
            </a:r>
          </a:p>
          <a:p>
            <a:pPr lvl="1"/>
            <a:r>
              <a:rPr lang="en-US" baseline="0" dirty="0"/>
              <a:t>Include it as the left node in a compound Merkle tree.</a:t>
            </a:r>
          </a:p>
          <a:p>
            <a:r>
              <a:rPr lang="en-US" baseline="0" dirty="0"/>
              <a:t>Mainchain has no idea which, if any, of these headers are valid. But they can have conjectural knowledge by:</a:t>
            </a:r>
          </a:p>
          <a:p>
            <a:pPr lvl="1"/>
            <a:r>
              <a:rPr lang="en-US" dirty="0"/>
              <a:t>Running the sidechain in SPV mode (super-easy), and examining the withdrawals there for stability and consistency.</a:t>
            </a:r>
          </a:p>
          <a:p>
            <a:pPr lvl="1"/>
            <a:r>
              <a:rPr lang="en-US" dirty="0"/>
              <a:t>Asking their friends who run this sidechain.</a:t>
            </a:r>
          </a:p>
          <a:p>
            <a:pPr lvl="1"/>
            <a:r>
              <a:rPr lang="en-US" dirty="0"/>
              <a:t>Asking reputable authorities / mining pool administrators.</a:t>
            </a:r>
          </a:p>
          <a:p>
            <a:pPr lvl="1"/>
            <a:r>
              <a:rPr lang="en-US" dirty="0"/>
              <a:t>Observing the fallout on Social Media.</a:t>
            </a:r>
          </a:p>
          <a:p>
            <a:pPr lvl="0"/>
            <a:r>
              <a:rPr lang="en-US" dirty="0"/>
              <a:t>(Remember, the only foolproof way is to upgrade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full sidechain node, but this is not allowed.) </a:t>
            </a:r>
          </a:p>
          <a:p>
            <a:pPr lvl="0"/>
            <a:r>
              <a:rPr lang="en-US" dirty="0"/>
              <a:t>2 GB per week, vs one “bit” (is everything ok, or not?) per 3 months  -- improvement by factor of 192,000,000.</a:t>
            </a:r>
            <a:endParaRPr lang="en-US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B8AC-AC1C-4FBD-88FB-F99525F766DC}"/>
              </a:ext>
            </a:extLst>
          </p:cNvPr>
          <p:cNvSpPr/>
          <p:nvPr/>
        </p:nvSpPr>
        <p:spPr>
          <a:xfrm>
            <a:off x="6988175" y="526763"/>
            <a:ext cx="4775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ways to do it, DC won’t force a particular way...because it can’t. Remember the veil.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F24CD-29E9-4FB0-ADFF-B97A8930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28" y="1841932"/>
            <a:ext cx="1935872" cy="2198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E5E04A-0D06-460D-8E48-B9D1D323B657}"/>
              </a:ext>
            </a:extLst>
          </p:cNvPr>
          <p:cNvSpPr/>
          <p:nvPr/>
        </p:nvSpPr>
        <p:spPr>
          <a:xfrm>
            <a:off x="8323407" y="2574274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6E778-B161-4365-9652-A5577C71CB63}"/>
              </a:ext>
            </a:extLst>
          </p:cNvPr>
          <p:cNvSpPr/>
          <p:nvPr/>
        </p:nvSpPr>
        <p:spPr>
          <a:xfrm>
            <a:off x="8684786" y="2574275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F7102-8926-4F6D-8911-A5721AEBE73A}"/>
              </a:ext>
            </a:extLst>
          </p:cNvPr>
          <p:cNvSpPr/>
          <p:nvPr/>
        </p:nvSpPr>
        <p:spPr>
          <a:xfrm>
            <a:off x="7271543" y="2253740"/>
            <a:ext cx="258618" cy="8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E5BC7-6CA5-4F1E-9321-78D2618BC578}"/>
              </a:ext>
            </a:extLst>
          </p:cNvPr>
          <p:cNvSpPr/>
          <p:nvPr/>
        </p:nvSpPr>
        <p:spPr>
          <a:xfrm>
            <a:off x="7600649" y="2574273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0815-C545-4707-BD51-C3A17016DED3}"/>
              </a:ext>
            </a:extLst>
          </p:cNvPr>
          <p:cNvSpPr/>
          <p:nvPr/>
        </p:nvSpPr>
        <p:spPr>
          <a:xfrm>
            <a:off x="7962028" y="2574274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14045-9988-4ACD-965E-E62F5659C410}"/>
              </a:ext>
            </a:extLst>
          </p:cNvPr>
          <p:cNvSpPr/>
          <p:nvPr/>
        </p:nvSpPr>
        <p:spPr>
          <a:xfrm>
            <a:off x="7773987" y="2382261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FCF12-6837-47B8-863A-271C06B73B20}"/>
              </a:ext>
            </a:extLst>
          </p:cNvPr>
          <p:cNvSpPr/>
          <p:nvPr/>
        </p:nvSpPr>
        <p:spPr>
          <a:xfrm>
            <a:off x="8514556" y="2382260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99E24-08DD-4ED7-B194-002605B0F708}"/>
              </a:ext>
            </a:extLst>
          </p:cNvPr>
          <p:cNvSpPr/>
          <p:nvPr/>
        </p:nvSpPr>
        <p:spPr>
          <a:xfrm>
            <a:off x="8162131" y="2155028"/>
            <a:ext cx="258618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A3870-2FAF-4EB3-8CB7-196B68DD8959}"/>
              </a:ext>
            </a:extLst>
          </p:cNvPr>
          <p:cNvSpPr/>
          <p:nvPr/>
        </p:nvSpPr>
        <p:spPr>
          <a:xfrm>
            <a:off x="7670078" y="2007790"/>
            <a:ext cx="258618" cy="831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4DA67C-3A18-4EEA-B0DE-FC8C966EC3D6}"/>
              </a:ext>
            </a:extLst>
          </p:cNvPr>
          <p:cNvCxnSpPr>
            <a:stCxn id="8" idx="3"/>
          </p:cNvCxnSpPr>
          <p:nvPr/>
        </p:nvCxnSpPr>
        <p:spPr>
          <a:xfrm flipV="1">
            <a:off x="7530161" y="2090917"/>
            <a:ext cx="243826" cy="20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4CE459-617B-44A9-BDE9-A466312D718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903296" y="2245948"/>
            <a:ext cx="352424" cy="136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453DF6-DB71-490F-B1DC-16A1CD0826A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278163" y="2253740"/>
            <a:ext cx="365702" cy="128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0672E4-76C7-405F-AAE1-F99629375A6C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8643865" y="2465387"/>
            <a:ext cx="170230" cy="10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2C98D-AE1D-43E9-BBA4-F60E5853451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452716" y="2465388"/>
            <a:ext cx="191149" cy="108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03126A-5F18-449D-9923-9E235A7E7952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7729958" y="2465388"/>
            <a:ext cx="173338" cy="108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EF91C6-15BE-483A-9758-369B10D2F2F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7903296" y="2465388"/>
            <a:ext cx="188041" cy="108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E3C9-A4CE-4522-80C8-C59452C1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0"/>
            <a:ext cx="100689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E48FF-FB12-4415-98B6-1325B78C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136775"/>
            <a:ext cx="5838825" cy="73977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Bitcoin Dominance Index</a:t>
            </a:r>
          </a:p>
        </p:txBody>
      </p:sp>
      <p:pic>
        <p:nvPicPr>
          <p:cNvPr id="2050" name="Picture 2" descr="Image result for donald trump sad meme">
            <a:extLst>
              <a:ext uri="{FF2B5EF4-FFF2-40B4-BE49-F238E27FC236}">
                <a16:creationId xmlns:a16="http://schemas.microsoft.com/office/drawing/2014/main" id="{BC89F4D3-97F0-47A8-9FEA-6C2518BB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08" y="3076575"/>
            <a:ext cx="3587751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0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E9F-08A8-4B94-80FB-48CA605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326" y="350837"/>
            <a:ext cx="5543550" cy="1325563"/>
          </a:xfrm>
        </p:spPr>
        <p:txBody>
          <a:bodyPr/>
          <a:lstStyle/>
          <a:p>
            <a:r>
              <a:rPr lang="en-US" dirty="0"/>
              <a:t>Part 3 – Security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0D8B3-CADB-42F9-B5A5-74AF2ABB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542"/>
          <a:stretch/>
        </p:blipFill>
        <p:spPr>
          <a:xfrm>
            <a:off x="2766126" y="1762125"/>
            <a:ext cx="8613880" cy="2366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9113E-13BD-4BF2-B328-3334AA570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64" b="11944"/>
          <a:stretch/>
        </p:blipFill>
        <p:spPr>
          <a:xfrm>
            <a:off x="2748252" y="4522787"/>
            <a:ext cx="8631754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859227-D025-4404-848A-79C23BC5AC51}"/>
              </a:ext>
            </a:extLst>
          </p:cNvPr>
          <p:cNvCxnSpPr>
            <a:cxnSpLocks/>
          </p:cNvCxnSpPr>
          <p:nvPr/>
        </p:nvCxnSpPr>
        <p:spPr>
          <a:xfrm flipH="1">
            <a:off x="8766876" y="5103416"/>
            <a:ext cx="415224" cy="1313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7FA0E-2377-4B3D-9F97-B5B6915266E3}"/>
              </a:ext>
            </a:extLst>
          </p:cNvPr>
          <p:cNvCxnSpPr/>
          <p:nvPr/>
        </p:nvCxnSpPr>
        <p:spPr>
          <a:xfrm flipH="1">
            <a:off x="6701591" y="5410200"/>
            <a:ext cx="323850" cy="2190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78A248-6FF1-4FE4-BA39-FBEAEDB4721E}"/>
              </a:ext>
            </a:extLst>
          </p:cNvPr>
          <p:cNvCxnSpPr>
            <a:cxnSpLocks/>
          </p:cNvCxnSpPr>
          <p:nvPr/>
        </p:nvCxnSpPr>
        <p:spPr>
          <a:xfrm flipH="1">
            <a:off x="7025441" y="5410200"/>
            <a:ext cx="20792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9D3B6F-1076-4F8F-87E9-9FB4BD405DE3}"/>
              </a:ext>
            </a:extLst>
          </p:cNvPr>
          <p:cNvCxnSpPr>
            <a:cxnSpLocks/>
          </p:cNvCxnSpPr>
          <p:nvPr/>
        </p:nvCxnSpPr>
        <p:spPr>
          <a:xfrm flipH="1">
            <a:off x="2867025" y="5243513"/>
            <a:ext cx="5903727" cy="809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2F3802-A29F-4320-A0DD-BB4A36009905}"/>
              </a:ext>
            </a:extLst>
          </p:cNvPr>
          <p:cNvCxnSpPr>
            <a:cxnSpLocks/>
          </p:cNvCxnSpPr>
          <p:nvPr/>
        </p:nvCxnSpPr>
        <p:spPr>
          <a:xfrm>
            <a:off x="9104716" y="5093692"/>
            <a:ext cx="2163359" cy="9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CBE5C6-15E4-464F-95B4-F8C4C53365B4}"/>
              </a:ext>
            </a:extLst>
          </p:cNvPr>
          <p:cNvCxnSpPr>
            <a:cxnSpLocks/>
          </p:cNvCxnSpPr>
          <p:nvPr/>
        </p:nvCxnSpPr>
        <p:spPr>
          <a:xfrm>
            <a:off x="9104716" y="5400476"/>
            <a:ext cx="2163359" cy="9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DDB38D-D6AB-46E4-B266-A453146A326C}"/>
              </a:ext>
            </a:extLst>
          </p:cNvPr>
          <p:cNvCxnSpPr>
            <a:cxnSpLocks/>
          </p:cNvCxnSpPr>
          <p:nvPr/>
        </p:nvCxnSpPr>
        <p:spPr>
          <a:xfrm flipH="1">
            <a:off x="11247841" y="5164236"/>
            <a:ext cx="20234" cy="245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F548C2-C8B0-4BF1-A4D0-EC3774255156}"/>
              </a:ext>
            </a:extLst>
          </p:cNvPr>
          <p:cNvCxnSpPr>
            <a:cxnSpLocks/>
          </p:cNvCxnSpPr>
          <p:nvPr/>
        </p:nvCxnSpPr>
        <p:spPr>
          <a:xfrm flipH="1">
            <a:off x="2867025" y="5340448"/>
            <a:ext cx="20234" cy="245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D9DAC-A42B-4A4A-9AFB-AD9ADB9C0632}"/>
              </a:ext>
            </a:extLst>
          </p:cNvPr>
          <p:cNvCxnSpPr>
            <a:cxnSpLocks/>
          </p:cNvCxnSpPr>
          <p:nvPr/>
        </p:nvCxnSpPr>
        <p:spPr>
          <a:xfrm>
            <a:off x="2887259" y="5586412"/>
            <a:ext cx="3814332" cy="159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8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C04-B164-4CA7-A6A8-AD5819CE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Security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CECE-81FF-4D0A-BDD6-026674C9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257425"/>
            <a:ext cx="9567076" cy="31432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BC427B-D603-4EB9-9A0B-9A7B5C7BA3FB}"/>
              </a:ext>
            </a:extLst>
          </p:cNvPr>
          <p:cNvSpPr/>
          <p:nvPr/>
        </p:nvSpPr>
        <p:spPr>
          <a:xfrm>
            <a:off x="942975" y="4371974"/>
            <a:ext cx="8915400" cy="590551"/>
          </a:xfrm>
          <a:prstGeom prst="roundRect">
            <a:avLst>
              <a:gd name="adj" fmla="val 4086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C252-AB69-4684-8FD8-CE1D3305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[Credible threat of] </a:t>
            </a:r>
            <a:r>
              <a:rPr lang="en-US" b="1" dirty="0"/>
              <a:t>UASF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7D9A-C553-4485-8F17-34B60DEB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81150"/>
            <a:ext cx="8524875" cy="5048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users detect a problematic withdrawal, they can reject any block that includes</a:t>
            </a:r>
            <a:r>
              <a:rPr lang="en-US" baseline="0" dirty="0"/>
              <a:t> it. (Ie, train arrives, but the </a:t>
            </a:r>
            <a:r>
              <a:rPr lang="en-US" dirty="0"/>
              <a:t>passengers aren’t allowed to disembark.)</a:t>
            </a:r>
          </a:p>
          <a:p>
            <a:r>
              <a:rPr lang="en-US" dirty="0"/>
              <a:t>Plans to make this </a:t>
            </a:r>
            <a:r>
              <a:rPr lang="en-US" b="1" dirty="0"/>
              <a:t>very easy in the UI </a:t>
            </a:r>
            <a:r>
              <a:rPr lang="en-US" dirty="0"/>
              <a:t>– just a few clicks.</a:t>
            </a:r>
            <a:br>
              <a:rPr lang="en-US" dirty="0"/>
            </a:br>
            <a:r>
              <a:rPr lang="en-US" sz="2200" dirty="0"/>
              <a:t>( +Dialog box that warns user of the danger of doing this if not joined my economic majority. )</a:t>
            </a:r>
          </a:p>
          <a:p>
            <a:r>
              <a:rPr lang="en-US" dirty="0"/>
              <a:t>Users</a:t>
            </a:r>
            <a:r>
              <a:rPr lang="en-US" baseline="0" dirty="0"/>
              <a:t> will </a:t>
            </a:r>
            <a:r>
              <a:rPr lang="en-US" b="1" baseline="0" dirty="0"/>
              <a:t>never be surprised</a:t>
            </a:r>
            <a:r>
              <a:rPr lang="en-US" baseline="0" dirty="0"/>
              <a:t>. Recall that it takes the train at least 1 month to advance 4,000 spaces, and it still has 2 </a:t>
            </a:r>
            <a:r>
              <a:rPr lang="en-US" dirty="0"/>
              <a:t>months to go. So user can take his/her time.</a:t>
            </a:r>
            <a:endParaRPr lang="en-US" baseline="0" dirty="0"/>
          </a:p>
          <a:p>
            <a:r>
              <a:rPr lang="en-US" dirty="0"/>
              <a:t>Miners don’t know if users plan to UASF-defend (ie, users can bluff for free).</a:t>
            </a:r>
          </a:p>
          <a:p>
            <a:r>
              <a:rPr lang="en-US" dirty="0"/>
              <a:t>Since it won’t accomplish anything, why bother attacking? Ideal.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25894-AD6D-4B34-B5E3-3CC0D98E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7" y="1147763"/>
            <a:ext cx="202882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A72A2-EDC0-4F4F-9AB8-FFAD470F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101">
            <a:off x="8457468" y="4457639"/>
            <a:ext cx="3544759" cy="16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25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9950-DE2C-406F-8619-9D5B004C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22634"/>
            <a:ext cx="10515600" cy="1325563"/>
          </a:xfrm>
        </p:spPr>
        <p:txBody>
          <a:bodyPr/>
          <a:lstStyle/>
          <a:p>
            <a:r>
              <a:rPr lang="en-US" b="1" dirty="0"/>
              <a:t>Miner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903C-1EBA-45EF-BA9A-B11C9114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448197"/>
            <a:ext cx="6743700" cy="4851400"/>
          </a:xfrm>
        </p:spPr>
        <p:txBody>
          <a:bodyPr/>
          <a:lstStyle/>
          <a:p>
            <a:r>
              <a:rPr lang="en-US" dirty="0"/>
              <a:t>Miners have a very strong incentive to maximize the value of the token they mine.</a:t>
            </a:r>
          </a:p>
          <a:p>
            <a:r>
              <a:rPr lang="en-US" dirty="0"/>
              <a:t>If users enjoy sidechains, the price will reflect this.</a:t>
            </a:r>
          </a:p>
          <a:p>
            <a:r>
              <a:rPr lang="en-US" dirty="0"/>
              <a:t>After the price rises (due to sidechain usefulness), network will climb to a new equilibrium difficulty.</a:t>
            </a:r>
          </a:p>
          <a:p>
            <a:r>
              <a:rPr lang="en-US" dirty="0"/>
              <a:t>At a certain point miners will </a:t>
            </a:r>
            <a:r>
              <a:rPr lang="en-US" i="1" u="sng" dirty="0"/>
              <a:t>only</a:t>
            </a:r>
            <a:r>
              <a:rPr lang="en-US" dirty="0"/>
              <a:t> be able to stay alive, if they have a 100% sidechain support policy.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239A3-1226-4E70-A0A8-90559916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1218406"/>
            <a:ext cx="3857625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92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5A1EF8-98DC-4ACE-A98A-BEA7C0E75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49472"/>
              </p:ext>
            </p:extLst>
          </p:nvPr>
        </p:nvGraphicFramePr>
        <p:xfrm>
          <a:off x="752474" y="1930083"/>
          <a:ext cx="10449583" cy="4483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924818815"/>
                    </a:ext>
                  </a:extLst>
                </a:gridCol>
                <a:gridCol w="2759734">
                  <a:extLst>
                    <a:ext uri="{9D8B030D-6E8A-4147-A177-3AD203B41FA5}">
                      <a16:colId xmlns:a16="http://schemas.microsoft.com/office/drawing/2014/main" val="3244157186"/>
                    </a:ext>
                  </a:extLst>
                </a:gridCol>
                <a:gridCol w="2676525">
                  <a:extLst>
                    <a:ext uri="{9D8B030D-6E8A-4147-A177-3AD203B41FA5}">
                      <a16:colId xmlns:a16="http://schemas.microsoft.com/office/drawing/2014/main" val="2528888421"/>
                    </a:ext>
                  </a:extLst>
                </a:gridCol>
                <a:gridCol w="3133724">
                  <a:extLst>
                    <a:ext uri="{9D8B030D-6E8A-4147-A177-3AD203B41FA5}">
                      <a16:colId xmlns:a16="http://schemas.microsoft.com/office/drawing/2014/main" val="1861853192"/>
                    </a:ext>
                  </a:extLst>
                </a:gridCol>
              </a:tblGrid>
              <a:tr h="3870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Regular 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Drivechain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Lightning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8111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r>
                        <a:rPr lang="en-US" sz="1600" dirty="0"/>
                        <a:t>Method of Theft: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Intentional large</a:t>
                      </a:r>
                      <a:r>
                        <a:rPr lang="en-US" sz="1600" baseline="0" dirty="0"/>
                        <a:t> (6+ block) chain reorganization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Advance</a:t>
                      </a:r>
                      <a:r>
                        <a:rPr lang="en-US" sz="1600" baseline="0" dirty="0"/>
                        <a:t> a dishonest withdrawal 13,150 times.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Broadcast an old channel</a:t>
                      </a:r>
                      <a:r>
                        <a:rPr lang="en-US" sz="1600" baseline="0" dirty="0"/>
                        <a:t> state &amp; refuse to include fraud proof.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4641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US" sz="1600" dirty="0"/>
                        <a:t>Proving Fraud: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(You’ll notice the reorg)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(1 bit/3 months)</a:t>
                      </a:r>
                    </a:p>
                    <a:p>
                      <a:r>
                        <a:rPr lang="en-US" sz="1600" dirty="0"/>
                        <a:t>-- </a:t>
                      </a:r>
                      <a:r>
                        <a:rPr lang="en-US" sz="1600" dirty="0" err="1"/>
                        <a:t>DoS</a:t>
                      </a:r>
                      <a:r>
                        <a:rPr lang="en-US" sz="1600" dirty="0"/>
                        <a:t> 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(auto</a:t>
                      </a:r>
                      <a:r>
                        <a:rPr lang="en-US" sz="1600" baseline="0" dirty="0"/>
                        <a:t>-</a:t>
                      </a:r>
                      <a:r>
                        <a:rPr lang="en-US" sz="1600" dirty="0"/>
                        <a:t>watch</a:t>
                      </a:r>
                      <a:r>
                        <a:rPr lang="en-US" sz="1600" baseline="0" dirty="0"/>
                        <a:t> for valid, ultra-high fee, LN-channel-shaped txns)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42192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US" sz="1600" dirty="0"/>
                        <a:t>Attack</a:t>
                      </a:r>
                      <a:r>
                        <a:rPr lang="en-US" sz="1600" baseline="0" dirty="0"/>
                        <a:t> Requires 51% for…?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7+ blocks (70 +minutes)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13150 blocks (3 months)</a:t>
                      </a:r>
                    </a:p>
                    <a:p>
                      <a:r>
                        <a:rPr lang="en-US" sz="1600" dirty="0"/>
                        <a:t> </a:t>
                      </a:r>
                      <a:r>
                        <a:rPr lang="en-US" sz="1200" dirty="0"/>
                        <a:t>[ reorg</a:t>
                      </a:r>
                      <a:r>
                        <a:rPr lang="en-US" sz="1200" baseline="0" dirty="0"/>
                        <a:t> 7+ blocks 70 min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1000+</a:t>
                      </a:r>
                      <a:r>
                        <a:rPr lang="en-US" sz="1600" baseline="0" dirty="0"/>
                        <a:t> blocks (1 week)</a:t>
                      </a:r>
                    </a:p>
                    <a:p>
                      <a:r>
                        <a:rPr lang="en-US" sz="1600" baseline="0" dirty="0"/>
                        <a:t> </a:t>
                      </a:r>
                      <a:r>
                        <a:rPr lang="en-US" sz="1200" baseline="0" dirty="0"/>
                        <a:t>[ reorg 7+ blocks 70 min 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76874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US" sz="1600" dirty="0"/>
                        <a:t>Affects: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main</a:t>
                      </a:r>
                      <a:r>
                        <a:rPr lang="en-US" sz="1600" baseline="0" dirty="0"/>
                        <a:t> and side chains.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sidechains.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 individual </a:t>
                      </a:r>
                      <a:r>
                        <a:rPr lang="en-US" sz="1600" dirty="0" err="1"/>
                        <a:t>txn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80972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US" sz="1600" dirty="0"/>
                        <a:t>Will Others Care?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28985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US" sz="1600" dirty="0"/>
                        <a:t>Recourse: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PoW</a:t>
                      </a:r>
                      <a:r>
                        <a:rPr lang="en-US" sz="1600" dirty="0"/>
                        <a:t> Change (Hard)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UASF (Easy)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PoW</a:t>
                      </a:r>
                      <a:r>
                        <a:rPr lang="en-US" sz="1600" dirty="0"/>
                        <a:t> Change 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65528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US" sz="1600" dirty="0"/>
                        <a:t>If attack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succeeds</a:t>
                      </a:r>
                      <a:r>
                        <a:rPr lang="en-US" sz="16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Exchange</a:t>
                      </a:r>
                      <a:r>
                        <a:rPr lang="en-US" sz="1600" baseline="0" dirty="0"/>
                        <a:t> rate falls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(unreliable network);</a:t>
                      </a:r>
                    </a:p>
                    <a:p>
                      <a:r>
                        <a:rPr lang="en-US" sz="1600" baseline="0" dirty="0"/>
                        <a:t>Tx-Fees fall (lower demand)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E.R. </a:t>
                      </a:r>
                      <a:r>
                        <a:rPr lang="en-US" sz="1600" baseline="0" dirty="0"/>
                        <a:t>falls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(token no longer multi-chain);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Tx-Fees fall (no SC fees)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E.R. falls (LN</a:t>
                      </a:r>
                      <a:r>
                        <a:rPr lang="en-US" sz="1600" baseline="0" dirty="0"/>
                        <a:t> unsupported);</a:t>
                      </a:r>
                    </a:p>
                    <a:p>
                      <a:r>
                        <a:rPr lang="en-US" sz="1600" baseline="0" dirty="0"/>
                        <a:t>On-chain </a:t>
                      </a:r>
                      <a:r>
                        <a:rPr lang="en-US" sz="1600" baseline="0" dirty="0" err="1"/>
                        <a:t>txn</a:t>
                      </a:r>
                      <a:r>
                        <a:rPr lang="en-US" sz="1600" baseline="0" dirty="0"/>
                        <a:t> fees </a:t>
                      </a:r>
                      <a:r>
                        <a:rPr lang="en-US" sz="2000" b="1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rise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5514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6FE0EE-6807-4DF6-8E60-2903CDBB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82" y="90746"/>
            <a:ext cx="11906251" cy="1015683"/>
          </a:xfrm>
        </p:spPr>
        <p:txBody>
          <a:bodyPr>
            <a:normAutofit/>
          </a:bodyPr>
          <a:lstStyle/>
          <a:p>
            <a:r>
              <a:rPr lang="en-US" sz="3600" b="1" dirty="0"/>
              <a:t>Vs</a:t>
            </a:r>
            <a:r>
              <a:rPr lang="en-US" sz="3600" b="1" baseline="0" dirty="0"/>
              <a:t> Miner Centralization (51% Attack), even more secure than LN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B25C-A6CC-4413-A1A3-9404D8A8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14400"/>
            <a:ext cx="11353800" cy="1152525"/>
          </a:xfrm>
        </p:spPr>
        <p:txBody>
          <a:bodyPr>
            <a:normAutofit/>
          </a:bodyPr>
          <a:lstStyle/>
          <a:p>
            <a:r>
              <a:rPr lang="en-US" sz="2000" dirty="0"/>
              <a:t>(FYI, I think all three </a:t>
            </a:r>
            <a:r>
              <a:rPr lang="en-US" sz="2000" b="1" i="1" u="sng" dirty="0"/>
              <a:t>are</a:t>
            </a:r>
            <a:r>
              <a:rPr lang="en-US" sz="2000" dirty="0"/>
              <a:t> secure).</a:t>
            </a:r>
          </a:p>
          <a:p>
            <a:r>
              <a:rPr lang="en-US" sz="2000" dirty="0"/>
              <a:t>With 51%, I would not attack the entire LN at once. I would attack via a </a:t>
            </a:r>
            <a:r>
              <a:rPr lang="en-US" sz="2000" i="1" u="sng" dirty="0"/>
              <a:t>mosquito strategy</a:t>
            </a:r>
            <a:r>
              <a:rPr lang="en-US" sz="2000" dirty="0"/>
              <a:t> – where miners connect to LN-hubs and try to defraud &lt;1% of the channels. Perhaps: 1 channel/day, or 1/hour.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12C3241-4E52-406F-B1B9-F7C6276D1DBE}"/>
              </a:ext>
            </a:extLst>
          </p:cNvPr>
          <p:cNvSpPr/>
          <p:nvPr/>
        </p:nvSpPr>
        <p:spPr>
          <a:xfrm rot="18964114">
            <a:off x="10158256" y="4839194"/>
            <a:ext cx="523875" cy="517845"/>
          </a:xfrm>
          <a:prstGeom prst="plus">
            <a:avLst>
              <a:gd name="adj" fmla="val 3787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17871-5A4F-430A-9C16-FF7FC44BB604}"/>
              </a:ext>
            </a:extLst>
          </p:cNvPr>
          <p:cNvSpPr/>
          <p:nvPr/>
        </p:nvSpPr>
        <p:spPr>
          <a:xfrm>
            <a:off x="8050363" y="4400550"/>
            <a:ext cx="2026930" cy="11525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4A304D0E-441F-4BCE-B3FF-94731A29693C}"/>
              </a:ext>
            </a:extLst>
          </p:cNvPr>
          <p:cNvSpPr/>
          <p:nvPr/>
        </p:nvSpPr>
        <p:spPr>
          <a:xfrm rot="19090034">
            <a:off x="7193341" y="3892266"/>
            <a:ext cx="745104" cy="272807"/>
          </a:xfrm>
          <a:prstGeom prst="corner">
            <a:avLst/>
          </a:prstGeom>
          <a:solidFill>
            <a:schemeClr val="accent6">
              <a:alpha val="85000"/>
            </a:schemeClr>
          </a:solidFill>
          <a:ln>
            <a:solidFill>
              <a:schemeClr val="accent6">
                <a:shade val="50000"/>
                <a:alpha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CAB5DDC8-A2A9-40CA-9E8A-0E5155A05B98}"/>
              </a:ext>
            </a:extLst>
          </p:cNvPr>
          <p:cNvSpPr/>
          <p:nvPr/>
        </p:nvSpPr>
        <p:spPr>
          <a:xfrm rot="19090034">
            <a:off x="6824778" y="5014309"/>
            <a:ext cx="745104" cy="272807"/>
          </a:xfrm>
          <a:prstGeom prst="corner">
            <a:avLst/>
          </a:prstGeom>
          <a:solidFill>
            <a:schemeClr val="accent6">
              <a:alpha val="85000"/>
            </a:schemeClr>
          </a:solidFill>
          <a:ln>
            <a:solidFill>
              <a:schemeClr val="accent6">
                <a:shade val="50000"/>
                <a:alpha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FEC773-957D-4FAE-BD24-908C551EAAA6}"/>
              </a:ext>
            </a:extLst>
          </p:cNvPr>
          <p:cNvSpPr/>
          <p:nvPr/>
        </p:nvSpPr>
        <p:spPr>
          <a:xfrm>
            <a:off x="8069570" y="5882442"/>
            <a:ext cx="2246333" cy="3564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E8652AF-57C8-4202-871E-58D8F79DBEE8}"/>
              </a:ext>
            </a:extLst>
          </p:cNvPr>
          <p:cNvSpPr/>
          <p:nvPr/>
        </p:nvSpPr>
        <p:spPr>
          <a:xfrm rot="18964114">
            <a:off x="10401298" y="5684679"/>
            <a:ext cx="523875" cy="517845"/>
          </a:xfrm>
          <a:prstGeom prst="plus">
            <a:avLst>
              <a:gd name="adj" fmla="val 3787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340AB-F6E6-4DAA-A54D-759F9C14E11B}"/>
              </a:ext>
            </a:extLst>
          </p:cNvPr>
          <p:cNvSpPr txBox="1"/>
          <p:nvPr/>
        </p:nvSpPr>
        <p:spPr>
          <a:xfrm>
            <a:off x="10788365" y="4913450"/>
            <a:ext cx="1279068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harassment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95885-9197-45EB-AF13-C1CDBD19CB9B}"/>
              </a:ext>
            </a:extLst>
          </p:cNvPr>
          <p:cNvSpPr txBox="1"/>
          <p:nvPr/>
        </p:nvSpPr>
        <p:spPr>
          <a:xfrm>
            <a:off x="11027918" y="5665471"/>
            <a:ext cx="1039515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perverse</a:t>
            </a:r>
            <a:br>
              <a:rPr lang="en-US" dirty="0"/>
            </a:br>
            <a:r>
              <a:rPr lang="en-US" dirty="0"/>
              <a:t>incentive</a:t>
            </a:r>
          </a:p>
        </p:txBody>
      </p:sp>
    </p:spTree>
    <p:extLst>
      <p:ext uri="{BB962C8B-B14F-4D97-AF65-F5344CB8AC3E}">
        <p14:creationId xmlns:p14="http://schemas.microsoft.com/office/powerpoint/2010/main" val="3395542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E9DB-9BDB-4016-B9A4-EBCE9646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266A-7308-4602-A6BE-0399D5D2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4644"/>
            <a:ext cx="11582400" cy="547370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Defeat Altcoin Competition, permanently</a:t>
            </a:r>
          </a:p>
          <a:p>
            <a:pPr lvl="1"/>
            <a:r>
              <a:rPr lang="en-US" dirty="0"/>
              <a:t>Resolve Scalability Conflict (“win-win”), </a:t>
            </a:r>
            <a:r>
              <a:rPr lang="en-US" baseline="0" dirty="0"/>
              <a:t>permanently.</a:t>
            </a:r>
          </a:p>
          <a:p>
            <a:pPr lvl="1"/>
            <a:r>
              <a:rPr lang="en-US" dirty="0"/>
              <a:t>R</a:t>
            </a:r>
            <a:r>
              <a:rPr lang="en-US" baseline="0" dirty="0"/>
              <a:t>esolve questions of </a:t>
            </a:r>
            <a:r>
              <a:rPr lang="en-US" i="1" baseline="0" dirty="0"/>
              <a:t>governance</a:t>
            </a:r>
            <a:r>
              <a:rPr lang="en-US" baseline="0" dirty="0"/>
              <a:t>. Experiments can be tried safely on opt-in basis.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BIPs and Code are </a:t>
            </a:r>
            <a:r>
              <a:rPr lang="en-US" b="1" dirty="0"/>
              <a:t>finished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Recently rebased to latest Bitcoin Core.</a:t>
            </a:r>
          </a:p>
          <a:p>
            <a:pPr lvl="1"/>
            <a:r>
              <a:rPr lang="en-US" dirty="0"/>
              <a:t>Still, not perfect -- </a:t>
            </a:r>
            <a:r>
              <a:rPr lang="en-US" i="1" u="sng" dirty="0"/>
              <a:t>issues</a:t>
            </a:r>
            <a:r>
              <a:rPr lang="en-US" dirty="0"/>
              <a:t> are open on GitHub.</a:t>
            </a:r>
          </a:p>
          <a:p>
            <a:pPr lvl="1"/>
            <a:r>
              <a:rPr lang="en-US" dirty="0"/>
              <a:t>Drivechain.info</a:t>
            </a:r>
          </a:p>
          <a:p>
            <a:pPr lvl="1"/>
            <a:r>
              <a:rPr lang="en-US" dirty="0"/>
              <a:t>(Who knows what we screwed up. I sure don’t.)</a:t>
            </a:r>
          </a:p>
          <a:p>
            <a:r>
              <a:rPr lang="en-US" dirty="0"/>
              <a:t>Thank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2C210-0383-4751-A90B-7A876CEF44E9}"/>
              </a:ext>
            </a:extLst>
          </p:cNvPr>
          <p:cNvSpPr/>
          <p:nvPr/>
        </p:nvSpPr>
        <p:spPr>
          <a:xfrm>
            <a:off x="5168537" y="3520792"/>
            <a:ext cx="185492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 </a:t>
            </a:r>
            <a:r>
              <a:rPr lang="en-US" dirty="0" err="1"/>
              <a:t>CryptAxe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D1507-B2D7-49E5-A009-E6434C8D9B91}"/>
              </a:ext>
            </a:extLst>
          </p:cNvPr>
          <p:cNvSpPr/>
          <p:nvPr/>
        </p:nvSpPr>
        <p:spPr>
          <a:xfrm>
            <a:off x="6558643" y="4135551"/>
            <a:ext cx="246888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 Ben Goldhaber</a:t>
            </a:r>
          </a:p>
        </p:txBody>
      </p:sp>
    </p:spTree>
    <p:extLst>
      <p:ext uri="{BB962C8B-B14F-4D97-AF65-F5344CB8AC3E}">
        <p14:creationId xmlns:p14="http://schemas.microsoft.com/office/powerpoint/2010/main" val="36039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8386D-2006-40CD-A146-0ACCF5CC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69057"/>
            <a:ext cx="8648700" cy="317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CDF12-2D20-4504-9EAE-A33151E0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06" y="2595562"/>
            <a:ext cx="9029700" cy="3971925"/>
          </a:xfrm>
          <a:prstGeom prst="rect">
            <a:avLst/>
          </a:prstGeom>
        </p:spPr>
      </p:pic>
      <p:pic>
        <p:nvPicPr>
          <p:cNvPr id="3074" name="Picture 2" descr="https://people.xiph.org/~greg/temp/searchmemorydealers.png">
            <a:extLst>
              <a:ext uri="{FF2B5EF4-FFF2-40B4-BE49-F238E27FC236}">
                <a16:creationId xmlns:a16="http://schemas.microsoft.com/office/drawing/2014/main" id="{CCA19B64-CCDE-4334-9957-56A8AE59D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0" r="35781" b="11194"/>
          <a:stretch/>
        </p:blipFill>
        <p:spPr bwMode="auto">
          <a:xfrm rot="17597592">
            <a:off x="-3867150" y="4383880"/>
            <a:ext cx="9307696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0661D-85FB-4116-8C35-3E9C4D1D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Community Infighting</a:t>
            </a:r>
          </a:p>
        </p:txBody>
      </p:sp>
    </p:spTree>
    <p:extLst>
      <p:ext uri="{BB962C8B-B14F-4D97-AF65-F5344CB8AC3E}">
        <p14:creationId xmlns:p14="http://schemas.microsoft.com/office/powerpoint/2010/main" val="16334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8386D-2006-40CD-A146-0ACCF5CC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69057"/>
            <a:ext cx="8648700" cy="317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CDF12-2D20-4504-9EAE-A33151E0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06" y="2595562"/>
            <a:ext cx="9029700" cy="3971925"/>
          </a:xfrm>
          <a:prstGeom prst="rect">
            <a:avLst/>
          </a:prstGeom>
        </p:spPr>
      </p:pic>
      <p:pic>
        <p:nvPicPr>
          <p:cNvPr id="3074" name="Picture 2" descr="https://people.xiph.org/~greg/temp/searchmemorydealers.png">
            <a:extLst>
              <a:ext uri="{FF2B5EF4-FFF2-40B4-BE49-F238E27FC236}">
                <a16:creationId xmlns:a16="http://schemas.microsoft.com/office/drawing/2014/main" id="{CCA19B64-CCDE-4334-9957-56A8AE59D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0" r="35781" b="11194"/>
          <a:stretch/>
        </p:blipFill>
        <p:spPr bwMode="auto">
          <a:xfrm rot="17597592">
            <a:off x="-3867150" y="4383880"/>
            <a:ext cx="9307696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0661D-85FB-4116-8C35-3E9C4D1D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Community Infighting</a:t>
            </a:r>
          </a:p>
        </p:txBody>
      </p:sp>
      <p:pic>
        <p:nvPicPr>
          <p:cNvPr id="6" name="Picture 2" descr="Image result for donald trump sad meme">
            <a:extLst>
              <a:ext uri="{FF2B5EF4-FFF2-40B4-BE49-F238E27FC236}">
                <a16:creationId xmlns:a16="http://schemas.microsoft.com/office/drawing/2014/main" id="{8B258551-3E14-40A8-98C7-6C7150BF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50" y="3077095"/>
            <a:ext cx="3587751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5F6A-BD55-420F-8778-C187BD41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84150"/>
            <a:ext cx="10515600" cy="1325563"/>
          </a:xfrm>
        </p:spPr>
        <p:txBody>
          <a:bodyPr/>
          <a:lstStyle/>
          <a:p>
            <a:r>
              <a:rPr lang="en-US" b="1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B791-09D3-4AFF-842F-8E41D82F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22" y="1299210"/>
            <a:ext cx="11463755" cy="53746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Pre-Bitcoin</a:t>
            </a:r>
            <a:endParaRPr lang="en-US" baseline="0" dirty="0"/>
          </a:p>
          <a:p>
            <a:pPr lvl="1"/>
            <a:r>
              <a:rPr lang="en-US" baseline="0" dirty="0"/>
              <a:t>BA Economics, Psychology; Mathematics, MS-M OR, MBA Finance</a:t>
            </a:r>
          </a:p>
          <a:p>
            <a:pPr lvl="1"/>
            <a:r>
              <a:rPr lang="en-US" baseline="0" dirty="0"/>
              <a:t>Financial Consulting -- Healthcare IT</a:t>
            </a:r>
          </a:p>
          <a:p>
            <a:pPr lvl="1"/>
            <a:r>
              <a:rPr lang="en-US" baseline="0" dirty="0"/>
              <a:t>Statistician Yale Econ </a:t>
            </a:r>
            <a:r>
              <a:rPr lang="en-US" baseline="0" dirty="0" err="1"/>
              <a:t>Dept</a:t>
            </a:r>
            <a:endParaRPr lang="en-US" baseline="0" dirty="0"/>
          </a:p>
          <a:p>
            <a:pPr lvl="1"/>
            <a:r>
              <a:rPr lang="en-US" baseline="0" dirty="0"/>
              <a:t>Roger Ver – </a:t>
            </a:r>
            <a:r>
              <a:rPr lang="en-US" baseline="0" dirty="0" err="1"/>
              <a:t>Truthcoin</a:t>
            </a:r>
            <a:r>
              <a:rPr lang="en-US" baseline="0" dirty="0"/>
              <a:t> / Hivemind </a:t>
            </a:r>
          </a:p>
          <a:p>
            <a:pPr lvl="1"/>
            <a:r>
              <a:rPr lang="en-US" baseline="0" dirty="0"/>
              <a:t>Bloq early 2016 – Drivechain </a:t>
            </a:r>
          </a:p>
          <a:p>
            <a:pPr lvl="0"/>
            <a:r>
              <a:rPr lang="en-US" baseline="0" dirty="0"/>
              <a:t>Well-Rounded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Blockstream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(Attempted) Job Offers</a:t>
            </a:r>
          </a:p>
          <a:p>
            <a:pPr lvl="1">
              <a:spcBef>
                <a:spcPts val="1000"/>
              </a:spcBef>
            </a:pPr>
            <a:r>
              <a:rPr lang="en-US" baseline="0" dirty="0"/>
              <a:t>‘Scaling Bitcoin’ 1-3</a:t>
            </a:r>
            <a:r>
              <a:rPr lang="en-US" dirty="0"/>
              <a:t> (Presenter); </a:t>
            </a:r>
            <a:r>
              <a:rPr lang="en-US" baseline="0" dirty="0"/>
              <a:t>Scaling 4 (Program Committee)</a:t>
            </a:r>
            <a:endParaRPr lang="en-US" sz="2400" dirty="0">
              <a:effectLst/>
            </a:endParaRPr>
          </a:p>
          <a:p>
            <a:pPr lvl="1"/>
            <a:r>
              <a:rPr lang="en-US" baseline="0" dirty="0"/>
              <a:t>Hivemind has Endorsements from Adam Back, Andrew </a:t>
            </a:r>
            <a:r>
              <a:rPr lang="en-US" baseline="0" dirty="0" err="1"/>
              <a:t>Poelstra</a:t>
            </a:r>
            <a:r>
              <a:rPr lang="en-US" baseline="0" dirty="0"/>
              <a:t>, and ~~Peter Todd – check BitcoinHivemind.com</a:t>
            </a:r>
          </a:p>
          <a:p>
            <a:pPr lvl="1"/>
            <a:r>
              <a:rPr lang="en-US" b="1" baseline="0" dirty="0"/>
              <a:t>Drivechain</a:t>
            </a:r>
            <a:r>
              <a:rPr lang="en-US" b="0" baseline="0" dirty="0"/>
              <a:t> – praise from </a:t>
            </a:r>
            <a:r>
              <a:rPr lang="en-US" baseline="0" dirty="0"/>
              <a:t>Adam Back, Austin Hill (</a:t>
            </a:r>
            <a:r>
              <a:rPr lang="en-US" baseline="0" dirty="0" err="1"/>
              <a:t>Blockstream</a:t>
            </a:r>
            <a:r>
              <a:rPr lang="en-US" baseline="0" dirty="0"/>
              <a:t>) --  Luke </a:t>
            </a:r>
            <a:r>
              <a:rPr lang="en-US" baseline="0" dirty="0" err="1"/>
              <a:t>Dashjr</a:t>
            </a:r>
            <a:r>
              <a:rPr lang="en-US" baseline="0" dirty="0"/>
              <a:t> (super-</a:t>
            </a:r>
            <a:r>
              <a:rPr lang="en-US" baseline="0" dirty="0" err="1"/>
              <a:t>SmallBlocker</a:t>
            </a:r>
            <a:r>
              <a:rPr lang="en-US" baseline="0" dirty="0"/>
              <a:t>) post stickied by </a:t>
            </a:r>
            <a:r>
              <a:rPr lang="en-US" baseline="0" dirty="0" err="1"/>
              <a:t>Theymos</a:t>
            </a:r>
            <a:r>
              <a:rPr lang="en-US" baseline="0" dirty="0"/>
              <a:t>; support from Rootstock.</a:t>
            </a:r>
          </a:p>
          <a:p>
            <a:r>
              <a:rPr lang="en-US" baseline="0" dirty="0"/>
              <a:t>Truthcoin.info Blog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“Nothing is Cheaper than Proof of Work” (Nov 2014, Aug 2015)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“The Limits of Blockchain Tech” / “Private Blockchains, Demystified” (Nov 2014, Mar 2016)</a:t>
            </a:r>
          </a:p>
          <a:p>
            <a:pPr lvl="1"/>
            <a:r>
              <a:rPr lang="en-US" baseline="0" dirty="0"/>
              <a:t>“Measuring Decentralization” (Sep 2015)</a:t>
            </a:r>
          </a:p>
          <a:p>
            <a:pPr lvl="1"/>
            <a:r>
              <a:rPr lang="en-US" baseline="0" dirty="0"/>
              <a:t>“Fork Futures” (Jul 2015, Oct 2017) – SegWit2x</a:t>
            </a:r>
          </a:p>
          <a:p>
            <a:pPr lvl="1"/>
            <a:r>
              <a:rPr lang="en-US" baseline="0" dirty="0"/>
              <a:t>“Against the Hard Fork” (Dec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AA017-5FBF-4B2F-8524-D1B3B856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28" y="2112804"/>
            <a:ext cx="7160548" cy="1230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9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A58A-8CD2-4E12-8B47-13886F3D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651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1D89-60DA-4BA7-8FAB-08B8CDBD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6150"/>
            <a:ext cx="1111567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What are Sidechains?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‘Drivechain’ Specifically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Security Model of Drivechain – </a:t>
            </a:r>
            <a:r>
              <a:rPr lang="en-US" sz="3200" dirty="0"/>
              <a:t>often misunderstood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6E4E-D5DC-4D0F-A64C-F0FB6EE6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sidechains?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E064A-126E-4D97-A9FB-181FB857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00C23-D33A-4465-AB3C-3E0C4A68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5" y="0"/>
            <a:ext cx="11356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8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238A-BF30-43CD-87CD-CA4AFB9C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sidechains?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0EBE6-4E1D-4FF7-9388-D0C32C07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16" y="2018867"/>
            <a:ext cx="7462719" cy="1638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BF658-ED2F-4A71-81D0-314A5BB5F70E}"/>
              </a:ext>
            </a:extLst>
          </p:cNvPr>
          <p:cNvSpPr txBox="1"/>
          <p:nvPr/>
        </p:nvSpPr>
        <p:spPr>
          <a:xfrm>
            <a:off x="1560522" y="4391425"/>
            <a:ext cx="4143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www.drivechain.info</a:t>
            </a:r>
          </a:p>
        </p:txBody>
      </p:sp>
    </p:spTree>
    <p:extLst>
      <p:ext uri="{BB962C8B-B14F-4D97-AF65-F5344CB8AC3E}">
        <p14:creationId xmlns:p14="http://schemas.microsoft.com/office/powerpoint/2010/main" val="9709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1985</Words>
  <Application>Microsoft Office PowerPoint</Application>
  <PresentationFormat>Widescreen</PresentationFormat>
  <Paragraphs>306</Paragraphs>
  <Slides>35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Baskerville Old Face</vt:lpstr>
      <vt:lpstr>Bookman Old Style</vt:lpstr>
      <vt:lpstr>Calibri</vt:lpstr>
      <vt:lpstr>Calibri Light</vt:lpstr>
      <vt:lpstr>Wingdings</vt:lpstr>
      <vt:lpstr>Office Theme</vt:lpstr>
      <vt:lpstr>Drivechain</vt:lpstr>
      <vt:lpstr>Bitcoin Dominance Index</vt:lpstr>
      <vt:lpstr>Bitcoin Dominance Index</vt:lpstr>
      <vt:lpstr>Community Infighting</vt:lpstr>
      <vt:lpstr>Community Infighting</vt:lpstr>
      <vt:lpstr>Who Am I?</vt:lpstr>
      <vt:lpstr>Agenda</vt:lpstr>
      <vt:lpstr>What are sidechains?</vt:lpstr>
      <vt:lpstr>What are sidechains?</vt:lpstr>
      <vt:lpstr>What’s the point?</vt:lpstr>
      <vt:lpstr>What’s the point?</vt:lpstr>
      <vt:lpstr>Part 2 – Drivechain  How do we make such a wonderous technology?</vt:lpstr>
      <vt:lpstr>Existing Ingredients -- get us Mostly There</vt:lpstr>
      <vt:lpstr>Before I talk about that main-to-side price-peg, I need to talk about some other things.</vt:lpstr>
      <vt:lpstr>The Bad News</vt:lpstr>
      <vt:lpstr>The Bad News</vt:lpstr>
      <vt:lpstr>More About the Hard Fork (Evil Fork)</vt:lpstr>
      <vt:lpstr>Drivechain -- Long Slow Transparent Vulnerable Withdrawals</vt:lpstr>
      <vt:lpstr>Batch the Withdrawals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Which traincar should advance?</vt:lpstr>
      <vt:lpstr>Meanwhile, the sidechain…</vt:lpstr>
      <vt:lpstr>Part 3 – Security Model </vt:lpstr>
      <vt:lpstr>Part 3 – Security Model</vt:lpstr>
      <vt:lpstr>[Credible threat of] UASF Defense</vt:lpstr>
      <vt:lpstr>Miner Economics</vt:lpstr>
      <vt:lpstr>Vs Miner Centralization (51% Attack), even more secure than LN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Sztorc</dc:creator>
  <cp:lastModifiedBy>Paul Sztorc</cp:lastModifiedBy>
  <cp:revision>62</cp:revision>
  <dcterms:created xsi:type="dcterms:W3CDTF">2018-01-26T05:54:32Z</dcterms:created>
  <dcterms:modified xsi:type="dcterms:W3CDTF">2018-01-27T14:11:02Z</dcterms:modified>
</cp:coreProperties>
</file>