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57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4" r:id="rId20"/>
    <p:sldId id="283" r:id="rId21"/>
    <p:sldId id="281" r:id="rId22"/>
    <p:sldId id="285" r:id="rId23"/>
    <p:sldId id="262" r:id="rId24"/>
    <p:sldId id="260" r:id="rId25"/>
    <p:sldId id="261" r:id="rId26"/>
    <p:sldId id="265" r:id="rId27"/>
    <p:sldId id="286" r:id="rId28"/>
    <p:sldId id="264" r:id="rId29"/>
    <p:sldId id="266" r:id="rId30"/>
    <p:sldId id="287" r:id="rId31"/>
    <p:sldId id="288" r:id="rId32"/>
    <p:sldId id="289" r:id="rId33"/>
    <p:sldId id="263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F41B80-EE0B-4C9C-91E9-8F072E77AB66}">
          <p14:sldIdLst>
            <p14:sldId id="256"/>
            <p14:sldId id="258"/>
          </p14:sldIdLst>
        </p14:section>
        <p14:section name="SC Beliefs" id="{BA6A8F00-76D7-4C65-87E3-CED3367AD58B}">
          <p14:sldIdLst>
            <p14:sldId id="259"/>
            <p14:sldId id="257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4"/>
            <p14:sldId id="283"/>
            <p14:sldId id="281"/>
          </p14:sldIdLst>
        </p14:section>
        <p14:section name="Identity Crisis" id="{A8093054-8D19-4612-A7E4-451376C23A67}">
          <p14:sldIdLst>
            <p14:sldId id="285"/>
            <p14:sldId id="262"/>
            <p14:sldId id="260"/>
            <p14:sldId id="261"/>
            <p14:sldId id="265"/>
            <p14:sldId id="286"/>
            <p14:sldId id="264"/>
            <p14:sldId id="266"/>
            <p14:sldId id="287"/>
            <p14:sldId id="288"/>
            <p14:sldId id="289"/>
            <p14:sldId id="263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98" autoAdjust="0"/>
  </p:normalViewPr>
  <p:slideViewPr>
    <p:cSldViewPr snapToGrid="0">
      <p:cViewPr varScale="1">
        <p:scale>
          <a:sx n="68" d="100"/>
          <a:sy n="68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89CF1-8549-4DC9-B3EF-5A64B2E287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D8F2C83-BA65-4BB9-8381-8A353461B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187288"/>
            <a:ext cx="5486400" cy="1145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0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9CF1-8549-4DC9-B3EF-5A64B2E28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claim is that:</a:t>
            </a:r>
          </a:p>
          <a:p>
            <a:r>
              <a:rPr lang="en-US" dirty="0"/>
              <a:t> 1. sidechains offer a conditional payment to miners</a:t>
            </a:r>
          </a:p>
          <a:p>
            <a:r>
              <a:rPr lang="en-US" dirty="0"/>
              <a:t> 2. the conditions are bad for Bitcoin</a:t>
            </a:r>
          </a:p>
          <a:p>
            <a:r>
              <a:rPr lang="en-US" dirty="0"/>
              <a:t> 3. the miners have no choice to accept,</a:t>
            </a:r>
          </a:p>
          <a:p>
            <a:r>
              <a:rPr lang="en-US" dirty="0"/>
              <a:t>   Therefore, sidechains are bad for Bitcoin.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9CF1-8549-4DC9-B3EF-5A64B2E287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claim is that:</a:t>
            </a:r>
          </a:p>
          <a:p>
            <a:r>
              <a:rPr lang="en-US" dirty="0"/>
              <a:t> 1. sidechains offer a conditional payment to miners</a:t>
            </a:r>
          </a:p>
          <a:p>
            <a:r>
              <a:rPr lang="en-US" dirty="0"/>
              <a:t> 2. the conditions are bad for Bitcoin</a:t>
            </a:r>
          </a:p>
          <a:p>
            <a:r>
              <a:rPr lang="en-US" dirty="0"/>
              <a:t> 3. the miners have no choice to accept,</a:t>
            </a:r>
          </a:p>
          <a:p>
            <a:r>
              <a:rPr lang="en-US" dirty="0"/>
              <a:t>   Therefore, sidechains are bad for Bitcoin.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9CF1-8549-4DC9-B3EF-5A64B2E287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9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claim is that:</a:t>
            </a:r>
          </a:p>
          <a:p>
            <a:r>
              <a:rPr lang="en-US" dirty="0"/>
              <a:t> 1. sidechains offer a conditional payment to miners</a:t>
            </a:r>
          </a:p>
          <a:p>
            <a:r>
              <a:rPr lang="en-US" dirty="0"/>
              <a:t> 2. the conditions are bad for Bitcoin</a:t>
            </a:r>
          </a:p>
          <a:p>
            <a:r>
              <a:rPr lang="en-US" dirty="0"/>
              <a:t> 3. the miners have no choice to accept,</a:t>
            </a:r>
          </a:p>
          <a:p>
            <a:r>
              <a:rPr lang="en-US" dirty="0"/>
              <a:t>   Therefore, sidechains are bad for Bitcoin.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9CF1-8549-4DC9-B3EF-5A64B2E287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claim is that:</a:t>
            </a:r>
          </a:p>
          <a:p>
            <a:r>
              <a:rPr lang="en-US" dirty="0"/>
              <a:t> 1. sidechains offer a conditional payment to miners</a:t>
            </a:r>
          </a:p>
          <a:p>
            <a:r>
              <a:rPr lang="en-US" dirty="0"/>
              <a:t> 2. the conditions are bad for Bitcoin</a:t>
            </a:r>
          </a:p>
          <a:p>
            <a:r>
              <a:rPr lang="en-US" dirty="0"/>
              <a:t> 3. the miners have no choice to accept,</a:t>
            </a:r>
          </a:p>
          <a:p>
            <a:r>
              <a:rPr lang="en-US" dirty="0"/>
              <a:t>   Therefore, sidechains are bad for Bitcoin.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9CF1-8549-4DC9-B3EF-5A64B2E287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739E-2721-4C61-9D6D-B22D2D001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B3BC5-4FE3-4493-9365-CD16D997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BC35-E245-4DB1-8422-EF77D298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3B6-AE6A-4C1B-9641-85BE111B90C4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7759-634E-4638-80BB-4AC4750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B598-11CD-4BD2-8E28-FB7205C5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5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AED0-B174-427E-873D-5D21B4A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E510F-0747-46B7-BA4B-0184F2FF9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D455-43B7-41F3-A749-A3EC4EFD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3AC4-6FB2-4483-A323-D5F4914EEE5C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661E-33A1-4843-9ACA-FC9B8FC8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F51A-AD63-4EF7-A5F0-0142CA2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DFE14-CD86-4952-BE15-F097B62B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94B9C-58B0-4F58-98AA-CA5AE043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FBDD-D38C-4A35-BAC7-EAF760E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989F-C03C-444A-8281-45928332B3CC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86F4-D87D-4B3C-9960-5511C2B8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ABC6-FC68-4FBC-BB17-8D27F6A5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03EE-608C-4326-98A7-8364EC08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3885-A5F6-4464-99DC-58069C51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4EEB-DAC9-4D71-A90C-76E10B11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F261-71FF-4C1F-A5E7-80711A8CABFC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AD08-CC74-4FAC-8DE5-F5C8F0DF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00FF-9077-4039-BA6F-7F1F82E2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8535" y="6452602"/>
            <a:ext cx="2743200" cy="365125"/>
          </a:xfrm>
        </p:spPr>
        <p:txBody>
          <a:bodyPr/>
          <a:lstStyle/>
          <a:p>
            <a:fld id="{5A3F91CF-E843-42AF-B09F-C8590E22047B}" type="slidenum">
              <a:rPr lang="en-US" smtClean="0"/>
              <a:pPr/>
              <a:t>‹#›</a:t>
            </a:fld>
            <a:r>
              <a:rPr lang="en-US" dirty="0"/>
              <a:t> of n</a:t>
            </a:r>
          </a:p>
        </p:txBody>
      </p:sp>
    </p:spTree>
    <p:extLst>
      <p:ext uri="{BB962C8B-B14F-4D97-AF65-F5344CB8AC3E}">
        <p14:creationId xmlns:p14="http://schemas.microsoft.com/office/powerpoint/2010/main" val="828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7C7-D8C5-478C-BBC4-45B0E6CF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6C3B-27A4-47FB-B151-F22ED73C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4D5F-70F5-4B85-870F-7AF2F9A8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0669-E3FF-4CC0-95F7-7F94CB886424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FF55-60EA-426D-B318-00D8CFEF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2831-0BC6-4406-BE7D-18490009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C19C-A21A-4811-AC70-6514D474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D1A9-EEC7-4B6D-A6FF-338FE045F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77704-2754-4E78-8EC5-C014C8D9A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E9EDA-0FAB-4788-8CD1-ED2CE0C4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8F3-72D7-4282-871A-09ABF41E9727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8F612-CD28-43A3-9428-FAB7AB75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0928-2986-4C88-8D94-8F68816F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B132-3E29-46C0-BAAE-71408379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6041-9B66-473B-AF85-724282B2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667D-C279-4EA0-8A55-3DA2B12C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7409-D915-48B1-A4F9-B14EDDC6A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C30D-99EB-4B77-AF6F-8EFA02927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4C36-B3AE-4668-A6CB-1340D85C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DB2D-EE27-4E80-ACCF-EBFCF73D90C1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1E0FE-F6D4-4848-BB50-FFB33C1E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50948-5631-4118-86CE-B4DD3FB8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87B0-C006-4498-9502-C6B51C48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9B8A9-C62A-4C32-93F2-B5693CC7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488F-52BC-468E-89CB-2862EE0B76A3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77F57-867C-46AB-9D5E-E146BBD4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260DB-8802-4C37-8EF5-E72D2796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BA9C8-4066-421D-9CA1-AF20E4BF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6416-7DCB-4993-BD9C-193F3EF9D709}" type="datetime1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E055B-C70E-46C5-A4C6-65C50735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7EF37-28F3-42F6-84F5-20F9E6CB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CB70-7BA5-4529-B081-A4158C1E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4376-B67A-433C-8BEC-DBEA74E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6F73-D7E7-440E-8069-8004ADD8D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C1BC3-6A7B-4A8B-BBF5-92D6121D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62EC-49E1-461D-9B26-B1A03BB5C166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D4BD-1446-4BF8-B292-CBA20F8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07AC-FD30-4FAB-99D5-6CB3A113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7538-DC85-4062-8128-BD00991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53F9-6B2E-42CE-8552-4BB1885C2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41B74-D032-469D-9D85-47DDC80DD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364E1-1EBF-4008-BAF1-0FA2B5CF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117A-98BA-4C02-8DD6-E016E18C790E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69B3-016F-4A52-AF9C-02CBEFAE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46F4-2D1E-4BD8-BA02-49A23729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4954C-A4BD-4168-B5D9-518C2B9B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EAE28-0889-42D4-83BE-0F3505C1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26AA-27A1-4B7E-9E1A-61430941A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554D-FB93-4DCE-9242-271E8217A27A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817C-ADC6-4901-ABC3-F1537702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6452" y="63760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2653-6E0B-4F57-8220-00013EBF6B80}" type="slidenum">
              <a:rPr lang="en-US" smtClean="0"/>
              <a:pPr/>
              <a:t>‹#›</a:t>
            </a:fld>
            <a:r>
              <a:rPr lang="en-US" dirty="0"/>
              <a:t> of n</a:t>
            </a:r>
          </a:p>
        </p:txBody>
      </p:sp>
    </p:spTree>
    <p:extLst>
      <p:ext uri="{BB962C8B-B14F-4D97-AF65-F5344CB8AC3E}">
        <p14:creationId xmlns:p14="http://schemas.microsoft.com/office/powerpoint/2010/main" val="279603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E827-7602-4372-B86B-55004C7BC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393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Consensus and Dissent</a:t>
            </a:r>
            <a:br>
              <a:rPr lang="en-US" sz="7200" dirty="0"/>
            </a:br>
            <a:r>
              <a:rPr lang="en-US" sz="4000" dirty="0"/>
              <a:t>or: “Meta-Consensus” – “Consensus about </a:t>
            </a:r>
            <a:r>
              <a:rPr lang="en-US" sz="4000" i="1" dirty="0"/>
              <a:t>what</a:t>
            </a:r>
            <a:r>
              <a:rPr lang="en-US" sz="4000" dirty="0"/>
              <a:t> we have consensus 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9C6A9-1ACD-448C-83F9-5211C091E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7550"/>
            <a:ext cx="9144000" cy="289651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Building on Bitcoin</a:t>
            </a:r>
            <a:br>
              <a:rPr lang="en-US" sz="3200" dirty="0"/>
            </a:br>
            <a:r>
              <a:rPr lang="en-US" sz="3200" dirty="0" err="1"/>
              <a:t>Lisboa</a:t>
            </a:r>
            <a:r>
              <a:rPr lang="en-US" sz="3200" dirty="0"/>
              <a:t>, Portugal -- 4 July 2018</a:t>
            </a:r>
          </a:p>
          <a:p>
            <a:endParaRPr lang="en-US" sz="3200" dirty="0"/>
          </a:p>
          <a:p>
            <a:r>
              <a:rPr lang="en-US" sz="3200" dirty="0"/>
              <a:t>Paul </a:t>
            </a:r>
            <a:r>
              <a:rPr lang="en-US" sz="3200" dirty="0" err="1"/>
              <a:t>Sztorc</a:t>
            </a:r>
            <a:br>
              <a:rPr lang="en-US" sz="3200" dirty="0"/>
            </a:br>
            <a:r>
              <a:rPr lang="en-US" sz="3200" dirty="0"/>
              <a:t>Twitter: @</a:t>
            </a:r>
            <a:r>
              <a:rPr lang="en-US" sz="3200" dirty="0" err="1"/>
              <a:t>truthcoin</a:t>
            </a:r>
            <a:endParaRPr lang="en-US" sz="3200" dirty="0"/>
          </a:p>
          <a:p>
            <a:r>
              <a:rPr lang="en-US" sz="3200" dirty="0"/>
              <a:t>paul@tierion.com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92B7C-7CF5-4BAC-B235-7E8EC1FFDFA7}"/>
              </a:ext>
            </a:extLst>
          </p:cNvPr>
          <p:cNvSpPr txBox="1"/>
          <p:nvPr/>
        </p:nvSpPr>
        <p:spPr>
          <a:xfrm>
            <a:off x="6816799" y="6368716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16C8 1597 E76E 86E6 C01E F037 AA4B 3330 F162 C410</a:t>
            </a:r>
            <a:endParaRPr lang="en-US" dirty="0"/>
          </a:p>
        </p:txBody>
      </p:sp>
      <p:pic>
        <p:nvPicPr>
          <p:cNvPr id="5122" name="Picture 2" descr="Image result for tierion logo">
            <a:extLst>
              <a:ext uri="{FF2B5EF4-FFF2-40B4-BE49-F238E27FC236}">
                <a16:creationId xmlns:a16="http://schemas.microsoft.com/office/drawing/2014/main" id="{8D431B60-BE4F-4C2E-8510-E3FF4C86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44964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3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ckaxe icon">
            <a:extLst>
              <a:ext uri="{FF2B5EF4-FFF2-40B4-BE49-F238E27FC236}">
                <a16:creationId xmlns:a16="http://schemas.microsoft.com/office/drawing/2014/main" id="{C5A2BBC0-0FA8-41FF-8C31-68AFA88C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43" y="1151564"/>
            <a:ext cx="3229382" cy="27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4B847-78F7-45F6-9EC2-D0CDC95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321B8-D847-45A8-A7B8-33790653EB23}"/>
              </a:ext>
            </a:extLst>
          </p:cNvPr>
          <p:cNvSpPr txBox="1"/>
          <p:nvPr/>
        </p:nvSpPr>
        <p:spPr>
          <a:xfrm>
            <a:off x="1810981" y="4432047"/>
            <a:ext cx="86742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SCs offer a </a:t>
            </a:r>
            <a:r>
              <a:rPr lang="en-US" sz="3600" b="1" u="sng" dirty="0"/>
              <a:t>conditional payment</a:t>
            </a:r>
            <a:r>
              <a:rPr lang="en-US" sz="3600" dirty="0"/>
              <a:t> to miners,</a:t>
            </a:r>
            <a:endParaRPr lang="en-US" sz="3600" b="1" dirty="0"/>
          </a:p>
          <a:p>
            <a:pPr marL="342900" indent="-342900">
              <a:buAutoNum type="arabicPeriod"/>
            </a:pPr>
            <a:r>
              <a:rPr lang="en-US" sz="3600" dirty="0"/>
              <a:t> Miners have </a:t>
            </a:r>
            <a:r>
              <a:rPr lang="en-US" sz="3600" b="1" u="sng" dirty="0"/>
              <a:t>no choice</a:t>
            </a:r>
            <a:r>
              <a:rPr lang="en-US" sz="3600" dirty="0"/>
              <a:t> but to accept,</a:t>
            </a:r>
          </a:p>
          <a:p>
            <a:pPr marL="342900" indent="-342900">
              <a:buAutoNum type="arabicPeriod"/>
            </a:pPr>
            <a:r>
              <a:rPr lang="en-US" sz="3600" dirty="0"/>
              <a:t> The </a:t>
            </a:r>
            <a:r>
              <a:rPr lang="en-US" sz="3600" b="1" u="sng" dirty="0"/>
              <a:t>conditions are bad</a:t>
            </a:r>
            <a:r>
              <a:rPr lang="en-US" sz="3600" dirty="0"/>
              <a:t> for Bitcoin.</a:t>
            </a:r>
          </a:p>
          <a:p>
            <a:r>
              <a:rPr lang="en-US" sz="3600" dirty="0"/>
              <a:t>          Ergo: SCs are bad for Bitcoin.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83BBC7-5B74-4737-A8D1-BDC202D2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173854"/>
            <a:ext cx="10515600" cy="1325563"/>
          </a:xfrm>
        </p:spPr>
        <p:txBody>
          <a:bodyPr/>
          <a:lstStyle/>
          <a:p>
            <a:r>
              <a:rPr lang="en-US" b="1" dirty="0"/>
              <a:t>“Sidechains affects the miners”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2EC848-D0CA-4FBB-A108-858A63792806}"/>
              </a:ext>
            </a:extLst>
          </p:cNvPr>
          <p:cNvSpPr/>
          <p:nvPr/>
        </p:nvSpPr>
        <p:spPr>
          <a:xfrm rot="20769157">
            <a:off x="5313788" y="1650034"/>
            <a:ext cx="2454442" cy="942050"/>
          </a:xfrm>
          <a:prstGeom prst="rightArrow">
            <a:avLst/>
          </a:prstGeom>
          <a:solidFill>
            <a:srgbClr val="92D050">
              <a:alpha val="5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3AD917F-4F41-44F4-AAFA-0C7D3BFB217B}"/>
              </a:ext>
            </a:extLst>
          </p:cNvPr>
          <p:cNvSpPr/>
          <p:nvPr/>
        </p:nvSpPr>
        <p:spPr>
          <a:xfrm rot="382693">
            <a:off x="5393037" y="2825727"/>
            <a:ext cx="2454442" cy="900321"/>
          </a:xfrm>
          <a:prstGeom prst="rightArrow">
            <a:avLst/>
          </a:prstGeom>
          <a:solidFill>
            <a:srgbClr val="FF0000">
              <a:alpha val="5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95591-FA56-4EBB-B66F-15A36B8AF671}"/>
              </a:ext>
            </a:extLst>
          </p:cNvPr>
          <p:cNvSpPr txBox="1"/>
          <p:nvPr/>
        </p:nvSpPr>
        <p:spPr>
          <a:xfrm>
            <a:off x="3003419" y="3340276"/>
            <a:ext cx="2233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Run SC?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0C560-284E-48E8-BA15-10830D281064}"/>
              </a:ext>
            </a:extLst>
          </p:cNvPr>
          <p:cNvSpPr txBox="1"/>
          <p:nvPr/>
        </p:nvSpPr>
        <p:spPr>
          <a:xfrm>
            <a:off x="7889892" y="1517978"/>
            <a:ext cx="319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Gain </a:t>
            </a:r>
            <a:r>
              <a:rPr lang="en-US" sz="3600" dirty="0" err="1"/>
              <a:t>txn</a:t>
            </a:r>
            <a:r>
              <a:rPr lang="en-US" sz="3600" dirty="0"/>
              <a:t> fees.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80899-F852-4B3E-9F07-5241EA36D60A}"/>
              </a:ext>
            </a:extLst>
          </p:cNvPr>
          <p:cNvSpPr txBox="1"/>
          <p:nvPr/>
        </p:nvSpPr>
        <p:spPr>
          <a:xfrm>
            <a:off x="7889892" y="305935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Don’t earn.</a:t>
            </a: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E04030DA-DD17-4EBD-A3C0-D40CCDE0A2A7}"/>
              </a:ext>
            </a:extLst>
          </p:cNvPr>
          <p:cNvSpPr/>
          <p:nvPr/>
        </p:nvSpPr>
        <p:spPr>
          <a:xfrm rot="19071592">
            <a:off x="1233496" y="5395765"/>
            <a:ext cx="946575" cy="380887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AB7EF168-2AE9-4E33-9A1E-726D241A3985}"/>
              </a:ext>
            </a:extLst>
          </p:cNvPr>
          <p:cNvSpPr/>
          <p:nvPr/>
        </p:nvSpPr>
        <p:spPr>
          <a:xfrm rot="19071592">
            <a:off x="1233495" y="4220563"/>
            <a:ext cx="946575" cy="380887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B2238-5757-4B01-B76D-BFE30D253DFD}"/>
              </a:ext>
            </a:extLst>
          </p:cNvPr>
          <p:cNvSpPr txBox="1"/>
          <p:nvPr/>
        </p:nvSpPr>
        <p:spPr>
          <a:xfrm>
            <a:off x="1150223" y="4432046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575D4-61FD-41AA-931A-915274617883}"/>
              </a:ext>
            </a:extLst>
          </p:cNvPr>
          <p:cNvSpPr/>
          <p:nvPr/>
        </p:nvSpPr>
        <p:spPr>
          <a:xfrm>
            <a:off x="1153563" y="3039148"/>
            <a:ext cx="4060722" cy="11979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Obtain mining license?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AE36CBF-F660-444D-898A-44AAD317DECA}"/>
              </a:ext>
            </a:extLst>
          </p:cNvPr>
          <p:cNvSpPr/>
          <p:nvPr/>
        </p:nvSpPr>
        <p:spPr>
          <a:xfrm>
            <a:off x="6054636" y="4226765"/>
            <a:ext cx="5827551" cy="2252832"/>
          </a:xfrm>
          <a:prstGeom prst="wedgeRectCallout">
            <a:avLst>
              <a:gd name="adj1" fmla="val -76099"/>
              <a:gd name="adj2" fmla="val 8619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 will pay </a:t>
            </a:r>
            <a:r>
              <a:rPr lang="en-US" sz="3600" b="1" u="sng" dirty="0">
                <a:solidFill>
                  <a:schemeClr val="tx1"/>
                </a:solidFill>
              </a:rPr>
              <a:t>1 </a:t>
            </a:r>
            <a:r>
              <a:rPr lang="en-US" sz="3600" b="1" u="sng" dirty="0" err="1">
                <a:solidFill>
                  <a:schemeClr val="tx1"/>
                </a:solidFill>
              </a:rPr>
              <a:t>satoshi</a:t>
            </a:r>
            <a:r>
              <a:rPr lang="en-US" sz="3600" b="1" u="sng" dirty="0">
                <a:solidFill>
                  <a:schemeClr val="tx1"/>
                </a:solidFill>
              </a:rPr>
              <a:t> per year</a:t>
            </a:r>
            <a:r>
              <a:rPr lang="en-US" sz="3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3600" dirty="0"/>
              <a:t>to any miner who</a:t>
            </a:r>
          </a:p>
          <a:p>
            <a:pPr algn="ctr"/>
            <a:r>
              <a:rPr lang="en-US" sz="3600" i="1" dirty="0">
                <a:solidFill>
                  <a:srgbClr val="0070C0"/>
                </a:solidFill>
              </a:rPr>
              <a:t>obtains a mining license.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DF4016-C8B8-46B7-9E2D-EE1A554CDE7C}"/>
              </a:ext>
            </a:extLst>
          </p:cNvPr>
          <p:cNvSpPr/>
          <p:nvPr/>
        </p:nvSpPr>
        <p:spPr>
          <a:xfrm>
            <a:off x="9371688" y="1499417"/>
            <a:ext cx="2003261" cy="71941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 </a:t>
            </a:r>
            <a:r>
              <a:rPr lang="en-US" sz="3600" dirty="0" err="1">
                <a:solidFill>
                  <a:schemeClr val="tx1"/>
                </a:solidFill>
              </a:rPr>
              <a:t>satoshi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EDDEC-92D5-4314-A2C0-E9868919A82F}"/>
              </a:ext>
            </a:extLst>
          </p:cNvPr>
          <p:cNvSpPr/>
          <p:nvPr/>
        </p:nvSpPr>
        <p:spPr>
          <a:xfrm>
            <a:off x="258652" y="342433"/>
            <a:ext cx="3229382" cy="8344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US FED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ECAFF-6AE3-41CB-B1D4-5C98F81A82BB}"/>
              </a:ext>
            </a:extLst>
          </p:cNvPr>
          <p:cNvSpPr/>
          <p:nvPr/>
        </p:nvSpPr>
        <p:spPr>
          <a:xfrm>
            <a:off x="9862006" y="664931"/>
            <a:ext cx="1716258" cy="443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inducement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08521-0B0B-4B41-BC74-EF79BBBE9ECD}"/>
              </a:ext>
            </a:extLst>
          </p:cNvPr>
          <p:cNvSpPr/>
          <p:nvPr/>
        </p:nvSpPr>
        <p:spPr>
          <a:xfrm>
            <a:off x="259294" y="3816269"/>
            <a:ext cx="1716258" cy="443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thing</a:t>
            </a:r>
          </a:p>
        </p:txBody>
      </p:sp>
      <p:pic>
        <p:nvPicPr>
          <p:cNvPr id="4098" name="Picture 2" descr="Image result for us fed icon">
            <a:extLst>
              <a:ext uri="{FF2B5EF4-FFF2-40B4-BE49-F238E27FC236}">
                <a16:creationId xmlns:a16="http://schemas.microsoft.com/office/drawing/2014/main" id="{EB9BB57F-D323-4626-93EE-77DE9327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64" y="4478939"/>
            <a:ext cx="2112124" cy="211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5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AE6D-AE79-43DA-8530-FE245895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-127246"/>
            <a:ext cx="10515600" cy="1325563"/>
          </a:xfrm>
        </p:spPr>
        <p:txBody>
          <a:bodyPr/>
          <a:lstStyle/>
          <a:p>
            <a:r>
              <a:rPr lang="en-US" b="1" dirty="0"/>
              <a:t>Belief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DC68-2820-4514-B84E-8ABCDA9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55DE1C-AFB3-4896-AE00-DDE50985B28E}"/>
              </a:ext>
            </a:extLst>
          </p:cNvPr>
          <p:cNvSpPr txBox="1">
            <a:spLocks/>
          </p:cNvSpPr>
          <p:nvPr/>
        </p:nvSpPr>
        <p:spPr>
          <a:xfrm>
            <a:off x="1002323" y="869807"/>
            <a:ext cx="10515600" cy="238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1" dirty="0"/>
              <a:t>“Sidechains allow</a:t>
            </a:r>
            <a:br>
              <a:rPr lang="en-US" sz="6600" b="1" i="1" dirty="0"/>
            </a:br>
            <a:r>
              <a:rPr lang="en-US" sz="6600" b="1" i="1" dirty="0"/>
              <a:t>miners to steal BTC.”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8E33E-5B94-4B14-AC44-FD13183FA7F9}"/>
              </a:ext>
            </a:extLst>
          </p:cNvPr>
          <p:cNvSpPr/>
          <p:nvPr/>
        </p:nvSpPr>
        <p:spPr>
          <a:xfrm>
            <a:off x="7244861" y="1126270"/>
            <a:ext cx="2097193" cy="908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E2A4A9E-4335-40C0-B6E6-4A57059095D5}"/>
              </a:ext>
            </a:extLst>
          </p:cNvPr>
          <p:cNvSpPr/>
          <p:nvPr/>
        </p:nvSpPr>
        <p:spPr>
          <a:xfrm>
            <a:off x="7995138" y="-257054"/>
            <a:ext cx="750277" cy="118462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9E4DD78-D380-497F-B143-C58EEB730D00}"/>
              </a:ext>
            </a:extLst>
          </p:cNvPr>
          <p:cNvSpPr/>
          <p:nvPr/>
        </p:nvSpPr>
        <p:spPr>
          <a:xfrm>
            <a:off x="6828073" y="924758"/>
            <a:ext cx="2930768" cy="1368990"/>
          </a:xfrm>
          <a:prstGeom prst="mathMultiply">
            <a:avLst>
              <a:gd name="adj1" fmla="val 98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618989-C3D2-4EAB-BD05-9394AA5AC222}"/>
              </a:ext>
            </a:extLst>
          </p:cNvPr>
          <p:cNvSpPr txBox="1">
            <a:spLocks/>
          </p:cNvSpPr>
          <p:nvPr/>
        </p:nvSpPr>
        <p:spPr>
          <a:xfrm>
            <a:off x="838200" y="3150575"/>
            <a:ext cx="10515600" cy="238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err="1"/>
              <a:t>Hashrate</a:t>
            </a:r>
            <a:r>
              <a:rPr lang="en-US" sz="6600" b="1" dirty="0"/>
              <a:t> majority can</a:t>
            </a:r>
            <a:br>
              <a:rPr lang="en-US" sz="6600" b="1" dirty="0"/>
            </a:br>
            <a:r>
              <a:rPr lang="en-US" sz="6600" b="1" dirty="0"/>
              <a:t>steal from anything.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BD7DDE-83AE-43F4-849A-0393E5696DD0}"/>
              </a:ext>
            </a:extLst>
          </p:cNvPr>
          <p:cNvSpPr txBox="1">
            <a:spLocks/>
          </p:cNvSpPr>
          <p:nvPr/>
        </p:nvSpPr>
        <p:spPr>
          <a:xfrm>
            <a:off x="4032739" y="5340475"/>
            <a:ext cx="6951474" cy="1306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(SCs, </a:t>
            </a:r>
            <a:r>
              <a:rPr lang="en-US" sz="3600" b="1" dirty="0" err="1"/>
              <a:t>mainnet</a:t>
            </a:r>
            <a:r>
              <a:rPr lang="en-US" sz="3600" b="1" dirty="0"/>
              <a:t>, LN)</a:t>
            </a:r>
          </a:p>
          <a:p>
            <a:pPr algn="ctr"/>
            <a:r>
              <a:rPr lang="en-US" sz="3600" b="1" dirty="0"/>
              <a:t>All have identical security assumptions.</a:t>
            </a:r>
          </a:p>
        </p:txBody>
      </p:sp>
    </p:spTree>
    <p:extLst>
      <p:ext uri="{BB962C8B-B14F-4D97-AF65-F5344CB8AC3E}">
        <p14:creationId xmlns:p14="http://schemas.microsoft.com/office/powerpoint/2010/main" val="217751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AE6D-AE79-43DA-8530-FE245895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-127246"/>
            <a:ext cx="10515600" cy="1325563"/>
          </a:xfrm>
        </p:spPr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Hashrate</a:t>
            </a:r>
            <a:r>
              <a:rPr lang="en-US" b="1" dirty="0"/>
              <a:t> majority can steal coins”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DC68-2820-4514-B84E-8ABCDA9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E93D4-442D-4E78-8CC5-225A62B8115E}"/>
              </a:ext>
            </a:extLst>
          </p:cNvPr>
          <p:cNvSpPr/>
          <p:nvPr/>
        </p:nvSpPr>
        <p:spPr>
          <a:xfrm>
            <a:off x="1547448" y="2215662"/>
            <a:ext cx="750276" cy="72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A7551-43F5-47B5-B6CB-1211614B02A9}"/>
              </a:ext>
            </a:extLst>
          </p:cNvPr>
          <p:cNvSpPr txBox="1"/>
          <p:nvPr/>
        </p:nvSpPr>
        <p:spPr>
          <a:xfrm>
            <a:off x="1402572" y="3033716"/>
            <a:ext cx="104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90 BTC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6FD8FC-C83B-4550-AA3E-1E1584FF57FF}"/>
              </a:ext>
            </a:extLst>
          </p:cNvPr>
          <p:cNvSpPr/>
          <p:nvPr/>
        </p:nvSpPr>
        <p:spPr>
          <a:xfrm>
            <a:off x="2916114" y="2215662"/>
            <a:ext cx="16646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41EEF17-42FF-4EEE-B815-5E70F8472015}"/>
              </a:ext>
            </a:extLst>
          </p:cNvPr>
          <p:cNvSpPr/>
          <p:nvPr/>
        </p:nvSpPr>
        <p:spPr>
          <a:xfrm rot="5205687">
            <a:off x="2602264" y="1571514"/>
            <a:ext cx="1040028" cy="3386065"/>
          </a:xfrm>
          <a:prstGeom prst="circularArrow">
            <a:avLst>
              <a:gd name="adj1" fmla="val 18002"/>
              <a:gd name="adj2" fmla="val 2534036"/>
              <a:gd name="adj3" fmla="val 20457679"/>
              <a:gd name="adj4" fmla="val 10800000"/>
              <a:gd name="adj5" fmla="val 19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F8489-C047-4971-B856-34EACE406A17}"/>
              </a:ext>
            </a:extLst>
          </p:cNvPr>
          <p:cNvSpPr txBox="1"/>
          <p:nvPr/>
        </p:nvSpPr>
        <p:spPr>
          <a:xfrm>
            <a:off x="3228438" y="3729335"/>
            <a:ext cx="104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 BTC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712E4-1FBC-49F8-A42B-7C7964AEF910}"/>
              </a:ext>
            </a:extLst>
          </p:cNvPr>
          <p:cNvSpPr txBox="1"/>
          <p:nvPr/>
        </p:nvSpPr>
        <p:spPr>
          <a:xfrm>
            <a:off x="3236952" y="1753997"/>
            <a:ext cx="104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80 BTC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26D071-9038-4475-AFAC-8CA19A7A6CE2}"/>
              </a:ext>
            </a:extLst>
          </p:cNvPr>
          <p:cNvSpPr/>
          <p:nvPr/>
        </p:nvSpPr>
        <p:spPr>
          <a:xfrm>
            <a:off x="4901629" y="2083078"/>
            <a:ext cx="750276" cy="7268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E70E6-11C0-489A-8093-A5A4D55D09CC}"/>
              </a:ext>
            </a:extLst>
          </p:cNvPr>
          <p:cNvSpPr/>
          <p:nvPr/>
        </p:nvSpPr>
        <p:spPr>
          <a:xfrm>
            <a:off x="2442600" y="1466850"/>
            <a:ext cx="3824850" cy="2990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EAB154-EB77-4E25-8D2E-3A549AF057C7}"/>
              </a:ext>
            </a:extLst>
          </p:cNvPr>
          <p:cNvSpPr txBox="1"/>
          <p:nvPr/>
        </p:nvSpPr>
        <p:spPr>
          <a:xfrm>
            <a:off x="3344004" y="4522245"/>
            <a:ext cx="1344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80 BTC </a:t>
            </a:r>
            <a:r>
              <a:rPr lang="en-US" dirty="0" err="1"/>
              <a:t>txn</a:t>
            </a:r>
            <a:endParaRPr lang="en-US" dirty="0"/>
          </a:p>
          <a:p>
            <a:pPr algn="ctr"/>
            <a:r>
              <a:rPr lang="en-US" dirty="0"/>
              <a:t>From A to B.</a:t>
            </a:r>
          </a:p>
        </p:txBody>
      </p:sp>
    </p:spTree>
    <p:extLst>
      <p:ext uri="{BB962C8B-B14F-4D97-AF65-F5344CB8AC3E}">
        <p14:creationId xmlns:p14="http://schemas.microsoft.com/office/powerpoint/2010/main" val="43004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AE6D-AE79-43DA-8530-FE245895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-127246"/>
            <a:ext cx="10515600" cy="1325563"/>
          </a:xfrm>
        </p:spPr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Hashrate</a:t>
            </a:r>
            <a:r>
              <a:rPr lang="en-US" b="1" dirty="0"/>
              <a:t> majority can steal coins”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DC68-2820-4514-B84E-8ABCDA9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385" y="6470545"/>
            <a:ext cx="2743200" cy="365125"/>
          </a:xfrm>
        </p:spPr>
        <p:txBody>
          <a:bodyPr/>
          <a:lstStyle/>
          <a:p>
            <a:fld id="{5A3F91CF-E843-42AF-B09F-C8590E22047B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E93D4-442D-4E78-8CC5-225A62B8115E}"/>
              </a:ext>
            </a:extLst>
          </p:cNvPr>
          <p:cNvSpPr/>
          <p:nvPr/>
        </p:nvSpPr>
        <p:spPr>
          <a:xfrm>
            <a:off x="1027434" y="1912701"/>
            <a:ext cx="750276" cy="72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A7551-43F5-47B5-B6CB-1211614B02A9}"/>
              </a:ext>
            </a:extLst>
          </p:cNvPr>
          <p:cNvSpPr txBox="1"/>
          <p:nvPr/>
        </p:nvSpPr>
        <p:spPr>
          <a:xfrm>
            <a:off x="882558" y="2730755"/>
            <a:ext cx="104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90 BTC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6FD8FC-C83B-4550-AA3E-1E1584FF57FF}"/>
              </a:ext>
            </a:extLst>
          </p:cNvPr>
          <p:cNvSpPr/>
          <p:nvPr/>
        </p:nvSpPr>
        <p:spPr>
          <a:xfrm>
            <a:off x="2916114" y="1644162"/>
            <a:ext cx="16646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41EEF17-42FF-4EEE-B815-5E70F8472015}"/>
              </a:ext>
            </a:extLst>
          </p:cNvPr>
          <p:cNvSpPr/>
          <p:nvPr/>
        </p:nvSpPr>
        <p:spPr>
          <a:xfrm rot="5205687">
            <a:off x="2501490" y="973724"/>
            <a:ext cx="1040028" cy="3386065"/>
          </a:xfrm>
          <a:prstGeom prst="circularArrow">
            <a:avLst>
              <a:gd name="adj1" fmla="val 18002"/>
              <a:gd name="adj2" fmla="val 2534036"/>
              <a:gd name="adj3" fmla="val 20457679"/>
              <a:gd name="adj4" fmla="val 10800000"/>
              <a:gd name="adj5" fmla="val 19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F8489-C047-4971-B856-34EACE406A17}"/>
              </a:ext>
            </a:extLst>
          </p:cNvPr>
          <p:cNvSpPr txBox="1"/>
          <p:nvPr/>
        </p:nvSpPr>
        <p:spPr>
          <a:xfrm>
            <a:off x="3228438" y="3157835"/>
            <a:ext cx="104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 BTC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712E4-1FBC-49F8-A42B-7C7964AEF910}"/>
              </a:ext>
            </a:extLst>
          </p:cNvPr>
          <p:cNvSpPr txBox="1"/>
          <p:nvPr/>
        </p:nvSpPr>
        <p:spPr>
          <a:xfrm>
            <a:off x="3236952" y="1182497"/>
            <a:ext cx="104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80 BTC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26D071-9038-4475-AFAC-8CA19A7A6CE2}"/>
              </a:ext>
            </a:extLst>
          </p:cNvPr>
          <p:cNvSpPr/>
          <p:nvPr/>
        </p:nvSpPr>
        <p:spPr>
          <a:xfrm>
            <a:off x="4901629" y="1511578"/>
            <a:ext cx="750276" cy="7268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E70E6-11C0-489A-8093-A5A4D55D09CC}"/>
              </a:ext>
            </a:extLst>
          </p:cNvPr>
          <p:cNvSpPr/>
          <p:nvPr/>
        </p:nvSpPr>
        <p:spPr>
          <a:xfrm>
            <a:off x="2442600" y="895350"/>
            <a:ext cx="3824850" cy="2990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BA51F-DA34-4763-B64A-BD5B7D875196}"/>
              </a:ext>
            </a:extLst>
          </p:cNvPr>
          <p:cNvSpPr txBox="1"/>
          <p:nvPr/>
        </p:nvSpPr>
        <p:spPr>
          <a:xfrm>
            <a:off x="3228437" y="5849089"/>
            <a:ext cx="150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10.01 BTC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77FEE3-C2EE-4792-9178-D37FBE01C80D}"/>
              </a:ext>
            </a:extLst>
          </p:cNvPr>
          <p:cNvSpPr/>
          <p:nvPr/>
        </p:nvSpPr>
        <p:spPr>
          <a:xfrm>
            <a:off x="4901629" y="4202832"/>
            <a:ext cx="750276" cy="726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359EDCB-95AF-49EC-AD62-4D81D121AEED}"/>
              </a:ext>
            </a:extLst>
          </p:cNvPr>
          <p:cNvSpPr/>
          <p:nvPr/>
        </p:nvSpPr>
        <p:spPr>
          <a:xfrm>
            <a:off x="2442600" y="3896386"/>
            <a:ext cx="3824850" cy="268106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DAEF492-FDEC-4774-B3D1-7AF99CA21409}"/>
              </a:ext>
            </a:extLst>
          </p:cNvPr>
          <p:cNvSpPr/>
          <p:nvPr/>
        </p:nvSpPr>
        <p:spPr>
          <a:xfrm>
            <a:off x="2905855" y="4385861"/>
            <a:ext cx="166467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9780C1B4-8CCA-466C-8592-084E889C86BA}"/>
              </a:ext>
            </a:extLst>
          </p:cNvPr>
          <p:cNvSpPr/>
          <p:nvPr/>
        </p:nvSpPr>
        <p:spPr>
          <a:xfrm rot="5205687">
            <a:off x="2491231" y="3715423"/>
            <a:ext cx="1040028" cy="3386065"/>
          </a:xfrm>
          <a:prstGeom prst="circularArrow">
            <a:avLst>
              <a:gd name="adj1" fmla="val 18002"/>
              <a:gd name="adj2" fmla="val 2534036"/>
              <a:gd name="adj3" fmla="val 20457679"/>
              <a:gd name="adj4" fmla="val 10800000"/>
              <a:gd name="adj5" fmla="val 19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C3E29F-5797-4EC4-B3F2-0AC2C3FE4BF5}"/>
              </a:ext>
            </a:extLst>
          </p:cNvPr>
          <p:cNvSpPr txBox="1"/>
          <p:nvPr/>
        </p:nvSpPr>
        <p:spPr>
          <a:xfrm>
            <a:off x="3139098" y="4003021"/>
            <a:ext cx="15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79.99 BTC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38AD81-BBE7-45A5-8140-273B74D0BAB1}"/>
              </a:ext>
            </a:extLst>
          </p:cNvPr>
          <p:cNvSpPr/>
          <p:nvPr/>
        </p:nvSpPr>
        <p:spPr>
          <a:xfrm>
            <a:off x="2271150" y="948618"/>
            <a:ext cx="8893416" cy="2681068"/>
          </a:xfrm>
          <a:prstGeom prst="round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3ED22AA-2085-47CB-8CD6-F27B39D794BF}"/>
              </a:ext>
            </a:extLst>
          </p:cNvPr>
          <p:cNvSpPr/>
          <p:nvPr/>
        </p:nvSpPr>
        <p:spPr>
          <a:xfrm>
            <a:off x="6070200" y="1663645"/>
            <a:ext cx="1664677" cy="4616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Circular 32">
            <a:extLst>
              <a:ext uri="{FF2B5EF4-FFF2-40B4-BE49-F238E27FC236}">
                <a16:creationId xmlns:a16="http://schemas.microsoft.com/office/drawing/2014/main" id="{DDA24637-0CA5-4D8D-9C6B-493C09996312}"/>
              </a:ext>
            </a:extLst>
          </p:cNvPr>
          <p:cNvSpPr/>
          <p:nvPr/>
        </p:nvSpPr>
        <p:spPr>
          <a:xfrm rot="5205687">
            <a:off x="5655576" y="993207"/>
            <a:ext cx="1040028" cy="3386065"/>
          </a:xfrm>
          <a:prstGeom prst="circularArrow">
            <a:avLst>
              <a:gd name="adj1" fmla="val 18002"/>
              <a:gd name="adj2" fmla="val 2534036"/>
              <a:gd name="adj3" fmla="val 20457679"/>
              <a:gd name="adj4" fmla="val 10800000"/>
              <a:gd name="adj5" fmla="val 1905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83C8AB-076A-4B43-B0F4-D336344C57CE}"/>
              </a:ext>
            </a:extLst>
          </p:cNvPr>
          <p:cNvSpPr/>
          <p:nvPr/>
        </p:nvSpPr>
        <p:spPr>
          <a:xfrm>
            <a:off x="7953953" y="1451481"/>
            <a:ext cx="750276" cy="726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43CF3-56E7-488F-BEB5-10667FCB43D8}"/>
              </a:ext>
            </a:extLst>
          </p:cNvPr>
          <p:cNvSpPr txBox="1"/>
          <p:nvPr/>
        </p:nvSpPr>
        <p:spPr>
          <a:xfrm>
            <a:off x="6191422" y="1251670"/>
            <a:ext cx="15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79.99 BTC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99A6AA-BAD0-4E86-A059-E36440B339C7}"/>
              </a:ext>
            </a:extLst>
          </p:cNvPr>
          <p:cNvSpPr txBox="1"/>
          <p:nvPr/>
        </p:nvSpPr>
        <p:spPr>
          <a:xfrm>
            <a:off x="6249907" y="3123503"/>
            <a:ext cx="150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00.01 BTC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B6A76-CDB3-4F44-BCF7-D1A40FD9A158}"/>
              </a:ext>
            </a:extLst>
          </p:cNvPr>
          <p:cNvSpPr txBox="1"/>
          <p:nvPr/>
        </p:nvSpPr>
        <p:spPr>
          <a:xfrm>
            <a:off x="6947243" y="3792889"/>
            <a:ext cx="47725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either “upper path”</a:t>
            </a:r>
          </a:p>
          <a:p>
            <a:r>
              <a:rPr lang="en-US" sz="2400" dirty="0"/>
              <a:t>      or “lower path”,</a:t>
            </a:r>
          </a:p>
          <a:p>
            <a:r>
              <a:rPr lang="en-US" sz="2400" dirty="0"/>
              <a:t>      but nothing else.</a:t>
            </a:r>
          </a:p>
          <a:p>
            <a:endParaRPr lang="en-US" sz="2400" dirty="0"/>
          </a:p>
          <a:p>
            <a:r>
              <a:rPr lang="en-US" sz="2400" dirty="0"/>
              <a:t>Enforceable by soft fork.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First user to surrender gets 0.01 BTC.</a:t>
            </a:r>
          </a:p>
        </p:txBody>
      </p:sp>
    </p:spTree>
    <p:extLst>
      <p:ext uri="{BB962C8B-B14F-4D97-AF65-F5344CB8AC3E}">
        <p14:creationId xmlns:p14="http://schemas.microsoft.com/office/powerpoint/2010/main" val="192486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AE6D-AE79-43DA-8530-FE245895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-127246"/>
            <a:ext cx="10515600" cy="1325563"/>
          </a:xfrm>
        </p:spPr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Hashrate</a:t>
            </a:r>
            <a:r>
              <a:rPr lang="en-US" b="1" dirty="0"/>
              <a:t> majority can steal coins”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DC68-2820-4514-B84E-8ABCDA9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685" y="6492875"/>
            <a:ext cx="2743200" cy="365125"/>
          </a:xfrm>
        </p:spPr>
        <p:txBody>
          <a:bodyPr/>
          <a:lstStyle/>
          <a:p>
            <a:fld id="{5A3F91CF-E843-42AF-B09F-C8590E22047B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F87812-07BE-43F6-BE5A-EBE8027A5C4C}"/>
              </a:ext>
            </a:extLst>
          </p:cNvPr>
          <p:cNvSpPr/>
          <p:nvPr/>
        </p:nvSpPr>
        <p:spPr>
          <a:xfrm>
            <a:off x="1485900" y="1962150"/>
            <a:ext cx="8953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52EC62-C7FF-46F6-9B70-C2DCF7385D0F}"/>
              </a:ext>
            </a:extLst>
          </p:cNvPr>
          <p:cNvSpPr/>
          <p:nvPr/>
        </p:nvSpPr>
        <p:spPr>
          <a:xfrm>
            <a:off x="1485900" y="3429000"/>
            <a:ext cx="895350" cy="800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0351C3-D67F-46FE-99DB-1E440CC86BED}"/>
              </a:ext>
            </a:extLst>
          </p:cNvPr>
          <p:cNvCxnSpPr/>
          <p:nvPr/>
        </p:nvCxnSpPr>
        <p:spPr>
          <a:xfrm>
            <a:off x="2505075" y="2190750"/>
            <a:ext cx="800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90030F-F00D-4419-97C5-91E0ED979A4E}"/>
              </a:ext>
            </a:extLst>
          </p:cNvPr>
          <p:cNvCxnSpPr>
            <a:cxnSpLocks/>
          </p:cNvCxnSpPr>
          <p:nvPr/>
        </p:nvCxnSpPr>
        <p:spPr>
          <a:xfrm flipV="1">
            <a:off x="2590800" y="3162300"/>
            <a:ext cx="714375" cy="704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F89DD5-D660-458E-A953-79BB9D11DF40}"/>
              </a:ext>
            </a:extLst>
          </p:cNvPr>
          <p:cNvSpPr/>
          <p:nvPr/>
        </p:nvSpPr>
        <p:spPr>
          <a:xfrm>
            <a:off x="3305175" y="1447800"/>
            <a:ext cx="2600325" cy="3086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14D39D-8D07-4822-A8C2-8EC0CF349AE2}"/>
              </a:ext>
            </a:extLst>
          </p:cNvPr>
          <p:cNvSpPr/>
          <p:nvPr/>
        </p:nvSpPr>
        <p:spPr>
          <a:xfrm>
            <a:off x="7086600" y="1485900"/>
            <a:ext cx="2600325" cy="3086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B7A6EE2-E35A-4C47-A079-E960F17ADA34}"/>
              </a:ext>
            </a:extLst>
          </p:cNvPr>
          <p:cNvSpPr/>
          <p:nvPr/>
        </p:nvSpPr>
        <p:spPr>
          <a:xfrm>
            <a:off x="4019550" y="1900856"/>
            <a:ext cx="8953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21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66DAA71-63C2-48B3-89BD-58536E60FA25}"/>
              </a:ext>
            </a:extLst>
          </p:cNvPr>
          <p:cNvSpPr/>
          <p:nvPr/>
        </p:nvSpPr>
        <p:spPr>
          <a:xfrm>
            <a:off x="4019550" y="3367706"/>
            <a:ext cx="895350" cy="800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09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5E33F2-491B-472B-861D-AC6D7D3E3E8A}"/>
              </a:ext>
            </a:extLst>
          </p:cNvPr>
          <p:cNvSpPr/>
          <p:nvPr/>
        </p:nvSpPr>
        <p:spPr>
          <a:xfrm>
            <a:off x="7734300" y="1962150"/>
            <a:ext cx="8953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8CD6A4-FF0A-4D01-9006-FEA15CE27F84}"/>
              </a:ext>
            </a:extLst>
          </p:cNvPr>
          <p:cNvSpPr/>
          <p:nvPr/>
        </p:nvSpPr>
        <p:spPr>
          <a:xfrm>
            <a:off x="7734300" y="3429000"/>
            <a:ext cx="895350" cy="800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D64A2-EA6D-45E7-A315-03817B434BE8}"/>
              </a:ext>
            </a:extLst>
          </p:cNvPr>
          <p:cNvCxnSpPr/>
          <p:nvPr/>
        </p:nvCxnSpPr>
        <p:spPr>
          <a:xfrm>
            <a:off x="4781550" y="5105400"/>
            <a:ext cx="3638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92E4908-DD97-4EEF-8D92-0B817CEC9B3E}"/>
              </a:ext>
            </a:extLst>
          </p:cNvPr>
          <p:cNvSpPr/>
          <p:nvPr/>
        </p:nvSpPr>
        <p:spPr>
          <a:xfrm>
            <a:off x="1062404" y="5297733"/>
            <a:ext cx="5010150" cy="1325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Blue says: “Let me broadcast tx1, and I will give you 18.99 of the 19.00 that I steal. “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122829-A424-4C48-A292-235916E89A74}"/>
              </a:ext>
            </a:extLst>
          </p:cNvPr>
          <p:cNvSpPr/>
          <p:nvPr/>
        </p:nvSpPr>
        <p:spPr>
          <a:xfrm>
            <a:off x="6929804" y="5372100"/>
            <a:ext cx="4400550" cy="8059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Notice, though, if Yellow pays a 19 BTC </a:t>
            </a:r>
            <a:r>
              <a:rPr lang="en-US" dirty="0" err="1">
                <a:solidFill>
                  <a:schemeClr val="tx1"/>
                </a:solidFill>
              </a:rPr>
              <a:t>txn</a:t>
            </a:r>
            <a:r>
              <a:rPr lang="en-US" dirty="0">
                <a:solidFill>
                  <a:schemeClr val="tx1"/>
                </a:solidFill>
              </a:rPr>
              <a:t> fee, she is only left with 11 (instead of 28)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D3937F-46B1-4FD2-B193-3BB673AC03D6}"/>
              </a:ext>
            </a:extLst>
          </p:cNvPr>
          <p:cNvSpPr/>
          <p:nvPr/>
        </p:nvSpPr>
        <p:spPr>
          <a:xfrm>
            <a:off x="6882179" y="6310312"/>
            <a:ext cx="4528771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Yellow may be shaken down for the whole 30.</a:t>
            </a:r>
          </a:p>
        </p:txBody>
      </p:sp>
    </p:spTree>
    <p:extLst>
      <p:ext uri="{BB962C8B-B14F-4D97-AF65-F5344CB8AC3E}">
        <p14:creationId xmlns:p14="http://schemas.microsoft.com/office/powerpoint/2010/main" val="310506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034-1EC0-4572-A2DD-637D6F7B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 ought to find it more profitable…”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7037-077D-47A1-8BDC-850B842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15</a:t>
            </a:fld>
            <a:r>
              <a:rPr lang="en-US"/>
              <a:t> of 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A02CF-0DE2-42A2-A899-A9008A11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39" b="39615"/>
          <a:stretch/>
        </p:blipFill>
        <p:spPr>
          <a:xfrm>
            <a:off x="838200" y="2428581"/>
            <a:ext cx="10515600" cy="1643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76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034-1EC0-4572-A2DD-637D6F7B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55575"/>
            <a:ext cx="10515600" cy="1325563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b="1" u="sng" dirty="0"/>
              <a:t>does</a:t>
            </a:r>
            <a:r>
              <a:rPr lang="en-US" dirty="0"/>
              <a:t> affect mainchain miners: Altcoins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7037-077D-47A1-8BDC-850B842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16</a:t>
            </a:fld>
            <a:r>
              <a:rPr lang="en-US"/>
              <a:t> of 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C0558-333D-4F32-84C3-4B116041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138"/>
            <a:ext cx="8543925" cy="461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9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034-1EC0-4572-A2DD-637D6F7B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55575"/>
            <a:ext cx="10515600" cy="1325563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b="1" u="sng" dirty="0"/>
              <a:t>does</a:t>
            </a:r>
            <a:r>
              <a:rPr lang="en-US" dirty="0"/>
              <a:t> affect mainchain miners: Altcoins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7037-077D-47A1-8BDC-850B842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17</a:t>
            </a:fld>
            <a:r>
              <a:rPr lang="en-US"/>
              <a:t> of 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1060D2-242B-4599-9526-39176AAD6D91}"/>
              </a:ext>
            </a:extLst>
          </p:cNvPr>
          <p:cNvCxnSpPr>
            <a:cxnSpLocks/>
          </p:cNvCxnSpPr>
          <p:nvPr/>
        </p:nvCxnSpPr>
        <p:spPr>
          <a:xfrm flipV="1">
            <a:off x="1905000" y="1809750"/>
            <a:ext cx="0" cy="37909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B3CDF7-14E7-47CF-80DF-2E26D54428F2}"/>
              </a:ext>
            </a:extLst>
          </p:cNvPr>
          <p:cNvCxnSpPr>
            <a:cxnSpLocks/>
          </p:cNvCxnSpPr>
          <p:nvPr/>
        </p:nvCxnSpPr>
        <p:spPr>
          <a:xfrm>
            <a:off x="1905000" y="5600700"/>
            <a:ext cx="7658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31FE5-9252-4DFF-9BEF-7F62B6916405}"/>
              </a:ext>
            </a:extLst>
          </p:cNvPr>
          <p:cNvSpPr/>
          <p:nvPr/>
        </p:nvSpPr>
        <p:spPr>
          <a:xfrm>
            <a:off x="3371852" y="1754168"/>
            <a:ext cx="5829292" cy="3617904"/>
          </a:xfrm>
          <a:custGeom>
            <a:avLst/>
            <a:gdLst>
              <a:gd name="connsiteX0" fmla="*/ 0 w 5505450"/>
              <a:gd name="connsiteY0" fmla="*/ 0 h 3238500"/>
              <a:gd name="connsiteX1" fmla="*/ 1390650 w 5505450"/>
              <a:gd name="connsiteY1" fmla="*/ 2324100 h 3238500"/>
              <a:gd name="connsiteX2" fmla="*/ 5505450 w 5505450"/>
              <a:gd name="connsiteY2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5450" h="3238500">
                <a:moveTo>
                  <a:pt x="0" y="0"/>
                </a:moveTo>
                <a:cubicBezTo>
                  <a:pt x="236537" y="892175"/>
                  <a:pt x="473075" y="1784350"/>
                  <a:pt x="1390650" y="2324100"/>
                </a:cubicBezTo>
                <a:cubicBezTo>
                  <a:pt x="2308225" y="2863850"/>
                  <a:pt x="3906837" y="3051175"/>
                  <a:pt x="5505450" y="32385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CCE6-D58F-4E65-94F5-8BC123677A71}"/>
              </a:ext>
            </a:extLst>
          </p:cNvPr>
          <p:cNvSpPr txBox="1"/>
          <p:nvPr/>
        </p:nvSpPr>
        <p:spPr>
          <a:xfrm>
            <a:off x="235825" y="1885147"/>
            <a:ext cx="1669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Price</a:t>
            </a:r>
          </a:p>
          <a:p>
            <a:r>
              <a:rPr lang="en-US" sz="2800" dirty="0"/>
              <a:t>(sat/byte)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416869-DB4A-4D88-8528-142268C2529B}"/>
              </a:ext>
            </a:extLst>
          </p:cNvPr>
          <p:cNvCxnSpPr>
            <a:cxnSpLocks/>
          </p:cNvCxnSpPr>
          <p:nvPr/>
        </p:nvCxnSpPr>
        <p:spPr>
          <a:xfrm>
            <a:off x="3548064" y="1747838"/>
            <a:ext cx="0" cy="4024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BB7630-A9B8-41CB-B212-F11512FE8623}"/>
              </a:ext>
            </a:extLst>
          </p:cNvPr>
          <p:cNvSpPr/>
          <p:nvPr/>
        </p:nvSpPr>
        <p:spPr>
          <a:xfrm>
            <a:off x="1984773" y="2362201"/>
            <a:ext cx="1510909" cy="314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63AB4-E6DF-4B71-9BCF-87DEB743EDE6}"/>
              </a:ext>
            </a:extLst>
          </p:cNvPr>
          <p:cNvSpPr/>
          <p:nvPr/>
        </p:nvSpPr>
        <p:spPr>
          <a:xfrm>
            <a:off x="1985944" y="5429252"/>
            <a:ext cx="7110447" cy="95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B421B7-952C-4D49-9F19-A84086FE2593}"/>
              </a:ext>
            </a:extLst>
          </p:cNvPr>
          <p:cNvCxnSpPr>
            <a:cxnSpLocks/>
          </p:cNvCxnSpPr>
          <p:nvPr/>
        </p:nvCxnSpPr>
        <p:spPr>
          <a:xfrm>
            <a:off x="2647950" y="4229100"/>
            <a:ext cx="395281" cy="192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ED703-FBB4-4FF5-B43C-290CEEDCBAB1}"/>
              </a:ext>
            </a:extLst>
          </p:cNvPr>
          <p:cNvCxnSpPr>
            <a:cxnSpLocks/>
          </p:cNvCxnSpPr>
          <p:nvPr/>
        </p:nvCxnSpPr>
        <p:spPr>
          <a:xfrm flipH="1">
            <a:off x="3905250" y="5429252"/>
            <a:ext cx="333381" cy="723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0ADDB0-D8BE-43E1-8D95-60FEDAC3274D}"/>
              </a:ext>
            </a:extLst>
          </p:cNvPr>
          <p:cNvSpPr txBox="1"/>
          <p:nvPr/>
        </p:nvSpPr>
        <p:spPr>
          <a:xfrm>
            <a:off x="2845590" y="6167763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R1 &gt; R2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C1D46A-AE6A-4E99-A9BA-A8294F3FEF6E}"/>
              </a:ext>
            </a:extLst>
          </p:cNvPr>
          <p:cNvCxnSpPr>
            <a:cxnSpLocks/>
          </p:cNvCxnSpPr>
          <p:nvPr/>
        </p:nvCxnSpPr>
        <p:spPr>
          <a:xfrm>
            <a:off x="9096391" y="1766889"/>
            <a:ext cx="0" cy="4024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DDD496-F60A-409A-9DD8-92A05F48B969}"/>
              </a:ext>
            </a:extLst>
          </p:cNvPr>
          <p:cNvSpPr txBox="1"/>
          <p:nvPr/>
        </p:nvSpPr>
        <p:spPr>
          <a:xfrm>
            <a:off x="8963041" y="5829329"/>
            <a:ext cx="1499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Quantity</a:t>
            </a:r>
          </a:p>
          <a:p>
            <a:r>
              <a:rPr lang="en-US" sz="2800" dirty="0"/>
              <a:t>(bytes)</a:t>
            </a:r>
          </a:p>
        </p:txBody>
      </p:sp>
    </p:spTree>
    <p:extLst>
      <p:ext uri="{BB962C8B-B14F-4D97-AF65-F5344CB8AC3E}">
        <p14:creationId xmlns:p14="http://schemas.microsoft.com/office/powerpoint/2010/main" val="126360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FDBE-1889-4D62-B073-A199CE11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67" y="275880"/>
            <a:ext cx="10515600" cy="1325563"/>
          </a:xfrm>
        </p:spPr>
        <p:txBody>
          <a:bodyPr/>
          <a:lstStyle/>
          <a:p>
            <a:r>
              <a:rPr lang="en-US" dirty="0"/>
              <a:t>High Fees </a:t>
            </a:r>
            <a:r>
              <a:rPr lang="en-US" dirty="0">
                <a:sym typeface="Wingdings" panose="05000000000000000000" pitchFamily="2" charset="2"/>
              </a:rPr>
              <a:t> Less Usage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3200" dirty="0"/>
              <a:t>Last 2 Years, Log Scales, 7d average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7424B-2CB5-410C-81CA-890B626D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18</a:t>
            </a:fld>
            <a:r>
              <a:rPr lang="en-US"/>
              <a:t> of 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92BFE-E35B-450C-91BB-EE42B318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772893"/>
            <a:ext cx="11715750" cy="2298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7E2AD-AAD4-4BEB-B792-676FE2D0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06243"/>
            <a:ext cx="469582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7230D-F56B-460C-9D06-36CE6CEA7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4259470"/>
            <a:ext cx="11577890" cy="2005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9EFB82-77D3-42C8-855A-A6D049F02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78057"/>
            <a:ext cx="325755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481029-C0AB-4736-8F81-7D902828C917}"/>
              </a:ext>
            </a:extLst>
          </p:cNvPr>
          <p:cNvCxnSpPr>
            <a:cxnSpLocks/>
          </p:cNvCxnSpPr>
          <p:nvPr/>
        </p:nvCxnSpPr>
        <p:spPr>
          <a:xfrm>
            <a:off x="559467" y="4976373"/>
            <a:ext cx="11187365" cy="0"/>
          </a:xfrm>
          <a:prstGeom prst="line">
            <a:avLst/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2BF85-8FDF-4E48-9E46-65B7F43A02A9}"/>
              </a:ext>
            </a:extLst>
          </p:cNvPr>
          <p:cNvCxnSpPr>
            <a:cxnSpLocks/>
          </p:cNvCxnSpPr>
          <p:nvPr/>
        </p:nvCxnSpPr>
        <p:spPr>
          <a:xfrm>
            <a:off x="571500" y="5585973"/>
            <a:ext cx="11187365" cy="0"/>
          </a:xfrm>
          <a:prstGeom prst="line">
            <a:avLst/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9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034-1EC0-4572-A2DD-637D6F7B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55575"/>
            <a:ext cx="10515600" cy="1325563"/>
          </a:xfrm>
        </p:spPr>
        <p:txBody>
          <a:bodyPr/>
          <a:lstStyle/>
          <a:p>
            <a:r>
              <a:rPr lang="en-US" dirty="0"/>
              <a:t>Fee revenues are important…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7037-077D-47A1-8BDC-850B842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19</a:t>
            </a:fld>
            <a:r>
              <a:rPr lang="en-US"/>
              <a:t> of 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C0558-333D-4F32-84C3-4B116041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138"/>
            <a:ext cx="8543925" cy="461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46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8679-1594-4DC4-874B-A2AB9B4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EEFE-585E-41D7-BC4D-217E6AF0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Two Sidechain Philosophies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Soft Fork, and Bitcoin’s Ongoing Identity Crisis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9A7E-E87E-49E6-ADDD-190A1CD4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1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034-1EC0-4572-A2DD-637D6F7B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55575"/>
            <a:ext cx="10515600" cy="1325563"/>
          </a:xfrm>
        </p:spPr>
        <p:txBody>
          <a:bodyPr/>
          <a:lstStyle/>
          <a:p>
            <a:r>
              <a:rPr lang="en-US" dirty="0"/>
              <a:t>…and supply affects Fee Revenues.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7037-077D-47A1-8BDC-850B842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20</a:t>
            </a:fld>
            <a:r>
              <a:rPr lang="en-US"/>
              <a:t> of 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1060D2-242B-4599-9526-39176AAD6D91}"/>
              </a:ext>
            </a:extLst>
          </p:cNvPr>
          <p:cNvCxnSpPr>
            <a:cxnSpLocks/>
          </p:cNvCxnSpPr>
          <p:nvPr/>
        </p:nvCxnSpPr>
        <p:spPr>
          <a:xfrm flipV="1">
            <a:off x="1905000" y="1809750"/>
            <a:ext cx="0" cy="37909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B3CDF7-14E7-47CF-80DF-2E26D54428F2}"/>
              </a:ext>
            </a:extLst>
          </p:cNvPr>
          <p:cNvCxnSpPr>
            <a:cxnSpLocks/>
          </p:cNvCxnSpPr>
          <p:nvPr/>
        </p:nvCxnSpPr>
        <p:spPr>
          <a:xfrm>
            <a:off x="1905000" y="5600700"/>
            <a:ext cx="7658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31FE5-9252-4DFF-9BEF-7F62B6916405}"/>
              </a:ext>
            </a:extLst>
          </p:cNvPr>
          <p:cNvSpPr/>
          <p:nvPr/>
        </p:nvSpPr>
        <p:spPr>
          <a:xfrm>
            <a:off x="3371852" y="1754168"/>
            <a:ext cx="5829292" cy="3617904"/>
          </a:xfrm>
          <a:custGeom>
            <a:avLst/>
            <a:gdLst>
              <a:gd name="connsiteX0" fmla="*/ 0 w 5505450"/>
              <a:gd name="connsiteY0" fmla="*/ 0 h 3238500"/>
              <a:gd name="connsiteX1" fmla="*/ 1390650 w 5505450"/>
              <a:gd name="connsiteY1" fmla="*/ 2324100 h 3238500"/>
              <a:gd name="connsiteX2" fmla="*/ 5505450 w 5505450"/>
              <a:gd name="connsiteY2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5450" h="3238500">
                <a:moveTo>
                  <a:pt x="0" y="0"/>
                </a:moveTo>
                <a:cubicBezTo>
                  <a:pt x="236537" y="892175"/>
                  <a:pt x="473075" y="1784350"/>
                  <a:pt x="1390650" y="2324100"/>
                </a:cubicBezTo>
                <a:cubicBezTo>
                  <a:pt x="2308225" y="2863850"/>
                  <a:pt x="3906837" y="3051175"/>
                  <a:pt x="5505450" y="32385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CCE6-D58F-4E65-94F5-8BC123677A71}"/>
              </a:ext>
            </a:extLst>
          </p:cNvPr>
          <p:cNvSpPr txBox="1"/>
          <p:nvPr/>
        </p:nvSpPr>
        <p:spPr>
          <a:xfrm>
            <a:off x="235825" y="1885147"/>
            <a:ext cx="1669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Price</a:t>
            </a:r>
          </a:p>
          <a:p>
            <a:r>
              <a:rPr lang="en-US" sz="2800" dirty="0"/>
              <a:t>(sat/byte)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416869-DB4A-4D88-8528-142268C2529B}"/>
              </a:ext>
            </a:extLst>
          </p:cNvPr>
          <p:cNvCxnSpPr>
            <a:cxnSpLocks/>
          </p:cNvCxnSpPr>
          <p:nvPr/>
        </p:nvCxnSpPr>
        <p:spPr>
          <a:xfrm>
            <a:off x="3548064" y="1747838"/>
            <a:ext cx="0" cy="4024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BB7630-A9B8-41CB-B212-F11512FE8623}"/>
              </a:ext>
            </a:extLst>
          </p:cNvPr>
          <p:cNvSpPr/>
          <p:nvPr/>
        </p:nvSpPr>
        <p:spPr>
          <a:xfrm>
            <a:off x="1984773" y="2362201"/>
            <a:ext cx="1510909" cy="314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63AB4-E6DF-4B71-9BCF-87DEB743EDE6}"/>
              </a:ext>
            </a:extLst>
          </p:cNvPr>
          <p:cNvSpPr/>
          <p:nvPr/>
        </p:nvSpPr>
        <p:spPr>
          <a:xfrm>
            <a:off x="1985944" y="5429252"/>
            <a:ext cx="7110447" cy="95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B421B7-952C-4D49-9F19-A84086FE2593}"/>
              </a:ext>
            </a:extLst>
          </p:cNvPr>
          <p:cNvCxnSpPr>
            <a:cxnSpLocks/>
          </p:cNvCxnSpPr>
          <p:nvPr/>
        </p:nvCxnSpPr>
        <p:spPr>
          <a:xfrm>
            <a:off x="2647950" y="4229100"/>
            <a:ext cx="395281" cy="192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ED703-FBB4-4FF5-B43C-290CEEDCBAB1}"/>
              </a:ext>
            </a:extLst>
          </p:cNvPr>
          <p:cNvCxnSpPr>
            <a:cxnSpLocks/>
          </p:cNvCxnSpPr>
          <p:nvPr/>
        </p:nvCxnSpPr>
        <p:spPr>
          <a:xfrm flipH="1">
            <a:off x="3905250" y="5429252"/>
            <a:ext cx="333381" cy="723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0ADDB0-D8BE-43E1-8D95-60FEDAC3274D}"/>
              </a:ext>
            </a:extLst>
          </p:cNvPr>
          <p:cNvSpPr txBox="1"/>
          <p:nvPr/>
        </p:nvSpPr>
        <p:spPr>
          <a:xfrm>
            <a:off x="2845590" y="6167763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R1 &gt; R2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C1D46A-AE6A-4E99-A9BA-A8294F3FEF6E}"/>
              </a:ext>
            </a:extLst>
          </p:cNvPr>
          <p:cNvCxnSpPr>
            <a:cxnSpLocks/>
          </p:cNvCxnSpPr>
          <p:nvPr/>
        </p:nvCxnSpPr>
        <p:spPr>
          <a:xfrm>
            <a:off x="9096391" y="1766889"/>
            <a:ext cx="0" cy="4024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DDD496-F60A-409A-9DD8-92A05F48B969}"/>
              </a:ext>
            </a:extLst>
          </p:cNvPr>
          <p:cNvSpPr txBox="1"/>
          <p:nvPr/>
        </p:nvSpPr>
        <p:spPr>
          <a:xfrm>
            <a:off x="8963041" y="5829329"/>
            <a:ext cx="1499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Quantity</a:t>
            </a:r>
          </a:p>
          <a:p>
            <a:r>
              <a:rPr lang="en-US" sz="2800" dirty="0"/>
              <a:t>(bytes)</a:t>
            </a:r>
          </a:p>
        </p:txBody>
      </p:sp>
    </p:spTree>
    <p:extLst>
      <p:ext uri="{BB962C8B-B14F-4D97-AF65-F5344CB8AC3E}">
        <p14:creationId xmlns:p14="http://schemas.microsoft.com/office/powerpoint/2010/main" val="6492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034-1EC0-4572-A2DD-637D6F7B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55575"/>
            <a:ext cx="10515600" cy="1325563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b="1" u="sng" dirty="0"/>
              <a:t>does</a:t>
            </a:r>
            <a:r>
              <a:rPr lang="en-US" dirty="0"/>
              <a:t> affect mainchain miners: Altcoins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7037-077D-47A1-8BDC-850B842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21</a:t>
            </a:fld>
            <a:r>
              <a:rPr lang="en-US"/>
              <a:t> of 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1060D2-242B-4599-9526-39176AAD6D91}"/>
              </a:ext>
            </a:extLst>
          </p:cNvPr>
          <p:cNvCxnSpPr>
            <a:cxnSpLocks/>
          </p:cNvCxnSpPr>
          <p:nvPr/>
        </p:nvCxnSpPr>
        <p:spPr>
          <a:xfrm flipV="1">
            <a:off x="1905000" y="1809750"/>
            <a:ext cx="0" cy="37909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B3CDF7-14E7-47CF-80DF-2E26D54428F2}"/>
              </a:ext>
            </a:extLst>
          </p:cNvPr>
          <p:cNvCxnSpPr>
            <a:cxnSpLocks/>
          </p:cNvCxnSpPr>
          <p:nvPr/>
        </p:nvCxnSpPr>
        <p:spPr>
          <a:xfrm>
            <a:off x="1905000" y="5600700"/>
            <a:ext cx="7658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7CCE6-D58F-4E65-94F5-8BC123677A71}"/>
              </a:ext>
            </a:extLst>
          </p:cNvPr>
          <p:cNvSpPr txBox="1"/>
          <p:nvPr/>
        </p:nvSpPr>
        <p:spPr>
          <a:xfrm>
            <a:off x="235825" y="1885147"/>
            <a:ext cx="1669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Price</a:t>
            </a:r>
          </a:p>
          <a:p>
            <a:r>
              <a:rPr lang="en-US" sz="2800" dirty="0"/>
              <a:t>(sat/byte)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416869-DB4A-4D88-8528-142268C2529B}"/>
              </a:ext>
            </a:extLst>
          </p:cNvPr>
          <p:cNvCxnSpPr>
            <a:cxnSpLocks/>
          </p:cNvCxnSpPr>
          <p:nvPr/>
        </p:nvCxnSpPr>
        <p:spPr>
          <a:xfrm>
            <a:off x="3548064" y="1747838"/>
            <a:ext cx="0" cy="4024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BB7630-A9B8-41CB-B212-F11512FE8623}"/>
              </a:ext>
            </a:extLst>
          </p:cNvPr>
          <p:cNvSpPr/>
          <p:nvPr/>
        </p:nvSpPr>
        <p:spPr>
          <a:xfrm>
            <a:off x="1984773" y="5429251"/>
            <a:ext cx="1510909" cy="761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63AB4-E6DF-4B71-9BCF-87DEB743EDE6}"/>
              </a:ext>
            </a:extLst>
          </p:cNvPr>
          <p:cNvSpPr/>
          <p:nvPr/>
        </p:nvSpPr>
        <p:spPr>
          <a:xfrm>
            <a:off x="1985944" y="5429252"/>
            <a:ext cx="7110447" cy="95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B421B7-952C-4D49-9F19-A84086FE2593}"/>
              </a:ext>
            </a:extLst>
          </p:cNvPr>
          <p:cNvCxnSpPr>
            <a:cxnSpLocks/>
          </p:cNvCxnSpPr>
          <p:nvPr/>
        </p:nvCxnSpPr>
        <p:spPr>
          <a:xfrm>
            <a:off x="2647950" y="4229100"/>
            <a:ext cx="395281" cy="192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ED703-FBB4-4FF5-B43C-290CEEDCBAB1}"/>
              </a:ext>
            </a:extLst>
          </p:cNvPr>
          <p:cNvCxnSpPr>
            <a:cxnSpLocks/>
          </p:cNvCxnSpPr>
          <p:nvPr/>
        </p:nvCxnSpPr>
        <p:spPr>
          <a:xfrm flipH="1">
            <a:off x="3905250" y="5429252"/>
            <a:ext cx="333381" cy="723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0ADDB0-D8BE-43E1-8D95-60FEDAC3274D}"/>
              </a:ext>
            </a:extLst>
          </p:cNvPr>
          <p:cNvSpPr txBox="1"/>
          <p:nvPr/>
        </p:nvSpPr>
        <p:spPr>
          <a:xfrm>
            <a:off x="2845590" y="6167763"/>
            <a:ext cx="1284326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R1 &lt; R2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C1D46A-AE6A-4E99-A9BA-A8294F3FEF6E}"/>
              </a:ext>
            </a:extLst>
          </p:cNvPr>
          <p:cNvCxnSpPr>
            <a:cxnSpLocks/>
          </p:cNvCxnSpPr>
          <p:nvPr/>
        </p:nvCxnSpPr>
        <p:spPr>
          <a:xfrm>
            <a:off x="9096391" y="1766889"/>
            <a:ext cx="0" cy="4024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DDD496-F60A-409A-9DD8-92A05F48B969}"/>
              </a:ext>
            </a:extLst>
          </p:cNvPr>
          <p:cNvSpPr txBox="1"/>
          <p:nvPr/>
        </p:nvSpPr>
        <p:spPr>
          <a:xfrm>
            <a:off x="8963041" y="5829329"/>
            <a:ext cx="1499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Quantity</a:t>
            </a:r>
          </a:p>
          <a:p>
            <a:r>
              <a:rPr lang="en-US" sz="2800" dirty="0"/>
              <a:t>(bytes)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D04E7A-9C47-44F1-BC0E-69135A19066C}"/>
              </a:ext>
            </a:extLst>
          </p:cNvPr>
          <p:cNvSpPr/>
          <p:nvPr/>
        </p:nvSpPr>
        <p:spPr>
          <a:xfrm>
            <a:off x="2241902" y="2136808"/>
            <a:ext cx="9950098" cy="3594036"/>
          </a:xfrm>
          <a:custGeom>
            <a:avLst/>
            <a:gdLst>
              <a:gd name="connsiteX0" fmla="*/ 615641 w 10568369"/>
              <a:gd name="connsiteY0" fmla="*/ 0 h 3601839"/>
              <a:gd name="connsiteX1" fmla="*/ 825191 w 10568369"/>
              <a:gd name="connsiteY1" fmla="*/ 2933700 h 3601839"/>
              <a:gd name="connsiteX2" fmla="*/ 8654741 w 10568369"/>
              <a:gd name="connsiteY2" fmla="*/ 3314700 h 3601839"/>
              <a:gd name="connsiteX3" fmla="*/ 10388291 w 10568369"/>
              <a:gd name="connsiteY3" fmla="*/ 3524250 h 3601839"/>
              <a:gd name="connsiteX0" fmla="*/ 0 w 9952728"/>
              <a:gd name="connsiteY0" fmla="*/ 0 h 3601839"/>
              <a:gd name="connsiteX1" fmla="*/ 209550 w 9952728"/>
              <a:gd name="connsiteY1" fmla="*/ 2933700 h 3601839"/>
              <a:gd name="connsiteX2" fmla="*/ 8039100 w 9952728"/>
              <a:gd name="connsiteY2" fmla="*/ 3314700 h 3601839"/>
              <a:gd name="connsiteX3" fmla="*/ 9772650 w 9952728"/>
              <a:gd name="connsiteY3" fmla="*/ 3524250 h 3601839"/>
              <a:gd name="connsiteX0" fmla="*/ 0 w 9952728"/>
              <a:gd name="connsiteY0" fmla="*/ 0 h 3601839"/>
              <a:gd name="connsiteX1" fmla="*/ 209550 w 9952728"/>
              <a:gd name="connsiteY1" fmla="*/ 2933700 h 3601839"/>
              <a:gd name="connsiteX2" fmla="*/ 8039100 w 9952728"/>
              <a:gd name="connsiteY2" fmla="*/ 3314700 h 3601839"/>
              <a:gd name="connsiteX3" fmla="*/ 9772650 w 9952728"/>
              <a:gd name="connsiteY3" fmla="*/ 3524250 h 3601839"/>
              <a:gd name="connsiteX0" fmla="*/ 0 w 9950098"/>
              <a:gd name="connsiteY0" fmla="*/ 0 h 3594036"/>
              <a:gd name="connsiteX1" fmla="*/ 342900 w 9950098"/>
              <a:gd name="connsiteY1" fmla="*/ 3314700 h 3594036"/>
              <a:gd name="connsiteX2" fmla="*/ 8039100 w 9950098"/>
              <a:gd name="connsiteY2" fmla="*/ 3314700 h 3594036"/>
              <a:gd name="connsiteX3" fmla="*/ 9772650 w 9950098"/>
              <a:gd name="connsiteY3" fmla="*/ 3524250 h 359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098" h="3594036">
                <a:moveTo>
                  <a:pt x="0" y="0"/>
                </a:moveTo>
                <a:lnTo>
                  <a:pt x="342900" y="3314700"/>
                </a:lnTo>
                <a:lnTo>
                  <a:pt x="8039100" y="3314700"/>
                </a:lnTo>
                <a:cubicBezTo>
                  <a:pt x="9610725" y="3349625"/>
                  <a:pt x="10306050" y="3752850"/>
                  <a:pt x="9772650" y="352425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010CF-0A33-4161-A4DF-D332A3BA3CFB}"/>
              </a:ext>
            </a:extLst>
          </p:cNvPr>
          <p:cNvSpPr/>
          <p:nvPr/>
        </p:nvSpPr>
        <p:spPr>
          <a:xfrm>
            <a:off x="5081600" y="6100763"/>
            <a:ext cx="3601540" cy="628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See my blog post: “Two types of Blockspace Demand” for more. )</a:t>
            </a:r>
          </a:p>
        </p:txBody>
      </p:sp>
    </p:spTree>
    <p:extLst>
      <p:ext uri="{BB962C8B-B14F-4D97-AF65-F5344CB8AC3E}">
        <p14:creationId xmlns:p14="http://schemas.microsoft.com/office/powerpoint/2010/main" val="34925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8679-1594-4DC4-874B-A2AB9B4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EEFE-585E-41D7-BC4D-217E6AF0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Two Sidechain Philosophies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Soft Fork, and Bitcoin’s Ongoing Identity Crisis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9A7E-E87E-49E6-ADDD-190A1CD4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DCA42F-6B76-4B5B-946C-A99A8EA64795}"/>
              </a:ext>
            </a:extLst>
          </p:cNvPr>
          <p:cNvSpPr/>
          <p:nvPr/>
        </p:nvSpPr>
        <p:spPr>
          <a:xfrm>
            <a:off x="533400" y="2324100"/>
            <a:ext cx="10515600" cy="81915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276A-B112-44D8-94BD-1838803C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70436"/>
            <a:ext cx="10515600" cy="1325563"/>
          </a:xfrm>
        </p:spPr>
        <p:txBody>
          <a:bodyPr/>
          <a:lstStyle/>
          <a:p>
            <a:r>
              <a:rPr lang="en-US" dirty="0"/>
              <a:t>Consensus…About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4612-CCCF-4C11-BF58-50B05E17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690688"/>
            <a:ext cx="5105400" cy="48021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Bitcoiners</a:t>
            </a:r>
            <a:r>
              <a:rPr lang="en-US" dirty="0"/>
              <a:t> sometimes disagree.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Meta-Consensus – Consensus about consensus</a:t>
            </a:r>
            <a:br>
              <a:rPr lang="en-US" dirty="0"/>
            </a:br>
            <a:r>
              <a:rPr lang="en-US" dirty="0"/>
              <a:t>                    ( ^^ it must be </a:t>
            </a:r>
            <a:r>
              <a:rPr lang="en-US" i="1" u="sng" dirty="0"/>
              <a:t>prior to</a:t>
            </a:r>
            <a:r>
              <a:rPr lang="en-US" dirty="0"/>
              <a:t> Consensus itself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499B2-0456-434F-8584-731668E8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3A272-CDDF-4F44-B080-EFF986AB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87" y="1257007"/>
            <a:ext cx="5800725" cy="50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46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DACB-9953-4800-91A2-DB0255FD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5398"/>
            <a:ext cx="10515600" cy="1325563"/>
          </a:xfrm>
        </p:spPr>
        <p:txBody>
          <a:bodyPr/>
          <a:lstStyle/>
          <a:p>
            <a:r>
              <a:rPr lang="en-US" dirty="0"/>
              <a:t>Full Node Mandate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E4D4-0986-4730-9A8F-2627DB24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0F852-6853-4B7E-8D80-5E0072248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059361"/>
            <a:ext cx="5157644" cy="2483143"/>
          </a:xfrm>
        </p:spPr>
        <p:txBody>
          <a:bodyPr>
            <a:normAutofit/>
          </a:bodyPr>
          <a:lstStyle/>
          <a:p>
            <a:r>
              <a:rPr lang="en-US" sz="3200" dirty="0"/>
              <a:t>Advice contains a little circular reasoning.</a:t>
            </a:r>
          </a:p>
          <a:p>
            <a:r>
              <a:rPr lang="en-US" sz="3200" dirty="0"/>
              <a:t>How do we tell “a full node” from “NOT a full node”?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7787F-44E2-44F1-B627-2BB6C9F0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56" y="275038"/>
            <a:ext cx="5157644" cy="6177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99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C1FE-4DB8-4176-B949-29FECD02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62" y="184150"/>
            <a:ext cx="10515600" cy="1325563"/>
          </a:xfrm>
        </p:spPr>
        <p:txBody>
          <a:bodyPr/>
          <a:lstStyle/>
          <a:p>
            <a:r>
              <a:rPr lang="en-US" dirty="0" err="1"/>
              <a:t>Wladimir</a:t>
            </a:r>
            <a:r>
              <a:rPr lang="en-US" dirty="0"/>
              <a:t> Dictatorship / Vague Oligopoly (??)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F482-CBE8-4F84-AD78-67DCEA3E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D75AE-B685-4203-8327-6649FD4C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8B643-E919-4782-A8D6-BD9CE85C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74" y="1231494"/>
            <a:ext cx="6276975" cy="5423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66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4947-AF68-4EF4-B634-39190885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“Static Protocol”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6DC-C4A5-436D-9721-215F68C2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7287"/>
            <a:ext cx="10515600" cy="620713"/>
          </a:xfrm>
        </p:spPr>
        <p:txBody>
          <a:bodyPr/>
          <a:lstStyle/>
          <a:p>
            <a:r>
              <a:rPr lang="en-US" dirty="0"/>
              <a:t>Bitcoin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772F2-BBE3-4D80-92D1-7D864F34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39B38-8966-46B6-A892-8EE9E233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442"/>
            <a:ext cx="10239375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E2E08-5366-4ABB-BA64-D4552E80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810793"/>
            <a:ext cx="10306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4947-AF68-4EF4-B634-39190885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“Static Protocol”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772F2-BBE3-4D80-92D1-7D864F34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39B38-8966-46B6-A892-8EE9E233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442"/>
            <a:ext cx="10239375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E2E08-5366-4ABB-BA64-D4552E80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810793"/>
            <a:ext cx="10306050" cy="2371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F8408-C225-41D2-8CC5-ABDB07F764A7}"/>
              </a:ext>
            </a:extLst>
          </p:cNvPr>
          <p:cNvSpPr/>
          <p:nvPr/>
        </p:nvSpPr>
        <p:spPr>
          <a:xfrm>
            <a:off x="445038" y="3186009"/>
            <a:ext cx="9105900" cy="3234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Clear Errors -- value overflow, spend other's BTC, and malleability.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Protocol can be unilaterally changed (MASF, UASF) -- then, payments made to you, might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go "through" these </a:t>
            </a:r>
            <a:r>
              <a:rPr lang="en-US" sz="2400" dirty="0"/>
              <a:t>"new </a:t>
            </a:r>
            <a:r>
              <a:rPr lang="en-US" sz="2400" dirty="0" err="1"/>
              <a:t>txns</a:t>
            </a:r>
            <a:r>
              <a:rPr lang="en-US" sz="2400" dirty="0"/>
              <a:t>".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Extremely Pessimistic -- Bitcoin can never improve, ever.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Stimulates creation of Altcoins / Hard Forks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6EC4AB-73E9-438B-A3C1-B24CA3B78617}"/>
              </a:ext>
            </a:extLst>
          </p:cNvPr>
          <p:cNvCxnSpPr>
            <a:cxnSpLocks/>
          </p:cNvCxnSpPr>
          <p:nvPr/>
        </p:nvCxnSpPr>
        <p:spPr>
          <a:xfrm flipV="1">
            <a:off x="5957887" y="2315472"/>
            <a:ext cx="3986213" cy="210412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40B547-0EBC-4ABA-BA9A-91ED98442326}"/>
              </a:ext>
            </a:extLst>
          </p:cNvPr>
          <p:cNvSpPr/>
          <p:nvPr/>
        </p:nvSpPr>
        <p:spPr>
          <a:xfrm>
            <a:off x="8610600" y="1255567"/>
            <a:ext cx="3481135" cy="1108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 call this the “loudness” of the fork.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( See my blog post</a:t>
            </a:r>
          </a:p>
          <a:p>
            <a:r>
              <a:rPr lang="en-US" sz="1600" dirty="0">
                <a:solidFill>
                  <a:schemeClr val="tx1"/>
                </a:solidFill>
              </a:rPr>
              <a:t>“Better Fork Terminology” for more. )</a:t>
            </a:r>
          </a:p>
        </p:txBody>
      </p:sp>
    </p:spTree>
    <p:extLst>
      <p:ext uri="{BB962C8B-B14F-4D97-AF65-F5344CB8AC3E}">
        <p14:creationId xmlns:p14="http://schemas.microsoft.com/office/powerpoint/2010/main" val="113518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BD14-76B1-4A5B-8C42-D6E6487F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via Soft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CBD2-8F93-4B5F-A9CC-C2BFF1D9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“line” of protocols that are all compatible with each other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1180A-C0E8-4A2E-B433-9FEA37D8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649161-7C65-4577-962A-7B265D7115D2}"/>
              </a:ext>
            </a:extLst>
          </p:cNvPr>
          <p:cNvCxnSpPr>
            <a:cxnSpLocks/>
          </p:cNvCxnSpPr>
          <p:nvPr/>
        </p:nvCxnSpPr>
        <p:spPr>
          <a:xfrm>
            <a:off x="1876425" y="2701236"/>
            <a:ext cx="9477375" cy="2409031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D5895-B360-4F8E-ADB5-E69451D2FE13}"/>
              </a:ext>
            </a:extLst>
          </p:cNvPr>
          <p:cNvSpPr txBox="1">
            <a:spLocks/>
          </p:cNvSpPr>
          <p:nvPr/>
        </p:nvSpPr>
        <p:spPr>
          <a:xfrm>
            <a:off x="2000251" y="3391453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0.5.0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CE1269-8932-498A-9A33-61BA17B876C0}"/>
              </a:ext>
            </a:extLst>
          </p:cNvPr>
          <p:cNvSpPr txBox="1">
            <a:spLocks/>
          </p:cNvSpPr>
          <p:nvPr/>
        </p:nvSpPr>
        <p:spPr>
          <a:xfrm>
            <a:off x="4243386" y="4100168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0.6.0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59D6C3-F7CC-4E28-8967-23EF50C9CBA6}"/>
              </a:ext>
            </a:extLst>
          </p:cNvPr>
          <p:cNvSpPr txBox="1">
            <a:spLocks/>
          </p:cNvSpPr>
          <p:nvPr/>
        </p:nvSpPr>
        <p:spPr>
          <a:xfrm>
            <a:off x="6886574" y="4771335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0.7.0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78C86C-6090-4078-ADC2-8E1489DE58E2}"/>
              </a:ext>
            </a:extLst>
          </p:cNvPr>
          <p:cNvSpPr txBox="1">
            <a:spLocks/>
          </p:cNvSpPr>
          <p:nvPr/>
        </p:nvSpPr>
        <p:spPr>
          <a:xfrm>
            <a:off x="7410452" y="3429000"/>
            <a:ext cx="2643188" cy="54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105060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FEAF0-7504-4D76-9B31-9644E069EDC9}"/>
              </a:ext>
            </a:extLst>
          </p:cNvPr>
          <p:cNvCxnSpPr/>
          <p:nvPr/>
        </p:nvCxnSpPr>
        <p:spPr>
          <a:xfrm>
            <a:off x="7995985" y="2784833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4BFE25-53CA-4AAB-AFBC-106552D0297F}"/>
              </a:ext>
            </a:extLst>
          </p:cNvPr>
          <p:cNvCxnSpPr/>
          <p:nvPr/>
        </p:nvCxnSpPr>
        <p:spPr>
          <a:xfrm>
            <a:off x="7976935" y="1624048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B6AD74-2E58-4B58-9C40-D37860592105}"/>
              </a:ext>
            </a:extLst>
          </p:cNvPr>
          <p:cNvCxnSpPr/>
          <p:nvPr/>
        </p:nvCxnSpPr>
        <p:spPr>
          <a:xfrm>
            <a:off x="114300" y="2298734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18696F-9A4D-4C4D-B7CE-021A9644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911225"/>
          </a:xfrm>
        </p:spPr>
        <p:txBody>
          <a:bodyPr/>
          <a:lstStyle/>
          <a:p>
            <a:r>
              <a:rPr lang="en-US" dirty="0"/>
              <a:t>Two Incompatible SFs at once = HF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B0E0-E6F4-4AB0-A068-7AAFD5CF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5903118"/>
            <a:ext cx="10515600" cy="19097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Begins with a formally-defined “ignorable state”,</a:t>
            </a:r>
          </a:p>
          <a:p>
            <a:r>
              <a:rPr lang="en-US" dirty="0"/>
              <a:t>And ends with a formally defined “new state” that achieves consensus socially.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9FAE-E103-41F9-A634-381F8A0A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ABB3BB-F9D7-4F90-80D1-BADCD0C8F65B}"/>
              </a:ext>
            </a:extLst>
          </p:cNvPr>
          <p:cNvSpPr/>
          <p:nvPr/>
        </p:nvSpPr>
        <p:spPr>
          <a:xfrm rot="21205531">
            <a:off x="2960949" y="1692699"/>
            <a:ext cx="4229100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18EB23-E5B4-4B94-A1C4-420D15B96D90}"/>
              </a:ext>
            </a:extLst>
          </p:cNvPr>
          <p:cNvSpPr/>
          <p:nvPr/>
        </p:nvSpPr>
        <p:spPr>
          <a:xfrm rot="256757">
            <a:off x="2965093" y="2436520"/>
            <a:ext cx="42291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2EAC9-FA8A-437B-92A6-C8AE3FBCCFB2}"/>
              </a:ext>
            </a:extLst>
          </p:cNvPr>
          <p:cNvSpPr/>
          <p:nvPr/>
        </p:nvSpPr>
        <p:spPr>
          <a:xfrm>
            <a:off x="1869804" y="1785482"/>
            <a:ext cx="1025433" cy="1089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89B9C-B414-4ECC-B178-55C92F518066}"/>
              </a:ext>
            </a:extLst>
          </p:cNvPr>
          <p:cNvSpPr/>
          <p:nvPr/>
        </p:nvSpPr>
        <p:spPr>
          <a:xfrm>
            <a:off x="1869803" y="2107145"/>
            <a:ext cx="1025433" cy="492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4E8095-BA87-4835-92B7-18B44E2CFF3A}"/>
              </a:ext>
            </a:extLst>
          </p:cNvPr>
          <p:cNvSpPr/>
          <p:nvPr/>
        </p:nvSpPr>
        <p:spPr>
          <a:xfrm>
            <a:off x="1485900" y="3455441"/>
            <a:ext cx="9867900" cy="33732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38360-BB35-4B4E-B0BF-83BACC127B37}"/>
              </a:ext>
            </a:extLst>
          </p:cNvPr>
          <p:cNvSpPr/>
          <p:nvPr/>
        </p:nvSpPr>
        <p:spPr>
          <a:xfrm>
            <a:off x="527142" y="1801699"/>
            <a:ext cx="1025433" cy="1089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7C46D-19C5-4D0D-AC19-B9F9D7052D16}"/>
              </a:ext>
            </a:extLst>
          </p:cNvPr>
          <p:cNvSpPr/>
          <p:nvPr/>
        </p:nvSpPr>
        <p:spPr>
          <a:xfrm>
            <a:off x="7493156" y="1193237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F1FA7-BEFB-4DC4-88B7-DC6AD6B457A4}"/>
              </a:ext>
            </a:extLst>
          </p:cNvPr>
          <p:cNvSpPr/>
          <p:nvPr/>
        </p:nvSpPr>
        <p:spPr>
          <a:xfrm>
            <a:off x="8835818" y="1174462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99D9ED-052A-4A81-B7A9-37285E1421A2}"/>
              </a:ext>
            </a:extLst>
          </p:cNvPr>
          <p:cNvSpPr/>
          <p:nvPr/>
        </p:nvSpPr>
        <p:spPr>
          <a:xfrm>
            <a:off x="7493156" y="2298734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A7CBF-7A6F-4591-B4F6-2E7CBDC09C7A}"/>
              </a:ext>
            </a:extLst>
          </p:cNvPr>
          <p:cNvSpPr/>
          <p:nvPr/>
        </p:nvSpPr>
        <p:spPr>
          <a:xfrm>
            <a:off x="8835818" y="2282517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A47E5-0C1F-4CA6-8DF9-A517A8AAC786}"/>
              </a:ext>
            </a:extLst>
          </p:cNvPr>
          <p:cNvSpPr/>
          <p:nvPr/>
        </p:nvSpPr>
        <p:spPr>
          <a:xfrm>
            <a:off x="3915994" y="1440456"/>
            <a:ext cx="1565702" cy="49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 = 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E0E5C-4699-4EC9-8F9F-097BB3DDE375}"/>
              </a:ext>
            </a:extLst>
          </p:cNvPr>
          <p:cNvSpPr/>
          <p:nvPr/>
        </p:nvSpPr>
        <p:spPr>
          <a:xfrm>
            <a:off x="3711148" y="2445243"/>
            <a:ext cx="2512059" cy="49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 = T  (!= Q)</a:t>
            </a:r>
          </a:p>
        </p:txBody>
      </p:sp>
    </p:spTree>
    <p:extLst>
      <p:ext uri="{BB962C8B-B14F-4D97-AF65-F5344CB8AC3E}">
        <p14:creationId xmlns:p14="http://schemas.microsoft.com/office/powerpoint/2010/main" val="1967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AE6D-AE79-43DA-8530-FE245895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Belief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0F36-1ADC-47A8-97B1-2F54FEC2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2882"/>
            <a:ext cx="10515600" cy="2384080"/>
          </a:xfrm>
        </p:spPr>
        <p:txBody>
          <a:bodyPr/>
          <a:lstStyle/>
          <a:p>
            <a:r>
              <a:rPr lang="en-US" dirty="0"/>
              <a:t>(Explanation – next slide)</a:t>
            </a:r>
          </a:p>
          <a:p>
            <a:r>
              <a:rPr lang="en-US" dirty="0"/>
              <a:t>Implies that:</a:t>
            </a:r>
          </a:p>
          <a:p>
            <a:pPr lvl="1"/>
            <a:r>
              <a:rPr lang="en-US" dirty="0"/>
              <a:t>SCs are not a true “layer-2”.</a:t>
            </a:r>
          </a:p>
          <a:p>
            <a:pPr lvl="1"/>
            <a:r>
              <a:rPr lang="en-US" dirty="0"/>
              <a:t>SC-censorship is justified.</a:t>
            </a:r>
          </a:p>
          <a:p>
            <a:r>
              <a:rPr lang="en-US" dirty="0"/>
              <a:t>Important because: last trench of the anti-SC-</a:t>
            </a:r>
            <a:r>
              <a:rPr lang="en-US" dirty="0" err="1"/>
              <a:t>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DC68-2820-4514-B84E-8ABCDA9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55DE1C-AFB3-4896-AE00-DDE50985B28E}"/>
              </a:ext>
            </a:extLst>
          </p:cNvPr>
          <p:cNvSpPr txBox="1">
            <a:spLocks/>
          </p:cNvSpPr>
          <p:nvPr/>
        </p:nvSpPr>
        <p:spPr>
          <a:xfrm>
            <a:off x="838200" y="1427069"/>
            <a:ext cx="10515600" cy="238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1" dirty="0"/>
              <a:t>“Sidechains affect the [mainchain] miners.”</a:t>
            </a:r>
          </a:p>
        </p:txBody>
      </p:sp>
    </p:spTree>
    <p:extLst>
      <p:ext uri="{BB962C8B-B14F-4D97-AF65-F5344CB8AC3E}">
        <p14:creationId xmlns:p14="http://schemas.microsoft.com/office/powerpoint/2010/main" val="4121806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FEAF0-7504-4D76-9B31-9644E069EDC9}"/>
              </a:ext>
            </a:extLst>
          </p:cNvPr>
          <p:cNvCxnSpPr/>
          <p:nvPr/>
        </p:nvCxnSpPr>
        <p:spPr>
          <a:xfrm>
            <a:off x="7995985" y="2784833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4BFE25-53CA-4AAB-AFBC-106552D0297F}"/>
              </a:ext>
            </a:extLst>
          </p:cNvPr>
          <p:cNvCxnSpPr/>
          <p:nvPr/>
        </p:nvCxnSpPr>
        <p:spPr>
          <a:xfrm>
            <a:off x="7976935" y="1624048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B6AD74-2E58-4B58-9C40-D37860592105}"/>
              </a:ext>
            </a:extLst>
          </p:cNvPr>
          <p:cNvCxnSpPr/>
          <p:nvPr/>
        </p:nvCxnSpPr>
        <p:spPr>
          <a:xfrm>
            <a:off x="114300" y="2298734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18696F-9A4D-4C4D-B7CE-021A9644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911225"/>
          </a:xfrm>
        </p:spPr>
        <p:txBody>
          <a:bodyPr/>
          <a:lstStyle/>
          <a:p>
            <a:r>
              <a:rPr lang="en-US" dirty="0"/>
              <a:t>Two Incompatible SFs at once = HF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B0E0-E6F4-4AB0-A068-7AAFD5CF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42" y="5122243"/>
            <a:ext cx="4463958" cy="117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Begins:</a:t>
            </a:r>
            <a:br>
              <a:rPr lang="en-US" dirty="0"/>
            </a:br>
            <a:r>
              <a:rPr lang="en-US" dirty="0"/>
              <a:t>“explicitly ignorable”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9FAE-E103-41F9-A634-381F8A0A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ABB3BB-F9D7-4F90-80D1-BADCD0C8F65B}"/>
              </a:ext>
            </a:extLst>
          </p:cNvPr>
          <p:cNvSpPr/>
          <p:nvPr/>
        </p:nvSpPr>
        <p:spPr>
          <a:xfrm rot="21205531">
            <a:off x="2960949" y="1692699"/>
            <a:ext cx="4229100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18EB23-E5B4-4B94-A1C4-420D15B96D90}"/>
              </a:ext>
            </a:extLst>
          </p:cNvPr>
          <p:cNvSpPr/>
          <p:nvPr/>
        </p:nvSpPr>
        <p:spPr>
          <a:xfrm rot="256757">
            <a:off x="2965093" y="2436520"/>
            <a:ext cx="42291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2EAC9-FA8A-437B-92A6-C8AE3FBCCFB2}"/>
              </a:ext>
            </a:extLst>
          </p:cNvPr>
          <p:cNvSpPr/>
          <p:nvPr/>
        </p:nvSpPr>
        <p:spPr>
          <a:xfrm>
            <a:off x="1869804" y="1785482"/>
            <a:ext cx="1025433" cy="1089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89B9C-B414-4ECC-B178-55C92F518066}"/>
              </a:ext>
            </a:extLst>
          </p:cNvPr>
          <p:cNvSpPr/>
          <p:nvPr/>
        </p:nvSpPr>
        <p:spPr>
          <a:xfrm>
            <a:off x="1869803" y="2107145"/>
            <a:ext cx="1025433" cy="492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4E8095-BA87-4835-92B7-18B44E2CFF3A}"/>
              </a:ext>
            </a:extLst>
          </p:cNvPr>
          <p:cNvSpPr/>
          <p:nvPr/>
        </p:nvSpPr>
        <p:spPr>
          <a:xfrm>
            <a:off x="1485900" y="3455441"/>
            <a:ext cx="9867900" cy="33732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38360-BB35-4B4E-B0BF-83BACC127B37}"/>
              </a:ext>
            </a:extLst>
          </p:cNvPr>
          <p:cNvSpPr/>
          <p:nvPr/>
        </p:nvSpPr>
        <p:spPr>
          <a:xfrm>
            <a:off x="527142" y="1801699"/>
            <a:ext cx="1025433" cy="1089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7C46D-19C5-4D0D-AC19-B9F9D7052D16}"/>
              </a:ext>
            </a:extLst>
          </p:cNvPr>
          <p:cNvSpPr/>
          <p:nvPr/>
        </p:nvSpPr>
        <p:spPr>
          <a:xfrm>
            <a:off x="7493156" y="1193237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F1FA7-BEFB-4DC4-88B7-DC6AD6B457A4}"/>
              </a:ext>
            </a:extLst>
          </p:cNvPr>
          <p:cNvSpPr/>
          <p:nvPr/>
        </p:nvSpPr>
        <p:spPr>
          <a:xfrm>
            <a:off x="8835818" y="1174462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99D9ED-052A-4A81-B7A9-37285E1421A2}"/>
              </a:ext>
            </a:extLst>
          </p:cNvPr>
          <p:cNvSpPr/>
          <p:nvPr/>
        </p:nvSpPr>
        <p:spPr>
          <a:xfrm>
            <a:off x="7493156" y="2298734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A7CBF-7A6F-4591-B4F6-2E7CBDC09C7A}"/>
              </a:ext>
            </a:extLst>
          </p:cNvPr>
          <p:cNvSpPr/>
          <p:nvPr/>
        </p:nvSpPr>
        <p:spPr>
          <a:xfrm>
            <a:off x="8835818" y="2282517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A47E5-0C1F-4CA6-8DF9-A517A8AAC786}"/>
              </a:ext>
            </a:extLst>
          </p:cNvPr>
          <p:cNvSpPr/>
          <p:nvPr/>
        </p:nvSpPr>
        <p:spPr>
          <a:xfrm>
            <a:off x="3915994" y="1440456"/>
            <a:ext cx="1565702" cy="49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 = 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E0E5C-4699-4EC9-8F9F-097BB3DDE375}"/>
              </a:ext>
            </a:extLst>
          </p:cNvPr>
          <p:cNvSpPr/>
          <p:nvPr/>
        </p:nvSpPr>
        <p:spPr>
          <a:xfrm>
            <a:off x="3711148" y="2445243"/>
            <a:ext cx="2512059" cy="49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 = T  (!= Q)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087ADF6-63D2-4CEE-BD82-131258FE1B65}"/>
              </a:ext>
            </a:extLst>
          </p:cNvPr>
          <p:cNvSpPr/>
          <p:nvPr/>
        </p:nvSpPr>
        <p:spPr>
          <a:xfrm rot="16200000">
            <a:off x="1501882" y="3105473"/>
            <a:ext cx="735844" cy="28146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5DF2BB2-D4DD-4FC0-A3CA-0E23F7179A96}"/>
              </a:ext>
            </a:extLst>
          </p:cNvPr>
          <p:cNvSpPr txBox="1">
            <a:spLocks/>
          </p:cNvSpPr>
          <p:nvPr/>
        </p:nvSpPr>
        <p:spPr>
          <a:xfrm>
            <a:off x="7702964" y="5220432"/>
            <a:ext cx="4316573" cy="929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Ends: “common new” state.</a:t>
            </a:r>
          </a:p>
          <a:p>
            <a:pPr marL="0" indent="0">
              <a:buNone/>
            </a:pPr>
            <a:r>
              <a:rPr lang="en-US" dirty="0"/>
              <a:t>(Social consensus?)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A4A22B7-ECAC-472F-BB13-40F6F4BD5CF3}"/>
              </a:ext>
            </a:extLst>
          </p:cNvPr>
          <p:cNvSpPr/>
          <p:nvPr/>
        </p:nvSpPr>
        <p:spPr>
          <a:xfrm rot="16200000">
            <a:off x="8937512" y="2780096"/>
            <a:ext cx="735844" cy="37538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FEAF0-7504-4D76-9B31-9644E069EDC9}"/>
              </a:ext>
            </a:extLst>
          </p:cNvPr>
          <p:cNvCxnSpPr/>
          <p:nvPr/>
        </p:nvCxnSpPr>
        <p:spPr>
          <a:xfrm>
            <a:off x="7995985" y="2784833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4BFE25-53CA-4AAB-AFBC-106552D0297F}"/>
              </a:ext>
            </a:extLst>
          </p:cNvPr>
          <p:cNvCxnSpPr/>
          <p:nvPr/>
        </p:nvCxnSpPr>
        <p:spPr>
          <a:xfrm>
            <a:off x="7976935" y="1624048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B6AD74-2E58-4B58-9C40-D37860592105}"/>
              </a:ext>
            </a:extLst>
          </p:cNvPr>
          <p:cNvCxnSpPr/>
          <p:nvPr/>
        </p:nvCxnSpPr>
        <p:spPr>
          <a:xfrm>
            <a:off x="114300" y="2298734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18696F-9A4D-4C4D-B7CE-021A9644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911225"/>
          </a:xfrm>
        </p:spPr>
        <p:txBody>
          <a:bodyPr/>
          <a:lstStyle/>
          <a:p>
            <a:r>
              <a:rPr lang="en-US" dirty="0"/>
              <a:t>Two Incompatible SFs at once = HF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B0E0-E6F4-4AB0-A068-7AAFD5CF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21" y="5110981"/>
            <a:ext cx="3260517" cy="117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Begins:</a:t>
            </a:r>
            <a:br>
              <a:rPr lang="en-US" dirty="0"/>
            </a:br>
            <a:r>
              <a:rPr lang="en-US" dirty="0"/>
              <a:t>“ignorable state”.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9FAE-E103-41F9-A634-381F8A0A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ABB3BB-F9D7-4F90-80D1-BADCD0C8F65B}"/>
              </a:ext>
            </a:extLst>
          </p:cNvPr>
          <p:cNvSpPr/>
          <p:nvPr/>
        </p:nvSpPr>
        <p:spPr>
          <a:xfrm rot="21205531">
            <a:off x="2960949" y="1692699"/>
            <a:ext cx="4229100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18EB23-E5B4-4B94-A1C4-420D15B96D90}"/>
              </a:ext>
            </a:extLst>
          </p:cNvPr>
          <p:cNvSpPr/>
          <p:nvPr/>
        </p:nvSpPr>
        <p:spPr>
          <a:xfrm rot="256757">
            <a:off x="2965093" y="2436520"/>
            <a:ext cx="42291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2EAC9-FA8A-437B-92A6-C8AE3FBCCFB2}"/>
              </a:ext>
            </a:extLst>
          </p:cNvPr>
          <p:cNvSpPr/>
          <p:nvPr/>
        </p:nvSpPr>
        <p:spPr>
          <a:xfrm>
            <a:off x="1869804" y="1785482"/>
            <a:ext cx="1025433" cy="1089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89B9C-B414-4ECC-B178-55C92F518066}"/>
              </a:ext>
            </a:extLst>
          </p:cNvPr>
          <p:cNvSpPr/>
          <p:nvPr/>
        </p:nvSpPr>
        <p:spPr>
          <a:xfrm>
            <a:off x="1869803" y="2107145"/>
            <a:ext cx="1025433" cy="492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4E8095-BA87-4835-92B7-18B44E2CFF3A}"/>
              </a:ext>
            </a:extLst>
          </p:cNvPr>
          <p:cNvSpPr/>
          <p:nvPr/>
        </p:nvSpPr>
        <p:spPr>
          <a:xfrm>
            <a:off x="1485900" y="3455441"/>
            <a:ext cx="9867900" cy="33732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38360-BB35-4B4E-B0BF-83BACC127B37}"/>
              </a:ext>
            </a:extLst>
          </p:cNvPr>
          <p:cNvSpPr/>
          <p:nvPr/>
        </p:nvSpPr>
        <p:spPr>
          <a:xfrm>
            <a:off x="527142" y="1801699"/>
            <a:ext cx="1025433" cy="1089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7C46D-19C5-4D0D-AC19-B9F9D7052D16}"/>
              </a:ext>
            </a:extLst>
          </p:cNvPr>
          <p:cNvSpPr/>
          <p:nvPr/>
        </p:nvSpPr>
        <p:spPr>
          <a:xfrm>
            <a:off x="7493156" y="1193237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F1FA7-BEFB-4DC4-88B7-DC6AD6B457A4}"/>
              </a:ext>
            </a:extLst>
          </p:cNvPr>
          <p:cNvSpPr/>
          <p:nvPr/>
        </p:nvSpPr>
        <p:spPr>
          <a:xfrm>
            <a:off x="8835818" y="1174462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99D9ED-052A-4A81-B7A9-37285E1421A2}"/>
              </a:ext>
            </a:extLst>
          </p:cNvPr>
          <p:cNvSpPr/>
          <p:nvPr/>
        </p:nvSpPr>
        <p:spPr>
          <a:xfrm>
            <a:off x="7493156" y="2298734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A7CBF-7A6F-4591-B4F6-2E7CBDC09C7A}"/>
              </a:ext>
            </a:extLst>
          </p:cNvPr>
          <p:cNvSpPr/>
          <p:nvPr/>
        </p:nvSpPr>
        <p:spPr>
          <a:xfrm>
            <a:off x="8835818" y="2282517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A47E5-0C1F-4CA6-8DF9-A517A8AAC786}"/>
              </a:ext>
            </a:extLst>
          </p:cNvPr>
          <p:cNvSpPr/>
          <p:nvPr/>
        </p:nvSpPr>
        <p:spPr>
          <a:xfrm>
            <a:off x="3915994" y="1440456"/>
            <a:ext cx="1565702" cy="49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 = 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E0E5C-4699-4EC9-8F9F-097BB3DDE375}"/>
              </a:ext>
            </a:extLst>
          </p:cNvPr>
          <p:cNvSpPr/>
          <p:nvPr/>
        </p:nvSpPr>
        <p:spPr>
          <a:xfrm>
            <a:off x="3711148" y="2445243"/>
            <a:ext cx="2512059" cy="49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 = T  (!= Q)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087ADF6-63D2-4CEE-BD82-131258FE1B65}"/>
              </a:ext>
            </a:extLst>
          </p:cNvPr>
          <p:cNvSpPr/>
          <p:nvPr/>
        </p:nvSpPr>
        <p:spPr>
          <a:xfrm rot="16200000">
            <a:off x="1501882" y="3105473"/>
            <a:ext cx="735844" cy="28146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5DF2BB2-D4DD-4FC0-A3CA-0E23F7179A96}"/>
              </a:ext>
            </a:extLst>
          </p:cNvPr>
          <p:cNvSpPr txBox="1">
            <a:spLocks/>
          </p:cNvSpPr>
          <p:nvPr/>
        </p:nvSpPr>
        <p:spPr>
          <a:xfrm>
            <a:off x="7976935" y="5196831"/>
            <a:ext cx="4316573" cy="929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Ends: “new state”.</a:t>
            </a:r>
          </a:p>
          <a:p>
            <a:pPr marL="0" indent="0">
              <a:buNone/>
            </a:pPr>
            <a:r>
              <a:rPr lang="en-US" dirty="0"/>
              <a:t>(Social consensus?)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A4A22B7-ECAC-472F-BB13-40F6F4BD5CF3}"/>
              </a:ext>
            </a:extLst>
          </p:cNvPr>
          <p:cNvSpPr/>
          <p:nvPr/>
        </p:nvSpPr>
        <p:spPr>
          <a:xfrm rot="16200000">
            <a:off x="8937512" y="2780096"/>
            <a:ext cx="735844" cy="37538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Gavel">
            <a:extLst>
              <a:ext uri="{FF2B5EF4-FFF2-40B4-BE49-F238E27FC236}">
                <a16:creationId xmlns:a16="http://schemas.microsoft.com/office/drawing/2014/main" id="{C2DE6287-45D0-4182-B10A-3AF728000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419" y="4737621"/>
            <a:ext cx="1175481" cy="1175481"/>
          </a:xfrm>
          <a:prstGeom prst="rect">
            <a:avLst/>
          </a:prstGeom>
        </p:spPr>
      </p:pic>
      <p:pic>
        <p:nvPicPr>
          <p:cNvPr id="25" name="Graphic 24" descr="Gavel">
            <a:extLst>
              <a:ext uri="{FF2B5EF4-FFF2-40B4-BE49-F238E27FC236}">
                <a16:creationId xmlns:a16="http://schemas.microsoft.com/office/drawing/2014/main" id="{9E6325D9-62DA-498B-8828-0392D587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1454" y="4941009"/>
            <a:ext cx="1175481" cy="11754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182F26C-F9C6-4640-908C-FD6D1F4BBF3C}"/>
              </a:ext>
            </a:extLst>
          </p:cNvPr>
          <p:cNvSpPr/>
          <p:nvPr/>
        </p:nvSpPr>
        <p:spPr>
          <a:xfrm>
            <a:off x="1131727" y="1267261"/>
            <a:ext cx="9607458" cy="1238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Both of these phases preceded by some</a:t>
            </a:r>
            <a:br>
              <a:rPr lang="en-US" sz="3200" dirty="0"/>
            </a:br>
            <a:r>
              <a:rPr lang="en-US" sz="3200" dirty="0"/>
              <a:t>“authoritative” meta-consensus event.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A6F4-4C7A-4FCD-BDC6-B37497845102}"/>
              </a:ext>
            </a:extLst>
          </p:cNvPr>
          <p:cNvSpPr/>
          <p:nvPr/>
        </p:nvSpPr>
        <p:spPr>
          <a:xfrm>
            <a:off x="2147888" y="2640805"/>
            <a:ext cx="7219697" cy="668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“Soft” fork needs a “Hard” Setup</a:t>
            </a:r>
          </a:p>
        </p:txBody>
      </p:sp>
    </p:spTree>
    <p:extLst>
      <p:ext uri="{BB962C8B-B14F-4D97-AF65-F5344CB8AC3E}">
        <p14:creationId xmlns:p14="http://schemas.microsoft.com/office/powerpoint/2010/main" val="3623036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8AE0-0E04-41DE-98AF-0DD917AC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“Hard Setups”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59CC-A7A2-4C15-9D2D-981D942C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3919"/>
            <a:ext cx="9105901" cy="2117725"/>
          </a:xfrm>
        </p:spPr>
        <p:txBody>
          <a:bodyPr/>
          <a:lstStyle/>
          <a:p>
            <a:r>
              <a:rPr lang="en-US" dirty="0"/>
              <a:t>Unused OP Codes</a:t>
            </a:r>
          </a:p>
          <a:p>
            <a:r>
              <a:rPr lang="en-US" dirty="0"/>
              <a:t>Transaction Version Numbers that are Higher-than-Current </a:t>
            </a:r>
          </a:p>
          <a:p>
            <a:r>
              <a:rPr lang="en-US" dirty="0"/>
              <a:t>Block Version Numbers that are  “.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A43EB-56AE-4CAB-8ED7-637C495E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Graphic 4" descr="Gavel">
            <a:extLst>
              <a:ext uri="{FF2B5EF4-FFF2-40B4-BE49-F238E27FC236}">
                <a16:creationId xmlns:a16="http://schemas.microsoft.com/office/drawing/2014/main" id="{1679CF10-C4A3-4A93-B1DE-47D2401D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300" y="4071644"/>
            <a:ext cx="1175481" cy="11754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C04119-9F5F-4842-A314-20646CBB1C61}"/>
              </a:ext>
            </a:extLst>
          </p:cNvPr>
          <p:cNvSpPr txBox="1">
            <a:spLocks/>
          </p:cNvSpPr>
          <p:nvPr/>
        </p:nvSpPr>
        <p:spPr>
          <a:xfrm>
            <a:off x="2585181" y="4375150"/>
            <a:ext cx="3167919" cy="8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Added by Satoshi</a:t>
            </a: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93ABC22-42D8-4CAF-B43F-AB4222DD0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902" y="4071644"/>
            <a:ext cx="1175481" cy="11754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39F126-82DC-4435-B6A7-4A05D6C31F87}"/>
              </a:ext>
            </a:extLst>
          </p:cNvPr>
          <p:cNvSpPr txBox="1">
            <a:spLocks/>
          </p:cNvSpPr>
          <p:nvPr/>
        </p:nvSpPr>
        <p:spPr>
          <a:xfrm>
            <a:off x="7766783" y="4375150"/>
            <a:ext cx="400611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Redefined by:</a:t>
            </a:r>
            <a:br>
              <a:rPr lang="en-US" dirty="0"/>
            </a:br>
            <a:r>
              <a:rPr lang="en-US" dirty="0"/>
              <a:t>Satoshi / Core Developers</a:t>
            </a:r>
          </a:p>
        </p:txBody>
      </p:sp>
    </p:spTree>
    <p:extLst>
      <p:ext uri="{BB962C8B-B14F-4D97-AF65-F5344CB8AC3E}">
        <p14:creationId xmlns:p14="http://schemas.microsoft.com/office/powerpoint/2010/main" val="535605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F1EA-4CEC-4297-A9D4-5ED0DA3C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Soft Fork Infinite Regress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55A-A3C0-45A4-9110-8E096B08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45823"/>
            <a:ext cx="6705600" cy="5663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“What’s up for grabs?”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ie</a:t>
            </a:r>
            <a:r>
              <a:rPr lang="en-US" dirty="0"/>
              <a:t>, what is in the “ignorable set”.</a:t>
            </a:r>
          </a:p>
          <a:p>
            <a:pPr lvl="1"/>
            <a:r>
              <a:rPr lang="en-US" dirty="0"/>
              <a:t>OP Codes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/Block Versions</a:t>
            </a:r>
          </a:p>
          <a:p>
            <a:pPr lvl="1"/>
            <a:r>
              <a:rPr lang="en-US" dirty="0"/>
              <a:t>Witnesses (</a:t>
            </a:r>
            <a:r>
              <a:rPr lang="en-US" dirty="0" err="1"/>
              <a:t>SegWit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Legacy Bitcoin Script (P2SH)</a:t>
            </a:r>
          </a:p>
          <a:p>
            <a:pPr lvl="1"/>
            <a:r>
              <a:rPr lang="en-US" dirty="0"/>
              <a:t>Everything? (The Evil Fork)</a:t>
            </a:r>
          </a:p>
          <a:p>
            <a:pPr lvl="1"/>
            <a:r>
              <a:rPr lang="en-US" dirty="0"/>
              <a:t>Nothing? (Mircea Popescu crowd)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replacement acceptable?</a:t>
            </a:r>
          </a:p>
          <a:p>
            <a:pPr lvl="1"/>
            <a:r>
              <a:rPr lang="en-US" dirty="0"/>
              <a:t>Due to loudness, the replacement</a:t>
            </a:r>
            <a:br>
              <a:rPr lang="en-US" dirty="0"/>
            </a:br>
            <a:r>
              <a:rPr lang="en-US" dirty="0"/>
              <a:t>is semi-mandatory.</a:t>
            </a:r>
          </a:p>
          <a:p>
            <a:pPr lvl="1"/>
            <a:r>
              <a:rPr lang="en-US" dirty="0"/>
              <a:t>Extension Blocks – famous example.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A7E5-DEF9-4E2B-A239-DAAFB90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606" y="6444010"/>
            <a:ext cx="2743200" cy="365125"/>
          </a:xfrm>
        </p:spPr>
        <p:txBody>
          <a:bodyPr/>
          <a:lstStyle/>
          <a:p>
            <a:fld id="{5A3F91CF-E843-42AF-B09F-C8590E22047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02DDA-A599-492A-87E6-BB883297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2785895"/>
            <a:ext cx="6115050" cy="143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27C244-A8EF-44F1-963A-CAEA0BA0F8CF}"/>
              </a:ext>
            </a:extLst>
          </p:cNvPr>
          <p:cNvSpPr/>
          <p:nvPr/>
        </p:nvSpPr>
        <p:spPr>
          <a:xfrm>
            <a:off x="6477000" y="5045251"/>
            <a:ext cx="1257300" cy="111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B1AF0-16D1-4F47-A41D-7D6B0AF4F710}"/>
              </a:ext>
            </a:extLst>
          </p:cNvPr>
          <p:cNvSpPr/>
          <p:nvPr/>
        </p:nvSpPr>
        <p:spPr>
          <a:xfrm>
            <a:off x="6477000" y="5495925"/>
            <a:ext cx="1257300" cy="2162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26DC5C-3F04-4E52-B482-EA191CF63625}"/>
              </a:ext>
            </a:extLst>
          </p:cNvPr>
          <p:cNvSpPr/>
          <p:nvPr/>
        </p:nvSpPr>
        <p:spPr>
          <a:xfrm>
            <a:off x="8839200" y="5070828"/>
            <a:ext cx="1257300" cy="111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A4D2D-9C73-47EA-9EF4-DC12D1077868}"/>
              </a:ext>
            </a:extLst>
          </p:cNvPr>
          <p:cNvSpPr/>
          <p:nvPr/>
        </p:nvSpPr>
        <p:spPr>
          <a:xfrm>
            <a:off x="8839200" y="5321477"/>
            <a:ext cx="12573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A57F56-CFAA-4BE4-9AF6-6C2B01C9326E}"/>
              </a:ext>
            </a:extLst>
          </p:cNvPr>
          <p:cNvSpPr/>
          <p:nvPr/>
        </p:nvSpPr>
        <p:spPr>
          <a:xfrm>
            <a:off x="8839200" y="5521502"/>
            <a:ext cx="1257300" cy="2162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5C9FFC-8794-4343-A41B-B2DC45EAEF66}"/>
              </a:ext>
            </a:extLst>
          </p:cNvPr>
          <p:cNvSpPr/>
          <p:nvPr/>
        </p:nvSpPr>
        <p:spPr>
          <a:xfrm rot="20876609">
            <a:off x="7825340" y="5279186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0F5F2A3-3B46-42C0-A3F4-97D3152C8B18}"/>
              </a:ext>
            </a:extLst>
          </p:cNvPr>
          <p:cNvSpPr/>
          <p:nvPr/>
        </p:nvSpPr>
        <p:spPr>
          <a:xfrm rot="4757949">
            <a:off x="10346374" y="5129972"/>
            <a:ext cx="633665" cy="810390"/>
          </a:xfrm>
          <a:prstGeom prst="curvedDownArrow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D612B-7C17-4A6A-AD8D-74DDED46AE21}"/>
              </a:ext>
            </a:extLst>
          </p:cNvPr>
          <p:cNvSpPr txBox="1"/>
          <p:nvPr/>
        </p:nvSpPr>
        <p:spPr>
          <a:xfrm>
            <a:off x="7470239" y="6271196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“Loudness”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691B00-52A0-4ADB-A4D1-05FADDCD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86" y="1288897"/>
            <a:ext cx="3896870" cy="121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5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F1EA-4CEC-4297-A9D4-5ED0DA3C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Question: Consensus About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55A-A3C0-45A4-9110-8E096B08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33501"/>
            <a:ext cx="6705600" cy="5110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arbitrary than we care to admit: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Can't stay at slot 1.  (“the loud payments")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2. Accurate movement</a:t>
            </a:r>
          </a:p>
          <a:p>
            <a:pPr marL="0" indent="0">
              <a:buNone/>
            </a:pPr>
            <a:r>
              <a:rPr lang="en-US" dirty="0"/>
              <a:t>    from slot to slot</a:t>
            </a:r>
          </a:p>
          <a:p>
            <a:pPr marL="0" indent="0">
              <a:buNone/>
            </a:pPr>
            <a:r>
              <a:rPr lang="en-US" dirty="0"/>
              <a:t>    is based on "authoritative" criteria.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3. Rules of movement</a:t>
            </a:r>
          </a:p>
          <a:p>
            <a:pPr marL="0" indent="0">
              <a:buNone/>
            </a:pPr>
            <a:r>
              <a:rPr lang="en-US" dirty="0"/>
              <a:t>    (meta-consensus)</a:t>
            </a:r>
          </a:p>
          <a:p>
            <a:pPr marL="0" indent="0">
              <a:buNone/>
            </a:pPr>
            <a:r>
              <a:rPr lang="en-US" dirty="0"/>
              <a:t>    are themselves disputed.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A7E5-DEF9-4E2B-A239-DAAFB90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606" y="6444010"/>
            <a:ext cx="2743200" cy="365125"/>
          </a:xfrm>
        </p:spPr>
        <p:txBody>
          <a:bodyPr/>
          <a:lstStyle/>
          <a:p>
            <a:fld id="{5A3F91CF-E843-42AF-B09F-C8590E22047B}" type="slidenum">
              <a:rPr lang="en-US" smtClean="0"/>
              <a:t>34</a:t>
            </a:fld>
            <a:endParaRPr lang="en-US"/>
          </a:p>
        </p:txBody>
      </p:sp>
      <p:pic>
        <p:nvPicPr>
          <p:cNvPr id="16" name="Graphic 15" descr="Gavel">
            <a:extLst>
              <a:ext uri="{FF2B5EF4-FFF2-40B4-BE49-F238E27FC236}">
                <a16:creationId xmlns:a16="http://schemas.microsoft.com/office/drawing/2014/main" id="{8C7546E8-6671-40BD-9BA8-2A221F48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568" y="2891867"/>
            <a:ext cx="1175481" cy="117548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087CA3-966E-4834-B933-6F1E04545242}"/>
              </a:ext>
            </a:extLst>
          </p:cNvPr>
          <p:cNvCxnSpPr>
            <a:cxnSpLocks/>
          </p:cNvCxnSpPr>
          <p:nvPr/>
        </p:nvCxnSpPr>
        <p:spPr>
          <a:xfrm>
            <a:off x="7391400" y="2107294"/>
            <a:ext cx="4800600" cy="3164569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D0FD791-370C-45BC-8AC1-13F4A562B8C1}"/>
              </a:ext>
            </a:extLst>
          </p:cNvPr>
          <p:cNvSpPr txBox="1">
            <a:spLocks/>
          </p:cNvSpPr>
          <p:nvPr/>
        </p:nvSpPr>
        <p:spPr>
          <a:xfrm>
            <a:off x="6924659" y="2657402"/>
            <a:ext cx="2643188" cy="5418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0.5.0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B03E10-91ED-4EFB-BA93-AF5E111BA397}"/>
              </a:ext>
            </a:extLst>
          </p:cNvPr>
          <p:cNvSpPr txBox="1">
            <a:spLocks/>
          </p:cNvSpPr>
          <p:nvPr/>
        </p:nvSpPr>
        <p:spPr>
          <a:xfrm>
            <a:off x="8112919" y="3495420"/>
            <a:ext cx="2643188" cy="5418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0.6.0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17652A-136B-4188-B920-D49357E94E3E}"/>
              </a:ext>
            </a:extLst>
          </p:cNvPr>
          <p:cNvSpPr txBox="1">
            <a:spLocks/>
          </p:cNvSpPr>
          <p:nvPr/>
        </p:nvSpPr>
        <p:spPr>
          <a:xfrm>
            <a:off x="9291606" y="4182936"/>
            <a:ext cx="2643188" cy="5418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0.7.0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27630A-0FB1-4AC5-B10F-D67C7E937A71}"/>
              </a:ext>
            </a:extLst>
          </p:cNvPr>
          <p:cNvSpPr txBox="1">
            <a:spLocks/>
          </p:cNvSpPr>
          <p:nvPr/>
        </p:nvSpPr>
        <p:spPr>
          <a:xfrm>
            <a:off x="7858126" y="4980321"/>
            <a:ext cx="3583781" cy="117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Compatibility – Regresses to the consensus problem we originally wanted to solve.</a:t>
            </a:r>
          </a:p>
        </p:txBody>
      </p:sp>
    </p:spTree>
    <p:extLst>
      <p:ext uri="{BB962C8B-B14F-4D97-AF65-F5344CB8AC3E}">
        <p14:creationId xmlns:p14="http://schemas.microsoft.com/office/powerpoint/2010/main" val="3588397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F1EA-4CEC-4297-A9D4-5ED0DA3C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Question: Consensus About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55A-A3C0-45A4-9110-8E096B08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33501"/>
            <a:ext cx="6705600" cy="30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did these two halves of the presentation have to do with each other?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A7E5-DEF9-4E2B-A239-DAAFB90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606" y="6444010"/>
            <a:ext cx="2743200" cy="365125"/>
          </a:xfrm>
        </p:spPr>
        <p:txBody>
          <a:bodyPr/>
          <a:lstStyle/>
          <a:p>
            <a:fld id="{5A3F91CF-E843-42AF-B09F-C8590E22047B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DA2EEB-45D0-4633-8A49-8CAF62A561D0}"/>
              </a:ext>
            </a:extLst>
          </p:cNvPr>
          <p:cNvSpPr txBox="1">
            <a:spLocks/>
          </p:cNvSpPr>
          <p:nvPr/>
        </p:nvSpPr>
        <p:spPr>
          <a:xfrm>
            <a:off x="495300" y="3302793"/>
            <a:ext cx="6705600" cy="159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Sidechains!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             events, and no loudness.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25A7181E-92E8-420F-8329-6FB1272E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619" y="4276028"/>
            <a:ext cx="808636" cy="8086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B66AB2-46F4-4A7F-9EC7-FD0AD4EF9731}"/>
              </a:ext>
            </a:extLst>
          </p:cNvPr>
          <p:cNvSpPr txBox="1">
            <a:spLocks/>
          </p:cNvSpPr>
          <p:nvPr/>
        </p:nvSpPr>
        <p:spPr>
          <a:xfrm>
            <a:off x="6791325" y="4381500"/>
            <a:ext cx="4972050" cy="159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Explicit, fixed definitions for:</a:t>
            </a:r>
          </a:p>
          <a:p>
            <a:r>
              <a:rPr lang="en-US" dirty="0"/>
              <a:t>What is “ignore-able” (</a:t>
            </a:r>
            <a:r>
              <a:rPr lang="en-US" dirty="0" err="1"/>
              <a:t>ie</a:t>
            </a:r>
            <a:r>
              <a:rPr lang="en-US" dirty="0"/>
              <a:t> what is “up for grabs”)</a:t>
            </a:r>
          </a:p>
          <a:p>
            <a:r>
              <a:rPr lang="en-US" dirty="0"/>
              <a:t>What it can be changed to (defined in a given sidechain BIP).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89490F-F480-4E17-922A-AC9AEA6F1226}"/>
              </a:ext>
            </a:extLst>
          </p:cNvPr>
          <p:cNvCxnSpPr/>
          <p:nvPr/>
        </p:nvCxnSpPr>
        <p:spPr>
          <a:xfrm flipH="1">
            <a:off x="4350477" y="4967337"/>
            <a:ext cx="381000" cy="63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2745F-9D5B-40F3-B2E6-49B6EBE3E3C7}"/>
              </a:ext>
            </a:extLst>
          </p:cNvPr>
          <p:cNvSpPr txBox="1"/>
          <p:nvPr/>
        </p:nvSpPr>
        <p:spPr>
          <a:xfrm>
            <a:off x="2990685" y="5658794"/>
            <a:ext cx="260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Ironically, there is no loudness *because* “theft” is possible.</a:t>
            </a:r>
          </a:p>
        </p:txBody>
      </p:sp>
    </p:spTree>
    <p:extLst>
      <p:ext uri="{BB962C8B-B14F-4D97-AF65-F5344CB8AC3E}">
        <p14:creationId xmlns:p14="http://schemas.microsoft.com/office/powerpoint/2010/main" val="3984735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F1EA-4CEC-4297-A9D4-5ED0DA3C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2804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55A-A3C0-45A4-9110-8E096B08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00150"/>
            <a:ext cx="10515600" cy="37337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Sidechains *are* a layer-2.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Sidechains use the same security assumptions</a:t>
            </a:r>
            <a:br>
              <a:rPr lang="en-US" dirty="0"/>
            </a:br>
            <a:r>
              <a:rPr lang="en-US" dirty="0"/>
              <a:t>(although, different security model).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fact, the </a:t>
            </a:r>
            <a:r>
              <a:rPr lang="en-US" i="1" dirty="0"/>
              <a:t>lack</a:t>
            </a:r>
            <a:r>
              <a:rPr lang="en-US" dirty="0"/>
              <a:t> of sidechains is a much bigger threat to mainchain miners.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 fork has “zones” (of “ignorable” and “defined”), the boundary and range of these zones is not clearly defined, which leads to conflict. “Bitcoin” does not have a fixed definition.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A7E5-DEF9-4E2B-A239-DAAFB90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606" y="6444010"/>
            <a:ext cx="2743200" cy="365125"/>
          </a:xfrm>
        </p:spPr>
        <p:txBody>
          <a:bodyPr/>
          <a:lstStyle/>
          <a:p>
            <a:fld id="{5A3F91CF-E843-42AF-B09F-C8590E22047B}" type="slidenum">
              <a:rPr lang="en-US" smtClean="0"/>
              <a:t>36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749529-1E80-4327-BD43-6F6D5881F477}"/>
              </a:ext>
            </a:extLst>
          </p:cNvPr>
          <p:cNvSpPr txBox="1">
            <a:spLocks/>
          </p:cNvSpPr>
          <p:nvPr/>
        </p:nvSpPr>
        <p:spPr>
          <a:xfrm>
            <a:off x="647700" y="4363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Advice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7ED21E-3175-4115-B5AE-C83BFF98EB6E}"/>
              </a:ext>
            </a:extLst>
          </p:cNvPr>
          <p:cNvSpPr txBox="1">
            <a:spLocks/>
          </p:cNvSpPr>
          <p:nvPr/>
        </p:nvSpPr>
        <p:spPr>
          <a:xfrm>
            <a:off x="476250" y="5503940"/>
            <a:ext cx="10515600" cy="112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Remember user-sovereignty, resist sidechain FUD.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out the project at </a:t>
            </a:r>
            <a:r>
              <a:rPr lang="en-US" b="1" u="sng" dirty="0"/>
              <a:t>drivechain.info</a:t>
            </a:r>
            <a:r>
              <a:rPr lang="en-US" dirty="0"/>
              <a:t>  , specifically the diffs.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09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F1EA-4CEC-4297-A9D4-5ED0DA3C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029" y="1470390"/>
            <a:ext cx="5797941" cy="310160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A7E5-DEF9-4E2B-A239-DAAFB90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606" y="6444010"/>
            <a:ext cx="2743200" cy="365125"/>
          </a:xfrm>
        </p:spPr>
        <p:txBody>
          <a:bodyPr/>
          <a:lstStyle/>
          <a:p>
            <a:fld id="{5A3F91CF-E843-42AF-B09F-C8590E2204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ckaxe icon">
            <a:extLst>
              <a:ext uri="{FF2B5EF4-FFF2-40B4-BE49-F238E27FC236}">
                <a16:creationId xmlns:a16="http://schemas.microsoft.com/office/drawing/2014/main" id="{C5A2BBC0-0FA8-41FF-8C31-68AFA88C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43" y="1151564"/>
            <a:ext cx="3229382" cy="27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4B847-78F7-45F6-9EC2-D0CDC95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321B8-D847-45A8-A7B8-33790653EB23}"/>
              </a:ext>
            </a:extLst>
          </p:cNvPr>
          <p:cNvSpPr txBox="1"/>
          <p:nvPr/>
        </p:nvSpPr>
        <p:spPr>
          <a:xfrm>
            <a:off x="1810981" y="4432047"/>
            <a:ext cx="86742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SCs offer a </a:t>
            </a:r>
            <a:r>
              <a:rPr lang="en-US" sz="3600" b="1" u="sng" dirty="0"/>
              <a:t>conditional payment</a:t>
            </a:r>
            <a:r>
              <a:rPr lang="en-US" sz="3600" dirty="0"/>
              <a:t> to miners,</a:t>
            </a:r>
            <a:endParaRPr lang="en-US" sz="3600" b="1" dirty="0"/>
          </a:p>
          <a:p>
            <a:pPr marL="342900" indent="-342900">
              <a:buAutoNum type="arabicPeriod"/>
            </a:pPr>
            <a:r>
              <a:rPr lang="en-US" sz="3600" dirty="0"/>
              <a:t> Miners have </a:t>
            </a:r>
            <a:r>
              <a:rPr lang="en-US" sz="3600" b="1" u="sng" dirty="0"/>
              <a:t>no choice</a:t>
            </a:r>
            <a:r>
              <a:rPr lang="en-US" sz="3600" dirty="0"/>
              <a:t> but to accept,</a:t>
            </a:r>
          </a:p>
          <a:p>
            <a:pPr marL="342900" indent="-342900">
              <a:buAutoNum type="arabicPeriod"/>
            </a:pPr>
            <a:r>
              <a:rPr lang="en-US" sz="3600" dirty="0"/>
              <a:t> The </a:t>
            </a:r>
            <a:r>
              <a:rPr lang="en-US" sz="3600" b="1" u="sng" dirty="0"/>
              <a:t>conditions are bad</a:t>
            </a:r>
            <a:r>
              <a:rPr lang="en-US" sz="3600" dirty="0"/>
              <a:t> for Bitcoin.</a:t>
            </a:r>
          </a:p>
          <a:p>
            <a:r>
              <a:rPr lang="en-US" sz="3600" dirty="0"/>
              <a:t>          Ergo: SCs are bad for Bitcoin.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83BBC7-5B74-4737-A8D1-BDC202D2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173854"/>
            <a:ext cx="10515600" cy="1325563"/>
          </a:xfrm>
        </p:spPr>
        <p:txBody>
          <a:bodyPr/>
          <a:lstStyle/>
          <a:p>
            <a:r>
              <a:rPr lang="en-US" b="1" dirty="0"/>
              <a:t>“Sidechains affect the miners”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2EC848-D0CA-4FBB-A108-858A63792806}"/>
              </a:ext>
            </a:extLst>
          </p:cNvPr>
          <p:cNvSpPr/>
          <p:nvPr/>
        </p:nvSpPr>
        <p:spPr>
          <a:xfrm rot="20769157">
            <a:off x="5313788" y="1650034"/>
            <a:ext cx="2454442" cy="942050"/>
          </a:xfrm>
          <a:prstGeom prst="rightArrow">
            <a:avLst/>
          </a:prstGeom>
          <a:solidFill>
            <a:srgbClr val="92D050">
              <a:alpha val="5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3AD917F-4F41-44F4-AAFA-0C7D3BFB217B}"/>
              </a:ext>
            </a:extLst>
          </p:cNvPr>
          <p:cNvSpPr/>
          <p:nvPr/>
        </p:nvSpPr>
        <p:spPr>
          <a:xfrm rot="382693">
            <a:off x="5393037" y="2825727"/>
            <a:ext cx="2454442" cy="900321"/>
          </a:xfrm>
          <a:prstGeom prst="rightArrow">
            <a:avLst/>
          </a:prstGeom>
          <a:solidFill>
            <a:srgbClr val="FF0000">
              <a:alpha val="5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95591-FA56-4EBB-B66F-15A36B8AF671}"/>
              </a:ext>
            </a:extLst>
          </p:cNvPr>
          <p:cNvSpPr txBox="1"/>
          <p:nvPr/>
        </p:nvSpPr>
        <p:spPr>
          <a:xfrm>
            <a:off x="3003419" y="3340276"/>
            <a:ext cx="2233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Run SC?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0C560-284E-48E8-BA15-10830D281064}"/>
              </a:ext>
            </a:extLst>
          </p:cNvPr>
          <p:cNvSpPr txBox="1"/>
          <p:nvPr/>
        </p:nvSpPr>
        <p:spPr>
          <a:xfrm>
            <a:off x="7889892" y="1517978"/>
            <a:ext cx="319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Gain </a:t>
            </a:r>
            <a:r>
              <a:rPr lang="en-US" sz="3600" dirty="0" err="1"/>
              <a:t>txn</a:t>
            </a:r>
            <a:r>
              <a:rPr lang="en-US" sz="3600" dirty="0"/>
              <a:t> fees.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80899-F852-4B3E-9F07-5241EA36D60A}"/>
              </a:ext>
            </a:extLst>
          </p:cNvPr>
          <p:cNvSpPr txBox="1"/>
          <p:nvPr/>
        </p:nvSpPr>
        <p:spPr>
          <a:xfrm>
            <a:off x="7889892" y="3059350"/>
            <a:ext cx="3632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Don’t earn fees.</a:t>
            </a:r>
          </a:p>
        </p:txBody>
      </p:sp>
    </p:spTree>
    <p:extLst>
      <p:ext uri="{BB962C8B-B14F-4D97-AF65-F5344CB8AC3E}">
        <p14:creationId xmlns:p14="http://schemas.microsoft.com/office/powerpoint/2010/main" val="254304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AE6D-AE79-43DA-8530-FE245895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Belief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0F36-1ADC-47A8-97B1-2F54FEC2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2882"/>
            <a:ext cx="10515600" cy="2384080"/>
          </a:xfrm>
        </p:spPr>
        <p:txBody>
          <a:bodyPr>
            <a:normAutofit/>
          </a:bodyPr>
          <a:lstStyle/>
          <a:p>
            <a:r>
              <a:rPr lang="en-US" dirty="0"/>
              <a:t>Implies that:</a:t>
            </a:r>
          </a:p>
          <a:p>
            <a:pPr lvl="1"/>
            <a:r>
              <a:rPr lang="en-US" dirty="0"/>
              <a:t>Users may be “tricked” into losing coins.</a:t>
            </a:r>
          </a:p>
          <a:p>
            <a:pPr lvl="1"/>
            <a:r>
              <a:rPr lang="en-US" dirty="0"/>
              <a:t>Security is different. Moves from “math based” to “incentive based”.</a:t>
            </a:r>
          </a:p>
          <a:p>
            <a:r>
              <a:rPr lang="en-US" dirty="0"/>
              <a:t>Important because:</a:t>
            </a:r>
          </a:p>
          <a:p>
            <a:pPr lvl="1"/>
            <a:r>
              <a:rPr lang="en-US" dirty="0"/>
              <a:t>Justifies Tx-censorship.  (Must “””protect””” user.)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DC68-2820-4514-B84E-8ABCDA9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55DE1C-AFB3-4896-AE00-DDE50985B28E}"/>
              </a:ext>
            </a:extLst>
          </p:cNvPr>
          <p:cNvSpPr txBox="1">
            <a:spLocks/>
          </p:cNvSpPr>
          <p:nvPr/>
        </p:nvSpPr>
        <p:spPr>
          <a:xfrm>
            <a:off x="838200" y="1427069"/>
            <a:ext cx="10515600" cy="238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1" dirty="0"/>
              <a:t>“Sidechains allow</a:t>
            </a:r>
            <a:br>
              <a:rPr lang="en-US" sz="6600" b="1" i="1" dirty="0"/>
            </a:br>
            <a:r>
              <a:rPr lang="en-US" sz="6600" b="1" i="1" dirty="0"/>
              <a:t>miners to steal BTC.”</a:t>
            </a:r>
          </a:p>
        </p:txBody>
      </p:sp>
    </p:spTree>
    <p:extLst>
      <p:ext uri="{BB962C8B-B14F-4D97-AF65-F5344CB8AC3E}">
        <p14:creationId xmlns:p14="http://schemas.microsoft.com/office/powerpoint/2010/main" val="386682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4DEF-C011-4160-B6E3-BDDCCDF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Do they contradict?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0A720-3561-4E87-A777-B90F02F8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6</a:t>
            </a:fld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0D02BD-63BF-4AA2-9CC5-071CC42E7C78}"/>
              </a:ext>
            </a:extLst>
          </p:cNvPr>
          <p:cNvSpPr txBox="1">
            <a:spLocks/>
          </p:cNvSpPr>
          <p:nvPr/>
        </p:nvSpPr>
        <p:spPr>
          <a:xfrm>
            <a:off x="8786024" y="2103438"/>
            <a:ext cx="2426677" cy="1152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Belief #2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E3A7CE-886D-43C4-B067-ADCEF92416F1}"/>
              </a:ext>
            </a:extLst>
          </p:cNvPr>
          <p:cNvSpPr txBox="1">
            <a:spLocks/>
          </p:cNvSpPr>
          <p:nvPr/>
        </p:nvSpPr>
        <p:spPr>
          <a:xfrm>
            <a:off x="1171360" y="2074248"/>
            <a:ext cx="2426677" cy="1181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Belief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D3A87-F1E7-468B-AD86-E785C8494CE6}"/>
              </a:ext>
            </a:extLst>
          </p:cNvPr>
          <p:cNvSpPr txBox="1"/>
          <p:nvPr/>
        </p:nvSpPr>
        <p:spPr>
          <a:xfrm>
            <a:off x="1491024" y="3255622"/>
            <a:ext cx="1787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SCs affect miners.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D9CDC-FA12-4D56-969D-981351E5655B}"/>
              </a:ext>
            </a:extLst>
          </p:cNvPr>
          <p:cNvSpPr txBox="1"/>
          <p:nvPr/>
        </p:nvSpPr>
        <p:spPr>
          <a:xfrm>
            <a:off x="8838356" y="3255622"/>
            <a:ext cx="2426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SCs enable miner-theft.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8E0E6-17E8-4E06-A71D-EE9CB7F06DD5}"/>
              </a:ext>
            </a:extLst>
          </p:cNvPr>
          <p:cNvSpPr txBox="1"/>
          <p:nvPr/>
        </p:nvSpPr>
        <p:spPr>
          <a:xfrm>
            <a:off x="847193" y="4960200"/>
            <a:ext cx="4862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miners.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Miners are </a:t>
            </a:r>
            <a:r>
              <a:rPr lang="en-US" sz="2800" b="1" i="1" u="sng" dirty="0"/>
              <a:t>weak,</a:t>
            </a:r>
            <a:r>
              <a:rPr lang="en-US" sz="2800" dirty="0"/>
              <a:t> pliable.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12634-92B7-402F-9A8F-979EF9437D6F}"/>
              </a:ext>
            </a:extLst>
          </p:cNvPr>
          <p:cNvSpPr txBox="1"/>
          <p:nvPr/>
        </p:nvSpPr>
        <p:spPr>
          <a:xfrm>
            <a:off x="7553958" y="5042415"/>
            <a:ext cx="4209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Miners </a:t>
            </a:r>
            <a:r>
              <a:rPr lang="en-US" sz="2800" dirty="0">
                <a:sym typeface="Wingdings" panose="05000000000000000000" pitchFamily="2" charset="2"/>
              </a:rPr>
              <a:t> SCs.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Miners are </a:t>
            </a:r>
            <a:r>
              <a:rPr lang="en-US" sz="2800" b="1" i="1" u="sng" dirty="0"/>
              <a:t>strong,</a:t>
            </a:r>
            <a:r>
              <a:rPr lang="en-US" sz="2800" dirty="0"/>
              <a:t> do the plying.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C32ED8AF-BF24-4324-A40B-1669EE633EFE}"/>
              </a:ext>
            </a:extLst>
          </p:cNvPr>
          <p:cNvSpPr/>
          <p:nvPr/>
        </p:nvSpPr>
        <p:spPr>
          <a:xfrm>
            <a:off x="4253685" y="3258830"/>
            <a:ext cx="4032739" cy="9541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4DEF-C011-4160-B6E3-BDDCCDF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Do they contradict?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0A720-3561-4E87-A777-B90F02F8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7</a:t>
            </a:fld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0D02BD-63BF-4AA2-9CC5-071CC42E7C78}"/>
              </a:ext>
            </a:extLst>
          </p:cNvPr>
          <p:cNvSpPr txBox="1">
            <a:spLocks/>
          </p:cNvSpPr>
          <p:nvPr/>
        </p:nvSpPr>
        <p:spPr>
          <a:xfrm>
            <a:off x="8358130" y="1942743"/>
            <a:ext cx="2426677" cy="1152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Belief #2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E3A7CE-886D-43C4-B067-ADCEF92416F1}"/>
              </a:ext>
            </a:extLst>
          </p:cNvPr>
          <p:cNvSpPr txBox="1">
            <a:spLocks/>
          </p:cNvSpPr>
          <p:nvPr/>
        </p:nvSpPr>
        <p:spPr>
          <a:xfrm>
            <a:off x="1887417" y="1944387"/>
            <a:ext cx="2426677" cy="1181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Belief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D3A87-F1E7-468B-AD86-E785C8494CE6}"/>
              </a:ext>
            </a:extLst>
          </p:cNvPr>
          <p:cNvSpPr txBox="1"/>
          <p:nvPr/>
        </p:nvSpPr>
        <p:spPr>
          <a:xfrm>
            <a:off x="1830439" y="3622900"/>
            <a:ext cx="395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SCs affect miners.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D9CDC-FA12-4D56-969D-981351E5655B}"/>
              </a:ext>
            </a:extLst>
          </p:cNvPr>
          <p:cNvSpPr txBox="1"/>
          <p:nvPr/>
        </p:nvSpPr>
        <p:spPr>
          <a:xfrm>
            <a:off x="7966675" y="3565319"/>
            <a:ext cx="3387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SCs enable miner-theft.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E3C37C0-0924-4FA5-B33A-EA91614F4358}"/>
              </a:ext>
            </a:extLst>
          </p:cNvPr>
          <p:cNvSpPr/>
          <p:nvPr/>
        </p:nvSpPr>
        <p:spPr>
          <a:xfrm>
            <a:off x="93786" y="437219"/>
            <a:ext cx="6711462" cy="118137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4719EC1-00F8-4838-A3E4-97AEA093B1F1}"/>
              </a:ext>
            </a:extLst>
          </p:cNvPr>
          <p:cNvSpPr/>
          <p:nvPr/>
        </p:nvSpPr>
        <p:spPr>
          <a:xfrm>
            <a:off x="1830439" y="3550805"/>
            <a:ext cx="1206632" cy="11595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41A5ED41-6C25-477A-B273-A0DD99C0C81C}"/>
              </a:ext>
            </a:extLst>
          </p:cNvPr>
          <p:cNvSpPr/>
          <p:nvPr/>
        </p:nvSpPr>
        <p:spPr>
          <a:xfrm>
            <a:off x="7966675" y="3508458"/>
            <a:ext cx="1105866" cy="11595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222A5-3B0F-44B0-972C-AB01075716D6}"/>
              </a:ext>
            </a:extLst>
          </p:cNvPr>
          <p:cNvSpPr txBox="1"/>
          <p:nvPr/>
        </p:nvSpPr>
        <p:spPr>
          <a:xfrm>
            <a:off x="751492" y="3075057"/>
            <a:ext cx="3762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>
                <a:solidFill>
                  <a:srgbClr val="FF0000"/>
                </a:solidFill>
              </a:rPr>
              <a:t>Anything</a:t>
            </a:r>
            <a:r>
              <a:rPr lang="en-US" sz="4000" dirty="0">
                <a:solidFill>
                  <a:srgbClr val="FF0000"/>
                </a:solidFill>
              </a:rPr>
              <a:t> could…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30A29-ED91-4C25-BC13-132BBB170D30}"/>
              </a:ext>
            </a:extLst>
          </p:cNvPr>
          <p:cNvSpPr txBox="1"/>
          <p:nvPr/>
        </p:nvSpPr>
        <p:spPr>
          <a:xfrm>
            <a:off x="7441651" y="5134753"/>
            <a:ext cx="3951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(Theft has always been “enabled”.)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D420F-A33D-473A-830A-F704DBB11071}"/>
              </a:ext>
            </a:extLst>
          </p:cNvPr>
          <p:cNvSpPr txBox="1"/>
          <p:nvPr/>
        </p:nvSpPr>
        <p:spPr>
          <a:xfrm>
            <a:off x="6860809" y="2945091"/>
            <a:ext cx="394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u="sng" dirty="0">
                <a:solidFill>
                  <a:srgbClr val="FF0000"/>
                </a:solidFill>
              </a:rPr>
              <a:t>Everything</a:t>
            </a:r>
            <a:r>
              <a:rPr lang="en-US" sz="4000" dirty="0">
                <a:solidFill>
                  <a:srgbClr val="FF0000"/>
                </a:solidFill>
              </a:rPr>
              <a:t> [</a:t>
            </a:r>
            <a:r>
              <a:rPr lang="en-US" sz="4000" dirty="0" err="1">
                <a:solidFill>
                  <a:srgbClr val="FF0000"/>
                </a:solidFill>
              </a:rPr>
              <a:t>txn</a:t>
            </a:r>
            <a:r>
              <a:rPr lang="en-US" sz="4000" dirty="0">
                <a:solidFill>
                  <a:srgbClr val="FF0000"/>
                </a:solidFill>
              </a:rPr>
              <a:t>]…</a:t>
            </a:r>
          </a:p>
        </p:txBody>
      </p:sp>
    </p:spTree>
    <p:extLst>
      <p:ext uri="{BB962C8B-B14F-4D97-AF65-F5344CB8AC3E}">
        <p14:creationId xmlns:p14="http://schemas.microsoft.com/office/powerpoint/2010/main" val="140381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ckaxe icon">
            <a:extLst>
              <a:ext uri="{FF2B5EF4-FFF2-40B4-BE49-F238E27FC236}">
                <a16:creationId xmlns:a16="http://schemas.microsoft.com/office/drawing/2014/main" id="{C5A2BBC0-0FA8-41FF-8C31-68AFA88C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43" y="1151564"/>
            <a:ext cx="3229382" cy="27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4B847-78F7-45F6-9EC2-D0CDC95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321B8-D847-45A8-A7B8-33790653EB23}"/>
              </a:ext>
            </a:extLst>
          </p:cNvPr>
          <p:cNvSpPr txBox="1"/>
          <p:nvPr/>
        </p:nvSpPr>
        <p:spPr>
          <a:xfrm>
            <a:off x="1810981" y="4432047"/>
            <a:ext cx="86742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SCs offer a </a:t>
            </a:r>
            <a:r>
              <a:rPr lang="en-US" sz="3600" b="1" u="sng" dirty="0"/>
              <a:t>conditional payment</a:t>
            </a:r>
            <a:r>
              <a:rPr lang="en-US" sz="3600" dirty="0"/>
              <a:t> to miners,</a:t>
            </a:r>
            <a:endParaRPr lang="en-US" sz="3600" b="1" dirty="0"/>
          </a:p>
          <a:p>
            <a:pPr marL="342900" indent="-342900">
              <a:buAutoNum type="arabicPeriod"/>
            </a:pPr>
            <a:r>
              <a:rPr lang="en-US" sz="3600" dirty="0"/>
              <a:t> Miners have </a:t>
            </a:r>
            <a:r>
              <a:rPr lang="en-US" sz="3600" b="1" u="sng" dirty="0"/>
              <a:t>no choice</a:t>
            </a:r>
            <a:r>
              <a:rPr lang="en-US" sz="3600" dirty="0"/>
              <a:t> but to accept,</a:t>
            </a:r>
          </a:p>
          <a:p>
            <a:pPr marL="342900" indent="-342900">
              <a:buAutoNum type="arabicPeriod"/>
            </a:pPr>
            <a:r>
              <a:rPr lang="en-US" sz="3600" dirty="0"/>
              <a:t> The </a:t>
            </a:r>
            <a:r>
              <a:rPr lang="en-US" sz="3600" b="1" u="sng" dirty="0"/>
              <a:t>conditions are bad</a:t>
            </a:r>
            <a:r>
              <a:rPr lang="en-US" sz="3600" dirty="0"/>
              <a:t> for Bitcoin.</a:t>
            </a:r>
          </a:p>
          <a:p>
            <a:r>
              <a:rPr lang="en-US" sz="3600" dirty="0"/>
              <a:t>          Ergo: SCs are bad for Bitcoin.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83BBC7-5B74-4737-A8D1-BDC202D2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173854"/>
            <a:ext cx="10515600" cy="1325563"/>
          </a:xfrm>
        </p:spPr>
        <p:txBody>
          <a:bodyPr/>
          <a:lstStyle/>
          <a:p>
            <a:r>
              <a:rPr lang="en-US" b="1" dirty="0"/>
              <a:t>“Sidechains affect the miners”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2EC848-D0CA-4FBB-A108-858A63792806}"/>
              </a:ext>
            </a:extLst>
          </p:cNvPr>
          <p:cNvSpPr/>
          <p:nvPr/>
        </p:nvSpPr>
        <p:spPr>
          <a:xfrm rot="20769157">
            <a:off x="5313788" y="1650034"/>
            <a:ext cx="2454442" cy="942050"/>
          </a:xfrm>
          <a:prstGeom prst="rightArrow">
            <a:avLst/>
          </a:prstGeom>
          <a:solidFill>
            <a:srgbClr val="92D050">
              <a:alpha val="5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3AD917F-4F41-44F4-AAFA-0C7D3BFB217B}"/>
              </a:ext>
            </a:extLst>
          </p:cNvPr>
          <p:cNvSpPr/>
          <p:nvPr/>
        </p:nvSpPr>
        <p:spPr>
          <a:xfrm rot="382693">
            <a:off x="5393037" y="2825727"/>
            <a:ext cx="2454442" cy="900321"/>
          </a:xfrm>
          <a:prstGeom prst="rightArrow">
            <a:avLst/>
          </a:prstGeom>
          <a:solidFill>
            <a:srgbClr val="FF0000">
              <a:alpha val="5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95591-FA56-4EBB-B66F-15A36B8AF671}"/>
              </a:ext>
            </a:extLst>
          </p:cNvPr>
          <p:cNvSpPr txBox="1"/>
          <p:nvPr/>
        </p:nvSpPr>
        <p:spPr>
          <a:xfrm>
            <a:off x="3003419" y="3340276"/>
            <a:ext cx="2233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Run SC?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0C560-284E-48E8-BA15-10830D281064}"/>
              </a:ext>
            </a:extLst>
          </p:cNvPr>
          <p:cNvSpPr txBox="1"/>
          <p:nvPr/>
        </p:nvSpPr>
        <p:spPr>
          <a:xfrm>
            <a:off x="7889892" y="1517978"/>
            <a:ext cx="319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Gain </a:t>
            </a:r>
            <a:r>
              <a:rPr lang="en-US" sz="3600" dirty="0" err="1"/>
              <a:t>txn</a:t>
            </a:r>
            <a:r>
              <a:rPr lang="en-US" sz="3600" dirty="0"/>
              <a:t> fees.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80899-F852-4B3E-9F07-5241EA36D60A}"/>
              </a:ext>
            </a:extLst>
          </p:cNvPr>
          <p:cNvSpPr txBox="1"/>
          <p:nvPr/>
        </p:nvSpPr>
        <p:spPr>
          <a:xfrm>
            <a:off x="7889892" y="3059350"/>
            <a:ext cx="3632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Don’t earn fees.</a:t>
            </a: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E04030DA-DD17-4EBD-A3C0-D40CCDE0A2A7}"/>
              </a:ext>
            </a:extLst>
          </p:cNvPr>
          <p:cNvSpPr/>
          <p:nvPr/>
        </p:nvSpPr>
        <p:spPr>
          <a:xfrm rot="19071592">
            <a:off x="1233496" y="5395765"/>
            <a:ext cx="946575" cy="380887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AB7EF168-2AE9-4E33-9A1E-726D241A3985}"/>
              </a:ext>
            </a:extLst>
          </p:cNvPr>
          <p:cNvSpPr/>
          <p:nvPr/>
        </p:nvSpPr>
        <p:spPr>
          <a:xfrm rot="19071592">
            <a:off x="1233495" y="4220563"/>
            <a:ext cx="946575" cy="380887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B2238-5757-4B01-B76D-BFE30D253DFD}"/>
              </a:ext>
            </a:extLst>
          </p:cNvPr>
          <p:cNvSpPr txBox="1"/>
          <p:nvPr/>
        </p:nvSpPr>
        <p:spPr>
          <a:xfrm>
            <a:off x="1150223" y="4432046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5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ckaxe icon">
            <a:extLst>
              <a:ext uri="{FF2B5EF4-FFF2-40B4-BE49-F238E27FC236}">
                <a16:creationId xmlns:a16="http://schemas.microsoft.com/office/drawing/2014/main" id="{C5A2BBC0-0FA8-41FF-8C31-68AFA88C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43" y="1151564"/>
            <a:ext cx="3229382" cy="27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4B847-78F7-45F6-9EC2-D0CDC95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321B8-D847-45A8-A7B8-33790653EB23}"/>
              </a:ext>
            </a:extLst>
          </p:cNvPr>
          <p:cNvSpPr txBox="1"/>
          <p:nvPr/>
        </p:nvSpPr>
        <p:spPr>
          <a:xfrm>
            <a:off x="1810981" y="4432047"/>
            <a:ext cx="86742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SCs offer a </a:t>
            </a:r>
            <a:r>
              <a:rPr lang="en-US" sz="3600" b="1" u="sng" dirty="0"/>
              <a:t>conditional payment</a:t>
            </a:r>
            <a:r>
              <a:rPr lang="en-US" sz="3600" dirty="0"/>
              <a:t> to miners,</a:t>
            </a:r>
            <a:endParaRPr lang="en-US" sz="3600" b="1" dirty="0"/>
          </a:p>
          <a:p>
            <a:pPr marL="342900" indent="-342900">
              <a:buAutoNum type="arabicPeriod"/>
            </a:pPr>
            <a:r>
              <a:rPr lang="en-US" sz="3600" dirty="0"/>
              <a:t> Miners have </a:t>
            </a:r>
            <a:r>
              <a:rPr lang="en-US" sz="3600" b="1" u="sng" dirty="0"/>
              <a:t>no choice</a:t>
            </a:r>
            <a:r>
              <a:rPr lang="en-US" sz="3600" dirty="0"/>
              <a:t> but to accept,</a:t>
            </a:r>
          </a:p>
          <a:p>
            <a:pPr marL="342900" indent="-342900">
              <a:buAutoNum type="arabicPeriod"/>
            </a:pPr>
            <a:r>
              <a:rPr lang="en-US" sz="3600" dirty="0"/>
              <a:t> The </a:t>
            </a:r>
            <a:r>
              <a:rPr lang="en-US" sz="3600" b="1" u="sng" dirty="0"/>
              <a:t>conditions are bad</a:t>
            </a:r>
            <a:r>
              <a:rPr lang="en-US" sz="3600" dirty="0"/>
              <a:t> for Bitcoin.</a:t>
            </a:r>
          </a:p>
          <a:p>
            <a:r>
              <a:rPr lang="en-US" sz="3600" dirty="0"/>
              <a:t>          Ergo: SCs are bad for Bitcoin.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83BBC7-5B74-4737-A8D1-BDC202D2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173854"/>
            <a:ext cx="10515600" cy="1325563"/>
          </a:xfrm>
        </p:spPr>
        <p:txBody>
          <a:bodyPr/>
          <a:lstStyle/>
          <a:p>
            <a:r>
              <a:rPr lang="en-US" b="1" dirty="0"/>
              <a:t>“Sidechains affects the miners”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2EC848-D0CA-4FBB-A108-858A63792806}"/>
              </a:ext>
            </a:extLst>
          </p:cNvPr>
          <p:cNvSpPr/>
          <p:nvPr/>
        </p:nvSpPr>
        <p:spPr>
          <a:xfrm rot="20769157">
            <a:off x="5313788" y="1650034"/>
            <a:ext cx="2454442" cy="942050"/>
          </a:xfrm>
          <a:prstGeom prst="rightArrow">
            <a:avLst/>
          </a:prstGeom>
          <a:solidFill>
            <a:srgbClr val="92D050">
              <a:alpha val="5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3AD917F-4F41-44F4-AAFA-0C7D3BFB217B}"/>
              </a:ext>
            </a:extLst>
          </p:cNvPr>
          <p:cNvSpPr/>
          <p:nvPr/>
        </p:nvSpPr>
        <p:spPr>
          <a:xfrm rot="382693">
            <a:off x="5393037" y="2825727"/>
            <a:ext cx="2454442" cy="900321"/>
          </a:xfrm>
          <a:prstGeom prst="rightArrow">
            <a:avLst/>
          </a:prstGeom>
          <a:solidFill>
            <a:srgbClr val="FF0000">
              <a:alpha val="5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95591-FA56-4EBB-B66F-15A36B8AF671}"/>
              </a:ext>
            </a:extLst>
          </p:cNvPr>
          <p:cNvSpPr txBox="1"/>
          <p:nvPr/>
        </p:nvSpPr>
        <p:spPr>
          <a:xfrm>
            <a:off x="3003419" y="3340276"/>
            <a:ext cx="2233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Run SC?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0C560-284E-48E8-BA15-10830D281064}"/>
              </a:ext>
            </a:extLst>
          </p:cNvPr>
          <p:cNvSpPr txBox="1"/>
          <p:nvPr/>
        </p:nvSpPr>
        <p:spPr>
          <a:xfrm>
            <a:off x="7889892" y="1517978"/>
            <a:ext cx="319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Gain </a:t>
            </a:r>
            <a:r>
              <a:rPr lang="en-US" sz="3600" dirty="0" err="1"/>
              <a:t>txn</a:t>
            </a:r>
            <a:r>
              <a:rPr lang="en-US" sz="3600" dirty="0"/>
              <a:t> fees.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80899-F852-4B3E-9F07-5241EA36D60A}"/>
              </a:ext>
            </a:extLst>
          </p:cNvPr>
          <p:cNvSpPr txBox="1"/>
          <p:nvPr/>
        </p:nvSpPr>
        <p:spPr>
          <a:xfrm>
            <a:off x="7889892" y="305935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Don’t earn.</a:t>
            </a: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E04030DA-DD17-4EBD-A3C0-D40CCDE0A2A7}"/>
              </a:ext>
            </a:extLst>
          </p:cNvPr>
          <p:cNvSpPr/>
          <p:nvPr/>
        </p:nvSpPr>
        <p:spPr>
          <a:xfrm rot="19071592">
            <a:off x="1233496" y="5395765"/>
            <a:ext cx="946575" cy="380887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AB7EF168-2AE9-4E33-9A1E-726D241A3985}"/>
              </a:ext>
            </a:extLst>
          </p:cNvPr>
          <p:cNvSpPr/>
          <p:nvPr/>
        </p:nvSpPr>
        <p:spPr>
          <a:xfrm rot="19071592">
            <a:off x="1233495" y="4220563"/>
            <a:ext cx="946575" cy="380887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B2238-5757-4B01-B76D-BFE30D253DFD}"/>
              </a:ext>
            </a:extLst>
          </p:cNvPr>
          <p:cNvSpPr txBox="1"/>
          <p:nvPr/>
        </p:nvSpPr>
        <p:spPr>
          <a:xfrm>
            <a:off x="1150223" y="4432046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575D4-61FD-41AA-931A-915274617883}"/>
              </a:ext>
            </a:extLst>
          </p:cNvPr>
          <p:cNvSpPr/>
          <p:nvPr/>
        </p:nvSpPr>
        <p:spPr>
          <a:xfrm>
            <a:off x="1153563" y="3039148"/>
            <a:ext cx="4060722" cy="119797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Reveal mailing address?</a:t>
            </a:r>
          </a:p>
        </p:txBody>
      </p:sp>
      <p:pic>
        <p:nvPicPr>
          <p:cNvPr id="2050" name="Picture 2" descr="Image result for chinese govt">
            <a:extLst>
              <a:ext uri="{FF2B5EF4-FFF2-40B4-BE49-F238E27FC236}">
                <a16:creationId xmlns:a16="http://schemas.microsoft.com/office/drawing/2014/main" id="{BAD86113-E1D9-4105-8648-F4ECF6B0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71" y="4259997"/>
            <a:ext cx="1953938" cy="211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AE36CBF-F660-444D-898A-44AAD317DECA}"/>
              </a:ext>
            </a:extLst>
          </p:cNvPr>
          <p:cNvSpPr/>
          <p:nvPr/>
        </p:nvSpPr>
        <p:spPr>
          <a:xfrm>
            <a:off x="6054636" y="4226765"/>
            <a:ext cx="5827551" cy="2252832"/>
          </a:xfrm>
          <a:prstGeom prst="wedgeRectCallout">
            <a:avLst>
              <a:gd name="adj1" fmla="val -76099"/>
              <a:gd name="adj2" fmla="val 861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 will pay </a:t>
            </a:r>
            <a:r>
              <a:rPr lang="en-US" sz="3600" b="1" u="sng" dirty="0">
                <a:solidFill>
                  <a:srgbClr val="00B050"/>
                </a:solidFill>
              </a:rPr>
              <a:t>1 BTC per month</a:t>
            </a:r>
            <a:r>
              <a:rPr lang="en-US" sz="3600" dirty="0"/>
              <a:t>,</a:t>
            </a:r>
          </a:p>
          <a:p>
            <a:pPr algn="ctr"/>
            <a:r>
              <a:rPr lang="en-US" sz="3600" dirty="0"/>
              <a:t>to any miner who</a:t>
            </a:r>
          </a:p>
          <a:p>
            <a:pPr algn="ctr"/>
            <a:r>
              <a:rPr lang="en-US" sz="3600" i="1" dirty="0">
                <a:solidFill>
                  <a:srgbClr val="00B0F0"/>
                </a:solidFill>
              </a:rPr>
              <a:t>reveals their mailing address</a:t>
            </a:r>
            <a:r>
              <a:rPr lang="en-US" sz="3600" dirty="0"/>
              <a:t>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DF4016-C8B8-46B7-9E2D-EE1A554CDE7C}"/>
              </a:ext>
            </a:extLst>
          </p:cNvPr>
          <p:cNvSpPr/>
          <p:nvPr/>
        </p:nvSpPr>
        <p:spPr>
          <a:xfrm>
            <a:off x="9371689" y="1444898"/>
            <a:ext cx="1645920" cy="8344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 BTC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EDDEC-92D5-4314-A2C0-E9868919A82F}"/>
              </a:ext>
            </a:extLst>
          </p:cNvPr>
          <p:cNvSpPr/>
          <p:nvPr/>
        </p:nvSpPr>
        <p:spPr>
          <a:xfrm>
            <a:off x="258652" y="342433"/>
            <a:ext cx="3229382" cy="8344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Chinese gov’t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ECAFF-6AE3-41CB-B1D4-5C98F81A82BB}"/>
              </a:ext>
            </a:extLst>
          </p:cNvPr>
          <p:cNvSpPr/>
          <p:nvPr/>
        </p:nvSpPr>
        <p:spPr>
          <a:xfrm>
            <a:off x="9862006" y="664931"/>
            <a:ext cx="1716258" cy="443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inducement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08521-0B0B-4B41-BC74-EF79BBBE9ECD}"/>
              </a:ext>
            </a:extLst>
          </p:cNvPr>
          <p:cNvSpPr/>
          <p:nvPr/>
        </p:nvSpPr>
        <p:spPr>
          <a:xfrm>
            <a:off x="259294" y="3816269"/>
            <a:ext cx="1716258" cy="443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thing</a:t>
            </a:r>
          </a:p>
        </p:txBody>
      </p:sp>
    </p:spTree>
    <p:extLst>
      <p:ext uri="{BB962C8B-B14F-4D97-AF65-F5344CB8AC3E}">
        <p14:creationId xmlns:p14="http://schemas.microsoft.com/office/powerpoint/2010/main" val="73595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1505</Words>
  <Application>Microsoft Office PowerPoint</Application>
  <PresentationFormat>Widescreen</PresentationFormat>
  <Paragraphs>346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Consensus and Dissent or: “Meta-Consensus” – “Consensus about what we have consensus on”</vt:lpstr>
      <vt:lpstr>Agenda</vt:lpstr>
      <vt:lpstr>Belief #1</vt:lpstr>
      <vt:lpstr>“Sidechains affect the miners”</vt:lpstr>
      <vt:lpstr>Belief #2</vt:lpstr>
      <vt:lpstr>Do they contradict?</vt:lpstr>
      <vt:lpstr>Do they contradict?</vt:lpstr>
      <vt:lpstr>“Sidechains affect the miners”</vt:lpstr>
      <vt:lpstr>“Sidechains affects the miners”</vt:lpstr>
      <vt:lpstr>“Sidechains affects the miners”</vt:lpstr>
      <vt:lpstr>Belief #2</vt:lpstr>
      <vt:lpstr>“Hashrate majority can steal coins”</vt:lpstr>
      <vt:lpstr>“Hashrate majority can steal coins”</vt:lpstr>
      <vt:lpstr>“Hashrate majority can steal coins”</vt:lpstr>
      <vt:lpstr>“He ought to find it more profitable…”</vt:lpstr>
      <vt:lpstr>What does affect mainchain miners: Altcoins</vt:lpstr>
      <vt:lpstr>What does affect mainchain miners: Altcoins</vt:lpstr>
      <vt:lpstr>High Fees  Less Usage Last 2 Years, Log Scales, 7d average</vt:lpstr>
      <vt:lpstr>Fee revenues are important…</vt:lpstr>
      <vt:lpstr>…and supply affects Fee Revenues.</vt:lpstr>
      <vt:lpstr>What does affect mainchain miners: Altcoins</vt:lpstr>
      <vt:lpstr>Agenda</vt:lpstr>
      <vt:lpstr>Consensus…About What?</vt:lpstr>
      <vt:lpstr>Full Node Mandate</vt:lpstr>
      <vt:lpstr>Wladimir Dictatorship / Vague Oligopoly (??)</vt:lpstr>
      <vt:lpstr>The “Static Protocol” Position</vt:lpstr>
      <vt:lpstr>The “Static Protocol” Position</vt:lpstr>
      <vt:lpstr>Upgrading via Soft Fork</vt:lpstr>
      <vt:lpstr>Two Incompatible SFs at once = HF </vt:lpstr>
      <vt:lpstr>Two Incompatible SFs at once = HF </vt:lpstr>
      <vt:lpstr>Two Incompatible SFs at once = HF </vt:lpstr>
      <vt:lpstr>Examples of “Hard Setups”</vt:lpstr>
      <vt:lpstr>The Problem: Soft Fork Infinite Regress (?)</vt:lpstr>
      <vt:lpstr>Original Question: Consensus About What?</vt:lpstr>
      <vt:lpstr>Original Question: Consensus About What?</vt:lpstr>
      <vt:lpstr>Conclusions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and Dissent or: “Meta-Consensus” – “Consensus about what we have consensus on”</dc:title>
  <dc:creator>psztorc</dc:creator>
  <cp:lastModifiedBy>psztorc</cp:lastModifiedBy>
  <cp:revision>61</cp:revision>
  <dcterms:created xsi:type="dcterms:W3CDTF">2018-07-02T09:13:43Z</dcterms:created>
  <dcterms:modified xsi:type="dcterms:W3CDTF">2018-07-04T14:45:08Z</dcterms:modified>
</cp:coreProperties>
</file>