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3" r:id="rId9"/>
    <p:sldId id="272" r:id="rId10"/>
    <p:sldId id="271" r:id="rId11"/>
    <p:sldId id="275" r:id="rId12"/>
    <p:sldId id="276" r:id="rId13"/>
    <p:sldId id="277" r:id="rId14"/>
    <p:sldId id="279" r:id="rId15"/>
    <p:sldId id="281" r:id="rId16"/>
    <p:sldId id="282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80" r:id="rId26"/>
    <p:sldId id="291" r:id="rId27"/>
    <p:sldId id="292" r:id="rId28"/>
    <p:sldId id="294" r:id="rId29"/>
    <p:sldId id="296" r:id="rId30"/>
    <p:sldId id="295" r:id="rId31"/>
    <p:sldId id="297" r:id="rId32"/>
    <p:sldId id="298" r:id="rId33"/>
    <p:sldId id="263" r:id="rId34"/>
    <p:sldId id="264" r:id="rId35"/>
    <p:sldId id="265" r:id="rId36"/>
    <p:sldId id="299" r:id="rId37"/>
    <p:sldId id="300" r:id="rId38"/>
    <p:sldId id="258" r:id="rId39"/>
    <p:sldId id="259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6DA33-7644-4EDD-A703-74A8A9CCD6AB}">
          <p14:sldIdLst>
            <p14:sldId id="256"/>
            <p14:sldId id="262"/>
            <p14:sldId id="266"/>
            <p14:sldId id="267"/>
          </p14:sldIdLst>
        </p14:section>
        <p14:section name="How it Works" id="{59F4A074-A9E0-4FDE-B361-1BBC141CBD9D}">
          <p14:sldIdLst>
            <p14:sldId id="268"/>
            <p14:sldId id="269"/>
          </p14:sldIdLst>
        </p14:section>
        <p14:section name="Example" id="{A082C5BF-76AE-4540-9D10-20901DC1470D}">
          <p14:sldIdLst>
            <p14:sldId id="270"/>
            <p14:sldId id="273"/>
            <p14:sldId id="272"/>
            <p14:sldId id="271"/>
            <p14:sldId id="275"/>
            <p14:sldId id="276"/>
            <p14:sldId id="277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sts and Risks" id="{35491589-B568-45A4-BA78-AECFD8491535}">
          <p14:sldIdLst>
            <p14:sldId id="280"/>
            <p14:sldId id="291"/>
            <p14:sldId id="292"/>
            <p14:sldId id="294"/>
            <p14:sldId id="296"/>
            <p14:sldId id="295"/>
            <p14:sldId id="297"/>
            <p14:sldId id="298"/>
          </p14:sldIdLst>
        </p14:section>
        <p14:section name="LN vs Payment Sidechain" id="{28C5948D-9759-43B8-B277-5E8DC67850AB}">
          <p14:sldIdLst>
            <p14:sldId id="263"/>
            <p14:sldId id="264"/>
            <p14:sldId id="265"/>
          </p14:sldIdLst>
        </p14:section>
        <p14:section name="Goals" id="{62581D44-F3AD-4DAC-A7A3-C39B24934416}">
          <p14:sldIdLst>
            <p14:sldId id="299"/>
            <p14:sldId id="300"/>
          </p14:sldIdLst>
        </p14:section>
        <p14:section name="Toxicity" id="{DD504455-59F6-43F4-87EC-C39DA2FDC046}">
          <p14:sldIdLst>
            <p14:sldId id="258"/>
            <p14:sldId id="259"/>
          </p14:sldIdLst>
        </p14:section>
        <p14:section name="End" id="{21F24D44-66C2-4982-BA40-274763E8BAC0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6733-F4F2-47BD-9D35-0071E852AF3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ACE27-01CB-4280-A514-5C04E0AA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ACE27-01CB-4280-A514-5C04E0AAC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35D1-9DFB-48F6-AF84-72E6DE249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DC65D-16B7-4753-8FE4-94AFB7A8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3C74-F322-4AA4-AE66-9F788CD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A90-326F-44B6-A778-054F22B872B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B814-E358-45F6-850B-59943D6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9560-0CFF-41B5-93F0-8A608518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9942" y="6356350"/>
            <a:ext cx="2743200" cy="365125"/>
          </a:xfrm>
        </p:spPr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EEA-F5B7-4D7B-8690-B558E715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EE65B-14AA-4460-A8BB-9565E77F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3747-4F1D-49E6-82F5-60CF4DB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5E49-C1FC-4386-979A-F20329AEAD2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D1A5-8402-48FC-BA21-438DC27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9EEF-3722-403F-9D26-496F0980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F0F9E-0877-4F55-B248-667C21A0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27300-04BA-401B-92F4-599C2088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642B-2606-4DC6-BC05-DC32C0C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D2BF-6343-4EBE-AB41-A0F4D7422E1C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8D1F-5318-4C9E-A119-379A9F64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BA82-2DFD-47F9-BDAB-F014DB5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CC61-8949-43F8-A404-FC8929E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5019-D8EF-4E2B-8D33-3B866ADB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E708-F4CB-46A0-B92A-2786DCE4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E03-D2BB-43BB-A1C1-67CCD1B888EE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6523-72A6-4869-961D-8BC2460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88CC-C530-4099-AD2F-60805439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32" y="6421666"/>
            <a:ext cx="2743200" cy="365125"/>
          </a:xfrm>
        </p:spPr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BB08-91FA-4190-A1F5-60924E93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E201-CB40-446A-8928-0C437C3D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C117-3433-4F5E-9F09-020D68D1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A019-B879-4810-8EB0-0FF56DE167F0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BA06-D0A1-40AB-902C-5ACCAC6D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A23-E652-46F8-A76B-C6125AFD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FFF-2F55-412A-8302-865490B5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9DE4-2509-462C-BE17-3AE85C36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A3F9-8467-42E7-94F2-C1D8136C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E989-FD9E-4F37-B22D-77BC290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B3AD-9FB6-4450-9866-971EB6811C19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ABE8-0488-41A1-9C41-5B91183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F9E3-5EF6-4F7F-A9F1-E8CA028A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B1C7-2AD8-4988-B88F-7819308D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EFF4-FECF-496A-A11F-DB1510C8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BF84-24A9-4EDA-A71F-22F4B5B2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0B96C-1B78-49FC-9EBF-1553350E7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2326F-5D41-456E-8D80-2EDEFFF7C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79BF-5E29-487B-8809-27372C5D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33BD-9330-4238-BFA6-B495855B9005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DF174-A917-45E6-A92F-BD995D6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8812C-7067-454F-A621-76DBCFDD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A372-3DE5-44FC-8479-40054DD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C07DF-193F-452C-8FF5-33C4F4F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2BB5-20C8-4C72-BB5E-B1145A334AEC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1AD63-0462-461B-8BD7-B4CF114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33849-3C90-42B3-A452-05F29194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B4539-7EA1-41E5-8458-3D57C35E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E366-F4C5-48D5-99E0-3B1D22DE808B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9ACDC-7BAC-4B59-A663-ED158804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C8FA1-27F9-412D-915C-F1B40CF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A7B0-6164-46A3-B3B8-EC563B85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8013-A42B-4127-B5A3-0ABCB25A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8B66-06C4-438B-B0BB-A0A58708C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B5B44-7469-45D0-854C-0491C62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FE5B-2F5A-429D-B088-6DB84BFF0F8B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9C76-CBC7-4C43-B54D-4B0A896A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7F31-B5DD-41E4-8B29-F595492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E8AA-90EB-47A4-BD2B-FDEDED01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86731-24EC-481B-9645-D3EFEE08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EDD3-528D-4BA2-9CB4-FC314DE65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CEFCC-27C0-43D0-B2C0-C72D7383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D9A-C45B-4899-A8E2-08853EF2E4EB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30603-60B4-4BF7-8E1D-EA83A554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A39-97CD-499E-8C9A-0ECC727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42033-36A6-4F5B-968D-1B9A7AAA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AA4B-22AB-4278-957C-8759F93B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5272-2886-4F59-A4AF-BE61A5475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E93E-B7B1-46A5-9EC9-C55A194D12C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B426-1D5F-42FE-9238-5B1E1A0D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89A3-8EA7-41B6-BE3C-C373AC1F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rivechain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03494118-8780-463D-95BA-134D2C115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4995" r="-204" b="1698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A7369-0BDB-4426-929A-2EA0BC90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4343" y="1713331"/>
            <a:ext cx="8040914" cy="2387600"/>
          </a:xfrm>
          <a:solidFill>
            <a:srgbClr val="FFFFFF">
              <a:alpha val="65098"/>
            </a:srgbClr>
          </a:solidFill>
        </p:spPr>
        <p:txBody>
          <a:bodyPr anchor="ctr">
            <a:normAutofit/>
          </a:bodyPr>
          <a:lstStyle/>
          <a:p>
            <a:r>
              <a:rPr lang="en-US" sz="7200" dirty="0"/>
              <a:t>Drivechain and</a:t>
            </a:r>
            <a:br>
              <a:rPr lang="en-US" sz="7200" dirty="0"/>
            </a:br>
            <a:r>
              <a:rPr lang="en-US" sz="7200" dirty="0"/>
              <a:t>Blind Merged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99B68-62E2-4A30-AECA-08715781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4930307"/>
            <a:ext cx="3715657" cy="1655762"/>
          </a:xfrm>
          <a:solidFill>
            <a:srgbClr val="FFFFFF">
              <a:alpha val="65098"/>
            </a:srgbClr>
          </a:solidFill>
        </p:spPr>
        <p:txBody>
          <a:bodyPr anchor="ctr"/>
          <a:lstStyle/>
          <a:p>
            <a:r>
              <a:rPr lang="en-US" dirty="0"/>
              <a:t>Paul Sztorc</a:t>
            </a:r>
          </a:p>
          <a:p>
            <a:r>
              <a:rPr lang="en-US" dirty="0"/>
              <a:t>Research Director, </a:t>
            </a:r>
            <a:r>
              <a:rPr lang="en-US" dirty="0" err="1"/>
              <a:t>Tierion</a:t>
            </a:r>
            <a:endParaRPr lang="en-US" dirty="0"/>
          </a:p>
          <a:p>
            <a:r>
              <a:rPr lang="en-US" dirty="0"/>
              <a:t>May 15th,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CCBC1-068D-42AD-BE96-7E8D66AA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oger ver vs adam back">
            <a:extLst>
              <a:ext uri="{FF2B5EF4-FFF2-40B4-BE49-F238E27FC236}">
                <a16:creationId xmlns:a16="http://schemas.microsoft.com/office/drawing/2014/main" id="{96AF92D2-7725-4D8C-B1E8-2EA06996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067"/>
            <a:ext cx="10354733" cy="5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BCC8A-29EA-414C-B974-2419D9D0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58773-9BEE-4619-8E3F-9ED6A36D508C}"/>
              </a:ext>
            </a:extLst>
          </p:cNvPr>
          <p:cNvSpPr txBox="1"/>
          <p:nvPr/>
        </p:nvSpPr>
        <p:spPr>
          <a:xfrm>
            <a:off x="3372914" y="6044671"/>
            <a:ext cx="544617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3. Meta-Consensus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9776E-5E6B-4AF5-B934-16958D5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3DFC7-A61E-45F1-9798-432288F3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43" y="181596"/>
            <a:ext cx="7594113" cy="65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06357-3A3C-4E3B-B7E8-0B346BC4C2D3}"/>
              </a:ext>
            </a:extLst>
          </p:cNvPr>
          <p:cNvSpPr txBox="1"/>
          <p:nvPr/>
        </p:nvSpPr>
        <p:spPr>
          <a:xfrm>
            <a:off x="3810576" y="6136902"/>
            <a:ext cx="43215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4a. Fork Our Template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59B9C9-CC05-4C6C-840F-8F8183EF0E28}"/>
              </a:ext>
            </a:extLst>
          </p:cNvPr>
          <p:cNvSpPr/>
          <p:nvPr/>
        </p:nvSpPr>
        <p:spPr>
          <a:xfrm>
            <a:off x="1957013" y="347133"/>
            <a:ext cx="2106986" cy="117686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9B8A2-793C-41BD-B9AC-884A12E1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3DFC7-A61E-45F1-9798-432288F3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43" y="181596"/>
            <a:ext cx="7594113" cy="65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06357-3A3C-4E3B-B7E8-0B346BC4C2D3}"/>
              </a:ext>
            </a:extLst>
          </p:cNvPr>
          <p:cNvSpPr txBox="1"/>
          <p:nvPr/>
        </p:nvSpPr>
        <p:spPr>
          <a:xfrm>
            <a:off x="3949546" y="6063939"/>
            <a:ext cx="429290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4b. “Bitcoin Payment”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007359C-6D56-4A60-A23E-9EAFEF9214D7}"/>
              </a:ext>
            </a:extLst>
          </p:cNvPr>
          <p:cNvSpPr/>
          <p:nvPr/>
        </p:nvSpPr>
        <p:spPr>
          <a:xfrm>
            <a:off x="4910664" y="-275063"/>
            <a:ext cx="1930401" cy="1139203"/>
          </a:xfrm>
          <a:prstGeom prst="mathMultiply">
            <a:avLst>
              <a:gd name="adj1" fmla="val 11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82543-D06F-4E06-BABD-5F4DC7E2B649}"/>
              </a:ext>
            </a:extLst>
          </p:cNvPr>
          <p:cNvSpPr txBox="1"/>
          <p:nvPr/>
        </p:nvSpPr>
        <p:spPr>
          <a:xfrm>
            <a:off x="6841065" y="294538"/>
            <a:ext cx="17924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Bitcoin Payments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568EF-E9F7-4483-A3B6-47B19CF7052B}"/>
              </a:ext>
            </a:extLst>
          </p:cNvPr>
          <p:cNvSpPr txBox="1"/>
          <p:nvPr/>
        </p:nvSpPr>
        <p:spPr>
          <a:xfrm>
            <a:off x="1764603" y="4578672"/>
            <a:ext cx="422833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Blocksize / SIGOP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software requires a BTC Core Node.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1211-F41A-4399-AD5F-E0B2A426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77685B-B9DF-4E13-88C4-A3BF5DB0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7" t="3426" r="39632" b="11731"/>
          <a:stretch/>
        </p:blipFill>
        <p:spPr>
          <a:xfrm>
            <a:off x="5065418" y="79086"/>
            <a:ext cx="6278418" cy="6699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4440B-90E6-4B84-9F15-29319C610E77}"/>
              </a:ext>
            </a:extLst>
          </p:cNvPr>
          <p:cNvSpPr txBox="1"/>
          <p:nvPr/>
        </p:nvSpPr>
        <p:spPr>
          <a:xfrm>
            <a:off x="3916076" y="6053496"/>
            <a:ext cx="37831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5. Add New Escrow</a:t>
            </a:r>
          </a:p>
        </p:txBody>
      </p:sp>
      <p:pic>
        <p:nvPicPr>
          <p:cNvPr id="7" name="Picture 2" descr="Image result for penitentiary icon">
            <a:extLst>
              <a:ext uri="{FF2B5EF4-FFF2-40B4-BE49-F238E27FC236}">
                <a16:creationId xmlns:a16="http://schemas.microsoft.com/office/drawing/2014/main" id="{92D5EC61-76D6-403E-935F-85BEF411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" y="209331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AE302-70D4-43E5-A6D0-79FF55AC1467}"/>
              </a:ext>
            </a:extLst>
          </p:cNvPr>
          <p:cNvSpPr txBox="1"/>
          <p:nvPr/>
        </p:nvSpPr>
        <p:spPr>
          <a:xfrm>
            <a:off x="976019" y="4873594"/>
            <a:ext cx="313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Open For 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70F96-3B8C-484C-9577-586EF4FDEAA2}"/>
              </a:ext>
            </a:extLst>
          </p:cNvPr>
          <p:cNvSpPr txBox="1"/>
          <p:nvPr/>
        </p:nvSpPr>
        <p:spPr>
          <a:xfrm>
            <a:off x="848164" y="1408274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03524-3B96-40AE-8AAE-0CE6017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33" y="227753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oin icon">
            <a:extLst>
              <a:ext uri="{FF2B5EF4-FFF2-40B4-BE49-F238E27FC236}">
                <a16:creationId xmlns:a16="http://schemas.microsoft.com/office/drawing/2014/main" id="{9BD572B0-6800-4463-A709-651816D0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53" y="28781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in icon">
            <a:extLst>
              <a:ext uri="{FF2B5EF4-FFF2-40B4-BE49-F238E27FC236}">
                <a16:creationId xmlns:a16="http://schemas.microsoft.com/office/drawing/2014/main" id="{0FA5876B-597F-463B-A962-74BCED7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6" y="248128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in icon">
            <a:extLst>
              <a:ext uri="{FF2B5EF4-FFF2-40B4-BE49-F238E27FC236}">
                <a16:creationId xmlns:a16="http://schemas.microsoft.com/office/drawing/2014/main" id="{A9382B45-34AE-4E7D-8820-C33CC927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3" y="274066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in icon">
            <a:extLst>
              <a:ext uri="{FF2B5EF4-FFF2-40B4-BE49-F238E27FC236}">
                <a16:creationId xmlns:a16="http://schemas.microsoft.com/office/drawing/2014/main" id="{53450091-D9BA-448C-83F1-B10E44E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7" y="215900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oin icon">
            <a:extLst>
              <a:ext uri="{FF2B5EF4-FFF2-40B4-BE49-F238E27FC236}">
                <a16:creationId xmlns:a16="http://schemas.microsoft.com/office/drawing/2014/main" id="{81F68F05-E72E-442F-BE3C-318BB2F0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27" y="24576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206075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97" y="232014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coin icon">
            <a:extLst>
              <a:ext uri="{FF2B5EF4-FFF2-40B4-BE49-F238E27FC236}">
                <a16:creationId xmlns:a16="http://schemas.microsoft.com/office/drawing/2014/main" id="{1F5FC90A-D0AF-4DDB-9F2B-952DB02A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41" y="173847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oin icon">
            <a:extLst>
              <a:ext uri="{FF2B5EF4-FFF2-40B4-BE49-F238E27FC236}">
                <a16:creationId xmlns:a16="http://schemas.microsoft.com/office/drawing/2014/main" id="{4FDCA020-9B83-462B-A9CC-2C70BD32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04" y="324363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coin icon">
            <a:extLst>
              <a:ext uri="{FF2B5EF4-FFF2-40B4-BE49-F238E27FC236}">
                <a16:creationId xmlns:a16="http://schemas.microsoft.com/office/drawing/2014/main" id="{70C18FF2-4B2B-4A35-9D82-FFBC4F2B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45" y="292134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32" y="150226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oin icon">
            <a:extLst>
              <a:ext uri="{FF2B5EF4-FFF2-40B4-BE49-F238E27FC236}">
                <a16:creationId xmlns:a16="http://schemas.microsoft.com/office/drawing/2014/main" id="{A319216C-4E70-451C-93EB-228D508D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68" y="35030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01" y="340477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42" y="351593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EA8084-34E0-4773-90E3-53843477B641}"/>
              </a:ext>
            </a:extLst>
          </p:cNvPr>
          <p:cNvSpPr txBox="1"/>
          <p:nvPr/>
        </p:nvSpPr>
        <p:spPr>
          <a:xfrm>
            <a:off x="7051758" y="4915586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7EE80-7EBF-4001-8D56-77A75F48D5AE}"/>
              </a:ext>
            </a:extLst>
          </p:cNvPr>
          <p:cNvSpPr txBox="1"/>
          <p:nvPr/>
        </p:nvSpPr>
        <p:spPr>
          <a:xfrm>
            <a:off x="3292838" y="4453921"/>
            <a:ext cx="259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</a:rPr>
              <a:t>Roger’s 50,000 BTC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1FADC4E3-2C04-44D3-82B9-DE6E4099605A}"/>
              </a:ext>
            </a:extLst>
          </p:cNvPr>
          <p:cNvSpPr/>
          <p:nvPr/>
        </p:nvSpPr>
        <p:spPr>
          <a:xfrm>
            <a:off x="4375316" y="2120731"/>
            <a:ext cx="3851707" cy="1135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2616301" y="6112951"/>
            <a:ext cx="69593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6a. Spend from Layer-1 to Layer-1.5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8BD4B3-8503-4908-9B96-70421AC0CD1F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78F4DD-40BA-4E2C-8BD6-F0B2C1A02351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A092B8-9D38-4BDF-82DC-77674038482D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91545B-D273-4CF3-A608-E51899A1F8EB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C07E8-DE64-470B-AF56-69BCB1AB677B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02D705-6415-4978-BE80-16F8767B496B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DADCF-0DC8-4BF7-ABB4-1814AE5650DF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06CEE-D486-4C2E-8AA6-1D027E4E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33" y="227753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oin icon">
            <a:extLst>
              <a:ext uri="{FF2B5EF4-FFF2-40B4-BE49-F238E27FC236}">
                <a16:creationId xmlns:a16="http://schemas.microsoft.com/office/drawing/2014/main" id="{9BD572B0-6800-4463-A709-651816D0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53" y="28781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in icon">
            <a:extLst>
              <a:ext uri="{FF2B5EF4-FFF2-40B4-BE49-F238E27FC236}">
                <a16:creationId xmlns:a16="http://schemas.microsoft.com/office/drawing/2014/main" id="{0FA5876B-597F-463B-A962-74BCED7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6" y="248128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in icon">
            <a:extLst>
              <a:ext uri="{FF2B5EF4-FFF2-40B4-BE49-F238E27FC236}">
                <a16:creationId xmlns:a16="http://schemas.microsoft.com/office/drawing/2014/main" id="{A9382B45-34AE-4E7D-8820-C33CC927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3" y="274066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in icon">
            <a:extLst>
              <a:ext uri="{FF2B5EF4-FFF2-40B4-BE49-F238E27FC236}">
                <a16:creationId xmlns:a16="http://schemas.microsoft.com/office/drawing/2014/main" id="{53450091-D9BA-448C-83F1-B10E44E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7" y="215900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oin icon">
            <a:extLst>
              <a:ext uri="{FF2B5EF4-FFF2-40B4-BE49-F238E27FC236}">
                <a16:creationId xmlns:a16="http://schemas.microsoft.com/office/drawing/2014/main" id="{81F68F05-E72E-442F-BE3C-318BB2F0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27" y="24576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206075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97" y="232014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coin icon">
            <a:extLst>
              <a:ext uri="{FF2B5EF4-FFF2-40B4-BE49-F238E27FC236}">
                <a16:creationId xmlns:a16="http://schemas.microsoft.com/office/drawing/2014/main" id="{1F5FC90A-D0AF-4DDB-9F2B-952DB02A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41" y="173847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oin icon">
            <a:extLst>
              <a:ext uri="{FF2B5EF4-FFF2-40B4-BE49-F238E27FC236}">
                <a16:creationId xmlns:a16="http://schemas.microsoft.com/office/drawing/2014/main" id="{4FDCA020-9B83-462B-A9CC-2C70BD32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04" y="324363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coin icon">
            <a:extLst>
              <a:ext uri="{FF2B5EF4-FFF2-40B4-BE49-F238E27FC236}">
                <a16:creationId xmlns:a16="http://schemas.microsoft.com/office/drawing/2014/main" id="{70C18FF2-4B2B-4A35-9D82-FFBC4F2B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45" y="292134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32" y="150226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oin icon">
            <a:extLst>
              <a:ext uri="{FF2B5EF4-FFF2-40B4-BE49-F238E27FC236}">
                <a16:creationId xmlns:a16="http://schemas.microsoft.com/office/drawing/2014/main" id="{A319216C-4E70-451C-93EB-228D508D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68" y="35030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01" y="3404771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66" y="3308985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57EE80-7EBF-4001-8D56-77A75F48D5AE}"/>
              </a:ext>
            </a:extLst>
          </p:cNvPr>
          <p:cNvSpPr txBox="1"/>
          <p:nvPr/>
        </p:nvSpPr>
        <p:spPr>
          <a:xfrm>
            <a:off x="2288978" y="4421253"/>
            <a:ext cx="23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Brian’s 7,000 BTC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1FADC4E3-2C04-44D3-82B9-DE6E4099605A}"/>
              </a:ext>
            </a:extLst>
          </p:cNvPr>
          <p:cNvSpPr/>
          <p:nvPr/>
        </p:nvSpPr>
        <p:spPr>
          <a:xfrm>
            <a:off x="3376273" y="2139865"/>
            <a:ext cx="6343460" cy="1135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2616301" y="6112951"/>
            <a:ext cx="69593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6b. Spend from Layer-1 to Layer-1.5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051758" y="4915586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AB688-285E-4102-B513-6A4A7915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456523" y="6075978"/>
            <a:ext cx="528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7. Spend within the Escrow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CBBEC8-9DFF-4E66-B295-00A2D95249BC}"/>
              </a:ext>
            </a:extLst>
          </p:cNvPr>
          <p:cNvSpPr/>
          <p:nvPr/>
        </p:nvSpPr>
        <p:spPr>
          <a:xfrm>
            <a:off x="6704781" y="3403597"/>
            <a:ext cx="1524820" cy="906028"/>
          </a:xfrm>
          <a:custGeom>
            <a:avLst/>
            <a:gdLst>
              <a:gd name="connsiteX0" fmla="*/ 1524820 w 1524820"/>
              <a:gd name="connsiteY0" fmla="*/ 694267 h 906028"/>
              <a:gd name="connsiteX1" fmla="*/ 34686 w 1524820"/>
              <a:gd name="connsiteY1" fmla="*/ 863600 h 906028"/>
              <a:gd name="connsiteX2" fmla="*/ 458020 w 1524820"/>
              <a:gd name="connsiteY2" fmla="*/ 0 h 9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820" h="906028">
                <a:moveTo>
                  <a:pt x="1524820" y="694267"/>
                </a:moveTo>
                <a:cubicBezTo>
                  <a:pt x="868653" y="836789"/>
                  <a:pt x="212486" y="979311"/>
                  <a:pt x="34686" y="863600"/>
                </a:cubicBezTo>
                <a:cubicBezTo>
                  <a:pt x="-143114" y="747889"/>
                  <a:pt x="418509" y="166511"/>
                  <a:pt x="458020" y="0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8E462D-1A48-400E-9E25-17784F4DE309}"/>
              </a:ext>
            </a:extLst>
          </p:cNvPr>
          <p:cNvSpPr/>
          <p:nvPr/>
        </p:nvSpPr>
        <p:spPr>
          <a:xfrm>
            <a:off x="8034689" y="2051372"/>
            <a:ext cx="669045" cy="1233692"/>
          </a:xfrm>
          <a:custGeom>
            <a:avLst/>
            <a:gdLst>
              <a:gd name="connsiteX0" fmla="*/ 364245 w 669045"/>
              <a:gd name="connsiteY0" fmla="*/ 1233692 h 1233692"/>
              <a:gd name="connsiteX1" fmla="*/ 296512 w 669045"/>
              <a:gd name="connsiteY1" fmla="*/ 945825 h 1233692"/>
              <a:gd name="connsiteX2" fmla="*/ 8645 w 669045"/>
              <a:gd name="connsiteY2" fmla="*/ 48358 h 1233692"/>
              <a:gd name="connsiteX3" fmla="*/ 669045 w 669045"/>
              <a:gd name="connsiteY3" fmla="*/ 200758 h 123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5" h="1233692">
                <a:moveTo>
                  <a:pt x="364245" y="1233692"/>
                </a:moveTo>
                <a:cubicBezTo>
                  <a:pt x="360012" y="1188536"/>
                  <a:pt x="355779" y="1143381"/>
                  <a:pt x="296512" y="945825"/>
                </a:cubicBezTo>
                <a:cubicBezTo>
                  <a:pt x="237245" y="748269"/>
                  <a:pt x="-53444" y="172536"/>
                  <a:pt x="8645" y="48358"/>
                </a:cubicBezTo>
                <a:cubicBezTo>
                  <a:pt x="70734" y="-75820"/>
                  <a:pt x="369889" y="62469"/>
                  <a:pt x="669045" y="200758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FBBE91-D3DE-494A-BFB6-E0C3573DC767}"/>
              </a:ext>
            </a:extLst>
          </p:cNvPr>
          <p:cNvSpPr/>
          <p:nvPr/>
        </p:nvSpPr>
        <p:spPr>
          <a:xfrm>
            <a:off x="9008534" y="1721512"/>
            <a:ext cx="1197898" cy="1563552"/>
          </a:xfrm>
          <a:custGeom>
            <a:avLst/>
            <a:gdLst>
              <a:gd name="connsiteX0" fmla="*/ 0 w 1197898"/>
              <a:gd name="connsiteY0" fmla="*/ 1563552 h 1563552"/>
              <a:gd name="connsiteX1" fmla="*/ 474133 w 1197898"/>
              <a:gd name="connsiteY1" fmla="*/ 107285 h 1563552"/>
              <a:gd name="connsiteX2" fmla="*/ 1151467 w 1197898"/>
              <a:gd name="connsiteY2" fmla="*/ 191952 h 1563552"/>
              <a:gd name="connsiteX3" fmla="*/ 1083733 w 1197898"/>
              <a:gd name="connsiteY3" fmla="*/ 852352 h 15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898" h="1563552">
                <a:moveTo>
                  <a:pt x="0" y="1563552"/>
                </a:moveTo>
                <a:cubicBezTo>
                  <a:pt x="141111" y="949718"/>
                  <a:pt x="282222" y="335885"/>
                  <a:pt x="474133" y="107285"/>
                </a:cubicBezTo>
                <a:cubicBezTo>
                  <a:pt x="666044" y="-121315"/>
                  <a:pt x="1049867" y="67774"/>
                  <a:pt x="1151467" y="191952"/>
                </a:cubicBezTo>
                <a:cubicBezTo>
                  <a:pt x="1253067" y="316130"/>
                  <a:pt x="1168400" y="584241"/>
                  <a:pt x="1083733" y="852352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Image result for Roger Ver download the bitcoin.com app">
            <a:extLst>
              <a:ext uri="{FF2B5EF4-FFF2-40B4-BE49-F238E27FC236}">
                <a16:creationId xmlns:a16="http://schemas.microsoft.com/office/drawing/2014/main" id="{8D074359-B0ED-47C5-B5A4-CF037D33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6" y="1810028"/>
            <a:ext cx="5754896" cy="39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5360BDF-FAEC-4094-8E03-C557326CA5B8}"/>
              </a:ext>
            </a:extLst>
          </p:cNvPr>
          <p:cNvSpPr txBox="1"/>
          <p:nvPr/>
        </p:nvSpPr>
        <p:spPr>
          <a:xfrm>
            <a:off x="8895024" y="5621992"/>
            <a:ext cx="3091279" cy="95410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Generates txn fee revenues for miners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9C93A-FB40-4942-807D-C0F63CB3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C32E-3584-448B-A3D1-75C6B877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03" y="0"/>
            <a:ext cx="10515600" cy="1325563"/>
          </a:xfrm>
        </p:spPr>
        <p:txBody>
          <a:bodyPr/>
          <a:lstStyle/>
          <a:p>
            <a:r>
              <a:rPr lang="en-US" dirty="0" err="1"/>
              <a:t>Sideshift</a:t>
            </a:r>
            <a:r>
              <a:rPr lang="en-US" dirty="0"/>
              <a:t>, Shapeshift, Atomic Swaps,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 descr="Image result for sideshift bitcoin crypto">
            <a:extLst>
              <a:ext uri="{FF2B5EF4-FFF2-40B4-BE49-F238E27FC236}">
                <a16:creationId xmlns:a16="http://schemas.microsoft.com/office/drawing/2014/main" id="{6AACB3A6-AECD-402B-8B1F-44515C45A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r="22889"/>
          <a:stretch/>
        </p:blipFill>
        <p:spPr bwMode="auto">
          <a:xfrm>
            <a:off x="369963" y="1027906"/>
            <a:ext cx="4752340" cy="5627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C263B-F651-456B-8224-15D28C3D942B}"/>
              </a:ext>
            </a:extLst>
          </p:cNvPr>
          <p:cNvSpPr txBox="1"/>
          <p:nvPr/>
        </p:nvSpPr>
        <p:spPr>
          <a:xfrm>
            <a:off x="3229704" y="6127879"/>
            <a:ext cx="644899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8a. Swapping to Instant Freedom</a:t>
            </a:r>
          </a:p>
        </p:txBody>
      </p:sp>
      <p:pic>
        <p:nvPicPr>
          <p:cNvPr id="16386" name="Picture 2" descr="Image result for sideshift bitcoin crypto">
            <a:extLst>
              <a:ext uri="{FF2B5EF4-FFF2-40B4-BE49-F238E27FC236}">
                <a16:creationId xmlns:a16="http://schemas.microsoft.com/office/drawing/2014/main" id="{567062A2-6E28-4B29-BFBD-A0BD8F8DD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2000"/>
          <a:stretch/>
        </p:blipFill>
        <p:spPr bwMode="auto">
          <a:xfrm>
            <a:off x="5853068" y="1325563"/>
            <a:ext cx="585893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49CC36-5874-4041-9C13-E2DB5C319800}"/>
              </a:ext>
            </a:extLst>
          </p:cNvPr>
          <p:cNvSpPr/>
          <p:nvPr/>
        </p:nvSpPr>
        <p:spPr>
          <a:xfrm>
            <a:off x="8782535" y="4591780"/>
            <a:ext cx="1778000" cy="516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1D422-5147-43D6-964B-984F63D6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962400" y="6074056"/>
            <a:ext cx="44687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8b. Prisoner Exchange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7"/>
            <a:ext cx="7682612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25" name="Picture 8" descr="Image result for coin icon">
            <a:extLst>
              <a:ext uri="{FF2B5EF4-FFF2-40B4-BE49-F238E27FC236}">
                <a16:creationId xmlns:a16="http://schemas.microsoft.com/office/drawing/2014/main" id="{3E4EB000-0B7C-42EF-BA15-925BE86D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" y="380803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coin icon">
            <a:extLst>
              <a:ext uri="{FF2B5EF4-FFF2-40B4-BE49-F238E27FC236}">
                <a16:creationId xmlns:a16="http://schemas.microsoft.com/office/drawing/2014/main" id="{68F7B3AB-CC93-4AE4-859C-A7795010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3" y="34111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coin icon">
            <a:extLst>
              <a:ext uri="{FF2B5EF4-FFF2-40B4-BE49-F238E27FC236}">
                <a16:creationId xmlns:a16="http://schemas.microsoft.com/office/drawing/2014/main" id="{38DBF8AD-34C8-4ECC-B914-5194D4BD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0" y="367056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87628768-EA7D-4F0A-97E8-6E49FA3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4" y="308889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Image result for coin icon">
            <a:extLst>
              <a:ext uri="{FF2B5EF4-FFF2-40B4-BE49-F238E27FC236}">
                <a16:creationId xmlns:a16="http://schemas.microsoft.com/office/drawing/2014/main" id="{FE517803-3821-4E1C-81BF-05A050A5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24" y="33875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F6BA19D4-2CEE-4BD1-94B7-F980EB9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7" y="299065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F19E9CC4-30B2-4B5F-9F71-DB9630C8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4" y="325004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F5E5B37D-5CE6-42AA-8506-78FC3604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38" y="26683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E0B1CF0F-4A15-419E-875D-DA32FFE3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01" y="417352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6237F7E5-61B7-4691-8E6D-A1C18E23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42" y="385124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coin icon">
            <a:extLst>
              <a:ext uri="{FF2B5EF4-FFF2-40B4-BE49-F238E27FC236}">
                <a16:creationId xmlns:a16="http://schemas.microsoft.com/office/drawing/2014/main" id="{A8FB6F38-400A-4057-81AF-0F40846E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9" y="243216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coin icon">
            <a:extLst>
              <a:ext uri="{FF2B5EF4-FFF2-40B4-BE49-F238E27FC236}">
                <a16:creationId xmlns:a16="http://schemas.microsoft.com/office/drawing/2014/main" id="{A9E04A60-8091-4365-8712-C44FDEE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5" y="44329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mage result for coin icon">
            <a:extLst>
              <a:ext uri="{FF2B5EF4-FFF2-40B4-BE49-F238E27FC236}">
                <a16:creationId xmlns:a16="http://schemas.microsoft.com/office/drawing/2014/main" id="{C16C5E56-4F4C-42EB-BA20-6A917B1C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98" y="433467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74C491C-28F9-4063-B67F-BCFFA729B16C}"/>
              </a:ext>
            </a:extLst>
          </p:cNvPr>
          <p:cNvSpPr/>
          <p:nvPr/>
        </p:nvSpPr>
        <p:spPr>
          <a:xfrm>
            <a:off x="7485124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Andreas’ UTXO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88A3DD-E81B-4946-8142-19D70514A95A}"/>
              </a:ext>
            </a:extLst>
          </p:cNvPr>
          <p:cNvSpPr/>
          <p:nvPr/>
        </p:nvSpPr>
        <p:spPr>
          <a:xfrm>
            <a:off x="10148671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Jeff’s UTXO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0E976-8C67-4309-A9D1-B5C89D788640}"/>
              </a:ext>
            </a:extLst>
          </p:cNvPr>
          <p:cNvCxnSpPr>
            <a:cxnSpLocks/>
          </p:cNvCxnSpPr>
          <p:nvPr/>
        </p:nvCxnSpPr>
        <p:spPr>
          <a:xfrm flipV="1">
            <a:off x="9206374" y="1691156"/>
            <a:ext cx="784437" cy="79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76E0D717-D058-4503-BEA6-AD15F089EACA}"/>
              </a:ext>
            </a:extLst>
          </p:cNvPr>
          <p:cNvSpPr/>
          <p:nvPr/>
        </p:nvSpPr>
        <p:spPr>
          <a:xfrm rot="4066005">
            <a:off x="4858923" y="1609687"/>
            <a:ext cx="632362" cy="3733697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Right 55">
            <a:extLst>
              <a:ext uri="{FF2B5EF4-FFF2-40B4-BE49-F238E27FC236}">
                <a16:creationId xmlns:a16="http://schemas.microsoft.com/office/drawing/2014/main" id="{B73193CE-817E-4AEC-8C14-FFEAF7E0CBF2}"/>
              </a:ext>
            </a:extLst>
          </p:cNvPr>
          <p:cNvSpPr/>
          <p:nvPr/>
        </p:nvSpPr>
        <p:spPr>
          <a:xfrm rot="14943908">
            <a:off x="5280286" y="2506678"/>
            <a:ext cx="632362" cy="3733697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9A16A-455B-49FB-BA39-CB4838EF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Image result for coin icon">
            <a:extLst>
              <a:ext uri="{FF2B5EF4-FFF2-40B4-BE49-F238E27FC236}">
                <a16:creationId xmlns:a16="http://schemas.microsoft.com/office/drawing/2014/main" id="{5B57A3AF-1E17-4BC2-9EE2-78A4F0F1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15" y="43346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4375110" y="6075218"/>
            <a:ext cx="34417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9. Leaving Prison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7"/>
            <a:ext cx="7682612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25" name="Picture 8" descr="Image result for coin icon">
            <a:extLst>
              <a:ext uri="{FF2B5EF4-FFF2-40B4-BE49-F238E27FC236}">
                <a16:creationId xmlns:a16="http://schemas.microsoft.com/office/drawing/2014/main" id="{3E4EB000-0B7C-42EF-BA15-925BE86D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" y="380803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coin icon">
            <a:extLst>
              <a:ext uri="{FF2B5EF4-FFF2-40B4-BE49-F238E27FC236}">
                <a16:creationId xmlns:a16="http://schemas.microsoft.com/office/drawing/2014/main" id="{68F7B3AB-CC93-4AE4-859C-A7795010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3" y="34111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coin icon">
            <a:extLst>
              <a:ext uri="{FF2B5EF4-FFF2-40B4-BE49-F238E27FC236}">
                <a16:creationId xmlns:a16="http://schemas.microsoft.com/office/drawing/2014/main" id="{38DBF8AD-34C8-4ECC-B914-5194D4BD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0" y="367056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87628768-EA7D-4F0A-97E8-6E49FA3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4" y="308889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Image result for coin icon">
            <a:extLst>
              <a:ext uri="{FF2B5EF4-FFF2-40B4-BE49-F238E27FC236}">
                <a16:creationId xmlns:a16="http://schemas.microsoft.com/office/drawing/2014/main" id="{FE517803-3821-4E1C-81BF-05A050A5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24" y="33875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F6BA19D4-2CEE-4BD1-94B7-F980EB9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7" y="299065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F19E9CC4-30B2-4B5F-9F71-DB9630C8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4" y="325004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F5E5B37D-5CE6-42AA-8506-78FC3604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38" y="26683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E0B1CF0F-4A15-419E-875D-DA32FFE3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01" y="417352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6237F7E5-61B7-4691-8E6D-A1C18E23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42" y="385124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coin icon">
            <a:extLst>
              <a:ext uri="{FF2B5EF4-FFF2-40B4-BE49-F238E27FC236}">
                <a16:creationId xmlns:a16="http://schemas.microsoft.com/office/drawing/2014/main" id="{A8FB6F38-400A-4057-81AF-0F40846E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9" y="243216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coin icon">
            <a:extLst>
              <a:ext uri="{FF2B5EF4-FFF2-40B4-BE49-F238E27FC236}">
                <a16:creationId xmlns:a16="http://schemas.microsoft.com/office/drawing/2014/main" id="{A9E04A60-8091-4365-8712-C44FDEE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5" y="44329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74C491C-28F9-4063-B67F-BCFFA729B16C}"/>
              </a:ext>
            </a:extLst>
          </p:cNvPr>
          <p:cNvSpPr/>
          <p:nvPr/>
        </p:nvSpPr>
        <p:spPr>
          <a:xfrm>
            <a:off x="7485124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Andreas’ UTXO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88A3DD-E81B-4946-8142-19D70514A95A}"/>
              </a:ext>
            </a:extLst>
          </p:cNvPr>
          <p:cNvSpPr/>
          <p:nvPr/>
        </p:nvSpPr>
        <p:spPr>
          <a:xfrm>
            <a:off x="10148671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Jeff’s UTXO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0E976-8C67-4309-A9D1-B5C89D788640}"/>
              </a:ext>
            </a:extLst>
          </p:cNvPr>
          <p:cNvCxnSpPr>
            <a:cxnSpLocks/>
          </p:cNvCxnSpPr>
          <p:nvPr/>
        </p:nvCxnSpPr>
        <p:spPr>
          <a:xfrm flipV="1">
            <a:off x="9206374" y="1691156"/>
            <a:ext cx="784437" cy="79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F80B1FE-3074-410E-AABE-97A1DC8BCE49}"/>
              </a:ext>
            </a:extLst>
          </p:cNvPr>
          <p:cNvSpPr/>
          <p:nvPr/>
        </p:nvSpPr>
        <p:spPr>
          <a:xfrm>
            <a:off x="6810512" y="3959578"/>
            <a:ext cx="1286773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C15875-DF9B-41F1-BD46-E95389403A3E}"/>
              </a:ext>
            </a:extLst>
          </p:cNvPr>
          <p:cNvSpPr/>
          <p:nvPr/>
        </p:nvSpPr>
        <p:spPr>
          <a:xfrm>
            <a:off x="9545812" y="4393993"/>
            <a:ext cx="1286773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Erik</a:t>
            </a:r>
          </a:p>
        </p:txBody>
      </p:sp>
      <p:pic>
        <p:nvPicPr>
          <p:cNvPr id="59" name="Picture 8" descr="Image result for coin icon">
            <a:extLst>
              <a:ext uri="{FF2B5EF4-FFF2-40B4-BE49-F238E27FC236}">
                <a16:creationId xmlns:a16="http://schemas.microsoft.com/office/drawing/2014/main" id="{BEE66A44-AEBC-481B-81F1-813B2C05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6DB157C-DD05-4718-87AC-F19CE29C3931}"/>
              </a:ext>
            </a:extLst>
          </p:cNvPr>
          <p:cNvSpPr/>
          <p:nvPr/>
        </p:nvSpPr>
        <p:spPr>
          <a:xfrm>
            <a:off x="7984549" y="4451936"/>
            <a:ext cx="1286773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Roger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70609E1-A014-4C68-A7A2-D80C87DFB772}"/>
              </a:ext>
            </a:extLst>
          </p:cNvPr>
          <p:cNvSpPr/>
          <p:nvPr/>
        </p:nvSpPr>
        <p:spPr>
          <a:xfrm>
            <a:off x="4696391" y="3273495"/>
            <a:ext cx="2007014" cy="794136"/>
          </a:xfrm>
          <a:prstGeom prst="wedgeRoundRectCallout">
            <a:avLst>
              <a:gd name="adj1" fmla="val 67757"/>
              <a:gd name="adj2" fmla="val 449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these 2,980 BTC out please..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9C570B3F-6CB1-4BE4-854D-B82ED48825C4}"/>
              </a:ext>
            </a:extLst>
          </p:cNvPr>
          <p:cNvSpPr/>
          <p:nvPr/>
        </p:nvSpPr>
        <p:spPr>
          <a:xfrm>
            <a:off x="5086820" y="4636457"/>
            <a:ext cx="2007014" cy="368181"/>
          </a:xfrm>
          <a:prstGeom prst="wedgeRoundRectCallout">
            <a:avLst>
              <a:gd name="adj1" fmla="val 185875"/>
              <a:gd name="adj2" fmla="val -583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…and these 114.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9B5A6-7FEF-42F4-B4A2-576D177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8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373-E7F3-485C-8CDC-8C648CC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1094-3081-4C30-B84F-75201F71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2012 -- </a:t>
            </a:r>
            <a:r>
              <a:rPr lang="en-US" sz="3200" dirty="0" err="1"/>
              <a:t>Bitcoiner</a:t>
            </a:r>
            <a:endParaRPr lang="en-US" sz="3200" dirty="0"/>
          </a:p>
          <a:p>
            <a:r>
              <a:rPr lang="en-US" sz="3200" dirty="0"/>
              <a:t>2014 -- Truthcoin.info Blog</a:t>
            </a:r>
          </a:p>
          <a:p>
            <a:r>
              <a:rPr lang="en-US" sz="3200" dirty="0"/>
              <a:t>2015-Present – Scaling Bitcoin 1,2,3,4; </a:t>
            </a:r>
            <a:r>
              <a:rPr lang="en-US" sz="3200" dirty="0" err="1"/>
              <a:t>TabConf</a:t>
            </a:r>
            <a:r>
              <a:rPr lang="en-US" sz="3200" dirty="0"/>
              <a:t> and </a:t>
            </a:r>
            <a:r>
              <a:rPr lang="en-US" sz="3200" dirty="0" err="1"/>
              <a:t>BoB</a:t>
            </a:r>
            <a:endParaRPr lang="en-US" sz="3200" dirty="0"/>
          </a:p>
          <a:p>
            <a:r>
              <a:rPr lang="en-US" sz="3200" dirty="0"/>
              <a:t>Currently: Research Director at </a:t>
            </a:r>
            <a:r>
              <a:rPr lang="en-US" sz="3200" dirty="0" err="1"/>
              <a:t>Tierion</a:t>
            </a:r>
            <a:endParaRPr lang="en-US" sz="3200" dirty="0"/>
          </a:p>
          <a:p>
            <a:r>
              <a:rPr lang="en-US" sz="3200" dirty="0"/>
              <a:t>Previously: Statistician at Yale Econ Department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C4544-67AB-447F-A91D-17B6AAC2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29" y="2084899"/>
            <a:ext cx="5449713" cy="35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21" y="2954205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97" y="2391466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46" y="2667021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59" y="3262723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10. The Withdrawal Txn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1599360" y="26340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1801702" y="92396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3311182" y="46703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4481358" y="21575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1367002" y="76847"/>
            <a:ext cx="10757265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4791975" y="97243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6217946" y="46377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6416418" y="66956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3168280" y="5549811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80B1FE-3074-410E-AABE-97A1DC8BCE49}"/>
              </a:ext>
            </a:extLst>
          </p:cNvPr>
          <p:cNvSpPr/>
          <p:nvPr/>
        </p:nvSpPr>
        <p:spPr>
          <a:xfrm>
            <a:off x="2587561" y="3954529"/>
            <a:ext cx="1286773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C15875-DF9B-41F1-BD46-E95389403A3E}"/>
              </a:ext>
            </a:extLst>
          </p:cNvPr>
          <p:cNvSpPr/>
          <p:nvPr/>
        </p:nvSpPr>
        <p:spPr>
          <a:xfrm>
            <a:off x="5322861" y="4388944"/>
            <a:ext cx="1286773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Erik</a:t>
            </a:r>
          </a:p>
        </p:txBody>
      </p:sp>
      <p:pic>
        <p:nvPicPr>
          <p:cNvPr id="59" name="Picture 8" descr="Image result for coin icon">
            <a:extLst>
              <a:ext uri="{FF2B5EF4-FFF2-40B4-BE49-F238E27FC236}">
                <a16:creationId xmlns:a16="http://schemas.microsoft.com/office/drawing/2014/main" id="{BEE66A44-AEBC-481B-81F1-813B2C05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49" y="3456333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6DB157C-DD05-4718-87AC-F19CE29C3931}"/>
              </a:ext>
            </a:extLst>
          </p:cNvPr>
          <p:cNvSpPr/>
          <p:nvPr/>
        </p:nvSpPr>
        <p:spPr>
          <a:xfrm>
            <a:off x="3761598" y="4446887"/>
            <a:ext cx="1286773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Roger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70609E1-A014-4C68-A7A2-D80C87DFB772}"/>
              </a:ext>
            </a:extLst>
          </p:cNvPr>
          <p:cNvSpPr/>
          <p:nvPr/>
        </p:nvSpPr>
        <p:spPr>
          <a:xfrm>
            <a:off x="137570" y="2698523"/>
            <a:ext cx="2007014" cy="794136"/>
          </a:xfrm>
          <a:prstGeom prst="wedgeRoundRectCallout">
            <a:avLst>
              <a:gd name="adj1" fmla="val 35696"/>
              <a:gd name="adj2" fmla="val 705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these 2,980 BTC out please..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9C570B3F-6CB1-4BE4-854D-B82ED48825C4}"/>
              </a:ext>
            </a:extLst>
          </p:cNvPr>
          <p:cNvSpPr/>
          <p:nvPr/>
        </p:nvSpPr>
        <p:spPr>
          <a:xfrm>
            <a:off x="97483" y="3720409"/>
            <a:ext cx="2007014" cy="368181"/>
          </a:xfrm>
          <a:prstGeom prst="wedgeRoundRectCallout">
            <a:avLst>
              <a:gd name="adj1" fmla="val 33164"/>
              <a:gd name="adj2" fmla="val 980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…and these 114.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2C850EE-DF7C-439F-9207-49253AAE362C}"/>
              </a:ext>
            </a:extLst>
          </p:cNvPr>
          <p:cNvSpPr/>
          <p:nvPr/>
        </p:nvSpPr>
        <p:spPr>
          <a:xfrm>
            <a:off x="6817215" y="-71704"/>
            <a:ext cx="5360349" cy="2582011"/>
          </a:xfrm>
          <a:prstGeom prst="cloudCallout">
            <a:avLst>
              <a:gd name="adj1" fmla="val -56998"/>
              <a:gd name="adj2" fmla="val 1612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7FD8447-01E3-4074-B3CC-960D39AE811D}"/>
              </a:ext>
            </a:extLst>
          </p:cNvPr>
          <p:cNvSpPr/>
          <p:nvPr/>
        </p:nvSpPr>
        <p:spPr>
          <a:xfrm>
            <a:off x="-181284" y="2261950"/>
            <a:ext cx="2770294" cy="2504360"/>
          </a:xfrm>
          <a:prstGeom prst="cloudCallout">
            <a:avLst>
              <a:gd name="adj1" fmla="val 76309"/>
              <a:gd name="adj2" fmla="val 88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EE2658-C078-4453-B6BE-78B4EA1B7D83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BFF99-6E04-4D39-968E-3D71EA9E2981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C08884-1F60-4F29-ABCE-CFB56960545D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F9199E-102C-4048-A9A0-2D779E8EE796}"/>
              </a:ext>
            </a:extLst>
          </p:cNvPr>
          <p:cNvCxnSpPr>
            <a:cxnSpLocks/>
          </p:cNvCxnSpPr>
          <p:nvPr/>
        </p:nvCxnSpPr>
        <p:spPr>
          <a:xfrm>
            <a:off x="9160484" y="702940"/>
            <a:ext cx="1097827" cy="103272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A42F37C-FAE8-44FF-A98C-79DC4DB80ED0}"/>
              </a:ext>
            </a:extLst>
          </p:cNvPr>
          <p:cNvSpPr/>
          <p:nvPr/>
        </p:nvSpPr>
        <p:spPr>
          <a:xfrm>
            <a:off x="10258311" y="972431"/>
            <a:ext cx="1762452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2980 to Andreas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C28978-DACD-4B81-B941-DE3CEEDD49A0}"/>
              </a:ext>
            </a:extLst>
          </p:cNvPr>
          <p:cNvSpPr/>
          <p:nvPr/>
        </p:nvSpPr>
        <p:spPr>
          <a:xfrm>
            <a:off x="10292177" y="1549371"/>
            <a:ext cx="1342312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to Erik</a:t>
            </a:r>
          </a:p>
        </p:txBody>
      </p:sp>
      <p:sp>
        <p:nvSpPr>
          <p:cNvPr id="68" name="Thought Bubble: Cloud 67">
            <a:extLst>
              <a:ext uri="{FF2B5EF4-FFF2-40B4-BE49-F238E27FC236}">
                <a16:creationId xmlns:a16="http://schemas.microsoft.com/office/drawing/2014/main" id="{0FA4B5A9-40CA-4B40-948F-212F52909F28}"/>
              </a:ext>
            </a:extLst>
          </p:cNvPr>
          <p:cNvSpPr/>
          <p:nvPr/>
        </p:nvSpPr>
        <p:spPr>
          <a:xfrm>
            <a:off x="8493305" y="3392598"/>
            <a:ext cx="3423418" cy="2332893"/>
          </a:xfrm>
          <a:prstGeom prst="cloudCallout">
            <a:avLst>
              <a:gd name="adj1" fmla="val -101193"/>
              <a:gd name="adj2" fmla="val 526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70FC3-049C-4C7F-9C21-848FDE01BA39}"/>
              </a:ext>
            </a:extLst>
          </p:cNvPr>
          <p:cNvSpPr txBox="1"/>
          <p:nvPr/>
        </p:nvSpPr>
        <p:spPr>
          <a:xfrm>
            <a:off x="9225531" y="3958879"/>
            <a:ext cx="183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do I need?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A4F3A9-2225-4652-89AF-CB4776340BC9}"/>
              </a:ext>
            </a:extLst>
          </p:cNvPr>
          <p:cNvSpPr txBox="1"/>
          <p:nvPr/>
        </p:nvSpPr>
        <p:spPr>
          <a:xfrm>
            <a:off x="9813855" y="2596959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40E9C-154B-49BE-9D98-F402318D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CB37-67B3-4989-BE9C-4E331280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2FB8-1272-408C-8447-F51C2B5E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BD598-C3B2-48DF-8ABF-4E6DFF8B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6" y="167337"/>
            <a:ext cx="8456580" cy="65233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90B3B6-58BC-4669-BE63-73A5C4479509}"/>
              </a:ext>
            </a:extLst>
          </p:cNvPr>
          <p:cNvSpPr/>
          <p:nvPr/>
        </p:nvSpPr>
        <p:spPr>
          <a:xfrm>
            <a:off x="3183467" y="1311925"/>
            <a:ext cx="1879600" cy="5136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8BD5DC-B545-429A-A974-8AED9716E087}"/>
              </a:ext>
            </a:extLst>
          </p:cNvPr>
          <p:cNvSpPr/>
          <p:nvPr/>
        </p:nvSpPr>
        <p:spPr>
          <a:xfrm>
            <a:off x="3183467" y="4884859"/>
            <a:ext cx="6350000" cy="5136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1763E-2783-488C-9AD6-1D159D878ED6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10. The Withdrawal Txn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2157A-E2F4-4567-9AD2-0B9429616379}"/>
              </a:ext>
            </a:extLst>
          </p:cNvPr>
          <p:cNvSpPr txBox="1"/>
          <p:nvPr/>
        </p:nvSpPr>
        <p:spPr>
          <a:xfrm>
            <a:off x="9786817" y="4875338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3F3EC-C149-4DD2-ACB2-CFBE6A43B351}"/>
              </a:ext>
            </a:extLst>
          </p:cNvPr>
          <p:cNvSpPr txBox="1"/>
          <p:nvPr/>
        </p:nvSpPr>
        <p:spPr>
          <a:xfrm>
            <a:off x="5486399" y="928928"/>
            <a:ext cx="2506133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getblockheader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68CA8C-C2D9-4733-AB37-58B4766A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3760151" y="2049408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11. Starting Off…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71DB4C-C6D0-42B7-AF48-416A10723E0B}"/>
              </a:ext>
            </a:extLst>
          </p:cNvPr>
          <p:cNvCxnSpPr/>
          <p:nvPr/>
        </p:nvCxnSpPr>
        <p:spPr>
          <a:xfrm flipV="1">
            <a:off x="7704667" y="4581528"/>
            <a:ext cx="2032000" cy="78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113DF8-C10C-4B15-B76B-67986918F534}"/>
              </a:ext>
            </a:extLst>
          </p:cNvPr>
          <p:cNvSpPr txBox="1"/>
          <p:nvPr/>
        </p:nvSpPr>
        <p:spPr>
          <a:xfrm>
            <a:off x="9734194" y="4276728"/>
            <a:ext cx="21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13150</a:t>
            </a:r>
            <a:r>
              <a:rPr lang="en-US" sz="2800" baseline="30000" dirty="0"/>
              <a:t>th</a:t>
            </a:r>
            <a:r>
              <a:rPr lang="en-US" sz="2800" dirty="0"/>
              <a:t> gate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BDDCBB-F6A0-42D2-A162-0C1A5CEBEFA6}"/>
              </a:ext>
            </a:extLst>
          </p:cNvPr>
          <p:cNvSpPr txBox="1"/>
          <p:nvPr/>
        </p:nvSpPr>
        <p:spPr>
          <a:xfrm>
            <a:off x="7209463" y="1697470"/>
            <a:ext cx="21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gate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4DAEE-9DF8-4460-974A-FCACDB61B77F}"/>
              </a:ext>
            </a:extLst>
          </p:cNvPr>
          <p:cNvCxnSpPr>
            <a:cxnSpLocks/>
          </p:cNvCxnSpPr>
          <p:nvPr/>
        </p:nvCxnSpPr>
        <p:spPr>
          <a:xfrm flipV="1">
            <a:off x="5315739" y="2028306"/>
            <a:ext cx="1828463" cy="215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C835D-3A50-4609-9F79-5E5AE587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939761" y="6136390"/>
            <a:ext cx="4324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12. Making Progress…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ining icon">
            <a:extLst>
              <a:ext uri="{FF2B5EF4-FFF2-40B4-BE49-F238E27FC236}">
                <a16:creationId xmlns:a16="http://schemas.microsoft.com/office/drawing/2014/main" id="{5671DB37-E155-4031-AB99-33D8449C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41" y="2112146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47A25-1C11-4397-A4D8-E2B3159BECBF}"/>
              </a:ext>
            </a:extLst>
          </p:cNvPr>
          <p:cNvSpPr txBox="1"/>
          <p:nvPr/>
        </p:nvSpPr>
        <p:spPr>
          <a:xfrm>
            <a:off x="7286568" y="3206296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140C-0795-44BE-9B17-7E9F88E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9078491" y="5957813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6" y="6145513"/>
            <a:ext cx="50523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13. Withdrawal Complete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867012">
            <a:off x="8081039" y="5452917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726822-930A-473A-85C2-02C9CF633108}"/>
              </a:ext>
            </a:extLst>
          </p:cNvPr>
          <p:cNvSpPr/>
          <p:nvPr/>
        </p:nvSpPr>
        <p:spPr>
          <a:xfrm>
            <a:off x="1801702" y="92396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3D8A6D-3358-48C0-B8FA-AA6954D9E8F2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D6F58D-3472-4DF8-8C59-6E452A13901F}"/>
              </a:ext>
            </a:extLst>
          </p:cNvPr>
          <p:cNvSpPr/>
          <p:nvPr/>
        </p:nvSpPr>
        <p:spPr>
          <a:xfrm>
            <a:off x="7320957" y="76847"/>
            <a:ext cx="4803310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F3F40-5EA4-4B2B-9999-BA6A89961A93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B16228-E79E-4FA5-A908-396B7B1A485D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ACD300-4B6F-4018-962C-46E2DAE349EB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079DA6-9BBF-4864-892F-DA826165ED3B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49CE18-3157-4327-8AC6-C5230697496C}"/>
              </a:ext>
            </a:extLst>
          </p:cNvPr>
          <p:cNvCxnSpPr>
            <a:cxnSpLocks/>
          </p:cNvCxnSpPr>
          <p:nvPr/>
        </p:nvCxnSpPr>
        <p:spPr>
          <a:xfrm>
            <a:off x="9160484" y="702940"/>
            <a:ext cx="1097827" cy="103272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5280C-AEA8-4C54-9B7F-3A171E778C88}"/>
              </a:ext>
            </a:extLst>
          </p:cNvPr>
          <p:cNvSpPr/>
          <p:nvPr/>
        </p:nvSpPr>
        <p:spPr>
          <a:xfrm>
            <a:off x="10258311" y="972431"/>
            <a:ext cx="1762452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2980 to Andreas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86BF1D-0A02-4B02-B797-555E27806B39}"/>
              </a:ext>
            </a:extLst>
          </p:cNvPr>
          <p:cNvSpPr/>
          <p:nvPr/>
        </p:nvSpPr>
        <p:spPr>
          <a:xfrm>
            <a:off x="10292177" y="1549371"/>
            <a:ext cx="1342312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to Erik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2AABC-3C84-4B0E-909F-BF2AFB91CBAB}"/>
              </a:ext>
            </a:extLst>
          </p:cNvPr>
          <p:cNvSpPr txBox="1"/>
          <p:nvPr/>
        </p:nvSpPr>
        <p:spPr>
          <a:xfrm>
            <a:off x="5523838" y="743085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62" name="Picture 8" descr="Image result for coin icon">
            <a:extLst>
              <a:ext uri="{FF2B5EF4-FFF2-40B4-BE49-F238E27FC236}">
                <a16:creationId xmlns:a16="http://schemas.microsoft.com/office/drawing/2014/main" id="{584ABDE8-E756-463F-9451-5DD7AA73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287" y="349228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Image result for coin icon">
            <a:extLst>
              <a:ext uri="{FF2B5EF4-FFF2-40B4-BE49-F238E27FC236}">
                <a16:creationId xmlns:a16="http://schemas.microsoft.com/office/drawing/2014/main" id="{262459ED-4363-4D20-912A-AE118BCA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68" y="4041491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553FFE-BA09-4F40-AEF4-27DCDBF448DB}"/>
              </a:ext>
            </a:extLst>
          </p:cNvPr>
          <p:cNvSpPr/>
          <p:nvPr/>
        </p:nvSpPr>
        <p:spPr>
          <a:xfrm>
            <a:off x="3892704" y="1785379"/>
            <a:ext cx="5500914" cy="4132142"/>
          </a:xfrm>
          <a:custGeom>
            <a:avLst/>
            <a:gdLst>
              <a:gd name="connsiteX0" fmla="*/ 0 w 5500914"/>
              <a:gd name="connsiteY0" fmla="*/ 0 h 4132142"/>
              <a:gd name="connsiteX1" fmla="*/ 3439886 w 5500914"/>
              <a:gd name="connsiteY1" fmla="*/ 3991428 h 4132142"/>
              <a:gd name="connsiteX2" fmla="*/ 5500914 w 5500914"/>
              <a:gd name="connsiteY2" fmla="*/ 2844800 h 413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914" h="4132142">
                <a:moveTo>
                  <a:pt x="0" y="0"/>
                </a:moveTo>
                <a:cubicBezTo>
                  <a:pt x="1261533" y="1758647"/>
                  <a:pt x="2523067" y="3517295"/>
                  <a:pt x="3439886" y="3991428"/>
                </a:cubicBezTo>
                <a:cubicBezTo>
                  <a:pt x="4356705" y="4465561"/>
                  <a:pt x="4928809" y="3655180"/>
                  <a:pt x="5500914" y="2844800"/>
                </a:cubicBezTo>
              </a:path>
            </a:pathLst>
          </a:custGeom>
          <a:noFill/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139AC-092D-4C28-9362-F0E31A41DB29}"/>
              </a:ext>
            </a:extLst>
          </p:cNvPr>
          <p:cNvSpPr txBox="1"/>
          <p:nvPr/>
        </p:nvSpPr>
        <p:spPr>
          <a:xfrm flipH="1">
            <a:off x="8500643" y="2990769"/>
            <a:ext cx="128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D5AF9-C45B-42E3-9862-B148D7A9C035}"/>
              </a:ext>
            </a:extLst>
          </p:cNvPr>
          <p:cNvSpPr txBox="1"/>
          <p:nvPr/>
        </p:nvSpPr>
        <p:spPr>
          <a:xfrm flipH="1">
            <a:off x="10012792" y="3515845"/>
            <a:ext cx="128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Erik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32CA8-F895-4BC9-875D-F866EA5E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203D-93C1-4E56-89F2-9C49EC17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F0B754-3AAF-4C95-A310-513F50CA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5748"/>
              </p:ext>
            </p:extLst>
          </p:nvPr>
        </p:nvGraphicFramePr>
        <p:xfrm>
          <a:off x="2032000" y="2048933"/>
          <a:ext cx="8127999" cy="3686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Using any escrows?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A soft fork.</a:t>
                      </a:r>
                    </a:p>
                    <a:p>
                      <a:pPr algn="ctr"/>
                      <a:endParaRPr lang="en-US" sz="2800" dirty="0">
                        <a:effectLst/>
                      </a:endParaRPr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 soft fork +</a:t>
                      </a:r>
                    </a:p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b="1" i="1" u="sng" dirty="0"/>
                        <a:t>New security considerations </a:t>
                      </a:r>
                      <a:r>
                        <a:rPr lang="en-US" sz="2800" dirty="0"/>
                        <a:t>for the layer-1.5 coins.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D3458-1A70-49E0-A6BA-AB393FDE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DE92-D7EA-42E2-8A9A-20F705E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Layers = Different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E737-1FB9-4E57-867E-D7488BA9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8BAA26-BC60-415B-B066-89D1FABA7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36566"/>
              </p:ext>
            </p:extLst>
          </p:nvPr>
        </p:nvGraphicFramePr>
        <p:xfrm>
          <a:off x="838200" y="2198696"/>
          <a:ext cx="10049931" cy="411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977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Upper Layer: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Hashrate Escrow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New Security Considerations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Notice fraud in time. 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Emergency Broadcast to Layer-1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Shrug off custodial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AE4B6-C925-4012-AB68-422FFFC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50BF-6F5F-49BC-9DD3-3B68393B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Layers = Different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C8EB-79E6-4CEC-B2F0-48539DE3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B09AB-AEE8-4158-972E-9ECCA13D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8551"/>
              </p:ext>
            </p:extLst>
          </p:nvPr>
        </p:nvGraphicFramePr>
        <p:xfrm>
          <a:off x="838200" y="2198696"/>
          <a:ext cx="10049931" cy="411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977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Upper Layer: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Hashrate Escrow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New Security Considerations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Notice fraud in time. 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Emergency Broadcast to Layer-1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Shrug off custodial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Are these escrows making miners wealthier?</a:t>
                      </a:r>
                    </a:p>
                    <a:p>
                      <a:pPr algn="ctr"/>
                      <a:r>
                        <a:rPr lang="en-US" sz="2800" dirty="0"/>
                        <a:t>Are they </a:t>
                      </a:r>
                      <a:r>
                        <a:rPr lang="en-US" sz="2800" b="1" i="1" u="sng" dirty="0">
                          <a:solidFill>
                            <a:srgbClr val="FF0000"/>
                          </a:solidFill>
                        </a:rPr>
                        <a:t>popular</a:t>
                      </a:r>
                      <a:r>
                        <a:rPr lang="en-US" sz="28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086-CB83-44B9-9D9E-C5037E93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164" y="112794"/>
            <a:ext cx="4585958" cy="1193335"/>
          </a:xfrm>
        </p:spPr>
        <p:txBody>
          <a:bodyPr>
            <a:normAutofit/>
          </a:bodyPr>
          <a:lstStyle/>
          <a:p>
            <a:r>
              <a:rPr lang="en-US" sz="6600" dirty="0"/>
              <a:t>Miner Theft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561AEA5-50B4-4BD3-9B5C-F0B66B90487A}"/>
              </a:ext>
            </a:extLst>
          </p:cNvPr>
          <p:cNvSpPr/>
          <p:nvPr/>
        </p:nvSpPr>
        <p:spPr>
          <a:xfrm>
            <a:off x="7964798" y="2209175"/>
            <a:ext cx="4269477" cy="2777070"/>
          </a:xfrm>
          <a:prstGeom prst="cloudCallout">
            <a:avLst>
              <a:gd name="adj1" fmla="val 28362"/>
              <a:gd name="adj2" fmla="val 776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F1B4B-CAAB-4E65-88A9-A3E39BDF4826}"/>
              </a:ext>
            </a:extLst>
          </p:cNvPr>
          <p:cNvSpPr txBox="1"/>
          <p:nvPr/>
        </p:nvSpPr>
        <p:spPr>
          <a:xfrm>
            <a:off x="7964798" y="1299693"/>
            <a:ext cx="2507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(Evil 32 Bytes)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E259AD-523B-4DD4-AF47-08DE99ED31E4}"/>
              </a:ext>
            </a:extLst>
          </p:cNvPr>
          <p:cNvCxnSpPr>
            <a:cxnSpLocks/>
          </p:cNvCxnSpPr>
          <p:nvPr/>
        </p:nvCxnSpPr>
        <p:spPr>
          <a:xfrm>
            <a:off x="6567316" y="2373090"/>
            <a:ext cx="2559751" cy="339435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D005E9-D70E-4682-AD63-131AD4842103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11. Starting Off…</a:t>
            </a:r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E6EEEA8F-78F2-4D75-A858-6E3C77658373}"/>
              </a:ext>
            </a:extLst>
          </p:cNvPr>
          <p:cNvSpPr/>
          <p:nvPr/>
        </p:nvSpPr>
        <p:spPr>
          <a:xfrm>
            <a:off x="575255" y="4022705"/>
            <a:ext cx="3437691" cy="2170215"/>
          </a:xfrm>
          <a:prstGeom prst="cloudCallout">
            <a:avLst>
              <a:gd name="adj1" fmla="val -11474"/>
              <a:gd name="adj2" fmla="val -120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Oh no…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E69961-33C1-4537-9A99-71B8DBB28DFA}"/>
              </a:ext>
            </a:extLst>
          </p:cNvPr>
          <p:cNvSpPr/>
          <p:nvPr/>
        </p:nvSpPr>
        <p:spPr>
          <a:xfrm>
            <a:off x="8259417" y="3120283"/>
            <a:ext cx="1341693" cy="3211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Escrow UTXO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51F990-383A-4B2A-904A-64FCB84492F9}"/>
              </a:ext>
            </a:extLst>
          </p:cNvPr>
          <p:cNvCxnSpPr>
            <a:cxnSpLocks/>
          </p:cNvCxnSpPr>
          <p:nvPr/>
        </p:nvCxnSpPr>
        <p:spPr>
          <a:xfrm>
            <a:off x="9741835" y="3218003"/>
            <a:ext cx="567267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BD83FDD-4274-4452-A7AC-6499867FD17A}"/>
              </a:ext>
            </a:extLst>
          </p:cNvPr>
          <p:cNvCxnSpPr>
            <a:cxnSpLocks/>
          </p:cNvCxnSpPr>
          <p:nvPr/>
        </p:nvCxnSpPr>
        <p:spPr>
          <a:xfrm>
            <a:off x="9699887" y="3410335"/>
            <a:ext cx="609215" cy="35333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0E63130-9FEB-48BC-A3D6-73CC0A052A67}"/>
              </a:ext>
            </a:extLst>
          </p:cNvPr>
          <p:cNvSpPr/>
          <p:nvPr/>
        </p:nvSpPr>
        <p:spPr>
          <a:xfrm>
            <a:off x="10405336" y="3608536"/>
            <a:ext cx="1120961" cy="5924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50,000 to </a:t>
            </a:r>
            <a:r>
              <a:rPr lang="en-US" dirty="0" err="1">
                <a:solidFill>
                  <a:srgbClr val="FFC000"/>
                </a:solidFill>
              </a:rPr>
              <a:t>Jihan</a:t>
            </a:r>
            <a:r>
              <a:rPr lang="en-US" dirty="0">
                <a:solidFill>
                  <a:srgbClr val="FFC000"/>
                </a:solidFill>
              </a:rPr>
              <a:t> Wu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E41D3-890E-47C8-B388-8CEFA369B964}"/>
              </a:ext>
            </a:extLst>
          </p:cNvPr>
          <p:cNvSpPr txBox="1"/>
          <p:nvPr/>
        </p:nvSpPr>
        <p:spPr>
          <a:xfrm>
            <a:off x="9466931" y="5732647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472314-0A7E-4BE6-9F19-9F2D485E6B92}"/>
              </a:ext>
            </a:extLst>
          </p:cNvPr>
          <p:cNvSpPr/>
          <p:nvPr/>
        </p:nvSpPr>
        <p:spPr>
          <a:xfrm>
            <a:off x="10437362" y="3037064"/>
            <a:ext cx="1341693" cy="3211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Escrow UTXO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18643D-E02A-4866-A360-26BE83FC1EEC}"/>
              </a:ext>
            </a:extLst>
          </p:cNvPr>
          <p:cNvCxnSpPr>
            <a:cxnSpLocks/>
          </p:cNvCxnSpPr>
          <p:nvPr/>
        </p:nvCxnSpPr>
        <p:spPr>
          <a:xfrm flipV="1">
            <a:off x="7312922" y="1575494"/>
            <a:ext cx="481973" cy="30544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BA0632-1FA5-4F51-97E2-7D46EBF6B27B}"/>
              </a:ext>
            </a:extLst>
          </p:cNvPr>
          <p:cNvCxnSpPr>
            <a:cxnSpLocks/>
          </p:cNvCxnSpPr>
          <p:nvPr/>
        </p:nvCxnSpPr>
        <p:spPr>
          <a:xfrm flipH="1" flipV="1">
            <a:off x="10004494" y="3760278"/>
            <a:ext cx="95042" cy="173774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 result for mining icon">
            <a:extLst>
              <a:ext uri="{FF2B5EF4-FFF2-40B4-BE49-F238E27FC236}">
                <a16:creationId xmlns:a16="http://schemas.microsoft.com/office/drawing/2014/main" id="{9E9FF8D9-8EA7-4378-8501-1398FF47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816" y="5548373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FCF0-372C-4B58-8665-B6FD1739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158" y="305699"/>
            <a:ext cx="5723083" cy="874466"/>
          </a:xfrm>
        </p:spPr>
        <p:txBody>
          <a:bodyPr>
            <a:noAutofit/>
          </a:bodyPr>
          <a:lstStyle/>
          <a:p>
            <a:r>
              <a:rPr lang="en-US" sz="4800" dirty="0"/>
              <a:t>3 Awkward Months…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939761" y="6136390"/>
            <a:ext cx="4324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12. Making Progress…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2BE45-9922-4BE8-A81E-4D1EF7682365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pic>
        <p:nvPicPr>
          <p:cNvPr id="43" name="Picture 2" descr="Image result for mining icon">
            <a:extLst>
              <a:ext uri="{FF2B5EF4-FFF2-40B4-BE49-F238E27FC236}">
                <a16:creationId xmlns:a16="http://schemas.microsoft.com/office/drawing/2014/main" id="{682A3F0C-2A5A-4B31-9988-8DD8B01C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41" y="2112146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2F446B-2BA1-426C-8B1C-5BD6F8D4A634}"/>
              </a:ext>
            </a:extLst>
          </p:cNvPr>
          <p:cNvSpPr txBox="1"/>
          <p:nvPr/>
        </p:nvSpPr>
        <p:spPr>
          <a:xfrm>
            <a:off x="7286568" y="3206296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C36C-085F-49D7-8171-3F103DC0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E451-9E4B-46E8-AE9A-2A06F473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94" y="122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Topic: Drivechain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45E-C6D1-40AA-94D3-66A528B6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4" y="1555935"/>
            <a:ext cx="8933755" cy="2784356"/>
          </a:xfrm>
        </p:spPr>
        <p:txBody>
          <a:bodyPr>
            <a:normAutofit/>
          </a:bodyPr>
          <a:lstStyle/>
          <a:p>
            <a:r>
              <a:rPr lang="en-US" sz="4000" dirty="0"/>
              <a:t>A Bitcoin Layer-2    (… or, a “Layer 1.5”)</a:t>
            </a:r>
          </a:p>
          <a:p>
            <a:r>
              <a:rPr lang="en-US" sz="4000" dirty="0"/>
              <a:t>Scaling AND Interoperability</a:t>
            </a:r>
          </a:p>
          <a:p>
            <a:r>
              <a:rPr lang="en-US" sz="4000" dirty="0"/>
              <a:t>Soft Fork -- BIPs 300 and 301</a:t>
            </a:r>
          </a:p>
          <a:p>
            <a:r>
              <a:rPr lang="en-US" sz="4000" dirty="0">
                <a:hlinkClick r:id="rId2"/>
              </a:rPr>
              <a:t>www.drivechain.info</a:t>
            </a:r>
            <a:r>
              <a:rPr lang="en-US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F06B6-B15F-46DC-9A7A-5B1F14F1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03" y="2478359"/>
            <a:ext cx="3206379" cy="372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7859F-1C02-4685-996A-D8CD64D769AA}"/>
              </a:ext>
            </a:extLst>
          </p:cNvPr>
          <p:cNvSpPr txBox="1"/>
          <p:nvPr/>
        </p:nvSpPr>
        <p:spPr>
          <a:xfrm>
            <a:off x="7892247" y="6366538"/>
            <a:ext cx="24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Nov 2015 Post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BFFC7-DD66-4AEF-B7AF-058FE0CFD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4398"/>
            <a:ext cx="59721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671C2-F9CD-4812-A582-95EE68C35123}"/>
              </a:ext>
            </a:extLst>
          </p:cNvPr>
          <p:cNvSpPr txBox="1"/>
          <p:nvPr/>
        </p:nvSpPr>
        <p:spPr>
          <a:xfrm>
            <a:off x="3227034" y="6383669"/>
            <a:ext cx="9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BC849-4654-4846-BC07-7E31C60C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6" y="6145513"/>
            <a:ext cx="50523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13. Withdrawal Complete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867012">
            <a:off x="8081039" y="5452917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3D8A6D-3358-48C0-B8FA-AA6954D9E8F2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D6F58D-3472-4DF8-8C59-6E452A13901F}"/>
              </a:ext>
            </a:extLst>
          </p:cNvPr>
          <p:cNvSpPr/>
          <p:nvPr/>
        </p:nvSpPr>
        <p:spPr>
          <a:xfrm>
            <a:off x="7320957" y="76847"/>
            <a:ext cx="4803310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F3F40-5EA4-4B2B-9999-BA6A89961A93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B16228-E79E-4FA5-A908-396B7B1A485D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ACD300-4B6F-4018-962C-46E2DAE349EB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BTC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079DA6-9BBF-4864-892F-DA826165ED3B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5280C-AEA8-4C54-9B7F-3A171E778C88}"/>
              </a:ext>
            </a:extLst>
          </p:cNvPr>
          <p:cNvSpPr/>
          <p:nvPr/>
        </p:nvSpPr>
        <p:spPr>
          <a:xfrm>
            <a:off x="10258311" y="972430"/>
            <a:ext cx="1459555" cy="8454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50,000 to </a:t>
            </a:r>
            <a:r>
              <a:rPr lang="en-US" sz="2400" dirty="0" err="1">
                <a:solidFill>
                  <a:srgbClr val="FFC000"/>
                </a:solidFill>
              </a:rPr>
              <a:t>Jihan</a:t>
            </a:r>
            <a:r>
              <a:rPr lang="en-US" sz="2400" dirty="0">
                <a:solidFill>
                  <a:srgbClr val="FFC000"/>
                </a:solidFill>
              </a:rPr>
              <a:t> Wu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2AABC-3C84-4B0E-909F-BF2AFB91CBAB}"/>
              </a:ext>
            </a:extLst>
          </p:cNvPr>
          <p:cNvSpPr txBox="1"/>
          <p:nvPr/>
        </p:nvSpPr>
        <p:spPr>
          <a:xfrm>
            <a:off x="5523838" y="743085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CD653-43E7-4A4D-9CDA-D7403CC2B76E}"/>
              </a:ext>
            </a:extLst>
          </p:cNvPr>
          <p:cNvSpPr txBox="1"/>
          <p:nvPr/>
        </p:nvSpPr>
        <p:spPr>
          <a:xfrm>
            <a:off x="9160484" y="5754832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pic>
        <p:nvPicPr>
          <p:cNvPr id="33" name="Picture 2" descr="Image result for mining icon">
            <a:extLst>
              <a:ext uri="{FF2B5EF4-FFF2-40B4-BE49-F238E27FC236}">
                <a16:creationId xmlns:a16="http://schemas.microsoft.com/office/drawing/2014/main" id="{0DDFBF37-0A0E-45FA-A11E-BAC5183B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28" y="3737262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1729DF2-0EE1-43C1-9BC1-4E375D5A29EE}"/>
              </a:ext>
            </a:extLst>
          </p:cNvPr>
          <p:cNvSpPr txBox="1"/>
          <p:nvPr/>
        </p:nvSpPr>
        <p:spPr>
          <a:xfrm>
            <a:off x="8940855" y="4831412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A9985A9-B223-494C-8916-06C9908A9269}"/>
              </a:ext>
            </a:extLst>
          </p:cNvPr>
          <p:cNvSpPr/>
          <p:nvPr/>
        </p:nvSpPr>
        <p:spPr>
          <a:xfrm>
            <a:off x="10167922" y="3287490"/>
            <a:ext cx="1227067" cy="684438"/>
          </a:xfrm>
          <a:prstGeom prst="wedgeRoundRectCallout">
            <a:avLst>
              <a:gd name="adj1" fmla="val -71758"/>
              <a:gd name="adj2" fmla="val 108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rich!</a:t>
            </a:r>
          </a:p>
        </p:txBody>
      </p:sp>
      <p:pic>
        <p:nvPicPr>
          <p:cNvPr id="35" name="Picture 8" descr="Image result for coin icon">
            <a:extLst>
              <a:ext uri="{FF2B5EF4-FFF2-40B4-BE49-F238E27FC236}">
                <a16:creationId xmlns:a16="http://schemas.microsoft.com/office/drawing/2014/main" id="{CF53BB6C-B857-4F50-A7AA-F334B855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948" y="423930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6971BE-FD4F-40D6-9A66-DDB64A8F5B93}"/>
              </a:ext>
            </a:extLst>
          </p:cNvPr>
          <p:cNvSpPr/>
          <p:nvPr/>
        </p:nvSpPr>
        <p:spPr>
          <a:xfrm>
            <a:off x="2607733" y="1473200"/>
            <a:ext cx="7823200" cy="4883263"/>
          </a:xfrm>
          <a:custGeom>
            <a:avLst/>
            <a:gdLst>
              <a:gd name="connsiteX0" fmla="*/ 0 w 7823200"/>
              <a:gd name="connsiteY0" fmla="*/ 0 h 4883263"/>
              <a:gd name="connsiteX1" fmla="*/ 3640667 w 7823200"/>
              <a:gd name="connsiteY1" fmla="*/ 3183467 h 4883263"/>
              <a:gd name="connsiteX2" fmla="*/ 4538134 w 7823200"/>
              <a:gd name="connsiteY2" fmla="*/ 4436533 h 4883263"/>
              <a:gd name="connsiteX3" fmla="*/ 6502400 w 7823200"/>
              <a:gd name="connsiteY3" fmla="*/ 4859867 h 4883263"/>
              <a:gd name="connsiteX4" fmla="*/ 7823200 w 7823200"/>
              <a:gd name="connsiteY4" fmla="*/ 3826933 h 488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200" h="4883263">
                <a:moveTo>
                  <a:pt x="0" y="0"/>
                </a:moveTo>
                <a:cubicBezTo>
                  <a:pt x="1442155" y="1222022"/>
                  <a:pt x="2884311" y="2444045"/>
                  <a:pt x="3640667" y="3183467"/>
                </a:cubicBezTo>
                <a:cubicBezTo>
                  <a:pt x="4397023" y="3922889"/>
                  <a:pt x="4061179" y="4157133"/>
                  <a:pt x="4538134" y="4436533"/>
                </a:cubicBezTo>
                <a:cubicBezTo>
                  <a:pt x="5015090" y="4715933"/>
                  <a:pt x="5954889" y="4961467"/>
                  <a:pt x="6502400" y="4859867"/>
                </a:cubicBezTo>
                <a:cubicBezTo>
                  <a:pt x="7049911" y="4758267"/>
                  <a:pt x="7597422" y="4013200"/>
                  <a:pt x="7823200" y="3826933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30F05955-3579-4E02-8684-9CF1C2B2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84" y="9177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2EB9E-373E-4B05-9451-1F51AEB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5EA-4DDD-4A43-9452-6801724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D3A3-C2A0-4BBA-BD1F-3D599F6A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91" y="1763325"/>
            <a:ext cx="4975698" cy="466725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New source of miner-profits.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Miners choice: claim this revenue, or destroy it.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High-Auditability: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Reducing “all txns” down to “net transfers”.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Crunching all xfers down to 32 bytes.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One transfer at a time.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Transfers take 3 months to settle.</a:t>
            </a:r>
          </a:p>
        </p:txBody>
      </p:sp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532483FC-A292-4391-AA99-14466FAD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4" y="2781101"/>
            <a:ext cx="1723132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B47FFA21-870D-4E5D-8644-836CBFAA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628210" y="3554985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E6B70A55-820B-4ADC-9A7B-988E0D7D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693697" y="3637423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8B22B9A-3F95-447C-B1C8-C1C8B001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755210" y="3720085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E289460B-7BF5-46A8-94DB-DBE3BA57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820697" y="3802523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enitentiary icon">
            <a:extLst>
              <a:ext uri="{FF2B5EF4-FFF2-40B4-BE49-F238E27FC236}">
                <a16:creationId xmlns:a16="http://schemas.microsoft.com/office/drawing/2014/main" id="{BFE81689-A462-47AD-B5BF-796D8338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87" y="4309534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851068FF-B4D7-4791-B31F-2AED81AA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788656" y="4955220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9EC221FA-645F-4BC4-96C1-682F5480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854143" y="5037658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45775D03-6350-4FE9-AADE-5E9B1601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915656" y="5120320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D21CBF0F-80DB-4D02-B696-3D09165F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981143" y="5202758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enitentiary icon">
            <a:extLst>
              <a:ext uri="{FF2B5EF4-FFF2-40B4-BE49-F238E27FC236}">
                <a16:creationId xmlns:a16="http://schemas.microsoft.com/office/drawing/2014/main" id="{1C637A62-C4F6-4C2C-B83F-00C991D5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59" y="4615019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lated image">
            <a:extLst>
              <a:ext uri="{FF2B5EF4-FFF2-40B4-BE49-F238E27FC236}">
                <a16:creationId xmlns:a16="http://schemas.microsoft.com/office/drawing/2014/main" id="{2A73622C-27F0-46BB-9D24-670F1B14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489528" y="5260705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lated image">
            <a:extLst>
              <a:ext uri="{FF2B5EF4-FFF2-40B4-BE49-F238E27FC236}">
                <a16:creationId xmlns:a16="http://schemas.microsoft.com/office/drawing/2014/main" id="{C428F8BE-11B6-475D-B6A8-6402A00B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55015" y="5343143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>
            <a:extLst>
              <a:ext uri="{FF2B5EF4-FFF2-40B4-BE49-F238E27FC236}">
                <a16:creationId xmlns:a16="http://schemas.microsoft.com/office/drawing/2014/main" id="{72CEF4D6-0F61-4FAA-96D1-ADA6D225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16528" y="5425805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lated image">
            <a:extLst>
              <a:ext uri="{FF2B5EF4-FFF2-40B4-BE49-F238E27FC236}">
                <a16:creationId xmlns:a16="http://schemas.microsoft.com/office/drawing/2014/main" id="{98F1B4E8-AD4E-43FE-9B59-4E506CAD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82015" y="5508243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penitentiary icon">
            <a:extLst>
              <a:ext uri="{FF2B5EF4-FFF2-40B4-BE49-F238E27FC236}">
                <a16:creationId xmlns:a16="http://schemas.microsoft.com/office/drawing/2014/main" id="{CFC45308-FEB5-441B-A119-3F20F193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25" y="3601618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lated image">
            <a:extLst>
              <a:ext uri="{FF2B5EF4-FFF2-40B4-BE49-F238E27FC236}">
                <a16:creationId xmlns:a16="http://schemas.microsoft.com/office/drawing/2014/main" id="{AA983B0C-D94F-403F-813A-84671FBF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409194" y="4247304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lated image">
            <a:extLst>
              <a:ext uri="{FF2B5EF4-FFF2-40B4-BE49-F238E27FC236}">
                <a16:creationId xmlns:a16="http://schemas.microsoft.com/office/drawing/2014/main" id="{4670D3F8-73E7-4B6C-852E-538981C3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474681" y="4329742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>
            <a:extLst>
              <a:ext uri="{FF2B5EF4-FFF2-40B4-BE49-F238E27FC236}">
                <a16:creationId xmlns:a16="http://schemas.microsoft.com/office/drawing/2014/main" id="{2C603A18-CEA4-46F9-90E3-3582D238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536194" y="4412404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lated image">
            <a:extLst>
              <a:ext uri="{FF2B5EF4-FFF2-40B4-BE49-F238E27FC236}">
                <a16:creationId xmlns:a16="http://schemas.microsoft.com/office/drawing/2014/main" id="{E640C352-D5B8-4C78-909A-96707B3D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601681" y="4494842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penitentiary icon">
            <a:extLst>
              <a:ext uri="{FF2B5EF4-FFF2-40B4-BE49-F238E27FC236}">
                <a16:creationId xmlns:a16="http://schemas.microsoft.com/office/drawing/2014/main" id="{EDEB20E9-475D-4684-AAE9-D149310A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58" y="2272515"/>
            <a:ext cx="1723132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lated image">
            <a:extLst>
              <a:ext uri="{FF2B5EF4-FFF2-40B4-BE49-F238E27FC236}">
                <a16:creationId xmlns:a16="http://schemas.microsoft.com/office/drawing/2014/main" id="{E63B54AD-21B7-43E2-8239-7C0EB633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29734" y="3046399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4DDB67B9-471B-4845-A58B-A614593C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95221" y="3128837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FC9289F2-97FC-4745-AAAD-5646DAFD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56734" y="3211499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elated image">
            <a:extLst>
              <a:ext uri="{FF2B5EF4-FFF2-40B4-BE49-F238E27FC236}">
                <a16:creationId xmlns:a16="http://schemas.microsoft.com/office/drawing/2014/main" id="{52E586CE-101E-4D45-9007-F03F8870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722221" y="3293937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hildren">
            <a:extLst>
              <a:ext uri="{FF2B5EF4-FFF2-40B4-BE49-F238E27FC236}">
                <a16:creationId xmlns:a16="http://schemas.microsoft.com/office/drawing/2014/main" id="{169BB40A-81AF-4C3F-9145-5A6834C9D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9781" y="5203325"/>
            <a:ext cx="914400" cy="914400"/>
          </a:xfrm>
          <a:prstGeom prst="rect">
            <a:avLst/>
          </a:prstGeom>
        </p:spPr>
      </p:pic>
      <p:pic>
        <p:nvPicPr>
          <p:cNvPr id="43" name="Graphic 42" descr="Children">
            <a:extLst>
              <a:ext uri="{FF2B5EF4-FFF2-40B4-BE49-F238E27FC236}">
                <a16:creationId xmlns:a16="http://schemas.microsoft.com/office/drawing/2014/main" id="{7FD623AF-336C-438C-9B8D-297151A87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9654" y="5254079"/>
            <a:ext cx="914400" cy="914400"/>
          </a:xfrm>
          <a:prstGeom prst="rect">
            <a:avLst/>
          </a:prstGeom>
        </p:spPr>
      </p:pic>
      <p:pic>
        <p:nvPicPr>
          <p:cNvPr id="44" name="Graphic 43" descr="Children">
            <a:extLst>
              <a:ext uri="{FF2B5EF4-FFF2-40B4-BE49-F238E27FC236}">
                <a16:creationId xmlns:a16="http://schemas.microsoft.com/office/drawing/2014/main" id="{5AD16A71-1C94-4FA2-B3DC-80992CBC1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1381" y="5821568"/>
            <a:ext cx="914400" cy="914400"/>
          </a:xfrm>
          <a:prstGeom prst="rect">
            <a:avLst/>
          </a:prstGeom>
        </p:spPr>
      </p:pic>
      <p:pic>
        <p:nvPicPr>
          <p:cNvPr id="45" name="Graphic 44" descr="Children">
            <a:extLst>
              <a:ext uri="{FF2B5EF4-FFF2-40B4-BE49-F238E27FC236}">
                <a16:creationId xmlns:a16="http://schemas.microsoft.com/office/drawing/2014/main" id="{48650070-236C-484F-9717-8F37D19D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0823" y="5853191"/>
            <a:ext cx="914400" cy="914400"/>
          </a:xfrm>
          <a:prstGeom prst="rect">
            <a:avLst/>
          </a:prstGeom>
        </p:spPr>
      </p:pic>
      <p:pic>
        <p:nvPicPr>
          <p:cNvPr id="18434" name="Picture 2" descr="Image result for mining icon">
            <a:extLst>
              <a:ext uri="{FF2B5EF4-FFF2-40B4-BE49-F238E27FC236}">
                <a16:creationId xmlns:a16="http://schemas.microsoft.com/office/drawing/2014/main" id="{6FE210AF-CBFE-4A65-A5E9-8DBD71AB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02" y="114088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50EA7-12B5-4ADC-9433-F8EBC0B86BA1}"/>
              </a:ext>
            </a:extLst>
          </p:cNvPr>
          <p:cNvSpPr/>
          <p:nvPr/>
        </p:nvSpPr>
        <p:spPr>
          <a:xfrm>
            <a:off x="6791608" y="1154264"/>
            <a:ext cx="1456293" cy="3285067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2752" h="3285067">
                <a:moveTo>
                  <a:pt x="1016219" y="3285067"/>
                </a:moveTo>
                <a:cubicBezTo>
                  <a:pt x="392508" y="2195689"/>
                  <a:pt x="-231203" y="1106311"/>
                  <a:pt x="84886" y="558800"/>
                </a:cubicBezTo>
                <a:cubicBezTo>
                  <a:pt x="400975" y="11289"/>
                  <a:pt x="1656863" y="5644"/>
                  <a:pt x="2912752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BFBDF62-26B6-4802-BCBD-074475FA769C}"/>
              </a:ext>
            </a:extLst>
          </p:cNvPr>
          <p:cNvSpPr/>
          <p:nvPr/>
        </p:nvSpPr>
        <p:spPr>
          <a:xfrm>
            <a:off x="8669695" y="1719419"/>
            <a:ext cx="999120" cy="28956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1299977 w 3196510"/>
              <a:gd name="connsiteY0" fmla="*/ 3285067 h 3285067"/>
              <a:gd name="connsiteX1" fmla="*/ 63827 w 3196510"/>
              <a:gd name="connsiteY1" fmla="*/ 1032933 h 3285067"/>
              <a:gd name="connsiteX2" fmla="*/ 3196510 w 3196510"/>
              <a:gd name="connsiteY2" fmla="*/ 0 h 3285067"/>
              <a:gd name="connsiteX0" fmla="*/ 2544208 w 2544207"/>
              <a:gd name="connsiteY0" fmla="*/ 3200400 h 3200400"/>
              <a:gd name="connsiteX1" fmla="*/ 1308058 w 2544207"/>
              <a:gd name="connsiteY1" fmla="*/ 948266 h 3200400"/>
              <a:gd name="connsiteX2" fmla="*/ 444247 w 2544207"/>
              <a:gd name="connsiteY2" fmla="*/ 0 h 3200400"/>
              <a:gd name="connsiteX0" fmla="*/ 2099961 w 2099960"/>
              <a:gd name="connsiteY0" fmla="*/ 3200400 h 3200400"/>
              <a:gd name="connsiteX1" fmla="*/ 863811 w 2099960"/>
              <a:gd name="connsiteY1" fmla="*/ 948266 h 3200400"/>
              <a:gd name="connsiteX2" fmla="*/ 0 w 2099960"/>
              <a:gd name="connsiteY2" fmla="*/ 0 h 3200400"/>
              <a:gd name="connsiteX0" fmla="*/ 2099961 w 2099960"/>
              <a:gd name="connsiteY0" fmla="*/ 3200400 h 3200400"/>
              <a:gd name="connsiteX1" fmla="*/ 1067023 w 2099960"/>
              <a:gd name="connsiteY1" fmla="*/ 1557866 h 3200400"/>
              <a:gd name="connsiteX2" fmla="*/ 0 w 2099960"/>
              <a:gd name="connsiteY2" fmla="*/ 0 h 3200400"/>
              <a:gd name="connsiteX0" fmla="*/ 1998355 w 1998354"/>
              <a:gd name="connsiteY0" fmla="*/ 2895600 h 2895600"/>
              <a:gd name="connsiteX1" fmla="*/ 965417 w 1998354"/>
              <a:gd name="connsiteY1" fmla="*/ 1253066 h 2895600"/>
              <a:gd name="connsiteX2" fmla="*/ 0 w 1998354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8354" h="2895600">
                <a:moveTo>
                  <a:pt x="1998355" y="2895600"/>
                </a:moveTo>
                <a:cubicBezTo>
                  <a:pt x="1374644" y="1806222"/>
                  <a:pt x="1298476" y="1735666"/>
                  <a:pt x="965417" y="1253066"/>
                </a:cubicBezTo>
                <a:cubicBezTo>
                  <a:pt x="632358" y="770466"/>
                  <a:pt x="471409" y="733777"/>
                  <a:pt x="0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6DB0D3-B512-4ECB-BB39-5919C5AF7917}"/>
              </a:ext>
            </a:extLst>
          </p:cNvPr>
          <p:cNvSpPr/>
          <p:nvPr/>
        </p:nvSpPr>
        <p:spPr>
          <a:xfrm>
            <a:off x="8755256" y="1568057"/>
            <a:ext cx="1524054" cy="22860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1364335 w 3260868"/>
              <a:gd name="connsiteY0" fmla="*/ 3285067 h 3285067"/>
              <a:gd name="connsiteX1" fmla="*/ 60448 w 3260868"/>
              <a:gd name="connsiteY1" fmla="*/ 3081866 h 3285067"/>
              <a:gd name="connsiteX2" fmla="*/ 3260868 w 3260868"/>
              <a:gd name="connsiteY2" fmla="*/ 0 h 3285067"/>
              <a:gd name="connsiteX0" fmla="*/ 2879669 w 2879670"/>
              <a:gd name="connsiteY0" fmla="*/ 2133601 h 2133601"/>
              <a:gd name="connsiteX1" fmla="*/ 1575782 w 2879670"/>
              <a:gd name="connsiteY1" fmla="*/ 1930400 h 2133601"/>
              <a:gd name="connsiteX2" fmla="*/ 407153 w 2879670"/>
              <a:gd name="connsiteY2" fmla="*/ 0 h 2133601"/>
              <a:gd name="connsiteX0" fmla="*/ 2472516 w 2472517"/>
              <a:gd name="connsiteY0" fmla="*/ 2133601 h 2133601"/>
              <a:gd name="connsiteX1" fmla="*/ 1168629 w 2472517"/>
              <a:gd name="connsiteY1" fmla="*/ 1930400 h 2133601"/>
              <a:gd name="connsiteX2" fmla="*/ 0 w 2472517"/>
              <a:gd name="connsiteY2" fmla="*/ 0 h 2133601"/>
              <a:gd name="connsiteX0" fmla="*/ 2472516 w 2472517"/>
              <a:gd name="connsiteY0" fmla="*/ 2133601 h 2133601"/>
              <a:gd name="connsiteX1" fmla="*/ 1168629 w 2472517"/>
              <a:gd name="connsiteY1" fmla="*/ 1930400 h 2133601"/>
              <a:gd name="connsiteX2" fmla="*/ 0 w 2472517"/>
              <a:gd name="connsiteY2" fmla="*/ 0 h 2133601"/>
              <a:gd name="connsiteX0" fmla="*/ 2886550 w 2886551"/>
              <a:gd name="connsiteY0" fmla="*/ 2195667 h 2195667"/>
              <a:gd name="connsiteX1" fmla="*/ 1582663 w 2886551"/>
              <a:gd name="connsiteY1" fmla="*/ 1992466 h 2195667"/>
              <a:gd name="connsiteX2" fmla="*/ 40033 w 2886551"/>
              <a:gd name="connsiteY2" fmla="*/ 170410 h 2195667"/>
              <a:gd name="connsiteX3" fmla="*/ 414034 w 2886551"/>
              <a:gd name="connsiteY3" fmla="*/ 62066 h 2195667"/>
              <a:gd name="connsiteX0" fmla="*/ 2911107 w 2911108"/>
              <a:gd name="connsiteY0" fmla="*/ 2827867 h 2827867"/>
              <a:gd name="connsiteX1" fmla="*/ 1607220 w 2911108"/>
              <a:gd name="connsiteY1" fmla="*/ 2624666 h 2827867"/>
              <a:gd name="connsiteX2" fmla="*/ 64590 w 2911108"/>
              <a:gd name="connsiteY2" fmla="*/ 802610 h 2827867"/>
              <a:gd name="connsiteX3" fmla="*/ 167643 w 2911108"/>
              <a:gd name="connsiteY3" fmla="*/ 0 h 2827867"/>
              <a:gd name="connsiteX0" fmla="*/ 3556310 w 3556311"/>
              <a:gd name="connsiteY0" fmla="*/ 3251200 h 3251200"/>
              <a:gd name="connsiteX1" fmla="*/ 2252423 w 3556311"/>
              <a:gd name="connsiteY1" fmla="*/ 3047999 h 3251200"/>
              <a:gd name="connsiteX2" fmla="*/ 709793 w 3556311"/>
              <a:gd name="connsiteY2" fmla="*/ 1225943 h 3251200"/>
              <a:gd name="connsiteX3" fmla="*/ 0 w 3556311"/>
              <a:gd name="connsiteY3" fmla="*/ 0 h 3251200"/>
              <a:gd name="connsiteX0" fmla="*/ 3556310 w 3556311"/>
              <a:gd name="connsiteY0" fmla="*/ 3251200 h 3251200"/>
              <a:gd name="connsiteX1" fmla="*/ 2252423 w 3556311"/>
              <a:gd name="connsiteY1" fmla="*/ 3047999 h 3251200"/>
              <a:gd name="connsiteX2" fmla="*/ 1421033 w 3556311"/>
              <a:gd name="connsiteY2" fmla="*/ 1937143 h 3251200"/>
              <a:gd name="connsiteX3" fmla="*/ 0 w 3556311"/>
              <a:gd name="connsiteY3" fmla="*/ 0 h 3251200"/>
              <a:gd name="connsiteX0" fmla="*/ 3048281 w 3048282"/>
              <a:gd name="connsiteY0" fmla="*/ 2286000 h 2286000"/>
              <a:gd name="connsiteX1" fmla="*/ 1744394 w 3048282"/>
              <a:gd name="connsiteY1" fmla="*/ 2082799 h 2286000"/>
              <a:gd name="connsiteX2" fmla="*/ 913004 w 3048282"/>
              <a:gd name="connsiteY2" fmla="*/ 971943 h 2286000"/>
              <a:gd name="connsiteX3" fmla="*/ 0 w 3048282"/>
              <a:gd name="connsiteY3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82" h="2286000">
                <a:moveTo>
                  <a:pt x="3048281" y="2286000"/>
                </a:moveTo>
                <a:cubicBezTo>
                  <a:pt x="2424570" y="1196622"/>
                  <a:pt x="2100273" y="2301808"/>
                  <a:pt x="1744394" y="2082799"/>
                </a:cubicBezTo>
                <a:cubicBezTo>
                  <a:pt x="1388515" y="1863790"/>
                  <a:pt x="1107775" y="1293676"/>
                  <a:pt x="913004" y="971943"/>
                </a:cubicBezTo>
                <a:cubicBezTo>
                  <a:pt x="718233" y="650210"/>
                  <a:pt x="11049" y="23702"/>
                  <a:pt x="0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5E76FF8-CF7D-4F04-9128-25178244BB65}"/>
              </a:ext>
            </a:extLst>
          </p:cNvPr>
          <p:cNvSpPr/>
          <p:nvPr/>
        </p:nvSpPr>
        <p:spPr>
          <a:xfrm>
            <a:off x="8976352" y="1500763"/>
            <a:ext cx="643521" cy="626534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835853 w 2732386"/>
              <a:gd name="connsiteY0" fmla="*/ 3285067 h 3285067"/>
              <a:gd name="connsiteX1" fmla="*/ 107732 w 2732386"/>
              <a:gd name="connsiteY1" fmla="*/ 2810933 h 3285067"/>
              <a:gd name="connsiteX2" fmla="*/ 2732386 w 2732386"/>
              <a:gd name="connsiteY2" fmla="*/ 0 h 3285067"/>
              <a:gd name="connsiteX0" fmla="*/ 2202169 w 2202170"/>
              <a:gd name="connsiteY0" fmla="*/ 931334 h 931334"/>
              <a:gd name="connsiteX1" fmla="*/ 1474048 w 2202170"/>
              <a:gd name="connsiteY1" fmla="*/ 457200 h 931334"/>
              <a:gd name="connsiteX2" fmla="*/ 407025 w 2202170"/>
              <a:gd name="connsiteY2" fmla="*/ 0 h 931334"/>
              <a:gd name="connsiteX0" fmla="*/ 1795144 w 1795145"/>
              <a:gd name="connsiteY0" fmla="*/ 931334 h 931334"/>
              <a:gd name="connsiteX1" fmla="*/ 1067023 w 1795145"/>
              <a:gd name="connsiteY1" fmla="*/ 457200 h 931334"/>
              <a:gd name="connsiteX2" fmla="*/ 0 w 1795145"/>
              <a:gd name="connsiteY2" fmla="*/ 0 h 931334"/>
              <a:gd name="connsiteX0" fmla="*/ 1795144 w 1795145"/>
              <a:gd name="connsiteY0" fmla="*/ 931334 h 931334"/>
              <a:gd name="connsiteX1" fmla="*/ 0 w 1795145"/>
              <a:gd name="connsiteY1" fmla="*/ 0 h 931334"/>
              <a:gd name="connsiteX0" fmla="*/ 1287115 w 1287116"/>
              <a:gd name="connsiteY0" fmla="*/ 626534 h 626534"/>
              <a:gd name="connsiteX1" fmla="*/ 0 w 1287116"/>
              <a:gd name="connsiteY1" fmla="*/ 0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7116" h="626534">
                <a:moveTo>
                  <a:pt x="1287115" y="626534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ECD27B0-E0F3-40A4-9871-992675E2B9A9}"/>
              </a:ext>
            </a:extLst>
          </p:cNvPr>
          <p:cNvSpPr/>
          <p:nvPr/>
        </p:nvSpPr>
        <p:spPr>
          <a:xfrm>
            <a:off x="8145861" y="1469882"/>
            <a:ext cx="16880" cy="11176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2353395 w 4249928"/>
              <a:gd name="connsiteY0" fmla="*/ 3285067 h 3285067"/>
              <a:gd name="connsiteX1" fmla="*/ 33450 w 4249928"/>
              <a:gd name="connsiteY1" fmla="*/ 2387600 h 3285067"/>
              <a:gd name="connsiteX2" fmla="*/ 4249928 w 4249928"/>
              <a:gd name="connsiteY2" fmla="*/ 0 h 3285067"/>
              <a:gd name="connsiteX0" fmla="*/ 2319959 w 2353720"/>
              <a:gd name="connsiteY0" fmla="*/ 1354667 h 1354667"/>
              <a:gd name="connsiteX1" fmla="*/ 14 w 2353720"/>
              <a:gd name="connsiteY1" fmla="*/ 457200 h 1354667"/>
              <a:gd name="connsiteX2" fmla="*/ 2353720 w 2353720"/>
              <a:gd name="connsiteY2" fmla="*/ 0 h 1354667"/>
              <a:gd name="connsiteX0" fmla="*/ 620364 w 654125"/>
              <a:gd name="connsiteY0" fmla="*/ 1354667 h 1354667"/>
              <a:gd name="connsiteX1" fmla="*/ 332535 w 654125"/>
              <a:gd name="connsiteY1" fmla="*/ 965200 h 1354667"/>
              <a:gd name="connsiteX2" fmla="*/ 654125 w 654125"/>
              <a:gd name="connsiteY2" fmla="*/ 0 h 1354667"/>
              <a:gd name="connsiteX0" fmla="*/ 551366 w 686733"/>
              <a:gd name="connsiteY0" fmla="*/ 1354667 h 1354667"/>
              <a:gd name="connsiteX1" fmla="*/ 263537 w 686733"/>
              <a:gd name="connsiteY1" fmla="*/ 965200 h 1354667"/>
              <a:gd name="connsiteX2" fmla="*/ 686733 w 686733"/>
              <a:gd name="connsiteY2" fmla="*/ 0 h 1354667"/>
              <a:gd name="connsiteX0" fmla="*/ 407564 w 881616"/>
              <a:gd name="connsiteY0" fmla="*/ 914400 h 914400"/>
              <a:gd name="connsiteX1" fmla="*/ 119735 w 881616"/>
              <a:gd name="connsiteY1" fmla="*/ 524933 h 914400"/>
              <a:gd name="connsiteX2" fmla="*/ 881616 w 881616"/>
              <a:gd name="connsiteY2" fmla="*/ 0 h 914400"/>
              <a:gd name="connsiteX0" fmla="*/ 1 w 474053"/>
              <a:gd name="connsiteY0" fmla="*/ 914400 h 914400"/>
              <a:gd name="connsiteX1" fmla="*/ 474053 w 474053"/>
              <a:gd name="connsiteY1" fmla="*/ 0 h 914400"/>
              <a:gd name="connsiteX0" fmla="*/ 0 w 33762"/>
              <a:gd name="connsiteY0" fmla="*/ 1117600 h 1117600"/>
              <a:gd name="connsiteX1" fmla="*/ 33762 w 33762"/>
              <a:gd name="connsiteY1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62" h="1117600">
                <a:moveTo>
                  <a:pt x="0" y="1117600"/>
                </a:moveTo>
                <a:lnTo>
                  <a:pt x="33762" y="0"/>
                </a:ln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 descr="Image result for bag on money icon">
            <a:extLst>
              <a:ext uri="{FF2B5EF4-FFF2-40B4-BE49-F238E27FC236}">
                <a16:creationId xmlns:a16="http://schemas.microsoft.com/office/drawing/2014/main" id="{4B86810B-C377-4E34-90EA-D93B41F5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61" y="457272"/>
            <a:ext cx="942468" cy="9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10722A-131F-4E73-8E1A-33638DF097F1}"/>
              </a:ext>
            </a:extLst>
          </p:cNvPr>
          <p:cNvSpPr txBox="1"/>
          <p:nvPr/>
        </p:nvSpPr>
        <p:spPr>
          <a:xfrm>
            <a:off x="10344565" y="1325931"/>
            <a:ext cx="107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Miners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0BF3D-3D23-47BE-8E51-DD25BEE9D8DE}"/>
              </a:ext>
            </a:extLst>
          </p:cNvPr>
          <p:cNvSpPr txBox="1"/>
          <p:nvPr/>
        </p:nvSpPr>
        <p:spPr>
          <a:xfrm>
            <a:off x="5729432" y="390270"/>
            <a:ext cx="211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Txn Fees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Token Value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3F8AC4-0801-4682-9794-D5F5078293F1}"/>
              </a:ext>
            </a:extLst>
          </p:cNvPr>
          <p:cNvSpPr/>
          <p:nvPr/>
        </p:nvSpPr>
        <p:spPr>
          <a:xfrm>
            <a:off x="9346274" y="473521"/>
            <a:ext cx="942468" cy="714055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E6760-93AD-488A-A284-A8889A0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83CC-5AFF-42E2-9C74-49C08A32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Good News: 100%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998-A15F-4E1E-ADCF-48AEDB31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Layer-1 Full nodes: track coins as they enter/exit prisons.</a:t>
            </a:r>
          </a:p>
          <a:p>
            <a:r>
              <a:rPr lang="en-US" sz="4400" dirty="0"/>
              <a:t>“Vanilla” Layer-1 contains everything that is needed…</a:t>
            </a:r>
          </a:p>
          <a:p>
            <a:pPr lvl="1"/>
            <a:r>
              <a:rPr lang="en-US" sz="4000" dirty="0"/>
              <a:t>…to validate Drivechain txns.</a:t>
            </a:r>
          </a:p>
          <a:p>
            <a:pPr lvl="1"/>
            <a:r>
              <a:rPr lang="en-US" sz="4000" dirty="0"/>
              <a:t>…to maximize mining-revenues.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15C16-7BB7-4BE5-8A3A-74C70726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3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57E5-DB4A-4747-ACEB-8CD170A4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4" y="135467"/>
            <a:ext cx="10984061" cy="1303865"/>
          </a:xfrm>
        </p:spPr>
        <p:txBody>
          <a:bodyPr>
            <a:normAutofit/>
          </a:bodyPr>
          <a:lstStyle/>
          <a:p>
            <a:r>
              <a:rPr lang="en-US" dirty="0"/>
              <a:t>Retail Payments – Comparing the Process</a:t>
            </a:r>
            <a:br>
              <a:rPr lang="en-US" dirty="0"/>
            </a:br>
            <a:r>
              <a:rPr lang="en-US" sz="4000" dirty="0"/>
              <a:t>1) Onboard; 2) Make n payments; 3) Settle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0FBA1C-E816-4565-B861-BFDC6A4C6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010613"/>
              </p:ext>
            </p:extLst>
          </p:nvPr>
        </p:nvGraphicFramePr>
        <p:xfrm>
          <a:off x="705035" y="2963991"/>
          <a:ext cx="1051560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63206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46838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917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“Bitcoin Payments”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71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Extra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LN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 Node (SPV option)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1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Onboard a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Layer-1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Layer-1.5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1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channel-open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88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 Payments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..on 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..on L-1.5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5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Settle to Layer-1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channel-close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“</a:t>
                      </a:r>
                      <a:r>
                        <a:rPr lang="en-US" sz="2800" dirty="0" err="1"/>
                        <a:t>sideshift</a:t>
                      </a:r>
                      <a:r>
                        <a:rPr lang="en-US" sz="2800" dirty="0"/>
                        <a:t>”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90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B0467-8989-477C-B1B3-D22A7CFB0669}"/>
              </a:ext>
            </a:extLst>
          </p:cNvPr>
          <p:cNvSpPr txBox="1"/>
          <p:nvPr/>
        </p:nvSpPr>
        <p:spPr>
          <a:xfrm>
            <a:off x="7332134" y="1605556"/>
            <a:ext cx="453813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Aka “</a:t>
            </a:r>
            <a:r>
              <a:rPr lang="en-US" sz="2800" dirty="0" err="1"/>
              <a:t>Largeblock</a:t>
            </a:r>
            <a:r>
              <a:rPr lang="en-US" sz="2800" dirty="0"/>
              <a:t> Sidechain”</a:t>
            </a:r>
            <a:br>
              <a:rPr lang="en-US" sz="2800" dirty="0"/>
            </a:br>
            <a:r>
              <a:rPr lang="en-US" sz="2800" dirty="0"/>
              <a:t>(a </a:t>
            </a:r>
            <a:r>
              <a:rPr lang="en-US" sz="2800" b="1" u="sng" dirty="0"/>
              <a:t>hashrate escrow</a:t>
            </a:r>
            <a:r>
              <a:rPr lang="en-US" sz="2800" dirty="0"/>
              <a:t>; a </a:t>
            </a:r>
            <a:r>
              <a:rPr lang="en-US" sz="2800" b="1" u="sng" dirty="0"/>
              <a:t>prison</a:t>
            </a:r>
            <a:r>
              <a:rPr lang="en-US" sz="28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7DA343-6FE2-4BEC-AFE1-890A22E06A2E}"/>
              </a:ext>
            </a:extLst>
          </p:cNvPr>
          <p:cNvCxnSpPr>
            <a:cxnSpLocks/>
          </p:cNvCxnSpPr>
          <p:nvPr/>
        </p:nvCxnSpPr>
        <p:spPr>
          <a:xfrm>
            <a:off x="9144000" y="2559663"/>
            <a:ext cx="350217" cy="47135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567A5-CB91-4370-867D-BEB44F151875}"/>
              </a:ext>
            </a:extLst>
          </p:cNvPr>
          <p:cNvSpPr txBox="1"/>
          <p:nvPr/>
        </p:nvSpPr>
        <p:spPr>
          <a:xfrm>
            <a:off x="2697783" y="2131449"/>
            <a:ext cx="364605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You know it. You love it.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78DB1-4408-488A-A192-ACEADC7F4E57}"/>
              </a:ext>
            </a:extLst>
          </p:cNvPr>
          <p:cNvCxnSpPr>
            <a:cxnSpLocks/>
          </p:cNvCxnSpPr>
          <p:nvPr/>
        </p:nvCxnSpPr>
        <p:spPr>
          <a:xfrm>
            <a:off x="5255499" y="2544069"/>
            <a:ext cx="350217" cy="47135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454888-C0E9-4F16-8146-72465C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995E-DF46-416E-B275-70FCC12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0"/>
            <a:ext cx="7657730" cy="1703372"/>
          </a:xfrm>
        </p:spPr>
        <p:txBody>
          <a:bodyPr>
            <a:normAutofit/>
          </a:bodyPr>
          <a:lstStyle/>
          <a:p>
            <a:r>
              <a:rPr lang="en-US" sz="6000" dirty="0"/>
              <a:t>Total Transaction Fees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F0530-6E6A-4EEE-8613-EBDD25BF0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31650"/>
              </p:ext>
            </p:extLst>
          </p:nvPr>
        </p:nvGraphicFramePr>
        <p:xfrm>
          <a:off x="795867" y="1905000"/>
          <a:ext cx="9519245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773161499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3407614061"/>
                    </a:ext>
                  </a:extLst>
                </a:gridCol>
                <a:gridCol w="2085512">
                  <a:extLst>
                    <a:ext uri="{9D8B030D-6E8A-4147-A177-3AD203B41FA5}">
                      <a16:colId xmlns:a16="http://schemas.microsoft.com/office/drawing/2014/main" val="820775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L.N.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B.P.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%-based</a:t>
                      </a:r>
                      <a:r>
                        <a:rPr lang="en-US" sz="4400" b="0" dirty="0"/>
                        <a:t> (LN or 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Layer-1 </a:t>
                      </a:r>
                      <a:r>
                        <a:rPr lang="en-US" sz="4400" b="0" dirty="0"/>
                        <a:t>(larger)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8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Layer-1.5 </a:t>
                      </a:r>
                      <a:r>
                        <a:rPr lang="en-US" sz="4400" b="0" dirty="0"/>
                        <a:t>(smaller)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444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C631B-4F9E-4A86-8FF7-0697871C3FEA}"/>
              </a:ext>
            </a:extLst>
          </p:cNvPr>
          <p:cNvSpPr txBox="1"/>
          <p:nvPr/>
        </p:nvSpPr>
        <p:spPr>
          <a:xfrm>
            <a:off x="1639821" y="4762542"/>
            <a:ext cx="8438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So, LN is only cheaper when there are many low-value payments. Ie, LN is cheaper than BP, for </a:t>
            </a:r>
            <a:r>
              <a:rPr lang="en-US" sz="2800" b="1" i="1" u="sng" dirty="0"/>
              <a:t>micropayments</a:t>
            </a:r>
            <a:r>
              <a:rPr lang="en-US" sz="28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07199-721A-4F39-86C4-5C8AA95E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995E-DF46-416E-B275-70FCC12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168081"/>
            <a:ext cx="7657730" cy="1242874"/>
          </a:xfrm>
        </p:spPr>
        <p:txBody>
          <a:bodyPr>
            <a:normAutofit/>
          </a:bodyPr>
          <a:lstStyle/>
          <a:p>
            <a:r>
              <a:rPr lang="en-US" sz="6000" dirty="0"/>
              <a:t>User Experience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F0530-6E6A-4EEE-8613-EBDD25BF0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40695"/>
              </p:ext>
            </p:extLst>
          </p:nvPr>
        </p:nvGraphicFramePr>
        <p:xfrm>
          <a:off x="692459" y="1737742"/>
          <a:ext cx="10619008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7008">
                  <a:extLst>
                    <a:ext uri="{9D8B030D-6E8A-4147-A177-3AD203B41FA5}">
                      <a16:colId xmlns:a16="http://schemas.microsoft.com/office/drawing/2014/main" val="773161499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3407614061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820775820"/>
                    </a:ext>
                  </a:extLst>
                </a:gridCol>
              </a:tblGrid>
              <a:tr h="37601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BTC Payment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Onboard without Layer-1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Receive Payments while Offline*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Recover Wallet From Seed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Immune to Greif-</a:t>
                      </a:r>
                      <a:r>
                        <a:rPr kumimoji="0"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/ Routing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Option to use SPV 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6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Reckless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Txn Settles Instantly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65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C631B-4F9E-4A86-8FF7-0697871C3FEA}"/>
              </a:ext>
            </a:extLst>
          </p:cNvPr>
          <p:cNvSpPr txBox="1"/>
          <p:nvPr/>
        </p:nvSpPr>
        <p:spPr>
          <a:xfrm>
            <a:off x="252274" y="1057041"/>
            <a:ext cx="664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you are willing to swallow the new security consideration…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CF45-5142-4FA6-92D4-9BDEF3E7C124}"/>
              </a:ext>
            </a:extLst>
          </p:cNvPr>
          <p:cNvSpPr txBox="1"/>
          <p:nvPr/>
        </p:nvSpPr>
        <p:spPr>
          <a:xfrm>
            <a:off x="1384547" y="5766589"/>
            <a:ext cx="942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…then we see that the primary advantage of LN is </a:t>
            </a:r>
            <a:r>
              <a:rPr lang="en-US" b="1" dirty="0"/>
              <a:t>fast settlement</a:t>
            </a:r>
            <a:r>
              <a:rPr lang="en-US" dirty="0"/>
              <a:t>, especially when both buyer and seller are online. So, LN probably best for in-person retail; SC better for online shopping, perhaps.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4929A-F81E-4068-B409-34A0C61AEBB9}"/>
              </a:ext>
            </a:extLst>
          </p:cNvPr>
          <p:cNvSpPr txBox="1"/>
          <p:nvPr/>
        </p:nvSpPr>
        <p:spPr>
          <a:xfrm>
            <a:off x="9010836" y="974978"/>
            <a:ext cx="2622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 I assume that an automated hot-wallet is out of the question!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C990-F452-4C41-8B33-B40CB498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8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3BDF-6E53-44AD-9812-AA955CF7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0A3F-D489-41A1-9B66-1EE3BEE5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Neutralize Meta-Consensus Threats – Altcoins, Hard Forks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Boost Hashrate Security In the Long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Bring Cool New Features to BTC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Payments Sidechain (Just Explained)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New, Risky Crypto (Liquid / MimbleWimble / </a:t>
            </a:r>
            <a:r>
              <a:rPr lang="en-US" dirty="0" err="1"/>
              <a:t>zCash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BitAssets</a:t>
            </a:r>
            <a:r>
              <a:rPr lang="en-US" dirty="0"/>
              <a:t> ( see truthcoin.info/blog/</a:t>
            </a:r>
            <a:r>
              <a:rPr lang="en-US" dirty="0" err="1"/>
              <a:t>BitAssets</a:t>
            </a:r>
            <a:r>
              <a:rPr lang="en-US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Identity ( see truthcoin.info/blog/codex-identity-sidechain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Prediction Markets ( BitcoinHivemind.com 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80591-6B75-4E57-8594-B6FA2550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4CD0-702A-4DF7-890B-3B0C8C7E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25" y="285227"/>
            <a:ext cx="4846203" cy="1949973"/>
          </a:xfrm>
        </p:spPr>
        <p:txBody>
          <a:bodyPr>
            <a:normAutofit/>
          </a:bodyPr>
          <a:lstStyle/>
          <a:p>
            <a:r>
              <a:rPr lang="en-US" sz="6000" dirty="0"/>
              <a:t>Hivemind Endorsements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2FA6F-0429-4BCB-B130-145A706E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624" y="138112"/>
            <a:ext cx="6000750" cy="658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ED2A0-7166-4191-8842-CC4968A7473E}"/>
              </a:ext>
            </a:extLst>
          </p:cNvPr>
          <p:cNvSpPr txBox="1"/>
          <p:nvPr/>
        </p:nvSpPr>
        <p:spPr>
          <a:xfrm>
            <a:off x="972458" y="3589045"/>
            <a:ext cx="3573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Please watch my other (short) talks: BitcoinHivemind.com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DADD9-3D4D-44CE-960A-287FB0A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93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FC67-D7B8-46E8-BB22-E5538E34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6"/>
            <a:ext cx="3106023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“Toxicity”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8BA7A-88B9-4F7F-A6E5-6006837F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8" y="177544"/>
            <a:ext cx="5460732" cy="6502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8F696-9CD1-4E49-9E9F-3E9D934CB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9" t="12942" r="49886" b="82810"/>
          <a:stretch/>
        </p:blipFill>
        <p:spPr>
          <a:xfrm>
            <a:off x="5551925" y="1155034"/>
            <a:ext cx="5484649" cy="78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17870-0741-446B-8982-F4265616A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1" r="57433" b="91745"/>
          <a:stretch/>
        </p:blipFill>
        <p:spPr>
          <a:xfrm>
            <a:off x="8115300" y="-19717"/>
            <a:ext cx="3000376" cy="1039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15530-F253-4BAC-B433-C4138AF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B79C-5462-489F-BC93-F3AE5670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6416-3D03-4335-8838-9908E6B8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E7AAE-2B78-4B14-A78E-09A017AB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65125"/>
            <a:ext cx="10515600" cy="75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92811-F2A9-4281-8DDB-3999E62B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3" y="1251176"/>
            <a:ext cx="10801547" cy="1859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4.bp.blogspot.com/-NABYF35qED8/WJwE5C88pOI/AAAAAAAAAfo/lsvszu54YzwTzUj4iM0-oXDUn0ioT279QCLcB/s320/MBSS0.png">
            <a:extLst>
              <a:ext uri="{FF2B5EF4-FFF2-40B4-BE49-F238E27FC236}">
                <a16:creationId xmlns:a16="http://schemas.microsoft.com/office/drawing/2014/main" id="{E7E95FB2-3AEB-44B5-8325-B001373F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958585"/>
            <a:ext cx="5410200" cy="370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28D4-6230-494A-A548-5408D3F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16F-F065-4FD1-AB0A-12623C8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82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In One Slide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952AE3-248E-4B99-96D9-D48003F00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95411"/>
              </p:ext>
            </p:extLst>
          </p:nvPr>
        </p:nvGraphicFramePr>
        <p:xfrm>
          <a:off x="2167467" y="1843088"/>
          <a:ext cx="8128000" cy="417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490946727"/>
                    </a:ext>
                  </a:extLst>
                </a:gridCol>
                <a:gridCol w="6451601">
                  <a:extLst>
                    <a:ext uri="{9D8B030D-6E8A-4147-A177-3AD203B41FA5}">
                      <a16:colId xmlns:a16="http://schemas.microsoft.com/office/drawing/2014/main" val="263780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Meta-Consensus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(Altcoins, Hard Forks, and Contentious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6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Interoperability</a:t>
                      </a:r>
                    </a:p>
                    <a:p>
                      <a:pPr algn="l"/>
                      <a:r>
                        <a:rPr lang="en-US" sz="3200" b="1" dirty="0"/>
                        <a:t>(</a:t>
                      </a:r>
                      <a:r>
                        <a:rPr lang="en-US" sz="3200" dirty="0"/>
                        <a:t>One Token, traveling among many blockchains)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5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Don’t compete to win -- instead just play all the hands (so you can’t lose).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53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3D204-EBB7-4B77-9B13-A911D594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6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6F01EA1D-FFFF-4480-A0B5-F4A8E54F1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4995" r="-204" b="1698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5652E-6B00-417C-A093-672A8769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413135"/>
            <a:ext cx="10160000" cy="2031729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ln w="3810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E6FD0-7B7B-4CA8-A057-7E1E27B7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E376B258-5D03-4C96-BB81-6DCE16BB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74" y="1886800"/>
            <a:ext cx="464114" cy="4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lated image">
            <a:extLst>
              <a:ext uri="{FF2B5EF4-FFF2-40B4-BE49-F238E27FC236}">
                <a16:creationId xmlns:a16="http://schemas.microsoft.com/office/drawing/2014/main" id="{DF2C0053-C210-46F8-8140-1C934A64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33" y="2042727"/>
            <a:ext cx="883687" cy="88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elated image">
            <a:extLst>
              <a:ext uri="{FF2B5EF4-FFF2-40B4-BE49-F238E27FC236}">
                <a16:creationId xmlns:a16="http://schemas.microsoft.com/office/drawing/2014/main" id="{4F934A3A-44D5-4275-97AB-40571A9B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33" y="2467248"/>
            <a:ext cx="1170566" cy="117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132D0-F135-4E3E-89AE-6176A434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2" y="201374"/>
            <a:ext cx="4818261" cy="1325563"/>
          </a:xfrm>
        </p:spPr>
        <p:txBody>
          <a:bodyPr>
            <a:normAutofit/>
          </a:bodyPr>
          <a:lstStyle/>
          <a:p>
            <a:r>
              <a:rPr lang="en-US" sz="6600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081F-0216-4812-AF80-494E3C0D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20" y="1514568"/>
            <a:ext cx="3668800" cy="437655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New Kind of Output: “Hashrate Escrow”</a:t>
            </a:r>
          </a:p>
          <a:p>
            <a:r>
              <a:rPr lang="en-US" sz="3600" dirty="0"/>
              <a:t>Anyone can </a:t>
            </a:r>
            <a:r>
              <a:rPr lang="en-US" sz="3600" i="1" u="sng" dirty="0"/>
              <a:t>deposit to it</a:t>
            </a:r>
            <a:r>
              <a:rPr lang="en-US" sz="3600" dirty="0"/>
              <a:t> at any time.</a:t>
            </a:r>
          </a:p>
          <a:p>
            <a:r>
              <a:rPr lang="en-US" sz="3600" dirty="0"/>
              <a:t>But </a:t>
            </a:r>
            <a:r>
              <a:rPr lang="en-US" sz="3600" i="1" u="sng" dirty="0"/>
              <a:t>withdrawals</a:t>
            </a:r>
            <a:r>
              <a:rPr lang="en-US" sz="3600" dirty="0"/>
              <a:t> are very slow.</a:t>
            </a:r>
          </a:p>
        </p:txBody>
      </p:sp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7E51FE8D-276D-4BEC-A034-C4C39558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84" y="1172973"/>
            <a:ext cx="6282816" cy="47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02A7F9FE-9192-4F0E-A722-BBE41349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89" y="3123459"/>
            <a:ext cx="1502834" cy="15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2A0F41-E388-457F-B63E-9E5F96148DEC}"/>
              </a:ext>
            </a:extLst>
          </p:cNvPr>
          <p:cNvCxnSpPr>
            <a:cxnSpLocks/>
          </p:cNvCxnSpPr>
          <p:nvPr/>
        </p:nvCxnSpPr>
        <p:spPr>
          <a:xfrm flipH="1">
            <a:off x="3946889" y="1903733"/>
            <a:ext cx="364379" cy="161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53E5-0093-4579-A44A-7F6E33C2AE31}"/>
              </a:ext>
            </a:extLst>
          </p:cNvPr>
          <p:cNvCxnSpPr>
            <a:cxnSpLocks/>
          </p:cNvCxnSpPr>
          <p:nvPr/>
        </p:nvCxnSpPr>
        <p:spPr>
          <a:xfrm>
            <a:off x="4784469" y="2042727"/>
            <a:ext cx="340472" cy="1595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3AE7D9-E155-482B-8EDE-15229B4E75A0}"/>
              </a:ext>
            </a:extLst>
          </p:cNvPr>
          <p:cNvSpPr txBox="1"/>
          <p:nvPr/>
        </p:nvSpPr>
        <p:spPr>
          <a:xfrm>
            <a:off x="4557076" y="6222815"/>
            <a:ext cx="237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Series of gates.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8536A3-29C9-433F-AD8C-2F845A0DE38D}"/>
              </a:ext>
            </a:extLst>
          </p:cNvPr>
          <p:cNvCxnSpPr>
            <a:cxnSpLocks/>
          </p:cNvCxnSpPr>
          <p:nvPr/>
        </p:nvCxnSpPr>
        <p:spPr>
          <a:xfrm flipH="1" flipV="1">
            <a:off x="4604663" y="4522936"/>
            <a:ext cx="689061" cy="174239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040AE-5B98-4095-9995-4685907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A80650-A7E8-4BAB-9CF7-EDE1471A70C1}"/>
              </a:ext>
            </a:extLst>
          </p:cNvPr>
          <p:cNvCxnSpPr>
            <a:cxnSpLocks/>
          </p:cNvCxnSpPr>
          <p:nvPr/>
        </p:nvCxnSpPr>
        <p:spPr>
          <a:xfrm flipV="1">
            <a:off x="2121187" y="2867710"/>
            <a:ext cx="1605077" cy="212797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1E2493-5566-444A-B04C-08ECCEF101FA}"/>
              </a:ext>
            </a:extLst>
          </p:cNvPr>
          <p:cNvSpPr txBox="1"/>
          <p:nvPr/>
        </p:nvSpPr>
        <p:spPr>
          <a:xfrm>
            <a:off x="471658" y="5115730"/>
            <a:ext cx="218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Only way out.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0EF7C-AE67-4EE1-A5EB-0A5441D2A274}"/>
              </a:ext>
            </a:extLst>
          </p:cNvPr>
          <p:cNvSpPr txBox="1"/>
          <p:nvPr/>
        </p:nvSpPr>
        <p:spPr>
          <a:xfrm>
            <a:off x="2759053" y="5472118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13,150 Gates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4A62F62-8448-4DBE-A84E-2FBC3F7A1FA8}"/>
              </a:ext>
            </a:extLst>
          </p:cNvPr>
          <p:cNvSpPr/>
          <p:nvPr/>
        </p:nvSpPr>
        <p:spPr>
          <a:xfrm rot="19213088" flipH="1">
            <a:off x="4346142" y="3045418"/>
            <a:ext cx="879302" cy="4018228"/>
          </a:xfrm>
          <a:prstGeom prst="rightBrace">
            <a:avLst>
              <a:gd name="adj1" fmla="val 25584"/>
              <a:gd name="adj2" fmla="val 5620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009E54-BBB1-4F69-A274-F05E11021E4C}"/>
              </a:ext>
            </a:extLst>
          </p:cNvPr>
          <p:cNvCxnSpPr>
            <a:cxnSpLocks/>
          </p:cNvCxnSpPr>
          <p:nvPr/>
        </p:nvCxnSpPr>
        <p:spPr>
          <a:xfrm flipV="1">
            <a:off x="815519" y="2830290"/>
            <a:ext cx="651110" cy="5987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DDD817-9376-4292-8C4D-845565212FA5}"/>
              </a:ext>
            </a:extLst>
          </p:cNvPr>
          <p:cNvSpPr txBox="1"/>
          <p:nvPr/>
        </p:nvSpPr>
        <p:spPr>
          <a:xfrm>
            <a:off x="324584" y="3421595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Prison</a:t>
            </a:r>
          </a:p>
        </p:txBody>
      </p:sp>
      <p:pic>
        <p:nvPicPr>
          <p:cNvPr id="1032" name="Picture 8" descr="Image result for coin icon">
            <a:extLst>
              <a:ext uri="{FF2B5EF4-FFF2-40B4-BE49-F238E27FC236}">
                <a16:creationId xmlns:a16="http://schemas.microsoft.com/office/drawing/2014/main" id="{E02CF30B-E4BA-4442-AD41-D64BAC8B3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52" y="192510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Image result for coin icon">
            <a:extLst>
              <a:ext uri="{FF2B5EF4-FFF2-40B4-BE49-F238E27FC236}">
                <a16:creationId xmlns:a16="http://schemas.microsoft.com/office/drawing/2014/main" id="{F070BCA1-EA72-4891-B089-D4C34C0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2" y="6585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CB92068B-B912-4256-82D9-2C7970A9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88" y="169723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mage result for coin icon">
            <a:extLst>
              <a:ext uri="{FF2B5EF4-FFF2-40B4-BE49-F238E27FC236}">
                <a16:creationId xmlns:a16="http://schemas.microsoft.com/office/drawing/2014/main" id="{DF12A5BC-E86E-42AF-AFB2-537F9658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692" y="577796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E702D788-E677-4927-BF60-020AE92D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79" y="298269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936285B5-EFED-4C82-A9EF-A02E9366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68" y="198545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3D329DD5-ADF1-4871-8709-0C60D20D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83" y="358429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D6B40C21-D8E5-4C3C-9C78-F459DF49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165" y="22448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1A4EC673-F455-42A0-A08B-F7D87A76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09" y="166317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8A62B1-28FF-4B57-9520-6D910B4262F1}"/>
              </a:ext>
            </a:extLst>
          </p:cNvPr>
          <p:cNvSpPr txBox="1"/>
          <p:nvPr/>
        </p:nvSpPr>
        <p:spPr>
          <a:xfrm>
            <a:off x="9236783" y="4376850"/>
            <a:ext cx="76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F856-B404-4B8F-ABA3-166CF704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5C69-3057-4441-9C51-C2127190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049" y="2055284"/>
            <a:ext cx="6311901" cy="2747432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12400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5BE5B-A472-41FC-8410-779CDEE5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itcoin core 0.18.0">
            <a:extLst>
              <a:ext uri="{FF2B5EF4-FFF2-40B4-BE49-F238E27FC236}">
                <a16:creationId xmlns:a16="http://schemas.microsoft.com/office/drawing/2014/main" id="{63E6B397-86CC-4B7C-A5F6-9DADC746A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8488" r="3411" b="5926"/>
          <a:stretch/>
        </p:blipFill>
        <p:spPr bwMode="auto">
          <a:xfrm>
            <a:off x="1480714" y="694259"/>
            <a:ext cx="9230572" cy="53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F5C69-3057-4441-9C51-C2127190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033" y="165101"/>
            <a:ext cx="2937933" cy="79586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C770C-CF6D-4749-8E09-1C0227DABB6E}"/>
              </a:ext>
            </a:extLst>
          </p:cNvPr>
          <p:cNvSpPr txBox="1"/>
          <p:nvPr/>
        </p:nvSpPr>
        <p:spPr>
          <a:xfrm>
            <a:off x="3674695" y="5840575"/>
            <a:ext cx="484260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1. Start with Bitcoin 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B4B4F-8C9D-4F48-923D-C7B90B1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55C5D-A7B3-4AAD-BA6E-C3DB385C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5" y="133350"/>
            <a:ext cx="8843043" cy="6225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EF5A2-B698-45AC-925C-5FD25184C6CD}"/>
              </a:ext>
            </a:extLst>
          </p:cNvPr>
          <p:cNvSpPr txBox="1"/>
          <p:nvPr/>
        </p:nvSpPr>
        <p:spPr>
          <a:xfrm>
            <a:off x="4071244" y="6086786"/>
            <a:ext cx="40495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2. Add BIP 300 + 301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E13E1-EE3E-43C9-9209-3156A3FB5670}"/>
              </a:ext>
            </a:extLst>
          </p:cNvPr>
          <p:cNvSpPr/>
          <p:nvPr/>
        </p:nvSpPr>
        <p:spPr>
          <a:xfrm>
            <a:off x="6224213" y="499533"/>
            <a:ext cx="2106986" cy="11768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817BD-C9FF-4DFC-8362-D7386AD8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Widescreen</PresentationFormat>
  <Paragraphs>332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Drivechain and Blind Merged Mining</vt:lpstr>
      <vt:lpstr>About Me</vt:lpstr>
      <vt:lpstr>Topic: Drivechain</vt:lpstr>
      <vt:lpstr>In One Slide</vt:lpstr>
      <vt:lpstr>How it Works</vt:lpstr>
      <vt:lpstr>Prison Metaphor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Sideshift, Shapeshift, Atomic Swaps, Etc</vt:lpstr>
      <vt:lpstr>PowerPoint Presentation</vt:lpstr>
      <vt:lpstr>PowerPoint Presentation</vt:lpstr>
      <vt:lpstr>PowerPoint Presentation</vt:lpstr>
      <vt:lpstr>PowerPoint Presentation</vt:lpstr>
      <vt:lpstr>Prison Metaphor</vt:lpstr>
      <vt:lpstr>Prison Metaphor</vt:lpstr>
      <vt:lpstr>PowerPoint Presentation</vt:lpstr>
      <vt:lpstr>Costs and Risks</vt:lpstr>
      <vt:lpstr>Upper Layers = Different Threat Models</vt:lpstr>
      <vt:lpstr>Upper Layers = Different Threat Models</vt:lpstr>
      <vt:lpstr>Miner Theft</vt:lpstr>
      <vt:lpstr>3 Awkward Months…</vt:lpstr>
      <vt:lpstr>PowerPoint Presentation</vt:lpstr>
      <vt:lpstr>Summary</vt:lpstr>
      <vt:lpstr>Good News: 100% Optional</vt:lpstr>
      <vt:lpstr>Retail Payments – Comparing the Process 1) Onboard; 2) Make n payments; 3) Settle</vt:lpstr>
      <vt:lpstr>Total Transaction Fees</vt:lpstr>
      <vt:lpstr>User Experience</vt:lpstr>
      <vt:lpstr>Goals</vt:lpstr>
      <vt:lpstr>Hivemind Endorsements</vt:lpstr>
      <vt:lpstr>“Toxicity”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Sztorc</dc:creator>
  <cp:lastModifiedBy>Paul Sztorc</cp:lastModifiedBy>
  <cp:revision>44</cp:revision>
  <dcterms:created xsi:type="dcterms:W3CDTF">2019-05-12T00:07:51Z</dcterms:created>
  <dcterms:modified xsi:type="dcterms:W3CDTF">2019-05-22T19:12:05Z</dcterms:modified>
</cp:coreProperties>
</file>