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257" r:id="rId3"/>
    <p:sldId id="274" r:id="rId4"/>
    <p:sldId id="258" r:id="rId5"/>
    <p:sldId id="259" r:id="rId6"/>
    <p:sldId id="265" r:id="rId7"/>
    <p:sldId id="266" r:id="rId8"/>
    <p:sldId id="276" r:id="rId9"/>
    <p:sldId id="269" r:id="rId10"/>
    <p:sldId id="277" r:id="rId11"/>
    <p:sldId id="278" r:id="rId12"/>
    <p:sldId id="282" r:id="rId13"/>
    <p:sldId id="301" r:id="rId14"/>
    <p:sldId id="284" r:id="rId15"/>
    <p:sldId id="281" r:id="rId16"/>
    <p:sldId id="288" r:id="rId17"/>
    <p:sldId id="289" r:id="rId18"/>
    <p:sldId id="270" r:id="rId19"/>
    <p:sldId id="300" r:id="rId20"/>
    <p:sldId id="296" r:id="rId21"/>
    <p:sldId id="303" r:id="rId22"/>
    <p:sldId id="302" r:id="rId23"/>
    <p:sldId id="297" r:id="rId24"/>
    <p:sldId id="307" r:id="rId25"/>
    <p:sldId id="305" r:id="rId26"/>
    <p:sldId id="299" r:id="rId27"/>
    <p:sldId id="306" r:id="rId28"/>
    <p:sldId id="286" r:id="rId29"/>
    <p:sldId id="292" r:id="rId30"/>
    <p:sldId id="294" r:id="rId31"/>
    <p:sldId id="295" r:id="rId32"/>
    <p:sldId id="280" r:id="rId3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8A54"/>
    <a:srgbClr val="D9D9D9"/>
    <a:srgbClr val="7F7F7F"/>
    <a:srgbClr val="FFFFFF"/>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95295" autoAdjust="0"/>
  </p:normalViewPr>
  <p:slideViewPr>
    <p:cSldViewPr>
      <p:cViewPr>
        <p:scale>
          <a:sx n="75" d="100"/>
          <a:sy n="75" d="100"/>
        </p:scale>
        <p:origin x="-2664" y="-876"/>
      </p:cViewPr>
      <p:guideLst>
        <p:guide orient="horz" pos="2160"/>
        <p:guide pos="2880"/>
      </p:guideLst>
    </p:cSldViewPr>
  </p:slideViewPr>
  <p:outlineViewPr>
    <p:cViewPr>
      <p:scale>
        <a:sx n="33" d="100"/>
        <a:sy n="33" d="100"/>
      </p:scale>
      <p:origin x="0" y="26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19C2828D-B105-4BCE-8772-9F2FCF3786A1}" type="datetimeFigureOut">
              <a:rPr lang="en-US" smtClean="0"/>
              <a:t>6/11/2015</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38C848E-F119-4E5C-894B-AF4BF0E74A2D}" type="slidenum">
              <a:rPr lang="en-US" smtClean="0"/>
              <a:t>‹#›</a:t>
            </a:fld>
            <a:endParaRPr lang="en-US"/>
          </a:p>
        </p:txBody>
      </p:sp>
    </p:spTree>
    <p:extLst>
      <p:ext uri="{BB962C8B-B14F-4D97-AF65-F5344CB8AC3E}">
        <p14:creationId xmlns:p14="http://schemas.microsoft.com/office/powerpoint/2010/main" val="366751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54C5B88-CBB7-435F-9AAB-D075EF15EEDD}" type="datetimeFigureOut">
              <a:rPr lang="en-US" smtClean="0"/>
              <a:t>6/11/2015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366C0CCF-A186-4136-8F75-BBB511D445CE}" type="slidenum">
              <a:rPr lang="en-US" smtClean="0"/>
              <a:t>‹#›</a:t>
            </a:fld>
            <a:endParaRPr lang="en-US"/>
          </a:p>
        </p:txBody>
      </p:sp>
    </p:spTree>
    <p:extLst>
      <p:ext uri="{BB962C8B-B14F-4D97-AF65-F5344CB8AC3E}">
        <p14:creationId xmlns:p14="http://schemas.microsoft.com/office/powerpoint/2010/main" val="239605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Climbed to the top</a:t>
            </a:r>
            <a:r>
              <a:rPr lang="en-US" baseline="0" dirty="0" smtClean="0"/>
              <a:t> of </a:t>
            </a:r>
            <a:r>
              <a:rPr lang="en-US" baseline="0" dirty="0" err="1" smtClean="0"/>
              <a:t>yCombinator</a:t>
            </a:r>
            <a:r>
              <a:rPr lang="en-US" baseline="0" dirty="0" smtClean="0"/>
              <a:t>, while I was on vacation like in early May or something.</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a:t>
            </a:fld>
            <a:endParaRPr lang="en-US"/>
          </a:p>
        </p:txBody>
      </p:sp>
    </p:spTree>
    <p:extLst>
      <p:ext uri="{BB962C8B-B14F-4D97-AF65-F5344CB8AC3E}">
        <p14:creationId xmlns:p14="http://schemas.microsoft.com/office/powerpoint/2010/main" val="200875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…there are many techniques for doing this.</a:t>
            </a:r>
          </a:p>
        </p:txBody>
      </p:sp>
      <p:sp>
        <p:nvSpPr>
          <p:cNvPr id="4" name="Slide Number Placeholder 3"/>
          <p:cNvSpPr>
            <a:spLocks noGrp="1"/>
          </p:cNvSpPr>
          <p:nvPr>
            <p:ph type="sldNum" sz="quarter" idx="10"/>
          </p:nvPr>
        </p:nvSpPr>
        <p:spPr/>
        <p:txBody>
          <a:bodyPr/>
          <a:lstStyle/>
          <a:p>
            <a:fld id="{366C0CCF-A186-4136-8F75-BBB511D445CE}" type="slidenum">
              <a:rPr lang="en-US" smtClean="0"/>
              <a:t>10</a:t>
            </a:fld>
            <a:endParaRPr lang="en-US"/>
          </a:p>
        </p:txBody>
      </p:sp>
    </p:spTree>
    <p:extLst>
      <p:ext uri="{BB962C8B-B14F-4D97-AF65-F5344CB8AC3E}">
        <p14:creationId xmlns:p14="http://schemas.microsoft.com/office/powerpoint/2010/main" val="319818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familiar</a:t>
            </a:r>
            <a:r>
              <a:rPr lang="en-US" baseline="0" dirty="0" smtClean="0"/>
              <a:t> with this one – There m</a:t>
            </a:r>
            <a:r>
              <a:rPr lang="en-US" dirty="0" smtClean="0"/>
              <a:t>ight</a:t>
            </a:r>
            <a:r>
              <a:rPr lang="en-US" baseline="0" dirty="0" smtClean="0"/>
              <a:t> be a better way.</a:t>
            </a:r>
            <a:br>
              <a:rPr lang="en-US" baseline="0" dirty="0" smtClean="0"/>
            </a:br>
            <a:r>
              <a:rPr lang="en-US" baseline="0" dirty="0" smtClean="0"/>
              <a:t/>
            </a:r>
            <a:br>
              <a:rPr lang="en-US" baseline="0" dirty="0" smtClean="0"/>
            </a:br>
            <a:r>
              <a:rPr lang="en-US" baseline="0" dirty="0" smtClean="0"/>
              <a:t>The first term as “canonical truth”, and I don’t use that (directly), but I do use “how close everyone was too that”.</a:t>
            </a:r>
            <a:br>
              <a:rPr lang="en-US" baseline="0" dirty="0" smtClean="0"/>
            </a:br>
            <a:r>
              <a:rPr lang="en-US" baseline="0" dirty="0" smtClean="0"/>
              <a:t/>
            </a:r>
            <a:br>
              <a:rPr lang="en-US" baseline="0" dirty="0" smtClean="0"/>
            </a:br>
            <a:r>
              <a:rPr lang="en-US" baseline="0" dirty="0" smtClean="0"/>
              <a:t>Some </a:t>
            </a:r>
            <a:r>
              <a:rPr lang="en-US" baseline="0" dirty="0" err="1" smtClean="0"/>
              <a:t>Sweedish</a:t>
            </a:r>
            <a:r>
              <a:rPr lang="en-US" baseline="0" dirty="0" smtClean="0"/>
              <a:t> University</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11</a:t>
            </a:fld>
            <a:endParaRPr lang="en-US"/>
          </a:p>
        </p:txBody>
      </p:sp>
    </p:spTree>
    <p:extLst>
      <p:ext uri="{BB962C8B-B14F-4D97-AF65-F5344CB8AC3E}">
        <p14:creationId xmlns:p14="http://schemas.microsoft.com/office/powerpoint/2010/main" val="17670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12</a:t>
            </a:fld>
            <a:endParaRPr lang="en-US"/>
          </a:p>
        </p:txBody>
      </p:sp>
    </p:spTree>
    <p:extLst>
      <p:ext uri="{BB962C8B-B14F-4D97-AF65-F5344CB8AC3E}">
        <p14:creationId xmlns:p14="http://schemas.microsoft.com/office/powerpoint/2010/main" val="248039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give people a certain amount of trust, just,</a:t>
            </a:r>
            <a:r>
              <a:rPr lang="en-US" baseline="0" dirty="0" smtClean="0"/>
              <a:t> “as a fellow human being”.</a:t>
            </a:r>
            <a:br>
              <a:rPr lang="en-US" baseline="0" dirty="0" smtClean="0"/>
            </a:br>
            <a:r>
              <a:rPr lang="en-US" baseline="0" dirty="0" smtClean="0"/>
              <a:t>What they do might originally seem normal, and acceptable.</a:t>
            </a:r>
            <a:br>
              <a:rPr lang="en-US" baseline="0" dirty="0" smtClean="0"/>
            </a:br>
            <a:r>
              <a:rPr lang="en-US" baseline="0" dirty="0" smtClean="0"/>
              <a:t>Until a certain point in time…then we decide not to trust them for a while.</a:t>
            </a:r>
            <a:br>
              <a:rPr lang="en-US" baseline="0" dirty="0" smtClean="0"/>
            </a:br>
            <a:r>
              <a:rPr lang="en-US" baseline="0" dirty="0" smtClean="0"/>
              <a:t/>
            </a:r>
            <a:br>
              <a:rPr lang="en-US" baseline="0" dirty="0" smtClean="0"/>
            </a:br>
            <a:r>
              <a:rPr lang="en-US" dirty="0" smtClean="0"/>
              <a:t>Lance Armstrong - Doping</a:t>
            </a:r>
            <a:br>
              <a:rPr lang="en-US" dirty="0" smtClean="0"/>
            </a:br>
            <a:r>
              <a:rPr lang="en-US" dirty="0" smtClean="0"/>
              <a:t>Donald Rumsfeld</a:t>
            </a:r>
            <a:r>
              <a:rPr lang="en-US" baseline="0" dirty="0" smtClean="0"/>
              <a:t> – WMDs in Iraq “we know where they are”</a:t>
            </a:r>
            <a:br>
              <a:rPr lang="en-US" baseline="0" dirty="0" smtClean="0"/>
            </a:br>
            <a:r>
              <a:rPr lang="en-US" baseline="0" dirty="0" smtClean="0"/>
              <a:t>Richard Nixon – I am not a crook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James Clapper - </a:t>
            </a:r>
            <a:r>
              <a:rPr lang="en-US" sz="1200" b="0" i="0" kern="1200" dirty="0" smtClean="0">
                <a:solidFill>
                  <a:schemeClr val="tx1"/>
                </a:solidFill>
                <a:effectLst/>
                <a:latin typeface="+mn-lt"/>
                <a:ea typeface="+mn-ea"/>
                <a:cs typeface="+mn-cs"/>
              </a:rPr>
              <a:t>"Does the NSA collect any type of data at all on millions or hundreds of millions of Americans?" He responded, "No, sir." Wyden asked "It does not?" and Clapper said "Not wittingly. There are cases where they could inadvertently, perhaps, collect, but not wittingly.“</a:t>
            </a:r>
            <a:br>
              <a:rPr lang="en-US" sz="1200" b="0" i="0" kern="120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OJ Simpson – If the glove don’t fit.</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Jim Cramer – Should I sell Bear Stearns -  March 11, 2008 - $62 at the time. 6 days later the company was brought out by JP Morgan for $2 per share.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a:t>
            </a:r>
            <a:r>
              <a:rPr lang="en-US" sz="1200" b="0" i="0" kern="1200" baseline="0" dirty="0" smtClean="0">
                <a:solidFill>
                  <a:schemeClr val="tx1"/>
                </a:solidFill>
                <a:effectLst/>
                <a:latin typeface="+mn-lt"/>
                <a:ea typeface="+mn-ea"/>
                <a:cs typeface="+mn-cs"/>
              </a:rPr>
              <a:t> that the caller is asking NOT about the share price, but about the assets held by BSC. However, J Cramer DID recommend “buy BSC” within the previous 10 days and across the preceding several months. The image conveniently has the BSC stock symbol (probably a mistake by the producers) and the “no” face was just too much to pass up.</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http://www.youtube.com/watch?v=olxxgobf6Z4</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Saruman</a:t>
            </a:r>
            <a:r>
              <a:rPr lang="en-US" sz="1200" b="0" i="0" kern="1200" baseline="0" dirty="0" smtClean="0">
                <a:solidFill>
                  <a:schemeClr val="tx1"/>
                </a:solidFill>
                <a:effectLst/>
                <a:latin typeface="+mn-lt"/>
                <a:ea typeface="+mn-ea"/>
                <a:cs typeface="+mn-cs"/>
              </a:rPr>
              <a:t> and Gandalf</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14</a:t>
            </a:fld>
            <a:endParaRPr lang="en-US"/>
          </a:p>
        </p:txBody>
      </p:sp>
    </p:spTree>
    <p:extLst>
      <p:ext uri="{BB962C8B-B14F-4D97-AF65-F5344CB8AC3E}">
        <p14:creationId xmlns:p14="http://schemas.microsoft.com/office/powerpoint/2010/main" val="142087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Would be nice if we could have people keep reporting on the same thing.</a:t>
            </a:r>
            <a:br>
              <a:rPr lang="en-US" dirty="0" smtClean="0"/>
            </a:br>
            <a:r>
              <a:rPr lang="en-US" dirty="0" smtClean="0"/>
              <a:t>That’s possible, but it’s a little inconvenient (waiting until 2017 or 2018 until “certain” enough to resolve your Hillary 2016 contract)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Doesn’t stop “tech disaster”, but tech is what we can improve, human nature we can’t.</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15</a:t>
            </a:fld>
            <a:endParaRPr lang="en-US"/>
          </a:p>
        </p:txBody>
      </p:sp>
    </p:spTree>
    <p:extLst>
      <p:ext uri="{BB962C8B-B14F-4D97-AF65-F5344CB8AC3E}">
        <p14:creationId xmlns:p14="http://schemas.microsoft.com/office/powerpoint/2010/main" val="34063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Hazy lines are</a:t>
            </a:r>
            <a:r>
              <a:rPr lang="en-US" baseline="0" dirty="0" smtClean="0"/>
              <a:t> Scaled Decisions, Boxes are Binaries.</a:t>
            </a:r>
            <a:br>
              <a:rPr lang="en-US" baseline="0" dirty="0" smtClean="0"/>
            </a:br>
            <a:r>
              <a:rPr lang="en-US" baseline="0" dirty="0" smtClean="0"/>
              <a:t/>
            </a:r>
            <a:br>
              <a:rPr lang="en-US" baseline="0" dirty="0" smtClean="0"/>
            </a:br>
            <a:r>
              <a:rPr lang="en-US" baseline="0" dirty="0" smtClean="0"/>
              <a:t>Note that Scaled Decisions span an entire Dimension, whereas Binaries just Partition-from-Null.</a:t>
            </a:r>
            <a:endParaRPr lang="en-US" dirty="0" smtClean="0"/>
          </a:p>
          <a:p>
            <a:endParaRPr lang="en-US" dirty="0" smtClean="0"/>
          </a:p>
          <a:p>
            <a:r>
              <a:rPr lang="en-US" dirty="0" smtClean="0"/>
              <a:t>Multidimensional</a:t>
            </a:r>
            <a:r>
              <a:rPr lang="en-US" baseline="0" dirty="0" smtClean="0"/>
              <a:t> Markets have more than one Decision.</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5DAD58D3-D677-4608-B555-709652B061F7}" type="slidenum">
              <a:rPr lang="en-US" smtClean="0"/>
              <a:t>16</a:t>
            </a:fld>
            <a:endParaRPr lang="en-US"/>
          </a:p>
        </p:txBody>
      </p:sp>
    </p:spTree>
    <p:extLst>
      <p:ext uri="{BB962C8B-B14F-4D97-AF65-F5344CB8AC3E}">
        <p14:creationId xmlns:p14="http://schemas.microsoft.com/office/powerpoint/2010/main" val="3685729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this Scale if Everyone must Vote</a:t>
            </a:r>
            <a:r>
              <a:rPr lang="en-US" baseline="0" dirty="0" smtClean="0"/>
              <a:t> on Everything?” No.</a:t>
            </a:r>
            <a:endParaRPr lang="en-US" dirty="0" smtClean="0"/>
          </a:p>
          <a:p>
            <a:endParaRPr lang="en-US" dirty="0" smtClean="0"/>
          </a:p>
          <a:p>
            <a:r>
              <a:rPr lang="en-US" dirty="0" smtClean="0"/>
              <a:t>Why</a:t>
            </a:r>
            <a:r>
              <a:rPr lang="en-US" baseline="0" dirty="0" smtClean="0"/>
              <a:t> ownership would be maintained (stored trust, non arbitrary, reason-for-doing)</a:t>
            </a:r>
          </a:p>
          <a:p>
            <a:endParaRPr lang="en-US" baseline="0" dirty="0" smtClean="0"/>
          </a:p>
          <a:p>
            <a:r>
              <a:rPr lang="en-US" baseline="0" dirty="0" smtClean="0"/>
              <a:t>(Free) option to continue owning.</a:t>
            </a:r>
            <a:br>
              <a:rPr lang="en-US" baseline="0" dirty="0" smtClean="0"/>
            </a:br>
            <a:r>
              <a:rPr lang="en-US" baseline="0" dirty="0" smtClean="0"/>
              <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5DAD58D3-D677-4608-B555-709652B061F7}" type="slidenum">
              <a:rPr lang="en-US" smtClean="0"/>
              <a:t>17</a:t>
            </a:fld>
            <a:endParaRPr lang="en-US"/>
          </a:p>
        </p:txBody>
      </p:sp>
    </p:spTree>
    <p:extLst>
      <p:ext uri="{BB962C8B-B14F-4D97-AF65-F5344CB8AC3E}">
        <p14:creationId xmlns:p14="http://schemas.microsoft.com/office/powerpoint/2010/main" val="3679226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18</a:t>
            </a:fld>
            <a:endParaRPr lang="en-US"/>
          </a:p>
        </p:txBody>
      </p:sp>
    </p:spTree>
    <p:extLst>
      <p:ext uri="{BB962C8B-B14F-4D97-AF65-F5344CB8AC3E}">
        <p14:creationId xmlns:p14="http://schemas.microsoft.com/office/powerpoint/2010/main" val="28132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a:t>
            </a:r>
            <a:r>
              <a:rPr lang="en-US" baseline="0" dirty="0" smtClean="0"/>
              <a:t> complicated to explain the Tau Range.</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26</a:t>
            </a:fld>
            <a:endParaRPr lang="en-US"/>
          </a:p>
        </p:txBody>
      </p:sp>
    </p:spTree>
    <p:extLst>
      <p:ext uri="{BB962C8B-B14F-4D97-AF65-F5344CB8AC3E}">
        <p14:creationId xmlns:p14="http://schemas.microsoft.com/office/powerpoint/2010/main" val="3983203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reason to continually </a:t>
            </a:r>
            <a:r>
              <a:rPr lang="en-US" baseline="0" smtClean="0"/>
              <a:t>update this.</a:t>
            </a:r>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28</a:t>
            </a:fld>
            <a:endParaRPr lang="en-US"/>
          </a:p>
        </p:txBody>
      </p:sp>
    </p:spTree>
    <p:extLst>
      <p:ext uri="{BB962C8B-B14F-4D97-AF65-F5344CB8AC3E}">
        <p14:creationId xmlns:p14="http://schemas.microsoft.com/office/powerpoint/2010/main" val="310795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a:t>
            </a:r>
            <a:r>
              <a:rPr lang="en-US" baseline="0" dirty="0" smtClean="0"/>
              <a:t> Rectangles</a:t>
            </a:r>
            <a:r>
              <a:rPr lang="en-US" dirty="0" smtClean="0"/>
              <a:t/>
            </a:r>
            <a:br>
              <a:rPr lang="en-US" dirty="0" smtClean="0"/>
            </a:br>
            <a:r>
              <a:rPr lang="en-US" dirty="0" smtClean="0"/>
              <a:t>This presentation</a:t>
            </a:r>
            <a:r>
              <a:rPr lang="en-US" baseline="0" dirty="0" smtClean="0"/>
              <a:t> is on Determining-the-Outcomes</a:t>
            </a:r>
          </a:p>
          <a:p>
            <a:r>
              <a:rPr lang="en-US" baseline="0" dirty="0" smtClean="0"/>
              <a:t>“What everyone wants to know.”</a:t>
            </a:r>
          </a:p>
          <a:p>
            <a:r>
              <a:rPr lang="en-US" baseline="0" dirty="0" smtClean="0"/>
              <a:t>“What I get emails about constantly.”</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2</a:t>
            </a:fld>
            <a:endParaRPr lang="en-US"/>
          </a:p>
        </p:txBody>
      </p:sp>
    </p:spTree>
    <p:extLst>
      <p:ext uri="{BB962C8B-B14F-4D97-AF65-F5344CB8AC3E}">
        <p14:creationId xmlns:p14="http://schemas.microsoft.com/office/powerpoint/2010/main" val="4057162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29</a:t>
            </a:fld>
            <a:endParaRPr lang="en-US"/>
          </a:p>
        </p:txBody>
      </p:sp>
    </p:spTree>
    <p:extLst>
      <p:ext uri="{BB962C8B-B14F-4D97-AF65-F5344CB8AC3E}">
        <p14:creationId xmlns:p14="http://schemas.microsoft.com/office/powerpoint/2010/main" val="20491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in economic science, </a:t>
            </a:r>
            <a:r>
              <a:rPr lang="en-US" dirty="0" smtClean="0"/>
              <a:t>to build a</a:t>
            </a:r>
            <a:r>
              <a:rPr lang="en-US" baseline="0" dirty="0" smtClean="0"/>
              <a:t> market where one always has someone to trade against, even if the market has a total of one trader.</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30</a:t>
            </a:fld>
            <a:endParaRPr lang="en-US"/>
          </a:p>
        </p:txBody>
      </p:sp>
    </p:spTree>
    <p:extLst>
      <p:ext uri="{BB962C8B-B14F-4D97-AF65-F5344CB8AC3E}">
        <p14:creationId xmlns:p14="http://schemas.microsoft.com/office/powerpoint/2010/main" val="353621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 Finney</a:t>
            </a:r>
            <a:br>
              <a:rPr lang="en-US" dirty="0" smtClean="0"/>
            </a:br>
            <a:r>
              <a:rPr lang="en-US" dirty="0" smtClean="0"/>
              <a:t/>
            </a:r>
            <a:br>
              <a:rPr lang="en-US" dirty="0" smtClean="0"/>
            </a:br>
            <a:r>
              <a:rPr lang="en-US" dirty="0" smtClean="0"/>
              <a:t>Use Buying</a:t>
            </a:r>
            <a:r>
              <a:rPr lang="en-US" baseline="0" dirty="0" smtClean="0"/>
              <a:t> or the Info Prize</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31</a:t>
            </a:fld>
            <a:endParaRPr lang="en-US"/>
          </a:p>
        </p:txBody>
      </p:sp>
    </p:spTree>
    <p:extLst>
      <p:ext uri="{BB962C8B-B14F-4D97-AF65-F5344CB8AC3E}">
        <p14:creationId xmlns:p14="http://schemas.microsoft.com/office/powerpoint/2010/main" val="3644968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Climbed to the top</a:t>
            </a:r>
            <a:r>
              <a:rPr lang="en-US" baseline="0" dirty="0" smtClean="0"/>
              <a:t> of </a:t>
            </a:r>
            <a:r>
              <a:rPr lang="en-US" baseline="0" dirty="0" err="1" smtClean="0"/>
              <a:t>yCombinator</a:t>
            </a:r>
            <a:r>
              <a:rPr lang="en-US" baseline="0" dirty="0" smtClean="0"/>
              <a:t>, while I was on vacation like in early May or something.</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32</a:t>
            </a:fld>
            <a:endParaRPr lang="en-US"/>
          </a:p>
        </p:txBody>
      </p:sp>
    </p:spTree>
    <p:extLst>
      <p:ext uri="{BB962C8B-B14F-4D97-AF65-F5344CB8AC3E}">
        <p14:creationId xmlns:p14="http://schemas.microsoft.com/office/powerpoint/2010/main" val="2008755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Prediction</a:t>
            </a:r>
            <a:r>
              <a:rPr lang="en-US" baseline="0" dirty="0" smtClean="0"/>
              <a:t> Market</a:t>
            </a:r>
            <a:br>
              <a:rPr lang="en-US" baseline="0" dirty="0" smtClean="0"/>
            </a:br>
            <a:r>
              <a:rPr lang="en-US" baseline="0" dirty="0" smtClean="0"/>
              <a:t/>
            </a:r>
            <a:br>
              <a:rPr lang="en-US" baseline="0" dirty="0" smtClean="0"/>
            </a:br>
            <a:r>
              <a:rPr lang="en-US" baseline="0" dirty="0" smtClean="0"/>
              <a:t>NPV</a:t>
            </a:r>
            <a:br>
              <a:rPr lang="en-US" baseline="0" dirty="0" smtClean="0"/>
            </a:br>
            <a:r>
              <a:rPr lang="en-US" baseline="0" dirty="0" smtClean="0"/>
              <a:t/>
            </a:r>
            <a:br>
              <a:rPr lang="en-US" baseline="0" dirty="0" smtClean="0"/>
            </a:br>
            <a:r>
              <a:rPr lang="en-US" baseline="0" dirty="0" smtClean="0"/>
              <a:t>Backward Induction</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3</a:t>
            </a:fld>
            <a:endParaRPr lang="en-US"/>
          </a:p>
        </p:txBody>
      </p:sp>
    </p:spTree>
    <p:extLst>
      <p:ext uri="{BB962C8B-B14F-4D97-AF65-F5344CB8AC3E}">
        <p14:creationId xmlns:p14="http://schemas.microsoft.com/office/powerpoint/2010/main" val="2044266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got</a:t>
            </a:r>
            <a:r>
              <a:rPr lang="en-US" baseline="0" dirty="0" smtClean="0"/>
              <a:t> to tie reality to these prices.</a:t>
            </a:r>
            <a:br>
              <a:rPr lang="en-US" baseline="0" dirty="0" smtClean="0"/>
            </a:br>
            <a:r>
              <a:rPr lang="en-US" baseline="0" dirty="0" smtClean="0"/>
              <a:t/>
            </a:r>
            <a:br>
              <a:rPr lang="en-US" baseline="0" dirty="0" smtClean="0"/>
            </a:br>
            <a:r>
              <a:rPr lang="en-US" baseline="0" dirty="0" smtClean="0"/>
              <a:t>Chicken-and-egg.</a:t>
            </a:r>
            <a:br>
              <a:rPr lang="en-US" baseline="0" dirty="0" smtClean="0"/>
            </a:br>
            <a:r>
              <a:rPr lang="en-US" baseline="0" dirty="0" smtClean="0"/>
              <a:t/>
            </a:r>
            <a:br>
              <a:rPr lang="en-US" baseline="0" dirty="0" smtClean="0"/>
            </a:br>
            <a:r>
              <a:rPr lang="en-US" baseline="0" dirty="0" smtClean="0"/>
              <a:t>Overcome their laziness.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4</a:t>
            </a:fld>
            <a:endParaRPr lang="en-US"/>
          </a:p>
        </p:txBody>
      </p:sp>
    </p:spTree>
    <p:extLst>
      <p:ext uri="{BB962C8B-B14F-4D97-AF65-F5344CB8AC3E}">
        <p14:creationId xmlns:p14="http://schemas.microsoft.com/office/powerpoint/2010/main" val="6695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Counterparty, Princeton</a:t>
            </a:r>
            <a:r>
              <a:rPr lang="en-US" baseline="0" dirty="0" smtClean="0"/>
              <a:t> Paper, (Prediction Market Genius) Robin Hanson</a:t>
            </a:r>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5</a:t>
            </a:fld>
            <a:endParaRPr lang="en-US"/>
          </a:p>
        </p:txBody>
      </p:sp>
    </p:spTree>
    <p:extLst>
      <p:ext uri="{BB962C8B-B14F-4D97-AF65-F5344CB8AC3E}">
        <p14:creationId xmlns:p14="http://schemas.microsoft.com/office/powerpoint/2010/main" val="1694897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Start with the table:</a:t>
            </a:r>
            <a:r>
              <a:rPr lang="en-US" baseline="0" dirty="0" smtClean="0"/>
              <a:t> two rows</a:t>
            </a:r>
          </a:p>
          <a:p>
            <a:pPr lvl="0"/>
            <a:r>
              <a:rPr lang="en-US" baseline="0" dirty="0" smtClean="0"/>
              <a:t>Attack: Mitt Romney, buy things which were supposed to be worthless, profit tremendously</a:t>
            </a:r>
          </a:p>
        </p:txBody>
      </p:sp>
      <p:sp>
        <p:nvSpPr>
          <p:cNvPr id="4" name="Slide Number Placeholder 3"/>
          <p:cNvSpPr>
            <a:spLocks noGrp="1"/>
          </p:cNvSpPr>
          <p:nvPr>
            <p:ph type="sldNum" sz="quarter" idx="10"/>
          </p:nvPr>
        </p:nvSpPr>
        <p:spPr/>
        <p:txBody>
          <a:bodyPr/>
          <a:lstStyle/>
          <a:p>
            <a:fld id="{366C0CCF-A186-4136-8F75-BBB511D445CE}" type="slidenum">
              <a:rPr lang="en-US" smtClean="0"/>
              <a:t>6</a:t>
            </a:fld>
            <a:endParaRPr lang="en-US"/>
          </a:p>
        </p:txBody>
      </p:sp>
    </p:spTree>
    <p:extLst>
      <p:ext uri="{BB962C8B-B14F-4D97-AF65-F5344CB8AC3E}">
        <p14:creationId xmlns:p14="http://schemas.microsoft.com/office/powerpoint/2010/main" val="2632726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Integra</a:t>
            </a:r>
            <a:r>
              <a:rPr lang="en-US" baseline="0" dirty="0" smtClean="0"/>
              <a:t>l</a:t>
            </a:r>
            <a:r>
              <a:rPr lang="en-US" dirty="0" smtClean="0"/>
              <a:t/>
            </a:r>
            <a:br>
              <a:rPr lang="en-US" dirty="0" smtClean="0"/>
            </a:br>
            <a:r>
              <a:rPr lang="en-US" dirty="0" smtClean="0"/>
              <a:t>Lava – Don’t touch!</a:t>
            </a:r>
          </a:p>
          <a:p>
            <a:r>
              <a:rPr lang="en-US" dirty="0" smtClean="0"/>
              <a:t>More uncertainty = swelling like a balloon.</a:t>
            </a:r>
          </a:p>
          <a:p>
            <a:r>
              <a:rPr lang="en-US" dirty="0" smtClean="0"/>
              <a:t>All</a:t>
            </a:r>
            <a:r>
              <a:rPr lang="en-US" baseline="0" dirty="0" smtClean="0"/>
              <a:t> 3 are far too volatile.</a:t>
            </a:r>
            <a:br>
              <a:rPr lang="en-US" baseline="0" dirty="0" smtClean="0"/>
            </a:br>
            <a:r>
              <a:rPr lang="en-US" baseline="0" dirty="0" smtClean="0"/>
              <a:t/>
            </a:r>
            <a:br>
              <a:rPr lang="en-US" baseline="0" dirty="0" smtClean="0"/>
            </a:br>
            <a:r>
              <a:rPr lang="en-US" baseline="0" dirty="0" smtClean="0"/>
              <a:t>No way of changing a market, in response to these parameters.</a:t>
            </a:r>
          </a:p>
          <a:p>
            <a:endParaRPr lang="en-US" dirty="0"/>
          </a:p>
        </p:txBody>
      </p:sp>
      <p:sp>
        <p:nvSpPr>
          <p:cNvPr id="4" name="Slide Number Placeholder 3"/>
          <p:cNvSpPr>
            <a:spLocks noGrp="1"/>
          </p:cNvSpPr>
          <p:nvPr>
            <p:ph type="sldNum" sz="quarter" idx="10"/>
          </p:nvPr>
        </p:nvSpPr>
        <p:spPr/>
        <p:txBody>
          <a:bodyPr/>
          <a:lstStyle/>
          <a:p>
            <a:fld id="{366C0CCF-A186-4136-8F75-BBB511D445CE}" type="slidenum">
              <a:rPr lang="en-US" smtClean="0"/>
              <a:t>7</a:t>
            </a:fld>
            <a:endParaRPr lang="en-US"/>
          </a:p>
        </p:txBody>
      </p:sp>
    </p:spTree>
    <p:extLst>
      <p:ext uri="{BB962C8B-B14F-4D97-AF65-F5344CB8AC3E}">
        <p14:creationId xmlns:p14="http://schemas.microsoft.com/office/powerpoint/2010/main" val="375699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8</a:t>
            </a:fld>
            <a:endParaRPr lang="en-US"/>
          </a:p>
        </p:txBody>
      </p:sp>
    </p:spTree>
    <p:extLst>
      <p:ext uri="{BB962C8B-B14F-4D97-AF65-F5344CB8AC3E}">
        <p14:creationId xmlns:p14="http://schemas.microsoft.com/office/powerpoint/2010/main" val="2098023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6C0CCF-A186-4136-8F75-BBB511D445CE}" type="slidenum">
              <a:rPr lang="en-US" smtClean="0"/>
              <a:t>9</a:t>
            </a:fld>
            <a:endParaRPr lang="en-US"/>
          </a:p>
        </p:txBody>
      </p:sp>
    </p:spTree>
    <p:extLst>
      <p:ext uri="{BB962C8B-B14F-4D97-AF65-F5344CB8AC3E}">
        <p14:creationId xmlns:p14="http://schemas.microsoft.com/office/powerpoint/2010/main" val="421490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EC08C7-67A4-4B77-AAA4-58DE7C485FD2}" type="datetime1">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95348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252AFD-B865-4897-A7E3-F4EDF88033A3}" type="datetime1">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23942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1AE06-87E9-4FC0-86FC-5FB1F7F107F5}" type="datetime1">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7191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3E165-64DA-44D8-8317-68CB176576E3}" type="datetime1">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92097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932EA0-5266-4406-A35C-377933F29F22}" type="datetime1">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733347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95712A-AD92-440D-9A62-96B164FBB75A}" type="datetime1">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3069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0D11B3-75F1-4919-BD1E-368741A552FB}" type="datetime1">
              <a:rPr lang="en-US" smtClean="0"/>
              <a:t>6/11/2015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378936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7E4EE-FB9D-4336-BFBB-60207CE4AA96}" type="datetime1">
              <a:rPr lang="en-US" smtClean="0"/>
              <a:t>6/11/2015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73934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D5F8F-6427-48B8-A140-6BDAEEE304D3}" type="datetime1">
              <a:rPr lang="en-US" smtClean="0"/>
              <a:t>6/11/2015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392883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21A4A-8D41-4746-AC05-73E5A334A58A}" type="datetime1">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143114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9120D-8315-4100-B511-A9988E334151}" type="datetime1">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C95A6-F436-44CF-8E3B-7388B694EC46}" type="slidenum">
              <a:rPr lang="en-US" smtClean="0"/>
              <a:t>‹#›</a:t>
            </a:fld>
            <a:endParaRPr lang="en-US"/>
          </a:p>
        </p:txBody>
      </p:sp>
    </p:spTree>
    <p:extLst>
      <p:ext uri="{BB962C8B-B14F-4D97-AF65-F5344CB8AC3E}">
        <p14:creationId xmlns:p14="http://schemas.microsoft.com/office/powerpoint/2010/main" val="23349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E7F0B-4E9F-401A-9356-9BB568C8C4DD}" type="datetime1">
              <a:rPr lang="en-US" smtClean="0"/>
              <a:t>6/11/2015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C95A6-F436-44CF-8E3B-7388B694EC46}" type="slidenum">
              <a:rPr lang="en-US" smtClean="0"/>
              <a:t>‹#›</a:t>
            </a:fld>
            <a:endParaRPr lang="en-US"/>
          </a:p>
        </p:txBody>
      </p:sp>
    </p:spTree>
    <p:extLst>
      <p:ext uri="{BB962C8B-B14F-4D97-AF65-F5344CB8AC3E}">
        <p14:creationId xmlns:p14="http://schemas.microsoft.com/office/powerpoint/2010/main" val="3447741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8.tfe.umu.se/courses/systemteknik/Media_signal_processing/04/presentations/MSP_P3-3.pdf" TargetMode="External"/><Relationship Id="rId4" Type="http://schemas.openxmlformats.org/officeDocument/2006/relationships/hyperlink" Target="http://www.youtube.com/watch?v=pAiVb7gWUr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hyperlink" Target="http://forum.truthcoin.info/index.php/topic,134.0.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wmf"/><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forum.truthcoin.inf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ithub.com/psztorc/Truthcoi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Autofit/>
          </a:bodyPr>
          <a:lstStyle/>
          <a:p>
            <a:r>
              <a:rPr lang="en-US" sz="8000" dirty="0" err="1" smtClean="0">
                <a:latin typeface="Candara" pitchFamily="34" charset="0"/>
              </a:rPr>
              <a:t>Truthcoin</a:t>
            </a:r>
            <a:r>
              <a:rPr lang="en-US" sz="8000" dirty="0" smtClean="0">
                <a:latin typeface="Candara" pitchFamily="34" charset="0"/>
              </a:rPr>
              <a:t/>
            </a:r>
            <a:br>
              <a:rPr lang="en-US" sz="8000" dirty="0" smtClean="0">
                <a:latin typeface="Candara" pitchFamily="34" charset="0"/>
              </a:rPr>
            </a:br>
            <a:r>
              <a:rPr lang="en-US" sz="3600" dirty="0" err="1" smtClean="0">
                <a:latin typeface="Candara" pitchFamily="34" charset="0"/>
              </a:rPr>
              <a:t>Blockchain</a:t>
            </a:r>
            <a:r>
              <a:rPr lang="en-US" sz="3600" dirty="0" smtClean="0">
                <a:latin typeface="Candara" pitchFamily="34" charset="0"/>
              </a:rPr>
              <a:t> Prediction Markets</a:t>
            </a:r>
            <a:endParaRPr lang="en-US" sz="8000" dirty="0">
              <a:latin typeface="Candara" pitchFamily="34" charset="0"/>
            </a:endParaRPr>
          </a:p>
        </p:txBody>
      </p:sp>
      <p:sp>
        <p:nvSpPr>
          <p:cNvPr id="3" name="Subtitle 2"/>
          <p:cNvSpPr>
            <a:spLocks noGrp="1"/>
          </p:cNvSpPr>
          <p:nvPr>
            <p:ph type="subTitle" idx="1"/>
          </p:nvPr>
        </p:nvSpPr>
        <p:spPr/>
        <p:txBody>
          <a:bodyPr>
            <a:normAutofit/>
          </a:bodyPr>
          <a:lstStyle/>
          <a:p>
            <a:r>
              <a:rPr lang="en-US" dirty="0" smtClean="0"/>
              <a:t>“Outcomes”</a:t>
            </a:r>
          </a:p>
          <a:p>
            <a:r>
              <a:rPr lang="en-US" dirty="0" smtClean="0"/>
              <a:t>v2 – 10/15/2014 </a:t>
            </a:r>
            <a:br>
              <a:rPr lang="en-US" dirty="0" smtClean="0"/>
            </a:br>
            <a:r>
              <a:rPr lang="en-US" dirty="0" smtClean="0"/>
              <a:t>Paul Sztorc</a:t>
            </a:r>
          </a:p>
        </p:txBody>
      </p:sp>
    </p:spTree>
    <p:extLst>
      <p:ext uri="{BB962C8B-B14F-4D97-AF65-F5344CB8AC3E}">
        <p14:creationId xmlns:p14="http://schemas.microsoft.com/office/powerpoint/2010/main" val="423431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35" y="3735704"/>
            <a:ext cx="5150365" cy="307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76200"/>
            <a:ext cx="4648200" cy="1143000"/>
          </a:xfrm>
        </p:spPr>
        <p:txBody>
          <a:bodyPr/>
          <a:lstStyle/>
          <a:p>
            <a:r>
              <a:rPr lang="en-US" dirty="0" smtClean="0"/>
              <a:t>How Do We Do It?</a:t>
            </a:r>
            <a:endParaRPr lang="en-US" dirty="0"/>
          </a:p>
        </p:txBody>
      </p:sp>
      <p:sp>
        <p:nvSpPr>
          <p:cNvPr id="3" name="Content Placeholder 2"/>
          <p:cNvSpPr>
            <a:spLocks noGrp="1"/>
          </p:cNvSpPr>
          <p:nvPr>
            <p:ph idx="1"/>
          </p:nvPr>
        </p:nvSpPr>
        <p:spPr>
          <a:xfrm>
            <a:off x="381000" y="5943600"/>
            <a:ext cx="4693165" cy="685800"/>
          </a:xfrm>
        </p:spPr>
        <p:txBody>
          <a:bodyPr>
            <a:noAutofit/>
          </a:bodyPr>
          <a:lstStyle/>
          <a:p>
            <a:pPr marL="0" indent="0">
              <a:buNone/>
            </a:pPr>
            <a:r>
              <a:rPr lang="en-US" sz="4000" b="1" dirty="0" smtClean="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rPr>
              <a:t>“I’m unreliable.”</a:t>
            </a:r>
            <a:endParaRPr lang="en-US" sz="4000" b="1" dirty="0">
              <a:solidFill>
                <a:schemeClr val="bg1">
                  <a:lumMod val="95000"/>
                </a:schemeClr>
              </a:solidFill>
              <a:effectLst>
                <a:glow rad="63500">
                  <a:schemeClr val="accent1">
                    <a:satMod val="175000"/>
                    <a:alpha val="40000"/>
                  </a:schemeClr>
                </a:glow>
                <a:outerShdw blurRad="101600" dist="101600" dir="9900000" kx="1300200" algn="ctr" rotWithShape="0">
                  <a:prstClr val="black">
                    <a:alpha val="98000"/>
                  </a:prstClr>
                </a:outerShdw>
              </a:effectLst>
            </a:endParaRPr>
          </a:p>
        </p:txBody>
      </p:sp>
      <p:pic>
        <p:nvPicPr>
          <p:cNvPr id="5124" name="Picture 4" descr="C:\Users\Psztorc\Documents\GitHub\Truthcoin\lib\consensus\figure\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472" y="0"/>
            <a:ext cx="4276928" cy="683361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152400" y="1143000"/>
            <a:ext cx="5105400" cy="240982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Experience “reports” on </a:t>
            </a:r>
            <a:r>
              <a:rPr lang="en-US" b="1" u="sng" dirty="0" smtClean="0"/>
              <a:t>many things</a:t>
            </a:r>
            <a:r>
              <a:rPr lang="en-US" dirty="0" smtClean="0"/>
              <a:t> from </a:t>
            </a:r>
            <a:r>
              <a:rPr lang="en-US" b="1" u="sng" dirty="0" smtClean="0"/>
              <a:t>many people</a:t>
            </a:r>
            <a:r>
              <a:rPr lang="en-US" dirty="0"/>
              <a:t> </a:t>
            </a:r>
            <a:r>
              <a:rPr lang="en-US" dirty="0" smtClean="0"/>
              <a:t>in real-time (‘Ballot’).</a:t>
            </a:r>
          </a:p>
          <a:p>
            <a:r>
              <a:rPr lang="en-US" dirty="0" smtClean="0"/>
              <a:t>Constantly evaluate logical consistency</a:t>
            </a:r>
            <a:r>
              <a:rPr lang="en-US" dirty="0"/>
              <a:t> </a:t>
            </a:r>
            <a:r>
              <a:rPr lang="en-US" b="1" u="sng" dirty="0" smtClean="0"/>
              <a:t>of the person</a:t>
            </a:r>
            <a:r>
              <a:rPr lang="en-US" dirty="0" smtClean="0"/>
              <a:t>.</a:t>
            </a:r>
            <a:endParaRPr lang="en-US" dirty="0"/>
          </a:p>
        </p:txBody>
      </p:sp>
      <p:sp>
        <p:nvSpPr>
          <p:cNvPr id="6" name="Slide Number Placeholder 5"/>
          <p:cNvSpPr>
            <a:spLocks noGrp="1"/>
          </p:cNvSpPr>
          <p:nvPr>
            <p:ph type="sldNum" sz="quarter" idx="12"/>
          </p:nvPr>
        </p:nvSpPr>
        <p:spPr/>
        <p:txBody>
          <a:bodyPr/>
          <a:lstStyle/>
          <a:p>
            <a:fld id="{082C95A6-F436-44CF-8E3B-7388B694EC46}" type="slidenum">
              <a:rPr lang="en-US" smtClean="0"/>
              <a:t>10</a:t>
            </a:fld>
            <a:endParaRPr lang="en-US"/>
          </a:p>
        </p:txBody>
      </p:sp>
    </p:spTree>
    <p:extLst>
      <p:ext uri="{BB962C8B-B14F-4D97-AF65-F5344CB8AC3E}">
        <p14:creationId xmlns:p14="http://schemas.microsoft.com/office/powerpoint/2010/main" val="3634997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Singular Value Decomposition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8334375" cy="373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33400" y="1219200"/>
            <a:ext cx="8229600" cy="5562600"/>
          </a:xfrm>
        </p:spPr>
        <p:txBody>
          <a:bodyPr>
            <a:normAutofit fontScale="92500" lnSpcReduction="20000"/>
          </a:bodyPr>
          <a:lstStyle/>
          <a:p>
            <a:r>
              <a:rPr lang="en-US" sz="2800" dirty="0" smtClean="0">
                <a:hlinkClick r:id="rId4"/>
              </a:rPr>
              <a:t>http</a:t>
            </a:r>
            <a:r>
              <a:rPr lang="en-US" sz="2800" dirty="0">
                <a:hlinkClick r:id="rId4"/>
              </a:rPr>
              <a:t>://</a:t>
            </a:r>
            <a:r>
              <a:rPr lang="en-US" sz="2800" dirty="0" smtClean="0">
                <a:hlinkClick r:id="rId4"/>
              </a:rPr>
              <a:t>www.youtube.com/watch?v=pAiVb7gWUrM</a:t>
            </a:r>
            <a:endParaRPr lang="en-US" sz="2800" dirty="0" smtClean="0"/>
          </a:p>
          <a:p>
            <a:r>
              <a:rPr lang="en-US" dirty="0" smtClean="0"/>
              <a:t>Point = Build </a:t>
            </a:r>
            <a:r>
              <a:rPr lang="en-US" b="1" dirty="0" smtClean="0"/>
              <a:t>index of disagreement </a:t>
            </a:r>
            <a:r>
              <a:rPr lang="en-US" dirty="0" smtClean="0"/>
              <a:t>with an abstract ‘most-representative ballot’ (not known in advance to any single voter). </a:t>
            </a:r>
            <a:r>
              <a:rPr lang="en-US" dirty="0" err="1" smtClean="0"/>
              <a:t>Cotinuous</a:t>
            </a:r>
            <a:r>
              <a:rPr lang="en-US" dirty="0" smtClean="0"/>
              <a:t>.</a:t>
            </a:r>
            <a:endParaRPr lang="en-US" dirty="0"/>
          </a:p>
          <a:p>
            <a:endParaRPr lang="en-US" dirty="0" smtClean="0"/>
          </a:p>
          <a:p>
            <a:endParaRPr lang="en-US" dirty="0"/>
          </a:p>
          <a:p>
            <a:endParaRPr lang="en-US" dirty="0" smtClean="0"/>
          </a:p>
          <a:p>
            <a:endParaRPr lang="en-US" dirty="0"/>
          </a:p>
          <a:p>
            <a:endParaRPr lang="en-US" dirty="0" smtClean="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hlinkClick r:id="rId5"/>
            </a:endParaRPr>
          </a:p>
          <a:p>
            <a:endParaRPr lang="en-US" sz="1200" dirty="0">
              <a:hlinkClick r:id="rId5"/>
            </a:endParaRPr>
          </a:p>
          <a:p>
            <a:endParaRPr lang="en-US" sz="1200" dirty="0" smtClean="0">
              <a:hlinkClick r:id="rId5"/>
            </a:endParaRPr>
          </a:p>
          <a:p>
            <a:r>
              <a:rPr lang="en-US" sz="1200" dirty="0" smtClean="0">
                <a:hlinkClick r:id="rId5"/>
              </a:rPr>
              <a:t>http</a:t>
            </a:r>
            <a:r>
              <a:rPr lang="en-US" sz="1200" dirty="0">
                <a:hlinkClick r:id="rId5"/>
              </a:rPr>
              <a:t>://</a:t>
            </a:r>
            <a:r>
              <a:rPr lang="en-US" sz="1200" dirty="0" smtClean="0">
                <a:hlinkClick r:id="rId5"/>
              </a:rPr>
              <a:t>www8.tfe.umu.se/courses/systemteknik/Media_signal_processing/04/presentations/MSP_P3-3.pdf</a:t>
            </a:r>
            <a:r>
              <a:rPr lang="en-US" sz="1200" dirty="0" smtClean="0"/>
              <a:t> </a:t>
            </a:r>
            <a:endParaRPr lang="en-US" sz="1200" dirty="0"/>
          </a:p>
        </p:txBody>
      </p:sp>
      <p:sp>
        <p:nvSpPr>
          <p:cNvPr id="4" name="Slide Number Placeholder 3"/>
          <p:cNvSpPr>
            <a:spLocks noGrp="1"/>
          </p:cNvSpPr>
          <p:nvPr>
            <p:ph type="sldNum" sz="quarter" idx="12"/>
          </p:nvPr>
        </p:nvSpPr>
        <p:spPr/>
        <p:txBody>
          <a:bodyPr/>
          <a:lstStyle/>
          <a:p>
            <a:fld id="{082C95A6-F436-44CF-8E3B-7388B694EC46}" type="slidenum">
              <a:rPr lang="en-US" smtClean="0"/>
              <a:t>11</a:t>
            </a:fld>
            <a:endParaRPr lang="en-US"/>
          </a:p>
        </p:txBody>
      </p:sp>
    </p:spTree>
    <p:extLst>
      <p:ext uri="{BB962C8B-B14F-4D97-AF65-F5344CB8AC3E}">
        <p14:creationId xmlns:p14="http://schemas.microsoft.com/office/powerpoint/2010/main" val="369702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sztorc\Documents\GitHub\Truthcoin\lib\consensus\figure\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52400"/>
            <a:ext cx="4343400" cy="6939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6531386"/>
              </p:ext>
            </p:extLst>
          </p:nvPr>
        </p:nvGraphicFramePr>
        <p:xfrm>
          <a:off x="304800" y="1143000"/>
          <a:ext cx="4495800" cy="2966720"/>
        </p:xfrm>
        <a:graphic>
          <a:graphicData uri="http://schemas.openxmlformats.org/drawingml/2006/table">
            <a:tbl>
              <a:tblPr firstRow="1" firstCol="1" bandRow="1">
                <a:tableStyleId>{5C22544A-7EE6-4342-B048-85BDC9FD1C3A}</a:tableStyleId>
              </a:tblPr>
              <a:tblGrid>
                <a:gridCol w="899160"/>
                <a:gridCol w="899160"/>
                <a:gridCol w="899160"/>
                <a:gridCol w="899160"/>
                <a:gridCol w="899160"/>
              </a:tblGrid>
              <a:tr h="370840">
                <a:tc>
                  <a:txBody>
                    <a:bodyPr/>
                    <a:lstStyle/>
                    <a:p>
                      <a:endParaRPr lang="en-US" dirty="0"/>
                    </a:p>
                  </a:txBody>
                  <a:tcPr/>
                </a:tc>
                <a:tc>
                  <a:txBody>
                    <a:bodyPr/>
                    <a:lstStyle/>
                    <a:p>
                      <a:pPr algn="ctr"/>
                      <a:r>
                        <a:rPr lang="en-US" dirty="0" smtClean="0"/>
                        <a:t>D1</a:t>
                      </a:r>
                      <a:endParaRPr lang="en-US" dirty="0"/>
                    </a:p>
                  </a:txBody>
                  <a:tcPr/>
                </a:tc>
                <a:tc>
                  <a:txBody>
                    <a:bodyPr/>
                    <a:lstStyle/>
                    <a:p>
                      <a:pPr algn="ctr"/>
                      <a:r>
                        <a:rPr lang="en-US" dirty="0" smtClean="0"/>
                        <a:t>D2</a:t>
                      </a:r>
                      <a:endParaRPr lang="en-US" dirty="0"/>
                    </a:p>
                  </a:txBody>
                  <a:tcPr/>
                </a:tc>
                <a:tc>
                  <a:txBody>
                    <a:bodyPr/>
                    <a:lstStyle/>
                    <a:p>
                      <a:pPr algn="ctr"/>
                      <a:r>
                        <a:rPr lang="en-US" dirty="0" smtClean="0"/>
                        <a:t>D3</a:t>
                      </a:r>
                      <a:endParaRPr lang="en-US" dirty="0"/>
                    </a:p>
                  </a:txBody>
                  <a:tcPr/>
                </a:tc>
                <a:tc>
                  <a:txBody>
                    <a:bodyPr/>
                    <a:lstStyle/>
                    <a:p>
                      <a:pPr algn="ctr"/>
                      <a:r>
                        <a:rPr lang="en-US" dirty="0" smtClean="0"/>
                        <a:t>D4</a:t>
                      </a:r>
                      <a:endParaRPr lang="en-US" dirty="0"/>
                    </a:p>
                  </a:txBody>
                  <a:tcPr/>
                </a:tc>
              </a:tr>
              <a:tr h="370840">
                <a:tc>
                  <a:txBody>
                    <a:bodyPr/>
                    <a:lstStyle/>
                    <a:p>
                      <a:r>
                        <a:rPr lang="en-US" dirty="0" smtClean="0"/>
                        <a:t>Voter 1</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2</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 3</a:t>
                      </a:r>
                      <a:endParaRPr lang="en-US" dirty="0"/>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1</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c>
                  <a:txBody>
                    <a:bodyPr/>
                    <a:lstStyle/>
                    <a:p>
                      <a:pPr algn="ctr"/>
                      <a:r>
                        <a:rPr lang="en-US" b="1" dirty="0" smtClean="0">
                          <a:solidFill>
                            <a:srgbClr val="00B050"/>
                          </a:solidFill>
                        </a:rPr>
                        <a:t>0</a:t>
                      </a:r>
                      <a:endParaRPr lang="en-US" b="1" dirty="0">
                        <a:solidFill>
                          <a:srgbClr val="00B050"/>
                        </a:solidFill>
                      </a:endParaRPr>
                    </a:p>
                  </a:txBody>
                  <a:tcPr/>
                </a:tc>
              </a:tr>
              <a:tr h="370840">
                <a:tc>
                  <a:txBody>
                    <a:bodyPr/>
                    <a:lstStyle/>
                    <a:p>
                      <a:r>
                        <a:rPr lang="en-US" dirty="0" smtClean="0"/>
                        <a:t>Voter 4</a:t>
                      </a:r>
                      <a:endParaRPr lang="en-US" dirty="0"/>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1</a:t>
                      </a:r>
                      <a:endParaRPr lang="en-US" b="1" dirty="0">
                        <a:solidFill>
                          <a:srgbClr val="FFC000"/>
                        </a:solidFill>
                      </a:endParaRPr>
                    </a:p>
                  </a:txBody>
                  <a:tcPr/>
                </a:tc>
                <a:tc>
                  <a:txBody>
                    <a:bodyPr/>
                    <a:lstStyle/>
                    <a:p>
                      <a:pPr algn="ctr"/>
                      <a:r>
                        <a:rPr lang="en-US" b="1" dirty="0" smtClean="0">
                          <a:solidFill>
                            <a:srgbClr val="FFC000"/>
                          </a:solidFill>
                        </a:rPr>
                        <a:t>0</a:t>
                      </a:r>
                      <a:endParaRPr lang="en-US" b="1" dirty="0">
                        <a:solidFill>
                          <a:srgbClr val="FFC000"/>
                        </a:solidFill>
                      </a:endParaRPr>
                    </a:p>
                  </a:txBody>
                  <a:tcPr/>
                </a:tc>
              </a:tr>
              <a:tr h="370840">
                <a:tc>
                  <a:txBody>
                    <a:bodyPr/>
                    <a:lstStyle/>
                    <a:p>
                      <a:r>
                        <a:rPr lang="en-US" dirty="0" smtClean="0"/>
                        <a:t>Voter</a:t>
                      </a:r>
                      <a:r>
                        <a:rPr lang="en-US" baseline="0" dirty="0" smtClean="0"/>
                        <a:t> 5</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t>Voter 6</a:t>
                      </a:r>
                      <a:endParaRPr lang="en-US" dirty="0"/>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0</a:t>
                      </a:r>
                      <a:endParaRPr lang="en-US" b="1" dirty="0">
                        <a:solidFill>
                          <a:srgbClr val="FF0000"/>
                        </a:solidFill>
                      </a:endParaRPr>
                    </a:p>
                  </a:txBody>
                  <a:tcPr/>
                </a:tc>
                <a:tc>
                  <a:txBody>
                    <a:bodyPr/>
                    <a:lstStyle/>
                    <a:p>
                      <a:pPr algn="ctr"/>
                      <a:r>
                        <a:rPr lang="en-US" b="1" dirty="0" smtClean="0">
                          <a:solidFill>
                            <a:srgbClr val="FF0000"/>
                          </a:solidFill>
                        </a:rPr>
                        <a:t>1</a:t>
                      </a:r>
                      <a:endParaRPr lang="en-US" b="1" dirty="0">
                        <a:solidFill>
                          <a:srgbClr val="FF0000"/>
                        </a:solidFill>
                      </a:endParaRPr>
                    </a:p>
                  </a:txBody>
                  <a:tcPr/>
                </a:tc>
                <a:tc>
                  <a:txBody>
                    <a:bodyPr/>
                    <a:lstStyle/>
                    <a:p>
                      <a:pPr algn="ctr"/>
                      <a:r>
                        <a:rPr lang="en-US" b="1" dirty="0" smtClean="0">
                          <a:solidFill>
                            <a:srgbClr val="FF0000"/>
                          </a:solidFill>
                        </a:rPr>
                        <a:t>1</a:t>
                      </a:r>
                    </a:p>
                  </a:txBody>
                  <a:tcPr/>
                </a:tc>
              </a:tr>
              <a:tr h="370840">
                <a:tc>
                  <a:txBody>
                    <a:bodyPr/>
                    <a:lstStyle/>
                    <a:p>
                      <a:r>
                        <a:rPr lang="en-US" dirty="0" smtClean="0">
                          <a:solidFill>
                            <a:schemeClr val="tx1"/>
                          </a:solidFill>
                        </a:rPr>
                        <a:t>Total</a:t>
                      </a:r>
                      <a:endParaRPr lang="en-US" dirty="0">
                        <a:solidFill>
                          <a:schemeClr val="tx1"/>
                        </a:solidFill>
                      </a:endParaRPr>
                    </a:p>
                  </a:txBody>
                  <a:tcPr/>
                </a:tc>
                <a:tc>
                  <a:txBody>
                    <a:bodyPr/>
                    <a:lstStyle/>
                    <a:p>
                      <a:pPr algn="ctr"/>
                      <a:r>
                        <a:rPr lang="en-US" b="1" dirty="0" smtClean="0">
                          <a:solidFill>
                            <a:schemeClr val="tx1"/>
                          </a:solidFill>
                        </a:rPr>
                        <a:t>4 -</a:t>
                      </a:r>
                      <a:r>
                        <a:rPr lang="en-US" b="1" baseline="0" dirty="0" smtClean="0">
                          <a:solidFill>
                            <a:schemeClr val="tx1"/>
                          </a:solidFill>
                        </a:rPr>
                        <a:t> 2</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3 -</a:t>
                      </a:r>
                      <a:r>
                        <a:rPr lang="en-US" b="1" baseline="0" dirty="0" smtClean="0">
                          <a:solidFill>
                            <a:schemeClr val="tx1"/>
                          </a:solidFill>
                        </a:rPr>
                        <a:t> 3</a:t>
                      </a:r>
                      <a:endParaRPr lang="en-US" b="1" dirty="0" smtClean="0">
                        <a:solidFill>
                          <a:schemeClr val="tx1"/>
                        </a:solidFill>
                      </a:endParaRPr>
                    </a:p>
                  </a:txBody>
                  <a:tcPr/>
                </a:tc>
                <a:tc>
                  <a:txBody>
                    <a:bodyPr/>
                    <a:lstStyle/>
                    <a:p>
                      <a:pPr algn="ctr"/>
                      <a:r>
                        <a:rPr lang="en-US" b="1" dirty="0" smtClean="0">
                          <a:solidFill>
                            <a:schemeClr val="tx1"/>
                          </a:solidFill>
                        </a:rPr>
                        <a:t>3 - 3</a:t>
                      </a:r>
                      <a:endParaRPr lang="en-US" b="1" dirty="0">
                        <a:solidFill>
                          <a:schemeClr val="tx1"/>
                        </a:solidFill>
                      </a:endParaRPr>
                    </a:p>
                  </a:txBody>
                  <a:tcPr/>
                </a:tc>
                <a:tc>
                  <a:txBody>
                    <a:bodyPr/>
                    <a:lstStyle/>
                    <a:p>
                      <a:pPr algn="ctr"/>
                      <a:r>
                        <a:rPr lang="en-US" b="1" dirty="0" smtClean="0">
                          <a:solidFill>
                            <a:schemeClr val="tx1"/>
                          </a:solidFill>
                        </a:rPr>
                        <a:t>2 - 4</a:t>
                      </a:r>
                    </a:p>
                  </a:txBody>
                  <a:tcPr/>
                </a:tc>
              </a:tr>
            </a:tbl>
          </a:graphicData>
        </a:graphic>
      </p:graphicFrame>
      <p:sp>
        <p:nvSpPr>
          <p:cNvPr id="5" name="TextBox 4"/>
          <p:cNvSpPr txBox="1"/>
          <p:nvPr/>
        </p:nvSpPr>
        <p:spPr>
          <a:xfrm>
            <a:off x="152401" y="4611469"/>
            <a:ext cx="2596884" cy="1200329"/>
          </a:xfrm>
          <a:prstGeom prst="rect">
            <a:avLst/>
          </a:prstGeom>
          <a:noFill/>
        </p:spPr>
        <p:txBody>
          <a:bodyPr wrap="square" rtlCol="0">
            <a:spAutoFit/>
          </a:bodyPr>
          <a:lstStyle/>
          <a:p>
            <a:r>
              <a:rPr lang="en-US" dirty="0"/>
              <a:t>Demo: </a:t>
            </a:r>
            <a:r>
              <a:rPr lang="en-US" dirty="0">
                <a:hlinkClick r:id="rId4"/>
              </a:rPr>
              <a:t>http://</a:t>
            </a:r>
            <a:r>
              <a:rPr lang="en-US" dirty="0" smtClean="0">
                <a:hlinkClick r:id="rId4"/>
              </a:rPr>
              <a:t>forum.truthcoin.info/index.php/topic,134.0.html</a:t>
            </a:r>
            <a:r>
              <a:rPr lang="en-US" dirty="0" smtClean="0"/>
              <a:t> </a:t>
            </a:r>
            <a:endParaRPr lang="en-US" dirty="0"/>
          </a:p>
        </p:txBody>
      </p:sp>
      <p:pic>
        <p:nvPicPr>
          <p:cNvPr id="7" name="Picture 2" descr="C:\Users\Psztorc\AppData\Local\Microsoft\Windows\Temporary Internet Files\Content.IE5\E1GD4TZG\MC900384170[1].wmf"/>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2884171" y="5460228"/>
            <a:ext cx="773429" cy="1397772"/>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p:cNvSpPr/>
          <p:nvPr/>
        </p:nvSpPr>
        <p:spPr>
          <a:xfrm>
            <a:off x="2819401" y="5404576"/>
            <a:ext cx="457200" cy="1453424"/>
          </a:xfrm>
          <a:prstGeom prst="downArrow">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L-Shape 5"/>
          <p:cNvSpPr/>
          <p:nvPr/>
        </p:nvSpPr>
        <p:spPr>
          <a:xfrm rot="18528726">
            <a:off x="2118915" y="5649157"/>
            <a:ext cx="1260738" cy="534955"/>
          </a:xfrm>
          <a:prstGeom prst="corner">
            <a:avLst>
              <a:gd name="adj1" fmla="val 33521"/>
              <a:gd name="adj2" fmla="val 3176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ight Arrow 8"/>
          <p:cNvSpPr/>
          <p:nvPr/>
        </p:nvSpPr>
        <p:spPr>
          <a:xfrm rot="8264474">
            <a:off x="3340828" y="4972463"/>
            <a:ext cx="2210396" cy="3145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0" y="0"/>
            <a:ext cx="4648200" cy="1143000"/>
          </a:xfrm>
        </p:spPr>
        <p:txBody>
          <a:bodyPr/>
          <a:lstStyle/>
          <a:p>
            <a:r>
              <a:rPr lang="en-US" dirty="0" smtClean="0"/>
              <a:t>Example 2:</a:t>
            </a:r>
            <a:endParaRPr lang="en-US" dirty="0"/>
          </a:p>
        </p:txBody>
      </p:sp>
      <p:sp>
        <p:nvSpPr>
          <p:cNvPr id="10" name="Rectangle 9"/>
          <p:cNvSpPr/>
          <p:nvPr/>
        </p:nvSpPr>
        <p:spPr>
          <a:xfrm>
            <a:off x="5181600" y="3124200"/>
            <a:ext cx="22860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082C95A6-F436-44CF-8E3B-7388B694EC46}" type="slidenum">
              <a:rPr lang="en-US" smtClean="0"/>
              <a:t>12</a:t>
            </a:fld>
            <a:endParaRPr lang="en-US"/>
          </a:p>
        </p:txBody>
      </p:sp>
    </p:spTree>
    <p:extLst>
      <p:ext uri="{BB962C8B-B14F-4D97-AF65-F5344CB8AC3E}">
        <p14:creationId xmlns:p14="http://schemas.microsoft.com/office/powerpoint/2010/main" val="978284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ps583\Desktop\Rplot.jpeg"/>
          <p:cNvPicPr>
            <a:picLocks noChangeAspect="1"/>
          </p:cNvPicPr>
          <p:nvPr/>
        </p:nvPicPr>
        <p:blipFill rotWithShape="1">
          <a:blip r:embed="rId2">
            <a:extLst>
              <a:ext uri="{28A0092B-C50C-407E-A947-70E740481C1C}">
                <a14:useLocalDpi xmlns:a14="http://schemas.microsoft.com/office/drawing/2010/main" val="0"/>
              </a:ext>
            </a:extLst>
          </a:blip>
          <a:srcRect t="18881" r="3200" b="2237"/>
          <a:stretch/>
        </p:blipFill>
        <p:spPr bwMode="auto">
          <a:xfrm>
            <a:off x="685800" y="914400"/>
            <a:ext cx="6781800" cy="5267946"/>
          </a:xfrm>
          <a:prstGeom prst="rect">
            <a:avLst/>
          </a:prstGeom>
          <a:noFill/>
          <a:ln>
            <a:noFill/>
          </a:ln>
          <a:extLst>
            <a:ext uri="{53640926-AAD7-44D8-BBD7-CCE9431645EC}">
              <a14:shadowObscured xmlns:a14="http://schemas.microsoft.com/office/drawing/2010/main"/>
            </a:ext>
          </a:extLst>
        </p:spPr>
      </p:pic>
      <p:sp>
        <p:nvSpPr>
          <p:cNvPr id="4" name="Slide Number Placeholder 3"/>
          <p:cNvSpPr>
            <a:spLocks noGrp="1"/>
          </p:cNvSpPr>
          <p:nvPr>
            <p:ph type="sldNum" sz="quarter" idx="12"/>
          </p:nvPr>
        </p:nvSpPr>
        <p:spPr/>
        <p:txBody>
          <a:bodyPr/>
          <a:lstStyle/>
          <a:p>
            <a:fld id="{082C95A6-F436-44CF-8E3B-7388B694EC46}" type="slidenum">
              <a:rPr lang="en-US" smtClean="0"/>
              <a:t>13</a:t>
            </a:fld>
            <a:endParaRPr lang="en-US"/>
          </a:p>
        </p:txBody>
      </p:sp>
      <p:cxnSp>
        <p:nvCxnSpPr>
          <p:cNvPr id="5" name="Straight Connector 4"/>
          <p:cNvCxnSpPr/>
          <p:nvPr/>
        </p:nvCxnSpPr>
        <p:spPr>
          <a:xfrm flipV="1">
            <a:off x="6248400" y="1028700"/>
            <a:ext cx="590277" cy="1181100"/>
          </a:xfrm>
          <a:prstGeom prst="line">
            <a:avLst/>
          </a:prstGeom>
          <a:ln w="76200">
            <a:solidFill>
              <a:schemeClr val="accent5">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181600" y="304800"/>
            <a:ext cx="3886200" cy="9906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dirty="0">
                <a:effectLst/>
                <a:latin typeface="Calibri"/>
                <a:ea typeface="Calibri"/>
                <a:cs typeface="Times New Roman"/>
              </a:rPr>
              <a:t>As others disagree with you, you benefit (up to a point)!</a:t>
            </a:r>
          </a:p>
        </p:txBody>
      </p:sp>
      <p:sp>
        <p:nvSpPr>
          <p:cNvPr id="16" name="Text Box 2"/>
          <p:cNvSpPr txBox="1">
            <a:spLocks noChangeArrowheads="1"/>
          </p:cNvSpPr>
          <p:nvPr/>
        </p:nvSpPr>
        <p:spPr bwMode="auto">
          <a:xfrm>
            <a:off x="152400" y="6134100"/>
            <a:ext cx="7870136" cy="495300"/>
          </a:xfrm>
          <a:prstGeom prst="rect">
            <a:avLst/>
          </a:prstGeom>
          <a:solidFill>
            <a:srgbClr val="FFFFFF"/>
          </a:solidFill>
          <a:ln w="57150">
            <a:solidFill>
              <a:schemeClr val="accent5">
                <a:lumMod val="60000"/>
                <a:lumOff val="40000"/>
              </a:schemeClr>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2400" b="1" dirty="0" smtClean="0">
                <a:effectLst/>
                <a:latin typeface="Calibri"/>
                <a:ea typeface="Calibri"/>
                <a:cs typeface="Times New Roman"/>
              </a:rPr>
              <a:t>Result: </a:t>
            </a:r>
            <a:r>
              <a:rPr lang="en-US" sz="2400" dirty="0" smtClean="0">
                <a:effectLst/>
                <a:latin typeface="Calibri"/>
                <a:ea typeface="Calibri"/>
                <a:cs typeface="Times New Roman"/>
              </a:rPr>
              <a:t>Cannot trust rival voters…no cartels or “voting pools”.</a:t>
            </a:r>
            <a:endParaRPr lang="en-US" sz="2400" dirty="0">
              <a:effectLst/>
              <a:latin typeface="Calibri"/>
              <a:ea typeface="Calibri"/>
              <a:cs typeface="Times New Roman"/>
            </a:endParaRPr>
          </a:p>
        </p:txBody>
      </p:sp>
    </p:spTree>
    <p:extLst>
      <p:ext uri="{BB962C8B-B14F-4D97-AF65-F5344CB8AC3E}">
        <p14:creationId xmlns:p14="http://schemas.microsoft.com/office/powerpoint/2010/main" val="137005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dailymail.co.uk/i/pix/2013/06/09/article-2338256-1A3139E4000005DC-479_634x405.jpg"/>
          <p:cNvPicPr>
            <a:picLocks noChangeAspect="1" noChangeArrowheads="1"/>
          </p:cNvPicPr>
          <p:nvPr/>
        </p:nvPicPr>
        <p:blipFill rotWithShape="1">
          <a:blip r:embed="rId3">
            <a:extLst>
              <a:ext uri="{28A0092B-C50C-407E-A947-70E740481C1C}">
                <a14:useLocalDpi xmlns:a14="http://schemas.microsoft.com/office/drawing/2010/main" val="0"/>
              </a:ext>
            </a:extLst>
          </a:blip>
          <a:srcRect l="15984" t="18107" r="11882" b="5515"/>
          <a:stretch/>
        </p:blipFill>
        <p:spPr bwMode="auto">
          <a:xfrm>
            <a:off x="2971800" y="2362200"/>
            <a:ext cx="337973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2514600"/>
            <a:ext cx="1353743" cy="136364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descr="Lance Armstrong interview with Oprah Winfr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2" y="5099994"/>
            <a:ext cx="2692398" cy="16154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81400" y="5404793"/>
            <a:ext cx="2776587" cy="131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7" descr="http://a.abcnews.com/images/Politics/abc_nixon_121116_wg.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2178" y="3429000"/>
            <a:ext cx="2325025" cy="13078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9" descr="http://i.huffpost.com/gadgets/slideshows/10241/slide_10241_134642_fre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178" y="1600200"/>
            <a:ext cx="1905000" cy="13854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5" descr="http://mulubinba.typepad.com/.a/6a00d8341dd88553ef0148c837cdb2970c-pi"/>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9442" r="14856"/>
          <a:stretch/>
        </p:blipFill>
        <p:spPr bwMode="auto">
          <a:xfrm>
            <a:off x="6705600" y="5410200"/>
            <a:ext cx="2286000" cy="13052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76200"/>
            <a:ext cx="7620000" cy="1447800"/>
          </a:xfrm>
          <a:solidFill>
            <a:schemeClr val="bg1"/>
          </a:solidFill>
          <a:ln>
            <a:solidFill>
              <a:schemeClr val="tx1"/>
            </a:solidFill>
          </a:ln>
        </p:spPr>
        <p:txBody>
          <a:bodyPr>
            <a:normAutofit fontScale="90000"/>
          </a:bodyPr>
          <a:lstStyle/>
          <a:p>
            <a:r>
              <a:rPr lang="en-US" b="1" dirty="0" smtClean="0"/>
              <a:t>Consistency #2: Time</a:t>
            </a:r>
            <a:r>
              <a:rPr lang="en-US" dirty="0"/>
              <a:t/>
            </a:r>
            <a:br>
              <a:rPr lang="en-US" dirty="0"/>
            </a:br>
            <a:r>
              <a:rPr lang="en-US" sz="2800" u="sng" dirty="0" smtClean="0"/>
              <a:t>After</a:t>
            </a:r>
            <a:r>
              <a:rPr lang="en-US" sz="2800" dirty="0" smtClean="0"/>
              <a:t> someone lets you down, </a:t>
            </a:r>
            <a:r>
              <a:rPr lang="en-US" sz="2800" u="sng" dirty="0" smtClean="0"/>
              <a:t>then</a:t>
            </a:r>
            <a:r>
              <a:rPr lang="en-US" sz="2800" dirty="0" smtClean="0"/>
              <a:t> stop trusting them! (Reputation)</a:t>
            </a:r>
            <a:endParaRPr lang="en-US" sz="2800" dirty="0"/>
          </a:p>
        </p:txBody>
      </p:sp>
      <p:sp>
        <p:nvSpPr>
          <p:cNvPr id="3" name="Slide Number Placeholder 2"/>
          <p:cNvSpPr>
            <a:spLocks noGrp="1"/>
          </p:cNvSpPr>
          <p:nvPr>
            <p:ph type="sldNum" sz="quarter" idx="12"/>
          </p:nvPr>
        </p:nvSpPr>
        <p:spPr/>
        <p:txBody>
          <a:bodyPr/>
          <a:lstStyle/>
          <a:p>
            <a:fld id="{082C95A6-F436-44CF-8E3B-7388B694EC46}" type="slidenum">
              <a:rPr lang="en-US" smtClean="0"/>
              <a:t>14</a:t>
            </a:fld>
            <a:endParaRPr lang="en-US"/>
          </a:p>
        </p:txBody>
      </p:sp>
      <p:sp>
        <p:nvSpPr>
          <p:cNvPr id="4" name="AutoShape 2" descr="data:image/jpeg;base64,/9j/4AAQSkZJRgABAQAAAQABAAD/2wCEAAkGBxQSEhUUEhQUFRUVFxwXFRcYFhgUFxQWGBQWFxQWFBcYHCggGB4lGxQVITEhJSkrLi4uFx8zODMsNygtLisBCgoKDg0OGBAQGCwfIB8sLCwsLCwsLCwsLCwsLCwsLCwsLCwsLCwsLCwsLCwsKy0sLCs3KywsLCwrNzcrKysrK//AABEIAP0AqwMBIgACEQEDEQH/xAAcAAABBQEBAQAAAAAAAAAAAAAFAAEDBAYCBwj/xAA9EAABAwIEAwYDBgQGAwEAAAABAAIRAyEEEjFBBVFxBiJhgZGxEzKhB0LB0eHwFFKS8SNDYnKCojNUsiT/xAAZAQADAQEBAAAAAAAAAAAAAAAAAQIDBAX/xAAiEQACAwADAAMBAAMAAAAAAAAAAQIDERIhMQQTQVEiMmH/2gAMAwEAAhEDEQA/APEgE6cJ1IxAJ0gnQAyQTpggB12uQu6dMuMNBJ8EihkldPCa0Sabo6J2cMJ1cB5IAoJFFKvBKgEjvDwVapw94EwjQKaiqq1/DO5Fcvwb/wCUx6piZTCkAXIEaroFNiQk0LpJIZzCYhdrlyAOITJyUlRJME6QSCkYoTpJ0AJJgkwpsNhi8203OyJN4cGiRfx1RoHHDuEZ7uIAWmwLaFMQJJO4HLoh9Cll0/O41EK5WqMa0Bs5munlY/MPb1UPstF/DPY8xTIzRp8pj8VHiKQJIqUxmGuxI3LXDfwKFOcHkQ0gtNjJB6SEdwuIJb/jAgj5HRIB5Ei8JYBFQwppRlOamdyNPB/5+CkrYQXgWJv7Ihw8NeLDUTrb/UPyV7+FlrdJ0KAMnQ4URmMaEi/PZdHhx2bI3c45R/xA1WiweEkuJuDUMDnH90uMOazKBJe/Ru0TYnw8N0wMpiOD03yHBo8RII89Fm+KcDNLvU3tqN8LEeW69EocDLwXVXfkFWxWGots1mbxk+zUJ4GHlhKWZbLjXAmPaXU4zja4J8jdY17CCQRBGoVp6Q1gsyYlMkqEJJJJAEmZdBycNUnwlJWHAKsYWhnPIC5PJQFkIph6WUBpudSBuf0QLC/h6RiGAR43PoiuBo5s0i5GvP8AVUcI0m2SPK/0Wk4dg4cLy06kfUdUhmfyODoG3t4c0R4fhr6yPvAAAxs4HfoimPwNOxBykTHNR0qclmgO50vzUlYyRvC258zSS3cSbbq5w7hxZWLC5xaYc2XE2vPt9UUwGEE8ufJX+JUXUjTeGyADcX6Ao0eA13Dmh2cS0t3HKPvDdd06jSQLC8EaWO4O4RTCsBayTqId4iD+izfaFpplpGwBB9x7JBhfrHKMt/mkRy5dTYITiD8N2d4zuN4Gx0DZ5QuavEbNJ1j6un2UVU53AGzRLidyOTeplCG0RVsSHZnVnuM6U2nKxvW9+iG4iiw3AaBtcolicIGHvQHwOUM5AcuqgrVyAB3nDckw084CZINfgXuuIHQkyh3EeC5wS43H3st+niFo8NRDgfhyw+REeMWI9EP4hWqNMENFrQDfXQygGYPE4csMHyOx6KFaXjOGcaYe50yJ0iHDZZpaJkMSSSSYi41itNYosOVaChmsSNjLjqiuDo5psfGLfVD6YujOHflGuUbc0Ey9DnC8GREC42ubIvVAAtY7wbeBgoPwmvJH+I4HrE/VX+J4sbkknxP6KJMuC1kZJ01HiVJTpDp9fRV8KJvyVqnUyiSCbwANzyH5rBze9HdGtZ2E8FTLRrbYzHrKJ0MRILc5cPBpcB5hBsCwvMuIJH9I8Gjfqj1AN0Nx9PRT9mF/RvZUqODCAHCPS6G8Wa5zTFxaN4haQ0GkEGFTODyGGkFpHoQqVhDoMIHES29tPpH0KehxPK/SYEDwiAPYoyeGuz1XATs0Rry91Ro9nngSRfKB53J9wtFNGEqWwfiOI56mcgHwP66omHiqwZngeAA6anVUz2eqTJaemyp18K9hk26XMdVfNMzdUl+Fw4N1N003yRcSYnqOSatUFWW5Sw/ML6Ea5Tuqx4s2m8dx7h98PgyN4sFdxNAF4ey41HTf6FMzAhwOak/O4kgGNrxY+qxJW+4jisodbmfpP4fVYF2quJEhkkklRJdwrlcDkMw7rq+QoZrEvYMiRP8Ac7IjT1kifY9Sh3DKckHl0uitVgiZHughkpqEabfuyI4PFfFEPEOFpix81y3DiC4GByO/JNh6Za7nz/e6mbWGtaehSlTsAN12KOZ8bNsPxjxMeymw0Bs8gT9LK5g6Y+GBvqepXG2ejH3BmHKLIjhzuqmSytUBa2qhHUuy9TIC7dB01CqU38xCmJ8j7oYuJ0614UJrXXVUHfVValS/VItQHq1IlB+IGQbf2RHEAkFC67pt1VL0ixdGZx+GDXWkjUdFbo1HFkmBbobG0eseS6qi4nTa20qbG0GhjY56cpEWXXB6jyLY4zO47vEA6Fpv46D2+qxtUXPVbc7HkSPrNx5rIcSo5Krx4z5G491tE55FVJJJUSdtRCiSYA1OiotCPdlaWbE0wdBJ9Aok8WmtcdaRYoUvh2eCDuCLKSvVEWEeZWg4jhy9xaAMw0sgHE6dRtqmYcobA9lnCaka3VOAS4Tj85DDEn9lE61MZhCCcIwDXfO2Z5/mrJ4dWYZw9QkfyP7w8pU2NbhdCaW4GaFUAOk7H6Kvi+0OUQwE87exQGjjqnxQ2u34ZE6yGnneCj+Boshr6zwwahoi3WZUcUvTTm23nRA3tJ3Zgk73Vrh/aWoTPw9PHTzRI18BUgGqCeUg/SFE7hLB3qDw4btd+EaIbivwqLsb6YaweLFUDxCI5Ity5oNwmu2csZXN1adRO87hF6huFhI7oSbR02nudFDXASrV5kcv2Vl+K167Scp/TonGOinbxD2IPihWJpxM+X4rP0+L1qZOc5xvOvkrNPjzKgLCbn5evIqvqaMH8iMv+Er6YMT+wdVBjKxDCwXAvIvl6rjG4mKbY+bQDmZhWsDakQ6Lj/sLH6wt610cXyH2ZzBVR8TKTqD6wYn0Ky/Gamas49PZHMfVbTqAjxnodSsxVfJJ5lbxRytnCSSSokk+Ii/ZvGiniKbjpmg9HWPugrkmlS46sLjLi0z2LCN//Q/wAP4fgqXbSsHmm3lr+CbsvxAVQ2pPeLMrv9zP0IVfiwD3tvcBxdHPafRccItTPUtknVv9IcG4htvBHuGgboXQo90dJKscLeXTeAFNj3QrXFJF7tNhQ9lOIBL76cih9Ls21x7xM8ibIxi2hzIHzNIc06CRt56eavYHEUqrL6ixmxB5HxUqTSK4Ll2jPO7J02ZSDoc0SC2bbeSKYfhnekECfToEXbRpx+pSq5WjkAOluabm2VCtLxGf4oRTqNDXZqoiQORIsfdGMZjy2HZC614Ldd7SssMOPjOqNmHG0mZJ1I5BEsViYZdKX4OtPG2QYHjQdmyhzqhM5SCMoOkjfRWqmOYIbiHG5s1sCfC0k/RVeyzJqnu5m5QddCdvoVoeJcIovHeYPyPgr1IzScloHZh8DWE0zPR91ne0XBRTGam+QNiRI6EIhiuzrGtJpuyHUa+ircP4fVqkMqEkfgqUv3TKUHmNFHgpzFmc2AcT1jxUmLxwE6RG3XM4oX2iLqOIcykSA1om0zMzPkhFfFyCSNF0Q8OKz/Y64h3m5jcgHylAyrdbGkiAIG6qLRGTEkkkmI6emCZOEAa7sZXDXOYTGYZm+Dm7+hhabheHzEuIkuHud/qsLwPEBlVjjpMeei9J4JUFyevv+X1WMl22dEJbFIpY90CIjn4p8F3G+64x5JPRdsZpOi5Wd8e2EKDy7T9VfZw0P7wLmPt3mm/mND5qtgIG3mtDw2o0Rm03UHV1nhUp4CqPmc0jmBB94VXiWAMZnOLo0bbL5jfzRHiOOJ+Ugdd+iAcSe6A0yJuU16GdawfSku/cK7imBzSLTHJQcLxLM8b8jafETqjOKrAz3Yt9U36EGmgBwdzqbiQCctnAalvh4jVav+KD2SDmB31QDs5WBxBE6+kjZaLGcGBJczNTJ1LdD4ltwiS7Ih50Uy9h128ELxmNZQDqpOtmt3edgAruK4c8f5rv6WhZ/HZQ6XS4t+Un7vQCwSikKxP0y1Vzy91Sp87jmcOV7BD+PtY2lTDT3qjnPcP5ROVo+hKO4sB7a1S/dBJjVYitVLjJ8ui7YLUeTa8bI0kklqYCSSSQAkkkkAWMI7vAHQ2/VemcHfIa1veIAHQxf8F5YCvRuzWLaGsLZOax9nQpktLg8YTxOGIB666yiFKj3QI1V57G5bgEfiuqVEtjNy05TzXHZE9KqSZCaOUdFHRfVfo2PElGHMkc4QvFmpTiGz/MZsSdoCiC301sscXiJsO0g94gkLnH0y4i1xpvZCMPxglxaWhkO3EE9J2lEf4qQ6fXfxV/WQ/kvO0c1sIHE5iARF9wdp5IbjaL7NzEtOsfMQNQDsiBrfEDgCY1POWtNvFS/DALdyBA8BrPjzV8DJ36LhFBjHh+QNgd0DRvMnmVoXcQBEShbWtIAG9wfDeZ5Lmrg7DLObQxvyMLJwZ0xvrZZxVS3ksPxmp3vVaivmDZMrI8RaYe88rfVKHo7Z/4lWkwtwVd5FnNI8zyKwBXovaUijgGsvLg0Eb7Ekctl52V3QXR49j1jJJJKzMSSSSAEkkkgBLV9ksYW6CS05gOfksojvZh3e81MvCoLXh6lw7HNqDYd6b38QEXYAb7DfW5WNpP+GQRob+APWbLT4DFlw+ay55Y0ddacXgSw5F99iVXxLZ5+Pj1/JTYN23r57JsQznp+XPksnDo3jZsjOYvBB1yD1N7JUOCvd8r4B5m1wRoeqv1zLgNuQG23QKRtQBu2oi+yXnhty/qKTMBVpfKRoW6AwD/AHVXE1qzZMA2I3Av4af3R9oAggzYz+/JQ1aDSPHr6KuTRLcGs4md4cK7gAHhpboQJ9ZstNwrBVGmXVJsLnw0EfvVV8Dhg02E+PMb3RxjIaDyBt7I5NmUoQSKnFWTaNj+/qsvicAXnKbAGXdBFvqtXUE+engd5+izvabizaILyNGxExmOx9064E3W9YjB9vOJ53ikPu6+HIeiyKsY7EfEe5x3Mquu1dHnN6JJJJACSSSQAkkk4CAGAWg7P4YjvbTHmAgjQt72WwAq4W2uY+RFxPqlLwqLx6Xm08zMp5It2fqEtjcW5KhgwbtIgjUHUK5ww5Xkc7rik/w9KKTxhzDYgsJG7rTyI1VmocwgG03HvdQVGAjT6key5pMynv3CcZJrCJVuL1HVagY8JHppdUm4MucTaG9dd/JGqEEXi/0H91y+iZGw97n0Q4lwuX6Dn0TEc9/0VbCB8yd7Ty8kbc2OmW/hJVSm6CRBM7+6nGaysjmj4FpdIIuNLx/ZXcXioDW6mI/f72VEYttIPe51gI5noEKdxEBhqPJA+seC0SxHJKXN9F7iXEQ29r/QdF5N2t426vVcNALR+K2nGHu+E6vVJDQLNMSbd0GOq8sqvzEk6kytq8ZhcmvThJJJamAk8JlYosSY0tIMqfKidKiFL8FqXIrgCMi6ATpwqIHC9C+y6rnFWkdiHjoZB+o+q89C2H2X4nJjmNOlRpZ1Oo9igD0vG8E+IMzIFUC2weP5T48igdNonSCLEEQQRzC9Cq4fcIbxjgXx/wDEpWrDUaCqBz5O8d1hZXvaOmm3j0/ANRKsi/72Q/D14Ja4ZXtsWmxB5EIjTOhXG1jPRT1DGgR8vp+qlbXP3mvtcgXnwXbSpWpqxoiVMWUncSaDdrvABpObwmOt1RxvERENY5zv6R6lFqrt0Mr3M6K/tf8ACPoQHpYZ1RwNUjK2+UafqpuIN+LUay2VneI6aDzKs1DlBKEVDUeCKYjOe888uTeaFsmNuNaMv2+4z8Rwos0bd0aE8ljFpe02CFJzANwZO5Mi5QCoyV2wjxWHnWT5y0gSSISVGYlYoPVdJABdpkWUZBVOjXIVoYsKMNFIqpJJ1ZmOFe4NjvgV6VYf5b2v6gEZh6SqIXQQB9WU4cARcESOh0Q7i/HcLhHNbiKzKTniWh03AMTIFr81X+z3F/GwGHeTJyZT1b3T7Lxz7T+KfH4hXg92mRSb/wAB3v8AsXeiQHtNV+Ax8AV6Lqn3X03tzief8w8ChHEOBYnDGY+JT/nZeP8Ac3ULwSnzG2+h9Vr+zf2lY/BgNFX41Mfcrd6Bya/5h6lZzqUjau6UPD0KjjR/dWhiAoeD9u+F8QhuIYMNWNpdZrif5agtrs6ESxXZFwcfg16eT/VMib7WK5pUNHZD5MX6Dq9Uc1QqVMxhoLidABJKuYrh9KkC6pWqVsolzabQwASBdzjzIWl7I8Tw1Wg92GZkdTqOpVQYc5r2GDLtwdQU40P9FP5UV4ZqnwB0B2JsNRSm7uXxCNB4eqr8QGWeewGgHILRcSr3uUCqgOJlzR5hdMYpeHHKbk+zzrtxhCGsftMeon8FjV6f9p2QYSkGlpJq7EHRjuS8wK0RkM5sqJ1Hkpk6AKhbCZW4XBpBAFdOu3UiuIQBMnSSQA66C5XSAPdPsQx2bA1GH/Iqu/peM4+uZeJ4usajnPOr3OeernFx916F9j/Evh0uItP/AK5qDqxrwf8A6C88A7oHgEASMsFBUeF2SoN0AdSrNPG1WiBUqAcg90eG66o4J1R7WUml73mGtFySjFXsdjKbSX4aqMt3d2Y9EAUhx7ENDmCq/K+MwMOsCCACbi4GnJNSxlRubLUeC85nQ4jM7m6NTdUIgrplXWNAgCzVxLzq956uKgdVO5J8yV010qu4FAHFV5JC5K5cbhOgBJ0ySAHSSSQAkoSSQBGkkUkAOEzik4rgIA1PYTEEVqrGyTWw1amBzcaeYAf0lApsOiKdiMV8LH4V+zazJ6E5T9HFfSLexeAzl38JQLi4uJLAZJMk3SA+YcJgatYxSpvef9LS72C33Zj7HsVX72JIw7Nh81Q/8dG+ZXvFLDspiKbGsGwa0NA9FN8LIRcmfdAGW7LdhcNw+XUmZ6kQaj+84D/TPy+SO1Wzf1RTLZV8qQzyXtx9lorl1bBlrXm7qR7rXHcsP3T4aLyHFYF9J5pVGljmnvNcIPmvrWpQ3Wd7V9kMPjWn4zIeB3KjbPbyvuPApoR82BsLkEStJ2t7F4nAmXtz0j8tVvy/8h90rP4PBvr1KdGn89VwaPDmT4AXTAFlwzLoqPE08r3NBkNcQDzgkT9F00ygB0kkkAOkkkgBJJJIAjSSC5eUAM4pBcpwgC1hKha4OGoII6gyF9d8KxwrUadRt/iMa4ebQb+q+QaBuvpX7HMc5/DqYd9xz2D/AGtdb3SYGudUJkclZDszJ3Cpv/8AIVZwX3wgZZBsoXNUjD3U4CQHFM7Fc4inKmyJyEAUq+GDqZa5ocDYgiQRyIOqxNbsxhcB8XEUGCm403Tu1rWsc45Afl02W+xZgLF/aNULcBiSNRh6keYDfZxTA+XpT03QUiuHJiLKSZhkLpACSSSQAkkikg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ia.media-imdb.com/images/M/MV5BMTA0Mjc0NzExNzBeQTJeQWpwZ15BbWU3MDEzMzQ3MDI@._V1_SY317_CR0,0,214,317_AL_.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1874162"/>
            <a:ext cx="1785257" cy="264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85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1143000"/>
          </a:xfrm>
        </p:spPr>
        <p:txBody>
          <a:bodyPr>
            <a:normAutofit fontScale="90000"/>
          </a:bodyPr>
          <a:lstStyle/>
          <a:p>
            <a:r>
              <a:rPr lang="en-US" dirty="0" smtClean="0"/>
              <a:t>How to ‘tie’ people to a permanent reputation (as they are so-tied in real life)?</a:t>
            </a:r>
            <a:endParaRPr lang="en-US" dirty="0"/>
          </a:p>
        </p:txBody>
      </p:sp>
      <p:sp>
        <p:nvSpPr>
          <p:cNvPr id="3" name="Content Placeholder 2"/>
          <p:cNvSpPr>
            <a:spLocks noGrp="1"/>
          </p:cNvSpPr>
          <p:nvPr>
            <p:ph idx="1"/>
          </p:nvPr>
        </p:nvSpPr>
        <p:spPr>
          <a:xfrm>
            <a:off x="228600" y="1447800"/>
            <a:ext cx="8458200" cy="5257800"/>
          </a:xfrm>
        </p:spPr>
        <p:txBody>
          <a:bodyPr>
            <a:normAutofit lnSpcReduction="10000"/>
          </a:bodyPr>
          <a:lstStyle/>
          <a:p>
            <a:r>
              <a:rPr lang="en-US" b="1" dirty="0" smtClean="0"/>
              <a:t>Allow</a:t>
            </a:r>
            <a:r>
              <a:rPr lang="en-US" dirty="0" smtClean="0"/>
              <a:t> them to become owners in an abstract corporation.</a:t>
            </a:r>
          </a:p>
          <a:p>
            <a:pPr lvl="1"/>
            <a:r>
              <a:rPr lang="en-US" dirty="0" smtClean="0"/>
              <a:t>Must ‘buy in’ (prevents Sybil attacks).</a:t>
            </a:r>
          </a:p>
          <a:p>
            <a:pPr lvl="1"/>
            <a:r>
              <a:rPr lang="en-US" dirty="0"/>
              <a:t>Positive selection effect </a:t>
            </a:r>
            <a:r>
              <a:rPr lang="en-US" dirty="0" smtClean="0"/>
              <a:t>(only those who want to do this can buy).</a:t>
            </a:r>
          </a:p>
          <a:p>
            <a:pPr lvl="1"/>
            <a:r>
              <a:rPr lang="en-US" dirty="0" smtClean="0"/>
              <a:t>Financial Asset</a:t>
            </a:r>
          </a:p>
          <a:p>
            <a:pPr lvl="4"/>
            <a:r>
              <a:rPr lang="en-US" sz="2400" dirty="0" smtClean="0"/>
              <a:t>No ‘retirement attack’ (retirees can simply sell).</a:t>
            </a:r>
          </a:p>
          <a:p>
            <a:pPr lvl="4"/>
            <a:r>
              <a:rPr lang="en-US" sz="2400" u="sng" dirty="0" smtClean="0"/>
              <a:t>All users</a:t>
            </a:r>
            <a:r>
              <a:rPr lang="en-US" sz="2400" dirty="0" smtClean="0"/>
              <a:t> earn dividends on </a:t>
            </a:r>
            <a:r>
              <a:rPr lang="en-US" sz="2400" u="sng" dirty="0" smtClean="0"/>
              <a:t>all future resolutions.</a:t>
            </a:r>
            <a:r>
              <a:rPr lang="en-US" sz="2400" dirty="0" smtClean="0"/>
              <a:t> </a:t>
            </a:r>
          </a:p>
          <a:p>
            <a:r>
              <a:rPr lang="en-US" b="1" dirty="0" smtClean="0"/>
              <a:t>Penalize </a:t>
            </a:r>
            <a:r>
              <a:rPr lang="en-US" dirty="0" smtClean="0"/>
              <a:t>bad behavior by </a:t>
            </a:r>
            <a:r>
              <a:rPr lang="en-US" u="sng" dirty="0" smtClean="0"/>
              <a:t>reducing ownership</a:t>
            </a:r>
            <a:r>
              <a:rPr lang="en-US" dirty="0" smtClean="0"/>
              <a:t>.</a:t>
            </a:r>
          </a:p>
          <a:p>
            <a:pPr lvl="1"/>
            <a:r>
              <a:rPr lang="en-US" dirty="0" smtClean="0"/>
              <a:t>Non-conformity (measured via SVD-consensus)</a:t>
            </a:r>
          </a:p>
          <a:p>
            <a:pPr lvl="1"/>
            <a:r>
              <a:rPr lang="en-US" dirty="0" smtClean="0"/>
              <a:t>Laziness (failure to vote on-time, every-time).</a:t>
            </a:r>
          </a:p>
        </p:txBody>
      </p:sp>
      <p:pic>
        <p:nvPicPr>
          <p:cNvPr id="4" name="Picture 8" descr="http://3.imimg.com/data3/SI/NA/MY-3847600/oval-funnel-500x500.jpg"/>
          <p:cNvPicPr>
            <a:picLocks noChangeAspect="1" noChangeArrowheads="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1081421" y="4114800"/>
            <a:ext cx="3748421" cy="13287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99102" y="340773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75523" y="340773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251944" y="340773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628364" y="3407738"/>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04785" y="3407738"/>
            <a:ext cx="376421" cy="680283"/>
          </a:xfrm>
          <a:prstGeom prst="rect">
            <a:avLst/>
          </a:prstGeom>
          <a:noFill/>
          <a:extLst>
            <a:ext uri="{909E8E84-426E-40DD-AFC4-6F175D3DCCD1}">
              <a14:hiddenFill xmlns:a14="http://schemas.microsoft.com/office/drawing/2010/main">
                <a:solidFill>
                  <a:srgbClr val="FFFFFF"/>
                </a:solidFill>
              </a14:hiddenFill>
            </a:ext>
          </a:extLst>
        </p:spPr>
      </p:pic>
      <p:sp>
        <p:nvSpPr>
          <p:cNvPr id="23" name="Right Arrow 22"/>
          <p:cNvSpPr/>
          <p:nvPr/>
        </p:nvSpPr>
        <p:spPr>
          <a:xfrm rot="10141363">
            <a:off x="909092" y="4512615"/>
            <a:ext cx="2607839" cy="31450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7562734">
            <a:off x="5802825" y="4128388"/>
            <a:ext cx="965411" cy="34146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flipV="1">
            <a:off x="457200" y="4188281"/>
            <a:ext cx="445806" cy="914400"/>
          </a:xfrm>
          <a:prstGeom prst="downArrow">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Down Arrow 25"/>
          <p:cNvSpPr/>
          <p:nvPr/>
        </p:nvSpPr>
        <p:spPr>
          <a:xfrm flipV="1">
            <a:off x="7063733" y="3237305"/>
            <a:ext cx="445806" cy="914400"/>
          </a:xfrm>
          <a:prstGeom prst="downArrow">
            <a:avLst/>
          </a:prstGeom>
          <a:solidFill>
            <a:schemeClr val="dk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L-Shape 26"/>
          <p:cNvSpPr/>
          <p:nvPr/>
        </p:nvSpPr>
        <p:spPr>
          <a:xfrm rot="18528726">
            <a:off x="-103053" y="4277557"/>
            <a:ext cx="1260738" cy="534955"/>
          </a:xfrm>
          <a:prstGeom prst="corner">
            <a:avLst>
              <a:gd name="adj1" fmla="val 33521"/>
              <a:gd name="adj2" fmla="val 3176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L-Shape 27"/>
          <p:cNvSpPr/>
          <p:nvPr/>
        </p:nvSpPr>
        <p:spPr>
          <a:xfrm rot="18528726">
            <a:off x="6490536" y="3264688"/>
            <a:ext cx="1260738" cy="534955"/>
          </a:xfrm>
          <a:prstGeom prst="corner">
            <a:avLst>
              <a:gd name="adj1" fmla="val 33521"/>
              <a:gd name="adj2" fmla="val 31760"/>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p:cNvSpPr/>
          <p:nvPr/>
        </p:nvSpPr>
        <p:spPr>
          <a:xfrm>
            <a:off x="7645872" y="3429000"/>
            <a:ext cx="1094246" cy="76200"/>
          </a:xfrm>
          <a:prstGeom prst="rect">
            <a:avLst/>
          </a:prstGeom>
          <a:solidFill>
            <a:schemeClr val="dk1">
              <a:alpha val="4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Slide Number Placeholder 29"/>
          <p:cNvSpPr>
            <a:spLocks noGrp="1"/>
          </p:cNvSpPr>
          <p:nvPr>
            <p:ph type="sldNum" sz="quarter" idx="12"/>
          </p:nvPr>
        </p:nvSpPr>
        <p:spPr/>
        <p:txBody>
          <a:bodyPr/>
          <a:lstStyle/>
          <a:p>
            <a:fld id="{082C95A6-F436-44CF-8E3B-7388B694EC46}" type="slidenum">
              <a:rPr lang="en-US" smtClean="0"/>
              <a:t>15</a:t>
            </a:fld>
            <a:endParaRPr lang="en-US"/>
          </a:p>
        </p:txBody>
      </p:sp>
      <p:sp>
        <p:nvSpPr>
          <p:cNvPr id="5" name="TextBox 4"/>
          <p:cNvSpPr txBox="1"/>
          <p:nvPr/>
        </p:nvSpPr>
        <p:spPr>
          <a:xfrm>
            <a:off x="7620000" y="3197423"/>
            <a:ext cx="1605952" cy="307777"/>
          </a:xfrm>
          <a:prstGeom prst="rect">
            <a:avLst/>
          </a:prstGeom>
          <a:noFill/>
        </p:spPr>
        <p:txBody>
          <a:bodyPr wrap="none" rtlCol="0">
            <a:spAutoFit/>
          </a:bodyPr>
          <a:lstStyle/>
          <a:p>
            <a:r>
              <a:rPr lang="en-US" sz="1400" dirty="0" err="1" smtClean="0"/>
              <a:t>smooths</a:t>
            </a:r>
            <a:r>
              <a:rPr lang="en-US" sz="1400" dirty="0" smtClean="0"/>
              <a:t> cash flows</a:t>
            </a:r>
            <a:endParaRPr lang="en-US" sz="1400" dirty="0"/>
          </a:p>
        </p:txBody>
      </p:sp>
    </p:spTree>
    <p:extLst>
      <p:ext uri="{BB962C8B-B14F-4D97-AF65-F5344CB8AC3E}">
        <p14:creationId xmlns:p14="http://schemas.microsoft.com/office/powerpoint/2010/main" val="1160916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4762234" y="4734552"/>
            <a:ext cx="70526" cy="334449"/>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2743201" y="4433530"/>
            <a:ext cx="438710" cy="67911"/>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p:nvPr/>
        </p:nvCxnSpPr>
        <p:spPr>
          <a:xfrm>
            <a:off x="4908960" y="4814945"/>
            <a:ext cx="442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917343" y="4813170"/>
            <a:ext cx="5061" cy="355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Parallelogram 113"/>
          <p:cNvSpPr/>
          <p:nvPr/>
        </p:nvSpPr>
        <p:spPr>
          <a:xfrm rot="16399441">
            <a:off x="4888359" y="4798127"/>
            <a:ext cx="183488" cy="98813"/>
          </a:xfrm>
          <a:prstGeom prst="parallelogram">
            <a:avLst>
              <a:gd name="adj" fmla="val 94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3983290" y="5118798"/>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flipH="1">
            <a:off x="4210443" y="5118116"/>
            <a:ext cx="190612" cy="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Can 234"/>
          <p:cNvSpPr/>
          <p:nvPr/>
        </p:nvSpPr>
        <p:spPr>
          <a:xfrm>
            <a:off x="6307231" y="998790"/>
            <a:ext cx="1625413" cy="3287113"/>
          </a:xfrm>
          <a:prstGeom prst="can">
            <a:avLst/>
          </a:prstGeom>
          <a:solidFill>
            <a:srgbClr val="FF0000">
              <a:alpha val="13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800" b="1" dirty="0" smtClean="0">
                <a:solidFill>
                  <a:srgbClr val="C00000"/>
                </a:solidFill>
              </a:rPr>
              <a:t>Sports</a:t>
            </a:r>
            <a:endParaRPr lang="en-US" sz="2800" b="1" dirty="0">
              <a:solidFill>
                <a:srgbClr val="C00000"/>
              </a:solidFill>
            </a:endParaRPr>
          </a:p>
        </p:txBody>
      </p:sp>
      <p:sp>
        <p:nvSpPr>
          <p:cNvPr id="234" name="Can 233"/>
          <p:cNvSpPr/>
          <p:nvPr/>
        </p:nvSpPr>
        <p:spPr>
          <a:xfrm>
            <a:off x="3143250" y="1019495"/>
            <a:ext cx="2895600" cy="3287113"/>
          </a:xfrm>
          <a:prstGeom prst="can">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2">
                  <a:lumMod val="75000"/>
                </a:schemeClr>
              </a:solidFill>
            </a:endParaRPr>
          </a:p>
          <a:p>
            <a:pPr algn="ctr"/>
            <a:r>
              <a:rPr lang="en-US" sz="2800" b="1" dirty="0" smtClean="0">
                <a:solidFill>
                  <a:schemeClr val="tx2">
                    <a:lumMod val="75000"/>
                  </a:schemeClr>
                </a:solidFill>
              </a:rPr>
              <a:t>Main</a:t>
            </a:r>
            <a:endParaRPr lang="en-US" sz="2800" b="1" dirty="0">
              <a:solidFill>
                <a:schemeClr val="tx2">
                  <a:lumMod val="75000"/>
                </a:schemeClr>
              </a:solidFill>
            </a:endParaRPr>
          </a:p>
        </p:txBody>
      </p:sp>
      <p:sp>
        <p:nvSpPr>
          <p:cNvPr id="2" name="Title 1"/>
          <p:cNvSpPr>
            <a:spLocks noGrp="1"/>
          </p:cNvSpPr>
          <p:nvPr>
            <p:ph type="title"/>
          </p:nvPr>
        </p:nvSpPr>
        <p:spPr>
          <a:xfrm>
            <a:off x="457200" y="-84390"/>
            <a:ext cx="8295490" cy="998790"/>
          </a:xfrm>
        </p:spPr>
        <p:txBody>
          <a:bodyPr anchor="ctr">
            <a:noAutofit/>
          </a:bodyPr>
          <a:lstStyle/>
          <a:p>
            <a:pPr algn="ctr"/>
            <a:r>
              <a:rPr lang="en-US" sz="3200" dirty="0" err="1" smtClean="0"/>
              <a:t>Truthcoin</a:t>
            </a:r>
            <a:r>
              <a:rPr lang="en-US" sz="3200" dirty="0" smtClean="0"/>
              <a:t> Graphic: Two Coin Types</a:t>
            </a:r>
            <a:endParaRPr lang="en-US" sz="3200" dirty="0"/>
          </a:p>
        </p:txBody>
      </p:sp>
      <p:sp>
        <p:nvSpPr>
          <p:cNvPr id="4" name="Text Placeholder 3"/>
          <p:cNvSpPr>
            <a:spLocks noGrp="1"/>
          </p:cNvSpPr>
          <p:nvPr>
            <p:ph type="body" sz="half" idx="2"/>
          </p:nvPr>
        </p:nvSpPr>
        <p:spPr>
          <a:xfrm>
            <a:off x="228600" y="1676400"/>
            <a:ext cx="3591373" cy="4297363"/>
          </a:xfrm>
        </p:spPr>
        <p:txBody>
          <a:bodyPr>
            <a:noAutofit/>
          </a:bodyPr>
          <a:lstStyle/>
          <a:p>
            <a:r>
              <a:rPr lang="en-US" sz="2400" b="1" dirty="0" smtClean="0"/>
              <a:t>Owners</a:t>
            </a:r>
          </a:p>
          <a:p>
            <a:r>
              <a:rPr lang="en-US" sz="2400" b="1" dirty="0" smtClean="0"/>
              <a:t>(“Reputation”)</a:t>
            </a:r>
          </a:p>
          <a:p>
            <a:endParaRPr lang="en-US" sz="1100" dirty="0"/>
          </a:p>
          <a:p>
            <a:r>
              <a:rPr lang="en-US" sz="2400" dirty="0" smtClean="0"/>
              <a:t>Branches</a:t>
            </a:r>
          </a:p>
          <a:p>
            <a:endParaRPr lang="en-US" sz="2000" dirty="0"/>
          </a:p>
          <a:p>
            <a:r>
              <a:rPr lang="en-US" sz="2400" dirty="0" smtClean="0"/>
              <a:t>Decisions</a:t>
            </a:r>
          </a:p>
          <a:p>
            <a:endParaRPr lang="en-US" sz="2400" dirty="0" smtClean="0"/>
          </a:p>
          <a:p>
            <a:endParaRPr lang="en-US" sz="1000" dirty="0"/>
          </a:p>
          <a:p>
            <a:r>
              <a:rPr lang="en-US" sz="2400" dirty="0" smtClean="0"/>
              <a:t>Markets</a:t>
            </a:r>
          </a:p>
          <a:p>
            <a:endParaRPr lang="en-US" sz="2400" dirty="0" smtClean="0"/>
          </a:p>
          <a:p>
            <a:endParaRPr lang="en-US" sz="1000" dirty="0"/>
          </a:p>
          <a:p>
            <a:r>
              <a:rPr lang="en-US" sz="2400" b="1" dirty="0" smtClean="0"/>
              <a:t>Owners (“Cash”)</a:t>
            </a:r>
            <a:br>
              <a:rPr lang="en-US" sz="2400" b="1" dirty="0" smtClean="0"/>
            </a:br>
            <a:r>
              <a:rPr lang="en-US" sz="2400" b="1" dirty="0" smtClean="0"/>
              <a:t>(“</a:t>
            </a:r>
            <a:r>
              <a:rPr lang="en-US" sz="2400" b="1" dirty="0" err="1" smtClean="0"/>
              <a:t>Bitcoin</a:t>
            </a:r>
            <a:r>
              <a:rPr lang="en-US" sz="2400" b="1" dirty="0" smtClean="0"/>
              <a:t>”)</a:t>
            </a:r>
            <a:endParaRPr lang="en-US" sz="2400" b="1" dirty="0"/>
          </a:p>
        </p:txBody>
      </p:sp>
      <p:sp>
        <p:nvSpPr>
          <p:cNvPr id="5" name="Oval 4"/>
          <p:cNvSpPr/>
          <p:nvPr/>
        </p:nvSpPr>
        <p:spPr>
          <a:xfrm>
            <a:off x="3421044"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1607" y="184404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243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79254" y="1795182"/>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968351" y="190948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25912" y="18193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52931" y="2203076"/>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952240" y="1819387"/>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99304" y="19023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9922" y="2160045"/>
            <a:ext cx="228600" cy="228600"/>
          </a:xfrm>
          <a:prstGeom prst="ellipse">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67953" y="2219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18448"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7660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2900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70163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4238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5959"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90620" y="62277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208705" y="602428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18380" y="63801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675430" y="60198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27830" y="61722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00469" y="632460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4121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703121" y="604490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46363" y="55930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322246" y="61928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80996" y="5723292"/>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88604" y="585074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87495" y="626901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77766" y="56692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050405" y="582168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480604" y="56262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060825" y="606731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16113" y="630398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23776" y="5728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65724" y="57284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41129" y="60888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88161" y="595764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799616" y="6130663"/>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13241" y="5893059"/>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830881" y="593329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18423" y="5936428"/>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456355" y="5930750"/>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700294" y="58046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009128" y="5957047"/>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47254" y="5801061"/>
            <a:ext cx="163830" cy="152400"/>
          </a:xfrm>
          <a:prstGeom prst="ellipse">
            <a:avLst/>
          </a:prstGeom>
          <a:solidFill>
            <a:schemeClr val="tx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8620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058658"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48599"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41635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88809"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77561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943362"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115820"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305761" y="3531197"/>
            <a:ext cx="114300" cy="4572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73513"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645971" y="3531197"/>
            <a:ext cx="114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58816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755913"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928371"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118312"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286064" y="3531197"/>
            <a:ext cx="114300" cy="457200"/>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8522" y="3531197"/>
            <a:ext cx="114300" cy="457200"/>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733800" y="4572000"/>
            <a:ext cx="77321" cy="381000"/>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H="1">
            <a:off x="3829946" y="4496248"/>
            <a:ext cx="437254" cy="75752"/>
          </a:xfrm>
          <a:prstGeom prst="rect">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1" idx="2"/>
          </p:cNvCxnSpPr>
          <p:nvPr/>
        </p:nvCxnSpPr>
        <p:spPr>
          <a:xfrm>
            <a:off x="4048573" y="4572000"/>
            <a:ext cx="0" cy="3810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3"/>
          </p:cNvCxnSpPr>
          <p:nvPr/>
        </p:nvCxnSpPr>
        <p:spPr>
          <a:xfrm>
            <a:off x="3811121" y="4762500"/>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67200" y="45720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811121" y="495300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017434" y="5108537"/>
            <a:ext cx="456079"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832760" y="4731273"/>
            <a:ext cx="4315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021807" y="4932364"/>
            <a:ext cx="4444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264299" y="4731273"/>
            <a:ext cx="209214" cy="207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057662" y="4731273"/>
            <a:ext cx="179185" cy="192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018572" y="528826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824595" y="5069002"/>
            <a:ext cx="204959" cy="222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467384" y="4926583"/>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5233613" y="4920450"/>
            <a:ext cx="6467" cy="367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H="1">
            <a:off x="5018572" y="4931092"/>
            <a:ext cx="3235" cy="35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4195594" y="17889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45339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122547" y="22743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2961827" y="4496248"/>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743200" y="4686748"/>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79558" y="4496248"/>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743200"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flipH="1">
            <a:off x="3463625" y="4387690"/>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p:cNvCxnSpPr/>
          <p:nvPr/>
        </p:nvCxnSpPr>
        <p:spPr>
          <a:xfrm>
            <a:off x="3458303" y="4467758"/>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3244999" y="46615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675231" y="447106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244999" y="4469289"/>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3006232"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792535" y="5307954"/>
            <a:ext cx="6346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224859"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792535" y="512138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4" name="Rectangle 213"/>
          <p:cNvSpPr/>
          <p:nvPr/>
        </p:nvSpPr>
        <p:spPr>
          <a:xfrm>
            <a:off x="2057400" y="49030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p:nvPr/>
        </p:nvCxnSpPr>
        <p:spPr>
          <a:xfrm>
            <a:off x="2362759"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134721" y="48954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590800" y="47064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134721" y="50874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2372173" y="46296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p:nvPr/>
        </p:nvCxnSpPr>
        <p:spPr>
          <a:xfrm>
            <a:off x="6646769"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423955" y="536961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865396" y="518229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428142" y="518052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6646769" y="50988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5" name="Straight Connector 244"/>
          <p:cNvCxnSpPr>
            <a:endCxn id="309" idx="0"/>
          </p:cNvCxnSpPr>
          <p:nvPr/>
        </p:nvCxnSpPr>
        <p:spPr>
          <a:xfrm flipH="1">
            <a:off x="7153793" y="3988397"/>
            <a:ext cx="189422" cy="80517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endCxn id="233" idx="0"/>
          </p:cNvCxnSpPr>
          <p:nvPr/>
        </p:nvCxnSpPr>
        <p:spPr>
          <a:xfrm flipH="1">
            <a:off x="6753225" y="3998870"/>
            <a:ext cx="46392" cy="110000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endCxn id="81" idx="0"/>
          </p:cNvCxnSpPr>
          <p:nvPr/>
        </p:nvCxnSpPr>
        <p:spPr>
          <a:xfrm>
            <a:off x="3940212" y="3988397"/>
            <a:ext cx="108361" cy="50785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16" idx="2"/>
            <a:endCxn id="172" idx="0"/>
          </p:cNvCxnSpPr>
          <p:nvPr/>
        </p:nvCxnSpPr>
        <p:spPr>
          <a:xfrm flipH="1">
            <a:off x="3572938" y="3988397"/>
            <a:ext cx="202660" cy="39929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96" idx="0"/>
          </p:cNvCxnSpPr>
          <p:nvPr/>
        </p:nvCxnSpPr>
        <p:spPr>
          <a:xfrm>
            <a:off x="4473502" y="3988397"/>
            <a:ext cx="708881" cy="64687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endCxn id="270" idx="0"/>
          </p:cNvCxnSpPr>
          <p:nvPr/>
        </p:nvCxnSpPr>
        <p:spPr>
          <a:xfrm>
            <a:off x="4473502" y="3988397"/>
            <a:ext cx="1385100" cy="42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228600" y="26289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228600" y="33528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600" y="431278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228600" y="5486400"/>
            <a:ext cx="85240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27151" y="51192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011635" y="5038882"/>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p:cNvCxnSpPr/>
          <p:nvPr/>
        </p:nvCxnSpPr>
        <p:spPr>
          <a:xfrm>
            <a:off x="2134720" y="47049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134721" y="47049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240274" y="447106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214847" y="5038882"/>
            <a:ext cx="215571" cy="7815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2789454" y="5121386"/>
            <a:ext cx="6395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3774675"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3560978" y="5386871"/>
            <a:ext cx="1059207" cy="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93302"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3560978" y="52013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195594" y="51991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3780078" y="5118798"/>
            <a:ext cx="203212" cy="78151"/>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Connector 247"/>
          <p:cNvCxnSpPr/>
          <p:nvPr/>
        </p:nvCxnSpPr>
        <p:spPr>
          <a:xfrm>
            <a:off x="4417893"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620185" y="5196371"/>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0" name="Rectangle 249"/>
          <p:cNvSpPr/>
          <p:nvPr/>
        </p:nvSpPr>
        <p:spPr>
          <a:xfrm>
            <a:off x="4417893" y="5118218"/>
            <a:ext cx="194071" cy="78153"/>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flipH="1">
            <a:off x="5929536" y="4799941"/>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Connector 254"/>
          <p:cNvCxnSpPr/>
          <p:nvPr/>
        </p:nvCxnSpPr>
        <p:spPr>
          <a:xfrm>
            <a:off x="5924214" y="4880009"/>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710910" y="50738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141142" y="488331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5710910" y="488154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06185" y="4883313"/>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flipH="1">
            <a:off x="5749289" y="441110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p:nvPr/>
        </p:nvCxnSpPr>
        <p:spPr>
          <a:xfrm>
            <a:off x="5743967" y="449117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5530663" y="46849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5960895" y="449447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5530663" y="449270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5525938" y="449447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Rectangle 279"/>
          <p:cNvSpPr/>
          <p:nvPr/>
        </p:nvSpPr>
        <p:spPr>
          <a:xfrm flipH="1">
            <a:off x="6389145" y="438211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p:cNvCxnSpPr/>
          <p:nvPr/>
        </p:nvCxnSpPr>
        <p:spPr>
          <a:xfrm>
            <a:off x="6383823" y="4462181"/>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170519" y="46559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600751" y="4465485"/>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170519" y="4463712"/>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165794" y="4465485"/>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flipH="1">
            <a:off x="7750772" y="4391844"/>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a:off x="7745450" y="4471912"/>
            <a:ext cx="0" cy="197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7532146" y="46657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962378" y="4475216"/>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7532146" y="4473443"/>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7527421" y="4475216"/>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824595" y="4894414"/>
            <a:ext cx="204959" cy="22261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832760" y="4731273"/>
            <a:ext cx="195656" cy="2129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flipH="1">
            <a:off x="5073070" y="4635273"/>
            <a:ext cx="218627" cy="8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p:nvPr/>
        </p:nvCxnSpPr>
        <p:spPr>
          <a:xfrm>
            <a:off x="6423955" y="5186952"/>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7806157"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7583343" y="5116222"/>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8024784" y="4928900"/>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7587530" y="492712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p:cNvSpPr/>
          <p:nvPr/>
        </p:nvSpPr>
        <p:spPr>
          <a:xfrm>
            <a:off x="7806157" y="4846178"/>
            <a:ext cx="212912" cy="82722"/>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p:nvPr/>
        </p:nvCxnSpPr>
        <p:spPr>
          <a:xfrm>
            <a:off x="7583343" y="4933559"/>
            <a:ext cx="446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7155711" y="4887457"/>
            <a:ext cx="0" cy="19050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6932897" y="5074779"/>
            <a:ext cx="437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7374338" y="4887457"/>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937084" y="4885684"/>
            <a:ext cx="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Rectangle 308"/>
          <p:cNvSpPr/>
          <p:nvPr/>
        </p:nvSpPr>
        <p:spPr>
          <a:xfrm>
            <a:off x="6938963" y="4793569"/>
            <a:ext cx="429660" cy="82722"/>
          </a:xfrm>
          <a:prstGeom prst="rect">
            <a:avLst/>
          </a:prstGeom>
          <a:solidFill>
            <a:srgbClr val="FF0000">
              <a:alpha val="62000"/>
            </a:srgbClr>
          </a:solidFill>
          <a:ln>
            <a:solidFill>
              <a:srgbClr val="C00000"/>
            </a:solid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p:nvPr/>
        </p:nvCxnSpPr>
        <p:spPr>
          <a:xfrm>
            <a:off x="3557897" y="5201302"/>
            <a:ext cx="106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9" name="Rectangle 318"/>
          <p:cNvSpPr/>
          <p:nvPr/>
        </p:nvSpPr>
        <p:spPr>
          <a:xfrm>
            <a:off x="7995307" y="4628744"/>
            <a:ext cx="77320" cy="178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300666"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8072628" y="4621191"/>
            <a:ext cx="456079" cy="1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8528707" y="443217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8072628" y="481317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8310080" y="4355383"/>
            <a:ext cx="220083" cy="72066"/>
          </a:xfrm>
          <a:prstGeom prst="rect">
            <a:avLst/>
          </a:prstGeom>
          <a:solidFill>
            <a:srgbClr val="FF0000">
              <a:alpha val="6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p:cNvCxnSpPr/>
          <p:nvPr/>
        </p:nvCxnSpPr>
        <p:spPr>
          <a:xfrm>
            <a:off x="8072627" y="4430690"/>
            <a:ext cx="456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072628" y="443069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Left-Right Arrow 127"/>
          <p:cNvSpPr/>
          <p:nvPr/>
        </p:nvSpPr>
        <p:spPr>
          <a:xfrm rot="16200000">
            <a:off x="6781144" y="5355083"/>
            <a:ext cx="1106208" cy="794327"/>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Trades</a:t>
            </a:r>
            <a:endParaRPr lang="en-US" sz="2000" b="1" dirty="0">
              <a:solidFill>
                <a:schemeClr val="tx1"/>
              </a:solidFill>
            </a:endParaRPr>
          </a:p>
        </p:txBody>
      </p:sp>
      <p:sp>
        <p:nvSpPr>
          <p:cNvPr id="328" name="Left-Right Arrow 327"/>
          <p:cNvSpPr/>
          <p:nvPr/>
        </p:nvSpPr>
        <p:spPr>
          <a:xfrm rot="16200000">
            <a:off x="7445795" y="5399559"/>
            <a:ext cx="1283436"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sp>
        <p:nvSpPr>
          <p:cNvPr id="329" name="Left-Right Arrow 328"/>
          <p:cNvSpPr/>
          <p:nvPr/>
        </p:nvSpPr>
        <p:spPr>
          <a:xfrm rot="16200000">
            <a:off x="7457290" y="4773585"/>
            <a:ext cx="2514600" cy="562082"/>
          </a:xfrm>
          <a:prstGeom prst="leftRightArrow">
            <a:avLst>
              <a:gd name="adj1" fmla="val 56304"/>
              <a:gd name="adj2" fmla="val 23104"/>
            </a:avLst>
          </a:prstGeom>
          <a:solidFill>
            <a:schemeClr val="bg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Authorship</a:t>
            </a:r>
            <a:endParaRPr lang="en-US" sz="1600" dirty="0">
              <a:solidFill>
                <a:schemeClr val="tx1"/>
              </a:solidFill>
            </a:endParaRPr>
          </a:p>
        </p:txBody>
      </p:sp>
      <p:cxnSp>
        <p:nvCxnSpPr>
          <p:cNvPr id="197" name="Straight Connector 196"/>
          <p:cNvCxnSpPr>
            <a:endCxn id="319" idx="1"/>
          </p:cNvCxnSpPr>
          <p:nvPr/>
        </p:nvCxnSpPr>
        <p:spPr>
          <a:xfrm>
            <a:off x="5710910" y="3998870"/>
            <a:ext cx="2284397" cy="71903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2"/>
            <a:endCxn id="236" idx="0"/>
          </p:cNvCxnSpPr>
          <p:nvPr/>
        </p:nvCxnSpPr>
        <p:spPr>
          <a:xfrm flipH="1">
            <a:off x="3322633" y="3988397"/>
            <a:ext cx="3322678" cy="105048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082C95A6-F436-44CF-8E3B-7388B694EC46}" type="slidenum">
              <a:rPr lang="en-US" smtClean="0"/>
              <a:t>16</a:t>
            </a:fld>
            <a:endParaRPr lang="en-US"/>
          </a:p>
        </p:txBody>
      </p:sp>
    </p:spTree>
    <p:extLst>
      <p:ext uri="{BB962C8B-B14F-4D97-AF65-F5344CB8AC3E}">
        <p14:creationId xmlns:p14="http://schemas.microsoft.com/office/powerpoint/2010/main" val="3584328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p:cNvCxnSpPr/>
          <p:nvPr/>
        </p:nvCxnSpPr>
        <p:spPr>
          <a:xfrm>
            <a:off x="228600" y="6091535"/>
            <a:ext cx="8601108" cy="1"/>
          </a:xfrm>
          <a:prstGeom prst="straightConnector1">
            <a:avLst/>
          </a:prstGeom>
          <a:ln w="57150">
            <a:solidFill>
              <a:schemeClr val="tx1">
                <a:lumMod val="75000"/>
                <a:lumOff val="2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228600"/>
            <a:ext cx="8229600" cy="762000"/>
          </a:xfrm>
        </p:spPr>
        <p:txBody>
          <a:bodyPr>
            <a:normAutofit/>
          </a:bodyPr>
          <a:lstStyle/>
          <a:p>
            <a:pPr algn="l"/>
            <a:r>
              <a:rPr lang="en-US" sz="3600" dirty="0" smtClean="0"/>
              <a:t>Scalability = “Branching”</a:t>
            </a:r>
            <a:endParaRPr lang="en-US" sz="3600" dirty="0"/>
          </a:p>
        </p:txBody>
      </p:sp>
      <p:sp>
        <p:nvSpPr>
          <p:cNvPr id="6" name="Can 5"/>
          <p:cNvSpPr/>
          <p:nvPr/>
        </p:nvSpPr>
        <p:spPr>
          <a:xfrm>
            <a:off x="1981200" y="3181592"/>
            <a:ext cx="457200" cy="609600"/>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p:cNvSpPr/>
          <p:nvPr/>
        </p:nvSpPr>
        <p:spPr>
          <a:xfrm>
            <a:off x="3657600" y="3187867"/>
            <a:ext cx="457200" cy="609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3657600" y="1900536"/>
            <a:ext cx="457200" cy="609600"/>
          </a:xfrm>
          <a:prstGeom prst="can">
            <a:avLst/>
          </a:prstGeom>
          <a:solidFill>
            <a:schemeClr val="accent6">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5334000" y="1900536"/>
            <a:ext cx="457200" cy="609600"/>
          </a:xfrm>
          <a:prstGeom prst="can">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5334000" y="757536"/>
            <a:ext cx="457200" cy="609600"/>
          </a:xfrm>
          <a:prstGeom prst="can">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7010400" y="4719936"/>
            <a:ext cx="457200" cy="609600"/>
          </a:xfrm>
          <a:prstGeom prst="can">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7010400" y="3187867"/>
            <a:ext cx="457200" cy="609600"/>
          </a:xfrm>
          <a:prstGeom prst="can">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endCxn id="6" idx="2"/>
          </p:cNvCxnSpPr>
          <p:nvPr/>
        </p:nvCxnSpPr>
        <p:spPr>
          <a:xfrm>
            <a:off x="762000" y="3486392"/>
            <a:ext cx="1219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3492667"/>
            <a:ext cx="1219200" cy="0"/>
          </a:xfrm>
          <a:prstGeom prst="straightConnector1">
            <a:avLst/>
          </a:prstGeom>
          <a:ln w="571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6" idx="4"/>
            <a:endCxn id="8" idx="2"/>
          </p:cNvCxnSpPr>
          <p:nvPr/>
        </p:nvCxnSpPr>
        <p:spPr>
          <a:xfrm flipV="1">
            <a:off x="2438400" y="2205336"/>
            <a:ext cx="1219200" cy="1281056"/>
          </a:xfrm>
          <a:prstGeom prst="curvedConnector3">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9" idx="2"/>
          </p:cNvCxnSpPr>
          <p:nvPr/>
        </p:nvCxnSpPr>
        <p:spPr>
          <a:xfrm>
            <a:off x="4114800" y="2205336"/>
            <a:ext cx="1219200" cy="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8" idx="4"/>
            <a:endCxn id="10" idx="2"/>
          </p:cNvCxnSpPr>
          <p:nvPr/>
        </p:nvCxnSpPr>
        <p:spPr>
          <a:xfrm flipV="1">
            <a:off x="4114800" y="1062336"/>
            <a:ext cx="1219200" cy="1143000"/>
          </a:xfrm>
          <a:prstGeom prst="curvedConnector3">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13" idx="2"/>
          </p:cNvCxnSpPr>
          <p:nvPr/>
        </p:nvCxnSpPr>
        <p:spPr>
          <a:xfrm>
            <a:off x="4114800" y="3492667"/>
            <a:ext cx="2895600" cy="0"/>
          </a:xfrm>
          <a:prstGeom prst="straightConnector1">
            <a:avLst/>
          </a:prstGeom>
          <a:ln w="5715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7" idx="4"/>
            <a:endCxn id="12" idx="2"/>
          </p:cNvCxnSpPr>
          <p:nvPr/>
        </p:nvCxnSpPr>
        <p:spPr>
          <a:xfrm>
            <a:off x="4114800" y="3492667"/>
            <a:ext cx="2895600" cy="1532069"/>
          </a:xfrm>
          <a:prstGeom prst="curvedConnector3">
            <a:avLst>
              <a:gd name="adj1" fmla="val 50000"/>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876215" y="3969604"/>
            <a:ext cx="667170" cy="369332"/>
          </a:xfrm>
          <a:prstGeom prst="rect">
            <a:avLst/>
          </a:prstGeom>
          <a:noFill/>
        </p:spPr>
        <p:txBody>
          <a:bodyPr wrap="none" rtlCol="0">
            <a:spAutoFit/>
          </a:bodyPr>
          <a:lstStyle/>
          <a:p>
            <a:r>
              <a:rPr lang="en-US" dirty="0" smtClean="0"/>
              <a:t>Main</a:t>
            </a:r>
            <a:endParaRPr lang="en-US" dirty="0"/>
          </a:p>
        </p:txBody>
      </p:sp>
      <p:sp>
        <p:nvSpPr>
          <p:cNvPr id="32" name="TextBox 31"/>
          <p:cNvSpPr txBox="1"/>
          <p:nvPr/>
        </p:nvSpPr>
        <p:spPr>
          <a:xfrm>
            <a:off x="2971800" y="3969604"/>
            <a:ext cx="1981200" cy="369332"/>
          </a:xfrm>
          <a:prstGeom prst="rect">
            <a:avLst/>
          </a:prstGeom>
          <a:noFill/>
        </p:spPr>
        <p:txBody>
          <a:bodyPr wrap="square" rtlCol="0">
            <a:spAutoFit/>
          </a:bodyPr>
          <a:lstStyle/>
          <a:p>
            <a:r>
              <a:rPr lang="en-US" dirty="0" smtClean="0"/>
              <a:t>Main (Non-Sports)</a:t>
            </a:r>
            <a:endParaRPr lang="en-US" dirty="0"/>
          </a:p>
        </p:txBody>
      </p:sp>
      <p:sp>
        <p:nvSpPr>
          <p:cNvPr id="33" name="TextBox 32"/>
          <p:cNvSpPr txBox="1"/>
          <p:nvPr/>
        </p:nvSpPr>
        <p:spPr>
          <a:xfrm>
            <a:off x="3495708" y="2539873"/>
            <a:ext cx="780983" cy="369332"/>
          </a:xfrm>
          <a:prstGeom prst="rect">
            <a:avLst/>
          </a:prstGeom>
          <a:noFill/>
        </p:spPr>
        <p:txBody>
          <a:bodyPr wrap="none" rtlCol="0">
            <a:spAutoFit/>
          </a:bodyPr>
          <a:lstStyle/>
          <a:p>
            <a:r>
              <a:rPr lang="en-US" dirty="0" smtClean="0"/>
              <a:t>Sports</a:t>
            </a:r>
            <a:endParaRPr lang="en-US" dirty="0"/>
          </a:p>
        </p:txBody>
      </p:sp>
      <p:sp>
        <p:nvSpPr>
          <p:cNvPr id="34" name="TextBox 33"/>
          <p:cNvSpPr txBox="1"/>
          <p:nvPr/>
        </p:nvSpPr>
        <p:spPr>
          <a:xfrm>
            <a:off x="4502021" y="2533780"/>
            <a:ext cx="2199705" cy="369332"/>
          </a:xfrm>
          <a:prstGeom prst="rect">
            <a:avLst/>
          </a:prstGeom>
          <a:noFill/>
        </p:spPr>
        <p:txBody>
          <a:bodyPr wrap="none" rtlCol="0">
            <a:spAutoFit/>
          </a:bodyPr>
          <a:lstStyle/>
          <a:p>
            <a:r>
              <a:rPr lang="en-US" dirty="0" smtClean="0"/>
              <a:t>Sports (Non-Football)</a:t>
            </a:r>
            <a:endParaRPr lang="en-US" dirty="0"/>
          </a:p>
        </p:txBody>
      </p:sp>
      <p:sp>
        <p:nvSpPr>
          <p:cNvPr id="35" name="TextBox 34"/>
          <p:cNvSpPr txBox="1"/>
          <p:nvPr/>
        </p:nvSpPr>
        <p:spPr>
          <a:xfrm>
            <a:off x="5073644" y="1367136"/>
            <a:ext cx="946156" cy="369332"/>
          </a:xfrm>
          <a:prstGeom prst="rect">
            <a:avLst/>
          </a:prstGeom>
          <a:noFill/>
        </p:spPr>
        <p:txBody>
          <a:bodyPr wrap="none" rtlCol="0">
            <a:spAutoFit/>
          </a:bodyPr>
          <a:lstStyle/>
          <a:p>
            <a:r>
              <a:rPr lang="en-US" dirty="0" smtClean="0"/>
              <a:t>Football</a:t>
            </a:r>
            <a:endParaRPr lang="en-US" dirty="0"/>
          </a:p>
        </p:txBody>
      </p:sp>
      <p:sp>
        <p:nvSpPr>
          <p:cNvPr id="36" name="TextBox 35"/>
          <p:cNvSpPr txBox="1"/>
          <p:nvPr/>
        </p:nvSpPr>
        <p:spPr>
          <a:xfrm>
            <a:off x="6324600" y="3805536"/>
            <a:ext cx="2057400" cy="646331"/>
          </a:xfrm>
          <a:prstGeom prst="rect">
            <a:avLst/>
          </a:prstGeom>
          <a:noFill/>
        </p:spPr>
        <p:txBody>
          <a:bodyPr wrap="square" rtlCol="0">
            <a:spAutoFit/>
          </a:bodyPr>
          <a:lstStyle/>
          <a:p>
            <a:r>
              <a:rPr lang="en-US" dirty="0" smtClean="0"/>
              <a:t>Main (Non-Sports, Non-Finance)</a:t>
            </a:r>
            <a:endParaRPr lang="en-US" dirty="0"/>
          </a:p>
        </p:txBody>
      </p:sp>
      <p:sp>
        <p:nvSpPr>
          <p:cNvPr id="37" name="TextBox 36"/>
          <p:cNvSpPr txBox="1"/>
          <p:nvPr/>
        </p:nvSpPr>
        <p:spPr>
          <a:xfrm>
            <a:off x="6762750" y="5402019"/>
            <a:ext cx="952500" cy="369332"/>
          </a:xfrm>
          <a:prstGeom prst="rect">
            <a:avLst/>
          </a:prstGeom>
          <a:noFill/>
        </p:spPr>
        <p:txBody>
          <a:bodyPr wrap="square" rtlCol="0">
            <a:spAutoFit/>
          </a:bodyPr>
          <a:lstStyle/>
          <a:p>
            <a:r>
              <a:rPr lang="en-US" dirty="0" smtClean="0"/>
              <a:t>Finance</a:t>
            </a:r>
            <a:endParaRPr lang="en-US" dirty="0"/>
          </a:p>
        </p:txBody>
      </p:sp>
      <p:sp>
        <p:nvSpPr>
          <p:cNvPr id="38" name="TextBox 37"/>
          <p:cNvSpPr txBox="1"/>
          <p:nvPr/>
        </p:nvSpPr>
        <p:spPr>
          <a:xfrm>
            <a:off x="6324600" y="813138"/>
            <a:ext cx="2590800" cy="1477328"/>
          </a:xfrm>
          <a:prstGeom prst="rect">
            <a:avLst/>
          </a:prstGeom>
          <a:solidFill>
            <a:schemeClr val="bg2"/>
          </a:solidFill>
          <a:ln>
            <a:solidFill>
              <a:schemeClr val="tx1"/>
            </a:solidFill>
          </a:ln>
        </p:spPr>
        <p:txBody>
          <a:bodyPr wrap="square" rtlCol="0">
            <a:spAutoFit/>
          </a:bodyPr>
          <a:lstStyle/>
          <a:p>
            <a:r>
              <a:rPr lang="en-US" b="1" u="sng" dirty="0" smtClean="0"/>
              <a:t>Free Option to own future branches</a:t>
            </a:r>
            <a:r>
              <a:rPr lang="en-US" dirty="0" smtClean="0"/>
              <a:t>:</a:t>
            </a:r>
          </a:p>
          <a:p>
            <a:r>
              <a:rPr lang="en-US" dirty="0" smtClean="0"/>
              <a:t>-Trust / Network Effect </a:t>
            </a:r>
          </a:p>
          <a:p>
            <a:r>
              <a:rPr lang="en-US" dirty="0" smtClean="0"/>
              <a:t>-Uniqueness (consensus &amp; digital scarcity)</a:t>
            </a:r>
            <a:endParaRPr lang="en-US" dirty="0"/>
          </a:p>
        </p:txBody>
      </p:sp>
      <p:sp>
        <p:nvSpPr>
          <p:cNvPr id="41" name="TextBox 40"/>
          <p:cNvSpPr txBox="1"/>
          <p:nvPr/>
        </p:nvSpPr>
        <p:spPr>
          <a:xfrm>
            <a:off x="4059094" y="6091535"/>
            <a:ext cx="897623" cy="461665"/>
          </a:xfrm>
          <a:prstGeom prst="rect">
            <a:avLst/>
          </a:prstGeom>
          <a:noFill/>
          <a:ln>
            <a:noFill/>
          </a:ln>
        </p:spPr>
        <p:txBody>
          <a:bodyPr wrap="square" rtlCol="0">
            <a:spAutoFit/>
          </a:bodyPr>
          <a:lstStyle/>
          <a:p>
            <a:r>
              <a:rPr lang="en-US" sz="2400" b="1" dirty="0" smtClean="0">
                <a:solidFill>
                  <a:schemeClr val="tx1">
                    <a:lumMod val="75000"/>
                    <a:lumOff val="25000"/>
                  </a:schemeClr>
                </a:solidFill>
              </a:rPr>
              <a:t>Time</a:t>
            </a:r>
            <a:endParaRPr lang="en-US" sz="2400" b="1" dirty="0">
              <a:solidFill>
                <a:schemeClr val="tx1">
                  <a:lumMod val="75000"/>
                  <a:lumOff val="25000"/>
                </a:schemeClr>
              </a:solidFill>
            </a:endParaRPr>
          </a:p>
        </p:txBody>
      </p:sp>
      <p:sp>
        <p:nvSpPr>
          <p:cNvPr id="3" name="Slide Number Placeholder 2"/>
          <p:cNvSpPr>
            <a:spLocks noGrp="1"/>
          </p:cNvSpPr>
          <p:nvPr>
            <p:ph type="sldNum" sz="quarter" idx="12"/>
          </p:nvPr>
        </p:nvSpPr>
        <p:spPr/>
        <p:txBody>
          <a:bodyPr/>
          <a:lstStyle/>
          <a:p>
            <a:fld id="{082C95A6-F436-44CF-8E3B-7388B694EC46}" type="slidenum">
              <a:rPr lang="en-US" smtClean="0"/>
              <a:t>17</a:t>
            </a:fld>
            <a:endParaRPr lang="en-US"/>
          </a:p>
        </p:txBody>
      </p:sp>
    </p:spTree>
    <p:extLst>
      <p:ext uri="{BB962C8B-B14F-4D97-AF65-F5344CB8AC3E}">
        <p14:creationId xmlns:p14="http://schemas.microsoft.com/office/powerpoint/2010/main" val="1827380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1143000"/>
          </a:xfrm>
        </p:spPr>
        <p:txBody>
          <a:bodyPr>
            <a:normAutofit fontScale="90000"/>
          </a:bodyPr>
          <a:lstStyle/>
          <a:p>
            <a:r>
              <a:rPr lang="en-US" dirty="0" smtClean="0"/>
              <a:t>The 51% Voter-Attack is Much Harder</a:t>
            </a:r>
            <a:endParaRPr lang="en-US" dirty="0"/>
          </a:p>
        </p:txBody>
      </p:sp>
      <p:sp>
        <p:nvSpPr>
          <p:cNvPr id="3" name="Content Placeholder 2"/>
          <p:cNvSpPr>
            <a:spLocks noGrp="1"/>
          </p:cNvSpPr>
          <p:nvPr>
            <p:ph idx="1"/>
          </p:nvPr>
        </p:nvSpPr>
        <p:spPr>
          <a:xfrm>
            <a:off x="304800" y="1143000"/>
            <a:ext cx="8305800" cy="5562600"/>
          </a:xfrm>
        </p:spPr>
        <p:txBody>
          <a:bodyPr>
            <a:normAutofit fontScale="92500" lnSpcReduction="20000"/>
          </a:bodyPr>
          <a:lstStyle/>
          <a:p>
            <a:pPr marL="514350" indent="-514350">
              <a:buFont typeface="+mj-lt"/>
              <a:buAutoNum type="arabicPeriod"/>
            </a:pPr>
            <a:r>
              <a:rPr lang="en-US" dirty="0" smtClean="0"/>
              <a:t>YOU</a:t>
            </a:r>
            <a:r>
              <a:rPr lang="en-US" b="1" dirty="0" smtClean="0"/>
              <a:t> </a:t>
            </a:r>
            <a:r>
              <a:rPr lang="en-US" b="1" u="sng" dirty="0" smtClean="0"/>
              <a:t>(individually) need 50%</a:t>
            </a:r>
            <a:r>
              <a:rPr lang="en-US" b="1" dirty="0" smtClean="0"/>
              <a:t> </a:t>
            </a:r>
            <a:r>
              <a:rPr lang="en-US" dirty="0" smtClean="0"/>
              <a:t>(a mere “coalition of &gt;50%” will not work, as you can’t trust them).</a:t>
            </a:r>
          </a:p>
          <a:p>
            <a:pPr marL="514350" indent="-514350">
              <a:buFont typeface="+mj-lt"/>
              <a:buAutoNum type="arabicPeriod"/>
            </a:pPr>
            <a:r>
              <a:rPr lang="en-US" dirty="0" smtClean="0"/>
              <a:t>Now you must ‘buy up’ </a:t>
            </a:r>
            <a:r>
              <a:rPr lang="en-US" b="1" u="sng" dirty="0" smtClean="0"/>
              <a:t>the </a:t>
            </a:r>
            <a:r>
              <a:rPr lang="en-US" b="1" u="sng" dirty="0" err="1" smtClean="0"/>
              <a:t>marketcap</a:t>
            </a:r>
            <a:r>
              <a:rPr lang="en-US" dirty="0" smtClean="0"/>
              <a:t> of the entire Branch (not just pay off one person).</a:t>
            </a:r>
          </a:p>
          <a:p>
            <a:pPr marL="971550" lvl="1" indent="-514350">
              <a:buFont typeface="+mj-lt"/>
              <a:buAutoNum type="arabicPeriod"/>
            </a:pPr>
            <a:r>
              <a:rPr lang="en-US" dirty="0" smtClean="0"/>
              <a:t>Requires additional investment (</a:t>
            </a:r>
            <a:r>
              <a:rPr lang="en-US" u="sng" dirty="0" smtClean="0"/>
              <a:t>all of which is lost </a:t>
            </a:r>
            <a:r>
              <a:rPr lang="en-US" dirty="0" smtClean="0"/>
              <a:t>post-attack).</a:t>
            </a:r>
          </a:p>
          <a:p>
            <a:pPr marL="971550" lvl="1" indent="-514350">
              <a:buFont typeface="+mj-lt"/>
              <a:buAutoNum type="arabicPeriod"/>
            </a:pPr>
            <a:r>
              <a:rPr lang="en-US" dirty="0" smtClean="0"/>
              <a:t>Opportunity cost of attack is tied to the profitability of the Branch (previously, lots of ‘luck’ re: gaining rep, chancing to referee a popular market).</a:t>
            </a:r>
          </a:p>
          <a:p>
            <a:pPr marL="514350" indent="-514350">
              <a:buFont typeface="+mj-lt"/>
              <a:buAutoNum type="arabicPeriod"/>
            </a:pPr>
            <a:r>
              <a:rPr lang="en-US" dirty="0" smtClean="0"/>
              <a:t>Attackers LOSE the reputation you bought (</a:t>
            </a:r>
            <a:r>
              <a:rPr lang="en-US" dirty="0" err="1" smtClean="0"/>
              <a:t>ie</a:t>
            </a:r>
            <a:r>
              <a:rPr lang="en-US" dirty="0" smtClean="0"/>
              <a:t> the </a:t>
            </a:r>
            <a:r>
              <a:rPr lang="en-US" b="1" u="sng" dirty="0" smtClean="0"/>
              <a:t>opportunity cost</a:t>
            </a:r>
            <a:r>
              <a:rPr lang="en-US" u="sng" dirty="0" smtClean="0"/>
              <a:t> of selling</a:t>
            </a:r>
            <a:r>
              <a:rPr lang="en-US" dirty="0" smtClean="0"/>
              <a:t>).</a:t>
            </a:r>
          </a:p>
          <a:p>
            <a:pPr marL="971550" lvl="1" indent="-514350">
              <a:buFont typeface="+mj-lt"/>
              <a:buAutoNum type="arabicPeriod"/>
            </a:pPr>
            <a:r>
              <a:rPr lang="en-US" dirty="0" smtClean="0"/>
              <a:t>Previously, you lost only your established reputation.</a:t>
            </a:r>
          </a:p>
          <a:p>
            <a:pPr marL="971550" lvl="1" indent="-514350">
              <a:buFont typeface="+mj-lt"/>
              <a:buAutoNum type="arabicPeriod"/>
            </a:pPr>
            <a:r>
              <a:rPr lang="en-US" dirty="0" smtClean="0"/>
              <a:t>Previously, your ‘investment’ was low</a:t>
            </a:r>
            <a:r>
              <a:rPr lang="en-US" dirty="0" smtClean="0"/>
              <a:t>.</a:t>
            </a:r>
          </a:p>
          <a:p>
            <a:pPr marL="971550" lvl="1" indent="-514350">
              <a:buFont typeface="+mj-lt"/>
              <a:buAutoNum type="arabicPeriod"/>
            </a:pPr>
            <a:r>
              <a:rPr lang="en-US" dirty="0" smtClean="0"/>
              <a:t>Strong resistance to the (otherwise fatal) “exit scam”.</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18</a:t>
            </a:fld>
            <a:endParaRPr lang="en-US"/>
          </a:p>
        </p:txBody>
      </p:sp>
    </p:spTree>
    <p:extLst>
      <p:ext uri="{BB962C8B-B14F-4D97-AF65-F5344CB8AC3E}">
        <p14:creationId xmlns:p14="http://schemas.microsoft.com/office/powerpoint/2010/main" val="4004070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580903"/>
            <a:ext cx="8534400" cy="3662541"/>
          </a:xfrm>
          <a:prstGeom prst="rect">
            <a:avLst/>
          </a:prstGeom>
          <a:noFill/>
        </p:spPr>
        <p:txBody>
          <a:bodyPr wrap="square" rtlCol="0">
            <a:spAutoFit/>
          </a:bodyPr>
          <a:lstStyle/>
          <a:p>
            <a:r>
              <a:rPr lang="en-US" sz="3200" dirty="0" smtClean="0"/>
              <a:t>What if    Attack   exceeds    Conform        and </a:t>
            </a:r>
          </a:p>
          <a:p>
            <a:endParaRPr lang="en-US" sz="3200" dirty="0"/>
          </a:p>
          <a:p>
            <a:endParaRPr lang="en-US" sz="3200" dirty="0" smtClean="0"/>
          </a:p>
          <a:p>
            <a:r>
              <a:rPr lang="en-US" sz="3200" dirty="0" smtClean="0"/>
              <a:t>someone buys up &gt;51% of the VoteCoins?</a:t>
            </a:r>
          </a:p>
          <a:p>
            <a:endParaRPr lang="en-US" sz="3200" dirty="0"/>
          </a:p>
          <a:p>
            <a:r>
              <a:rPr lang="en-US" sz="2400" dirty="0" smtClean="0"/>
              <a:t>Could execute same ‘lie attack’, only worse (51/100</a:t>
            </a:r>
            <a:r>
              <a:rPr lang="en-US" sz="2400" baseline="30000" dirty="0" smtClean="0"/>
              <a:t>th</a:t>
            </a:r>
            <a:r>
              <a:rPr lang="en-US" sz="2400" dirty="0" smtClean="0"/>
              <a:t> cheaper</a:t>
            </a:r>
            <a:r>
              <a:rPr lang="en-US" sz="2400" dirty="0" smtClean="0"/>
              <a:t>)!</a:t>
            </a:r>
          </a:p>
          <a:p>
            <a:r>
              <a:rPr lang="en-US" sz="2400" dirty="0" smtClean="0"/>
              <a:t>    To SVD, we add:</a:t>
            </a:r>
          </a:p>
          <a:p>
            <a:r>
              <a:rPr lang="en-US" sz="2400" dirty="0"/>
              <a:t> </a:t>
            </a:r>
            <a:r>
              <a:rPr lang="en-US" sz="2400" dirty="0" smtClean="0"/>
              <a:t>   [1] The Audit, [2] The Miner Veto, and [3] The Miner Override.</a:t>
            </a:r>
            <a:endParaRPr lang="en-US" sz="2400" dirty="0" smtClean="0"/>
          </a:p>
        </p:txBody>
      </p:sp>
      <p:pic>
        <p:nvPicPr>
          <p:cNvPr id="7" name="Picture 8" descr="http://3.imimg.com/data3/SI/NA/MY-3847600/oval-funnel-500x500.jpg"/>
          <p:cNvPicPr>
            <a:picLocks noChangeAspect="1" noChangeArrowheads="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11606" t="12558" r="26563" b="8537"/>
          <a:stretch/>
        </p:blipFill>
        <p:spPr bwMode="auto">
          <a:xfrm flipH="1">
            <a:off x="4724400" y="2219558"/>
            <a:ext cx="2286000" cy="1228003"/>
          </a:xfrm>
          <a:prstGeom prst="rect">
            <a:avLst/>
          </a:prstGeom>
          <a:solidFill>
            <a:schemeClr val="bg1"/>
          </a:solidFill>
          <a:extLst/>
        </p:spPr>
      </p:pic>
      <p:pic>
        <p:nvPicPr>
          <p:cNvPr id="12"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86400" y="1640812"/>
            <a:ext cx="440929" cy="7968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76200"/>
            <a:ext cx="8229600" cy="1143000"/>
          </a:xfrm>
        </p:spPr>
        <p:txBody>
          <a:bodyPr>
            <a:normAutofit/>
          </a:bodyPr>
          <a:lstStyle/>
          <a:p>
            <a:r>
              <a:rPr lang="en-US" sz="6600" dirty="0" smtClean="0"/>
              <a:t>Going Beyond 50%</a:t>
            </a:r>
            <a:endParaRPr lang="en-US" sz="6600" dirty="0"/>
          </a:p>
        </p:txBody>
      </p:sp>
      <p:sp>
        <p:nvSpPr>
          <p:cNvPr id="4" name="Slide Number Placeholder 3"/>
          <p:cNvSpPr>
            <a:spLocks noGrp="1"/>
          </p:cNvSpPr>
          <p:nvPr>
            <p:ph type="sldNum" sz="quarter" idx="12"/>
          </p:nvPr>
        </p:nvSpPr>
        <p:spPr>
          <a:xfrm>
            <a:off x="6553200" y="6416675"/>
            <a:ext cx="2133600" cy="365125"/>
          </a:xfrm>
        </p:spPr>
        <p:txBody>
          <a:bodyPr/>
          <a:lstStyle/>
          <a:p>
            <a:fld id="{082C95A6-F436-44CF-8E3B-7388B694EC46}" type="slidenum">
              <a:rPr lang="en-US" smtClean="0"/>
              <a:t>19</a:t>
            </a:fld>
            <a:endParaRPr lang="en-US" dirty="0"/>
          </a:p>
        </p:txBody>
      </p:sp>
      <p:pic>
        <p:nvPicPr>
          <p:cNvPr id="6" name="Picture 2" descr="C:\Users\Psztorc\AppData\Local\Microsoft\Windows\Temporary Internet Files\Content.IE5\E1GD4TZG\MC90038417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1849870"/>
            <a:ext cx="1295400" cy="17902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92849" y="1779844"/>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271124" y="1821126"/>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117226" y="1948133"/>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830195" y="1580955"/>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062918" y="1736724"/>
            <a:ext cx="440929" cy="7968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700289" y="1830890"/>
            <a:ext cx="440929" cy="79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55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This Presentation</a:t>
            </a:r>
            <a:endParaRPr lang="en-US" dirty="0"/>
          </a:p>
        </p:txBody>
      </p:sp>
      <p:sp>
        <p:nvSpPr>
          <p:cNvPr id="5" name="Rectangle 4"/>
          <p:cNvSpPr/>
          <p:nvPr/>
        </p:nvSpPr>
        <p:spPr>
          <a:xfrm>
            <a:off x="1600200" y="4495800"/>
            <a:ext cx="5791200" cy="990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t>Bitcoin</a:t>
            </a:r>
            <a:endParaRPr lang="en-US" sz="3200" dirty="0"/>
          </a:p>
        </p:txBody>
      </p:sp>
      <p:sp>
        <p:nvSpPr>
          <p:cNvPr id="6" name="Rectangle 5"/>
          <p:cNvSpPr/>
          <p:nvPr/>
        </p:nvSpPr>
        <p:spPr>
          <a:xfrm>
            <a:off x="4724400" y="3124200"/>
            <a:ext cx="2667000" cy="1219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Trading</a:t>
            </a:r>
            <a:endParaRPr lang="en-US" sz="3200" dirty="0"/>
          </a:p>
        </p:txBody>
      </p:sp>
      <p:sp>
        <p:nvSpPr>
          <p:cNvPr id="7" name="Rectangle 6"/>
          <p:cNvSpPr/>
          <p:nvPr/>
        </p:nvSpPr>
        <p:spPr>
          <a:xfrm>
            <a:off x="1600200" y="3124200"/>
            <a:ext cx="3048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Outcomes</a:t>
            </a:r>
            <a:endParaRPr lang="en-US" sz="3200" dirty="0"/>
          </a:p>
        </p:txBody>
      </p:sp>
      <p:sp>
        <p:nvSpPr>
          <p:cNvPr id="8" name="Rectangle 7"/>
          <p:cNvSpPr/>
          <p:nvPr/>
        </p:nvSpPr>
        <p:spPr>
          <a:xfrm>
            <a:off x="1600200" y="1981200"/>
            <a:ext cx="57912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smtClean="0"/>
              <a:t>Applications</a:t>
            </a:r>
            <a:endParaRPr lang="en-US" sz="3200" dirty="0"/>
          </a:p>
        </p:txBody>
      </p:sp>
      <p:sp>
        <p:nvSpPr>
          <p:cNvPr id="10" name="Oval 9"/>
          <p:cNvSpPr/>
          <p:nvPr/>
        </p:nvSpPr>
        <p:spPr>
          <a:xfrm>
            <a:off x="914400" y="2667000"/>
            <a:ext cx="4267200" cy="2133600"/>
          </a:xfrm>
          <a:prstGeom prst="ellipse">
            <a:avLst/>
          </a:prstGeom>
          <a:solidFill>
            <a:schemeClr val="accent1">
              <a:alpha val="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209800" y="1219200"/>
            <a:ext cx="838200" cy="2057400"/>
          </a:xfrm>
          <a:prstGeom prst="down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82C95A6-F436-44CF-8E3B-7388B694EC46}" type="slidenum">
              <a:rPr lang="en-US" smtClean="0"/>
              <a:t>2</a:t>
            </a:fld>
            <a:endParaRPr lang="en-US"/>
          </a:p>
        </p:txBody>
      </p:sp>
    </p:spTree>
    <p:extLst>
      <p:ext uri="{BB962C8B-B14F-4D97-AF65-F5344CB8AC3E}">
        <p14:creationId xmlns:p14="http://schemas.microsoft.com/office/powerpoint/2010/main" val="4293425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5972175" y="4572000"/>
            <a:ext cx="657225" cy="1752600"/>
          </a:xfrm>
          <a:prstGeom prst="rect">
            <a:avLst/>
          </a:prstGeom>
          <a:solidFill>
            <a:schemeClr val="bg1">
              <a:lumMod val="5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457200" y="-76200"/>
            <a:ext cx="8229600" cy="1143000"/>
          </a:xfrm>
        </p:spPr>
        <p:txBody>
          <a:bodyPr/>
          <a:lstStyle/>
          <a:p>
            <a:r>
              <a:rPr lang="en-US" dirty="0" smtClean="0"/>
              <a:t>[1] Audit</a:t>
            </a:r>
            <a:endParaRPr lang="en-US" dirty="0"/>
          </a:p>
        </p:txBody>
      </p:sp>
      <p:sp>
        <p:nvSpPr>
          <p:cNvPr id="3" name="Content Placeholder 2"/>
          <p:cNvSpPr>
            <a:spLocks noGrp="1"/>
          </p:cNvSpPr>
          <p:nvPr>
            <p:ph idx="1"/>
          </p:nvPr>
        </p:nvSpPr>
        <p:spPr>
          <a:xfrm>
            <a:off x="228600" y="990600"/>
            <a:ext cx="8610600" cy="2819400"/>
          </a:xfrm>
        </p:spPr>
        <p:txBody>
          <a:bodyPr>
            <a:normAutofit/>
          </a:bodyPr>
          <a:lstStyle/>
          <a:p>
            <a:r>
              <a:rPr lang="en-US" dirty="0" smtClean="0"/>
              <a:t>Real-World Logic: When people can’t agree on something, they do not go with “51%”, instead they say something like </a:t>
            </a:r>
            <a:r>
              <a:rPr lang="en-US" b="1" dirty="0" smtClean="0"/>
              <a:t>“we really aren’t sure”</a:t>
            </a:r>
            <a:r>
              <a:rPr lang="en-US" dirty="0" smtClean="0"/>
              <a:t>.</a:t>
            </a:r>
            <a:endParaRPr lang="en-US" dirty="0"/>
          </a:p>
          <a:p>
            <a:r>
              <a:rPr lang="en-US" dirty="0" smtClean="0"/>
              <a:t>“Two Wave SVD”</a:t>
            </a:r>
          </a:p>
        </p:txBody>
      </p:sp>
      <p:sp>
        <p:nvSpPr>
          <p:cNvPr id="4" name="Slide Number Placeholder 3"/>
          <p:cNvSpPr>
            <a:spLocks noGrp="1"/>
          </p:cNvSpPr>
          <p:nvPr>
            <p:ph type="sldNum" sz="quarter" idx="12"/>
          </p:nvPr>
        </p:nvSpPr>
        <p:spPr/>
        <p:txBody>
          <a:bodyPr/>
          <a:lstStyle/>
          <a:p>
            <a:fld id="{082C95A6-F436-44CF-8E3B-7388B694EC46}" type="slidenum">
              <a:rPr lang="en-US" smtClean="0"/>
              <a:t>20</a:t>
            </a:fld>
            <a:endParaRPr lang="en-US"/>
          </a:p>
        </p:txBody>
      </p:sp>
      <p:sp>
        <p:nvSpPr>
          <p:cNvPr id="6" name="Rectangle 5"/>
          <p:cNvSpPr/>
          <p:nvPr/>
        </p:nvSpPr>
        <p:spPr>
          <a:xfrm>
            <a:off x="1476375" y="3962400"/>
            <a:ext cx="657225"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7" name="TextBox 6"/>
          <p:cNvSpPr txBox="1"/>
          <p:nvPr/>
        </p:nvSpPr>
        <p:spPr>
          <a:xfrm>
            <a:off x="395287" y="5867400"/>
            <a:ext cx="2819400" cy="800219"/>
          </a:xfrm>
          <a:prstGeom prst="rect">
            <a:avLst/>
          </a:prstGeom>
          <a:noFill/>
        </p:spPr>
        <p:txBody>
          <a:bodyPr wrap="square" rtlCol="0">
            <a:spAutoFit/>
          </a:bodyPr>
          <a:lstStyle/>
          <a:p>
            <a:pPr marL="0" lvl="1" algn="ctr"/>
            <a:r>
              <a:rPr lang="en-US" sz="1600" dirty="0"/>
              <a:t>Wave One: Catches largest outliers immediately </a:t>
            </a:r>
            <a:r>
              <a:rPr lang="en-US" sz="1400" dirty="0"/>
              <a:t>(preserves every incentive we just described</a:t>
            </a:r>
            <a:r>
              <a:rPr lang="en-US" sz="1400" dirty="0" smtClean="0"/>
              <a:t>).</a:t>
            </a:r>
            <a:endParaRPr lang="en-US" sz="1600" dirty="0"/>
          </a:p>
        </p:txBody>
      </p:sp>
      <p:sp>
        <p:nvSpPr>
          <p:cNvPr id="8" name="TextBox 7"/>
          <p:cNvSpPr txBox="1"/>
          <p:nvPr/>
        </p:nvSpPr>
        <p:spPr>
          <a:xfrm>
            <a:off x="304800" y="4459069"/>
            <a:ext cx="1250663" cy="646331"/>
          </a:xfrm>
          <a:prstGeom prst="rect">
            <a:avLst/>
          </a:prstGeom>
          <a:noFill/>
        </p:spPr>
        <p:txBody>
          <a:bodyPr wrap="none" rtlCol="0">
            <a:spAutoFit/>
          </a:bodyPr>
          <a:lstStyle/>
          <a:p>
            <a:r>
              <a:rPr lang="en-US" sz="3600" dirty="0" smtClean="0">
                <a:latin typeface="Century Gothic" panose="020B0502020202020204" pitchFamily="34" charset="0"/>
              </a:rPr>
              <a:t>SVD(</a:t>
            </a:r>
            <a:endParaRPr lang="en-US" sz="3600" dirty="0">
              <a:latin typeface="Century Gothic" panose="020B0502020202020204" pitchFamily="34" charset="0"/>
            </a:endParaRPr>
          </a:p>
        </p:txBody>
      </p:sp>
      <p:sp>
        <p:nvSpPr>
          <p:cNvPr id="9" name="TextBox 8"/>
          <p:cNvSpPr txBox="1"/>
          <p:nvPr/>
        </p:nvSpPr>
        <p:spPr>
          <a:xfrm>
            <a:off x="2057400" y="4459069"/>
            <a:ext cx="354584" cy="646331"/>
          </a:xfrm>
          <a:prstGeom prst="rect">
            <a:avLst/>
          </a:prstGeom>
          <a:noFill/>
        </p:spPr>
        <p:txBody>
          <a:bodyPr wrap="none" rtlCol="0">
            <a:spAutoFit/>
          </a:bodyPr>
          <a:lstStyle/>
          <a:p>
            <a:r>
              <a:rPr lang="en-US" sz="3600" dirty="0" smtClean="0">
                <a:latin typeface="Century Gothic" panose="020B0502020202020204" pitchFamily="34" charset="0"/>
              </a:rPr>
              <a:t>)</a:t>
            </a:r>
            <a:endParaRPr lang="en-US" sz="3600" dirty="0">
              <a:latin typeface="Century Gothic" panose="020B0502020202020204" pitchFamily="34" charset="0"/>
            </a:endParaRPr>
          </a:p>
        </p:txBody>
      </p:sp>
      <p:sp>
        <p:nvSpPr>
          <p:cNvPr id="10" name="TextBox 9"/>
          <p:cNvSpPr txBox="1"/>
          <p:nvPr/>
        </p:nvSpPr>
        <p:spPr>
          <a:xfrm>
            <a:off x="1676400" y="3962400"/>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1676400" y="5355193"/>
            <a:ext cx="301686" cy="369332"/>
          </a:xfrm>
          <a:prstGeom prst="rect">
            <a:avLst/>
          </a:prstGeom>
          <a:noFill/>
        </p:spPr>
        <p:txBody>
          <a:bodyPr wrap="none" rtlCol="0">
            <a:spAutoFit/>
          </a:bodyPr>
          <a:lstStyle/>
          <a:p>
            <a:r>
              <a:rPr lang="en-US" dirty="0" smtClean="0"/>
              <a:t>0</a:t>
            </a:r>
            <a:endParaRPr lang="en-US" dirty="0"/>
          </a:p>
        </p:txBody>
      </p:sp>
      <p:sp>
        <p:nvSpPr>
          <p:cNvPr id="18" name="Rectangle 17"/>
          <p:cNvSpPr/>
          <p:nvPr/>
        </p:nvSpPr>
        <p:spPr>
          <a:xfrm>
            <a:off x="3686175" y="3971925"/>
            <a:ext cx="657225"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9" name="TextBox 18"/>
          <p:cNvSpPr txBox="1"/>
          <p:nvPr/>
        </p:nvSpPr>
        <p:spPr>
          <a:xfrm>
            <a:off x="3401935" y="3810000"/>
            <a:ext cx="301686" cy="369332"/>
          </a:xfrm>
          <a:prstGeom prst="rect">
            <a:avLst/>
          </a:prstGeom>
          <a:noFill/>
        </p:spPr>
        <p:txBody>
          <a:bodyPr wrap="none" rtlCol="0">
            <a:spAutoFit/>
          </a:bodyPr>
          <a:lstStyle/>
          <a:p>
            <a:r>
              <a:rPr lang="en-US" dirty="0" smtClean="0"/>
              <a:t>1</a:t>
            </a:r>
            <a:endParaRPr lang="en-US" dirty="0"/>
          </a:p>
        </p:txBody>
      </p:sp>
      <p:sp>
        <p:nvSpPr>
          <p:cNvPr id="20" name="TextBox 19"/>
          <p:cNvSpPr txBox="1"/>
          <p:nvPr/>
        </p:nvSpPr>
        <p:spPr>
          <a:xfrm>
            <a:off x="3384489" y="5517118"/>
            <a:ext cx="301686" cy="369332"/>
          </a:xfrm>
          <a:prstGeom prst="rect">
            <a:avLst/>
          </a:prstGeom>
          <a:noFill/>
        </p:spPr>
        <p:txBody>
          <a:bodyPr wrap="none" rtlCol="0">
            <a:spAutoFit/>
          </a:bodyPr>
          <a:lstStyle/>
          <a:p>
            <a:r>
              <a:rPr lang="en-US" dirty="0" smtClean="0"/>
              <a:t>0</a:t>
            </a:r>
            <a:endParaRPr lang="en-US" dirty="0"/>
          </a:p>
        </p:txBody>
      </p:sp>
      <p:cxnSp>
        <p:nvCxnSpPr>
          <p:cNvPr id="23" name="Straight Connector 22"/>
          <p:cNvCxnSpPr>
            <a:stCxn id="18" idx="1"/>
            <a:endCxn id="18" idx="3"/>
          </p:cNvCxnSpPr>
          <p:nvPr/>
        </p:nvCxnSpPr>
        <p:spPr>
          <a:xfrm>
            <a:off x="3686175" y="4848225"/>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686173" y="4267200"/>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21508" y="5257800"/>
            <a:ext cx="412292" cy="307777"/>
          </a:xfrm>
          <a:prstGeom prst="rect">
            <a:avLst/>
          </a:prstGeom>
          <a:noFill/>
        </p:spPr>
        <p:txBody>
          <a:bodyPr wrap="none" rtlCol="0">
            <a:spAutoFit/>
          </a:bodyPr>
          <a:lstStyle/>
          <a:p>
            <a:r>
              <a:rPr lang="en-US" sz="1400" dirty="0" smtClean="0"/>
              <a:t>0.2</a:t>
            </a:r>
            <a:endParaRPr lang="en-US" sz="1400" dirty="0"/>
          </a:p>
        </p:txBody>
      </p:sp>
      <p:cxnSp>
        <p:nvCxnSpPr>
          <p:cNvPr id="31" name="Straight Connector 30"/>
          <p:cNvCxnSpPr/>
          <p:nvPr/>
        </p:nvCxnSpPr>
        <p:spPr>
          <a:xfrm>
            <a:off x="3686174" y="5410200"/>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321508" y="4110454"/>
            <a:ext cx="412292" cy="307777"/>
          </a:xfrm>
          <a:prstGeom prst="rect">
            <a:avLst/>
          </a:prstGeom>
          <a:noFill/>
        </p:spPr>
        <p:txBody>
          <a:bodyPr wrap="none" rtlCol="0">
            <a:spAutoFit/>
          </a:bodyPr>
          <a:lstStyle/>
          <a:p>
            <a:r>
              <a:rPr lang="en-US" sz="1400" dirty="0" smtClean="0"/>
              <a:t>0.8</a:t>
            </a:r>
            <a:endParaRPr lang="en-US" sz="1400" dirty="0"/>
          </a:p>
        </p:txBody>
      </p:sp>
      <p:sp>
        <p:nvSpPr>
          <p:cNvPr id="33" name="Rectangle 32"/>
          <p:cNvSpPr/>
          <p:nvPr/>
        </p:nvSpPr>
        <p:spPr>
          <a:xfrm>
            <a:off x="5242507" y="3270766"/>
            <a:ext cx="657225" cy="1752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2175" y="4913968"/>
            <a:ext cx="657225" cy="11086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242507" y="3592721"/>
            <a:ext cx="657225" cy="1108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7" name="Straight Arrow Connector 36"/>
          <p:cNvCxnSpPr/>
          <p:nvPr/>
        </p:nvCxnSpPr>
        <p:spPr>
          <a:xfrm flipV="1">
            <a:off x="4409121" y="3505200"/>
            <a:ext cx="772479" cy="533400"/>
          </a:xfrm>
          <a:prstGeom prst="straightConnector1">
            <a:avLst/>
          </a:prstGeom>
          <a:ln w="38100">
            <a:solidFill>
              <a:schemeClr val="accent5">
                <a:lumMod val="75000"/>
              </a:schemeClr>
            </a:solidFill>
            <a:tailEnd type="arrow"/>
          </a:ln>
        </p:spPr>
        <p:style>
          <a:lnRef idx="1">
            <a:schemeClr val="accent5"/>
          </a:lnRef>
          <a:fillRef idx="0">
            <a:schemeClr val="accent5"/>
          </a:fillRef>
          <a:effectRef idx="0">
            <a:schemeClr val="accent5"/>
          </a:effectRef>
          <a:fontRef idx="minor">
            <a:schemeClr val="tx1"/>
          </a:fontRef>
        </p:style>
      </p:cxnSp>
      <p:cxnSp>
        <p:nvCxnSpPr>
          <p:cNvPr id="42" name="Straight Arrow Connector 41"/>
          <p:cNvCxnSpPr/>
          <p:nvPr/>
        </p:nvCxnSpPr>
        <p:spPr>
          <a:xfrm flipV="1">
            <a:off x="4409121" y="4953000"/>
            <a:ext cx="772479" cy="637106"/>
          </a:xfrm>
          <a:prstGeom prst="straightConnector1">
            <a:avLst/>
          </a:prstGeom>
          <a:ln w="38100">
            <a:solidFill>
              <a:schemeClr val="accent5">
                <a:lumMod val="75000"/>
              </a:schemeClr>
            </a:solidFill>
            <a:tailEnd type="arrow"/>
          </a:ln>
        </p:spPr>
        <p:style>
          <a:lnRef idx="1">
            <a:schemeClr val="accent5"/>
          </a:lnRef>
          <a:fillRef idx="0">
            <a:schemeClr val="accent5"/>
          </a:fillRef>
          <a:effectRef idx="0">
            <a:schemeClr val="accent5"/>
          </a:effectRef>
          <a:fontRef idx="minor">
            <a:schemeClr val="tx1"/>
          </a:fontRef>
        </p:style>
      </p:cxnSp>
      <p:cxnSp>
        <p:nvCxnSpPr>
          <p:cNvPr id="43" name="Straight Arrow Connector 42"/>
          <p:cNvCxnSpPr/>
          <p:nvPr/>
        </p:nvCxnSpPr>
        <p:spPr>
          <a:xfrm>
            <a:off x="4409122" y="5000625"/>
            <a:ext cx="1458278" cy="539234"/>
          </a:xfrm>
          <a:prstGeom prst="straightConnector1">
            <a:avLst/>
          </a:prstGeom>
          <a:ln w="57150">
            <a:solidFill>
              <a:schemeClr val="accent5">
                <a:lumMod val="75000"/>
              </a:schemeClr>
            </a:solidFill>
            <a:tailEnd type="arrow"/>
          </a:ln>
        </p:spPr>
        <p:style>
          <a:lnRef idx="1">
            <a:schemeClr val="accent5"/>
          </a:lnRef>
          <a:fillRef idx="0">
            <a:schemeClr val="accent5"/>
          </a:fillRef>
          <a:effectRef idx="0">
            <a:schemeClr val="accent5"/>
          </a:effectRef>
          <a:fontRef idx="minor">
            <a:schemeClr val="tx1"/>
          </a:fontRef>
        </p:style>
      </p:cxnSp>
      <p:sp>
        <p:nvSpPr>
          <p:cNvPr id="48" name="TextBox 47"/>
          <p:cNvSpPr txBox="1"/>
          <p:nvPr/>
        </p:nvSpPr>
        <p:spPr>
          <a:xfrm>
            <a:off x="4556223" y="3943290"/>
            <a:ext cx="777777" cy="400110"/>
          </a:xfrm>
          <a:prstGeom prst="rect">
            <a:avLst/>
          </a:prstGeom>
          <a:noFill/>
        </p:spPr>
        <p:txBody>
          <a:bodyPr wrap="none" rtlCol="0">
            <a:spAutoFit/>
          </a:bodyPr>
          <a:lstStyle/>
          <a:p>
            <a:r>
              <a:rPr lang="en-US" sz="2000" dirty="0" smtClean="0">
                <a:latin typeface="Century Gothic" panose="020B0502020202020204" pitchFamily="34" charset="0"/>
              </a:rPr>
              <a:t>SVD(</a:t>
            </a:r>
            <a:endParaRPr lang="en-US" sz="2000" dirty="0">
              <a:latin typeface="Century Gothic" panose="020B0502020202020204" pitchFamily="34" charset="0"/>
            </a:endParaRPr>
          </a:p>
        </p:txBody>
      </p:sp>
      <p:sp>
        <p:nvSpPr>
          <p:cNvPr id="53" name="TextBox 52"/>
          <p:cNvSpPr txBox="1"/>
          <p:nvPr/>
        </p:nvSpPr>
        <p:spPr>
          <a:xfrm>
            <a:off x="5816756" y="3947011"/>
            <a:ext cx="279244" cy="400110"/>
          </a:xfrm>
          <a:prstGeom prst="rect">
            <a:avLst/>
          </a:prstGeom>
          <a:noFill/>
        </p:spPr>
        <p:txBody>
          <a:bodyPr wrap="none" rtlCol="0">
            <a:spAutoFit/>
          </a:bodyPr>
          <a:lstStyle/>
          <a:p>
            <a:r>
              <a:rPr lang="en-US" sz="2000" dirty="0" smtClean="0">
                <a:latin typeface="Century Gothic" panose="020B0502020202020204" pitchFamily="34" charset="0"/>
              </a:rPr>
              <a:t>)</a:t>
            </a:r>
            <a:endParaRPr lang="en-US" sz="2000" dirty="0">
              <a:latin typeface="Century Gothic" panose="020B0502020202020204" pitchFamily="34" charset="0"/>
            </a:endParaRPr>
          </a:p>
        </p:txBody>
      </p:sp>
      <p:sp>
        <p:nvSpPr>
          <p:cNvPr id="52" name="Right Arrow 51"/>
          <p:cNvSpPr/>
          <p:nvPr/>
        </p:nvSpPr>
        <p:spPr>
          <a:xfrm>
            <a:off x="2404494" y="4486450"/>
            <a:ext cx="979995" cy="582236"/>
          </a:xfrm>
          <a:prstGeom prst="rightArrow">
            <a:avLst/>
          </a:prstGeom>
          <a:solidFill>
            <a:schemeClr val="accent5">
              <a:alpha val="7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TextBox 55"/>
          <p:cNvSpPr txBox="1"/>
          <p:nvPr/>
        </p:nvSpPr>
        <p:spPr>
          <a:xfrm>
            <a:off x="6019800" y="3124200"/>
            <a:ext cx="2819400" cy="830997"/>
          </a:xfrm>
          <a:prstGeom prst="rect">
            <a:avLst/>
          </a:prstGeom>
          <a:noFill/>
        </p:spPr>
        <p:txBody>
          <a:bodyPr wrap="square" rtlCol="0">
            <a:spAutoFit/>
          </a:bodyPr>
          <a:lstStyle/>
          <a:p>
            <a:pPr marL="0" lvl="1" algn="ctr"/>
            <a:r>
              <a:rPr lang="en-US" sz="1600" dirty="0"/>
              <a:t>Wave </a:t>
            </a:r>
            <a:r>
              <a:rPr lang="en-US" sz="1600" dirty="0" smtClean="0"/>
              <a:t>Two: On all the ‘Certain Decisions’ which survived Round 1.</a:t>
            </a:r>
            <a:endParaRPr lang="en-US" sz="1600" dirty="0"/>
          </a:p>
        </p:txBody>
      </p:sp>
      <p:sp>
        <p:nvSpPr>
          <p:cNvPr id="57" name="TextBox 56"/>
          <p:cNvSpPr txBox="1"/>
          <p:nvPr/>
        </p:nvSpPr>
        <p:spPr>
          <a:xfrm>
            <a:off x="6248400" y="5258038"/>
            <a:ext cx="2819400" cy="584775"/>
          </a:xfrm>
          <a:prstGeom prst="rect">
            <a:avLst/>
          </a:prstGeom>
          <a:noFill/>
        </p:spPr>
        <p:txBody>
          <a:bodyPr wrap="square" rtlCol="0">
            <a:spAutoFit/>
          </a:bodyPr>
          <a:lstStyle/>
          <a:p>
            <a:pPr marL="0" lvl="1" algn="ctr"/>
            <a:r>
              <a:rPr lang="en-US" sz="1600" dirty="0" smtClean="0"/>
              <a:t>The Uncertain Decisions become “Auditable”</a:t>
            </a:r>
            <a:endParaRPr lang="en-US" sz="1600" dirty="0"/>
          </a:p>
        </p:txBody>
      </p:sp>
      <p:sp>
        <p:nvSpPr>
          <p:cNvPr id="58" name="TextBox 57"/>
          <p:cNvSpPr txBox="1"/>
          <p:nvPr/>
        </p:nvSpPr>
        <p:spPr>
          <a:xfrm>
            <a:off x="3088703" y="5814536"/>
            <a:ext cx="2016697" cy="738664"/>
          </a:xfrm>
          <a:prstGeom prst="rect">
            <a:avLst/>
          </a:prstGeom>
          <a:noFill/>
        </p:spPr>
        <p:txBody>
          <a:bodyPr wrap="square" rtlCol="0">
            <a:spAutoFit/>
          </a:bodyPr>
          <a:lstStyle/>
          <a:p>
            <a:pPr marL="0" lvl="1" algn="ctr"/>
            <a:r>
              <a:rPr lang="en-US" sz="1400" dirty="0" smtClean="0"/>
              <a:t>Branch Parameters include a ‘Certainty Threshold’ (</a:t>
            </a:r>
            <a:r>
              <a:rPr lang="el-GR" sz="1400" dirty="0" smtClean="0"/>
              <a:t>φ</a:t>
            </a:r>
            <a:r>
              <a:rPr lang="en-US" sz="1400" dirty="0" smtClean="0"/>
              <a:t>=80% here)</a:t>
            </a:r>
            <a:endParaRPr lang="en-US" sz="1400" dirty="0"/>
          </a:p>
        </p:txBody>
      </p:sp>
    </p:spTree>
    <p:extLst>
      <p:ext uri="{BB962C8B-B14F-4D97-AF65-F5344CB8AC3E}">
        <p14:creationId xmlns:p14="http://schemas.microsoft.com/office/powerpoint/2010/main" val="4217960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416675"/>
            <a:ext cx="2133600" cy="365125"/>
          </a:xfrm>
        </p:spPr>
        <p:txBody>
          <a:bodyPr/>
          <a:lstStyle/>
          <a:p>
            <a:fld id="{082C95A6-F436-44CF-8E3B-7388B694EC46}" type="slidenum">
              <a:rPr lang="en-US" smtClean="0"/>
              <a:t>21</a:t>
            </a:fld>
            <a:endParaRPr lang="en-US"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90600" y="-208878"/>
            <a:ext cx="7419975" cy="5542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owchart: Magnetic Disk 4"/>
          <p:cNvSpPr/>
          <p:nvPr/>
        </p:nvSpPr>
        <p:spPr>
          <a:xfrm>
            <a:off x="3048000" y="3962400"/>
            <a:ext cx="5486400" cy="1828800"/>
          </a:xfrm>
          <a:prstGeom prst="flowChartMagneticDisk">
            <a:avLst/>
          </a:prstGeom>
          <a:solidFill>
            <a:srgbClr val="7F7F7F">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effectLst>
                  <a:outerShdw blurRad="38100" dist="38100" dir="2700000" algn="tl">
                    <a:srgbClr val="000000">
                      <a:alpha val="43137"/>
                    </a:srgbClr>
                  </a:outerShdw>
                </a:effectLst>
              </a:rPr>
              <a:t>Cash Branch</a:t>
            </a:r>
            <a:endParaRPr lang="en-US" sz="4800" b="1" dirty="0">
              <a:effectLst>
                <a:outerShdw blurRad="38100" dist="38100" dir="2700000" algn="tl">
                  <a:srgbClr val="000000">
                    <a:alpha val="43137"/>
                  </a:srgbClr>
                </a:outerShdw>
              </a:effectLst>
            </a:endParaRPr>
          </a:p>
        </p:txBody>
      </p:sp>
      <p:sp>
        <p:nvSpPr>
          <p:cNvPr id="6" name="TextBox 5"/>
          <p:cNvSpPr txBox="1"/>
          <p:nvPr/>
        </p:nvSpPr>
        <p:spPr>
          <a:xfrm>
            <a:off x="304800" y="1219200"/>
            <a:ext cx="7010400" cy="2308324"/>
          </a:xfrm>
          <a:prstGeom prst="rect">
            <a:avLst/>
          </a:prstGeom>
          <a:solidFill>
            <a:schemeClr val="bg1">
              <a:alpha val="69804"/>
            </a:schemeClr>
          </a:solidFill>
          <a:ln>
            <a:solidFill>
              <a:schemeClr val="tx1"/>
            </a:solidFill>
          </a:ln>
        </p:spPr>
        <p:txBody>
          <a:bodyPr wrap="square" rtlCol="0">
            <a:spAutoFit/>
          </a:bodyPr>
          <a:lstStyle/>
          <a:p>
            <a:pPr marL="342900" indent="-342900">
              <a:buAutoNum type="arabicPeriod"/>
            </a:pPr>
            <a:r>
              <a:rPr lang="en-US" sz="1600" dirty="0" smtClean="0"/>
              <a:t>Per </a:t>
            </a:r>
            <a:r>
              <a:rPr lang="en-US" sz="1600" b="1" dirty="0" smtClean="0"/>
              <a:t>Audit Period</a:t>
            </a:r>
            <a:r>
              <a:rPr lang="en-US" sz="1600" dirty="0" smtClean="0"/>
              <a:t> (6 Months or so), anyone can cast a vote with their </a:t>
            </a:r>
            <a:r>
              <a:rPr lang="en-US" sz="1600" u="sng" dirty="0" smtClean="0"/>
              <a:t>available cash</a:t>
            </a:r>
            <a:r>
              <a:rPr lang="en-US" sz="1600" dirty="0" smtClean="0"/>
              <a:t> (cash not invested in a market).</a:t>
            </a:r>
          </a:p>
          <a:p>
            <a:pPr marL="342900" indent="-342900">
              <a:buAutoNum type="arabicPeriod"/>
            </a:pPr>
            <a:r>
              <a:rPr lang="en-US" sz="1600" dirty="0" smtClean="0"/>
              <a:t>These votes are on the top 5 most representative Ballots from each ‘Auditable Ballot’ (</a:t>
            </a:r>
            <a:r>
              <a:rPr lang="en-US" sz="1600" dirty="0"/>
              <a:t>not on the Auditable Decisions </a:t>
            </a:r>
            <a:r>
              <a:rPr lang="en-US" sz="1600" dirty="0" smtClean="0"/>
              <a:t>themselves, this substantially reduces the workload of the auditors).</a:t>
            </a:r>
          </a:p>
          <a:p>
            <a:pPr marL="342900" indent="-342900">
              <a:buAutoNum type="arabicPeriod"/>
            </a:pPr>
            <a:r>
              <a:rPr lang="en-US" sz="1600" dirty="0" smtClean="0"/>
              <a:t>More general: Vote on Ballots from multiple Branches and Time Periods.</a:t>
            </a:r>
          </a:p>
          <a:p>
            <a:pPr marL="342900" indent="-342900">
              <a:buAutoNum type="arabicPeriod"/>
            </a:pPr>
            <a:r>
              <a:rPr lang="en-US" sz="1600" dirty="0" smtClean="0"/>
              <a:t>You always get your cash back (no penalty for not voting).</a:t>
            </a:r>
          </a:p>
          <a:p>
            <a:pPr marL="342900" indent="-342900">
              <a:buAutoNum type="arabicPeriod"/>
            </a:pPr>
            <a:r>
              <a:rPr lang="en-US" sz="1600" dirty="0" smtClean="0"/>
              <a:t>Winners in SVD get the half Trading Fees for that round (the other half go to the winning Branch VTC owners), proportional to their agreement (as usual).</a:t>
            </a:r>
          </a:p>
        </p:txBody>
      </p:sp>
      <p:sp>
        <p:nvSpPr>
          <p:cNvPr id="7" name="Rounded Rectangle 6"/>
          <p:cNvSpPr/>
          <p:nvPr/>
        </p:nvSpPr>
        <p:spPr>
          <a:xfrm>
            <a:off x="838200" y="3733800"/>
            <a:ext cx="7924800" cy="2209800"/>
          </a:xfrm>
          <a:prstGeom prst="round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4800" y="6172200"/>
            <a:ext cx="7772400" cy="584775"/>
          </a:xfrm>
          <a:prstGeom prst="rect">
            <a:avLst/>
          </a:prstGeom>
          <a:solidFill>
            <a:schemeClr val="bg1">
              <a:alpha val="69804"/>
            </a:schemeClr>
          </a:solidFill>
          <a:ln>
            <a:solidFill>
              <a:schemeClr val="tx1"/>
            </a:solidFill>
          </a:ln>
        </p:spPr>
        <p:txBody>
          <a:bodyPr wrap="square" rtlCol="0">
            <a:spAutoFit/>
          </a:bodyPr>
          <a:lstStyle/>
          <a:p>
            <a:r>
              <a:rPr lang="en-US" sz="1600" b="1" dirty="0" smtClean="0"/>
              <a:t>Result: </a:t>
            </a:r>
            <a:r>
              <a:rPr lang="en-US" sz="1600" dirty="0" smtClean="0"/>
              <a:t>By ‘sticking it out’, an honest minority of Voters can earn a superior return (50% instead of &lt;50% [by definition, they are a minority]). </a:t>
            </a:r>
            <a:endParaRPr lang="en-US" sz="1600" b="1" dirty="0" smtClean="0"/>
          </a:p>
        </p:txBody>
      </p:sp>
    </p:spTree>
    <p:extLst>
      <p:ext uri="{BB962C8B-B14F-4D97-AF65-F5344CB8AC3E}">
        <p14:creationId xmlns:p14="http://schemas.microsoft.com/office/powerpoint/2010/main" val="4151645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791200"/>
          </a:xfrm>
        </p:spPr>
        <p:txBody>
          <a:bodyPr>
            <a:normAutofit fontScale="92500"/>
          </a:bodyPr>
          <a:lstStyle/>
          <a:p>
            <a:r>
              <a:rPr lang="en-US" dirty="0" smtClean="0"/>
              <a:t>So far, we have a situation where:</a:t>
            </a:r>
          </a:p>
          <a:p>
            <a:pPr lvl="1"/>
            <a:r>
              <a:rPr lang="en-US" dirty="0" smtClean="0"/>
              <a:t>Voters would like to collaborate and attack, but fear being double-crossed by double-agent Voters.</a:t>
            </a:r>
          </a:p>
          <a:p>
            <a:pPr lvl="1"/>
            <a:r>
              <a:rPr lang="en-US" dirty="0" smtClean="0"/>
              <a:t>Honest Voters have recourse for ‘sticking it out’ (not only overall, but especially on a Decision-by-Decision basis).</a:t>
            </a:r>
          </a:p>
          <a:p>
            <a:pPr lvl="1"/>
            <a:r>
              <a:rPr lang="en-US" dirty="0" smtClean="0"/>
              <a:t>Therefore, Voters are unlikely to trust each others (even if they can prove they are a majority).</a:t>
            </a:r>
          </a:p>
          <a:p>
            <a:pPr lvl="1"/>
            <a:endParaRPr lang="en-US" dirty="0"/>
          </a:p>
          <a:p>
            <a:pPr lvl="1"/>
            <a:endParaRPr lang="en-US" dirty="0" smtClean="0"/>
          </a:p>
          <a:p>
            <a:pPr lvl="1"/>
            <a:endParaRPr lang="en-US" dirty="0" smtClean="0"/>
          </a:p>
          <a:p>
            <a:r>
              <a:rPr lang="en-US" dirty="0" smtClean="0"/>
              <a:t>Let’s </a:t>
            </a:r>
            <a:r>
              <a:rPr lang="en-US" b="1" dirty="0" smtClean="0"/>
              <a:t>amplify Voter mistrust</a:t>
            </a:r>
            <a:r>
              <a:rPr lang="en-US" dirty="0" smtClean="0"/>
              <a:t> by making life </a:t>
            </a:r>
            <a:r>
              <a:rPr lang="en-US" u="sng" dirty="0" smtClean="0"/>
              <a:t>even more inconvenient</a:t>
            </a:r>
            <a:r>
              <a:rPr lang="en-US" dirty="0" smtClean="0"/>
              <a:t> for liar-Voters, by using a Miner Veto.</a:t>
            </a:r>
            <a:endParaRPr lang="en-US" b="1" dirty="0" smtClean="0"/>
          </a:p>
        </p:txBody>
      </p:sp>
      <p:pic>
        <p:nvPicPr>
          <p:cNvPr id="1026" name="Picture 2" descr="C:\Users\Psztorc\AppData\Local\Microsoft\Windows\Temporary Internet Files\Content.IE5\7O1XRP3S\MC90035972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5149" y="4682723"/>
            <a:ext cx="824994" cy="8249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76200"/>
            <a:ext cx="8229600" cy="1143000"/>
          </a:xfrm>
        </p:spPr>
        <p:txBody>
          <a:bodyPr/>
          <a:lstStyle/>
          <a:p>
            <a:r>
              <a:rPr lang="en-US" dirty="0" smtClean="0"/>
              <a:t>[2] Miner Veto</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22</a:t>
            </a:fld>
            <a:endParaRPr lang="en-US"/>
          </a:p>
        </p:txBody>
      </p:sp>
      <p:sp>
        <p:nvSpPr>
          <p:cNvPr id="5" name="Rectangle 4"/>
          <p:cNvSpPr/>
          <p:nvPr/>
        </p:nvSpPr>
        <p:spPr>
          <a:xfrm>
            <a:off x="3352800" y="4800600"/>
            <a:ext cx="1828800" cy="3007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…Just Pretending</a:t>
            </a:r>
            <a:endParaRPr lang="en-US" dirty="0"/>
          </a:p>
        </p:txBody>
      </p:sp>
      <p:sp>
        <p:nvSpPr>
          <p:cNvPr id="6" name="Rectangle 5"/>
          <p:cNvSpPr/>
          <p:nvPr/>
        </p:nvSpPr>
        <p:spPr>
          <a:xfrm>
            <a:off x="5745126" y="4724400"/>
            <a:ext cx="1828800" cy="2845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…Really Attacking</a:t>
            </a:r>
            <a:endParaRPr lang="en-US" dirty="0"/>
          </a:p>
        </p:txBody>
      </p:sp>
      <p:sp>
        <p:nvSpPr>
          <p:cNvPr id="7" name="Right Arrow 6"/>
          <p:cNvSpPr/>
          <p:nvPr/>
        </p:nvSpPr>
        <p:spPr>
          <a:xfrm rot="570972">
            <a:off x="986889" y="4608876"/>
            <a:ext cx="2301930" cy="14669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613009" y="4715815"/>
            <a:ext cx="2037224" cy="369332"/>
          </a:xfrm>
          <a:prstGeom prst="rect">
            <a:avLst/>
          </a:prstGeom>
          <a:noFill/>
        </p:spPr>
        <p:txBody>
          <a:bodyPr wrap="none" rtlCol="0">
            <a:spAutoFit/>
          </a:bodyPr>
          <a:lstStyle/>
          <a:p>
            <a:r>
              <a:rPr lang="en-US" b="1" dirty="0" smtClean="0">
                <a:solidFill>
                  <a:srgbClr val="7030A0"/>
                </a:solidFill>
              </a:rPr>
              <a:t>More Uncertainties</a:t>
            </a:r>
            <a:endParaRPr lang="en-US" b="1" dirty="0">
              <a:solidFill>
                <a:srgbClr val="7030A0"/>
              </a:solidFill>
            </a:endParaRPr>
          </a:p>
        </p:txBody>
      </p:sp>
      <p:sp>
        <p:nvSpPr>
          <p:cNvPr id="9" name="Right Arrow 8"/>
          <p:cNvSpPr/>
          <p:nvPr/>
        </p:nvSpPr>
        <p:spPr>
          <a:xfrm rot="21397598">
            <a:off x="1069816" y="5018233"/>
            <a:ext cx="2222991" cy="1965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1652201" y="4215144"/>
            <a:ext cx="2690716" cy="380819"/>
          </a:xfrm>
          <a:prstGeom prst="rect">
            <a:avLst/>
          </a:prstGeom>
          <a:solidFill>
            <a:schemeClr val="bg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smtClean="0"/>
              <a:t>Those planning to attack are…</a:t>
            </a:r>
            <a:endParaRPr lang="en-US" sz="1600" dirty="0"/>
          </a:p>
        </p:txBody>
      </p:sp>
      <p:cxnSp>
        <p:nvCxnSpPr>
          <p:cNvPr id="12" name="Straight Connector 11"/>
          <p:cNvCxnSpPr/>
          <p:nvPr/>
        </p:nvCxnSpPr>
        <p:spPr>
          <a:xfrm>
            <a:off x="5468279" y="4099877"/>
            <a:ext cx="0" cy="169132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flipH="1">
            <a:off x="4949173" y="4157087"/>
            <a:ext cx="918227" cy="414913"/>
          </a:xfrm>
          <a:prstGeom prst="rightArrow">
            <a:avLst/>
          </a:prstGeom>
          <a:solidFill>
            <a:srgbClr val="FFFF00">
              <a:alpha val="7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effectLst>
                  <a:outerShdw blurRad="38100" dist="38100" dir="2700000" algn="tl">
                    <a:srgbClr val="000000">
                      <a:alpha val="43137"/>
                    </a:srgbClr>
                  </a:outerShdw>
                </a:effectLst>
              </a:rPr>
              <a:t>Victory</a:t>
            </a: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728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lowchart: Manual Operation 22"/>
          <p:cNvSpPr/>
          <p:nvPr/>
        </p:nvSpPr>
        <p:spPr>
          <a:xfrm>
            <a:off x="7295652" y="140091"/>
            <a:ext cx="6039855" cy="206970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9982"/>
              <a:gd name="connsiteY0" fmla="*/ 0 h 10106"/>
              <a:gd name="connsiteX1" fmla="*/ 9982 w 9982"/>
              <a:gd name="connsiteY1" fmla="*/ 106 h 10106"/>
              <a:gd name="connsiteX2" fmla="*/ 7982 w 9982"/>
              <a:gd name="connsiteY2" fmla="*/ 10106 h 10106"/>
              <a:gd name="connsiteX3" fmla="*/ 95 w 9982"/>
              <a:gd name="connsiteY3" fmla="*/ 6556 h 10106"/>
              <a:gd name="connsiteX4" fmla="*/ 0 w 9982"/>
              <a:gd name="connsiteY4" fmla="*/ 0 h 10106"/>
              <a:gd name="connsiteX0" fmla="*/ 0 w 10000"/>
              <a:gd name="connsiteY0" fmla="*/ 0 h 10000"/>
              <a:gd name="connsiteX1" fmla="*/ 10000 w 10000"/>
              <a:gd name="connsiteY1" fmla="*/ 105 h 10000"/>
              <a:gd name="connsiteX2" fmla="*/ 7996 w 10000"/>
              <a:gd name="connsiteY2" fmla="*/ 10000 h 10000"/>
              <a:gd name="connsiteX3" fmla="*/ 95 w 10000"/>
              <a:gd name="connsiteY3" fmla="*/ 6487 h 10000"/>
              <a:gd name="connsiteX4" fmla="*/ 0 w 10000"/>
              <a:gd name="connsiteY4" fmla="*/ 0 h 10000"/>
              <a:gd name="connsiteX0" fmla="*/ 1850 w 9906"/>
              <a:gd name="connsiteY0" fmla="*/ 630 h 9896"/>
              <a:gd name="connsiteX1" fmla="*/ 9906 w 9906"/>
              <a:gd name="connsiteY1" fmla="*/ 1 h 9896"/>
              <a:gd name="connsiteX2" fmla="*/ 7902 w 9906"/>
              <a:gd name="connsiteY2" fmla="*/ 9896 h 9896"/>
              <a:gd name="connsiteX3" fmla="*/ 1 w 9906"/>
              <a:gd name="connsiteY3" fmla="*/ 6383 h 9896"/>
              <a:gd name="connsiteX4" fmla="*/ 1850 w 9906"/>
              <a:gd name="connsiteY4" fmla="*/ 630 h 9896"/>
              <a:gd name="connsiteX0" fmla="*/ 1965 w 10097"/>
              <a:gd name="connsiteY0" fmla="*/ 637 h 10000"/>
              <a:gd name="connsiteX1" fmla="*/ 10097 w 10097"/>
              <a:gd name="connsiteY1" fmla="*/ 1 h 10000"/>
              <a:gd name="connsiteX2" fmla="*/ 8074 w 10097"/>
              <a:gd name="connsiteY2" fmla="*/ 10000 h 10000"/>
              <a:gd name="connsiteX3" fmla="*/ 98 w 10097"/>
              <a:gd name="connsiteY3" fmla="*/ 6450 h 10000"/>
              <a:gd name="connsiteX4" fmla="*/ 1965 w 10097"/>
              <a:gd name="connsiteY4" fmla="*/ 637 h 10000"/>
              <a:gd name="connsiteX0" fmla="*/ 1876 w 10135"/>
              <a:gd name="connsiteY0" fmla="*/ 2015 h 10000"/>
              <a:gd name="connsiteX1" fmla="*/ 10135 w 10135"/>
              <a:gd name="connsiteY1" fmla="*/ 1 h 10000"/>
              <a:gd name="connsiteX2" fmla="*/ 8112 w 10135"/>
              <a:gd name="connsiteY2" fmla="*/ 10000 h 10000"/>
              <a:gd name="connsiteX3" fmla="*/ 136 w 10135"/>
              <a:gd name="connsiteY3" fmla="*/ 6450 h 10000"/>
              <a:gd name="connsiteX4" fmla="*/ 1876 w 10135"/>
              <a:gd name="connsiteY4" fmla="*/ 2015 h 10000"/>
              <a:gd name="connsiteX0" fmla="*/ 1876 w 10135"/>
              <a:gd name="connsiteY0" fmla="*/ 2195 h 10180"/>
              <a:gd name="connsiteX1" fmla="*/ 10135 w 10135"/>
              <a:gd name="connsiteY1" fmla="*/ 181 h 10180"/>
              <a:gd name="connsiteX2" fmla="*/ 8112 w 10135"/>
              <a:gd name="connsiteY2" fmla="*/ 10180 h 10180"/>
              <a:gd name="connsiteX3" fmla="*/ 136 w 10135"/>
              <a:gd name="connsiteY3" fmla="*/ 6630 h 10180"/>
              <a:gd name="connsiteX4" fmla="*/ 1876 w 10135"/>
              <a:gd name="connsiteY4" fmla="*/ 2195 h 10180"/>
              <a:gd name="connsiteX0" fmla="*/ 1876 w 10135"/>
              <a:gd name="connsiteY0" fmla="*/ 2195 h 9773"/>
              <a:gd name="connsiteX1" fmla="*/ 10135 w 10135"/>
              <a:gd name="connsiteY1" fmla="*/ 181 h 9773"/>
              <a:gd name="connsiteX2" fmla="*/ 9439 w 10135"/>
              <a:gd name="connsiteY2" fmla="*/ 9491 h 9773"/>
              <a:gd name="connsiteX3" fmla="*/ 136 w 10135"/>
              <a:gd name="connsiteY3" fmla="*/ 6630 h 9773"/>
              <a:gd name="connsiteX4" fmla="*/ 1876 w 10135"/>
              <a:gd name="connsiteY4" fmla="*/ 2195 h 9773"/>
              <a:gd name="connsiteX0" fmla="*/ 1851 w 10424"/>
              <a:gd name="connsiteY0" fmla="*/ 2246 h 10000"/>
              <a:gd name="connsiteX1" fmla="*/ 10000 w 10424"/>
              <a:gd name="connsiteY1" fmla="*/ 185 h 10000"/>
              <a:gd name="connsiteX2" fmla="*/ 9313 w 10424"/>
              <a:gd name="connsiteY2" fmla="*/ 9711 h 10000"/>
              <a:gd name="connsiteX3" fmla="*/ 134 w 10424"/>
              <a:gd name="connsiteY3" fmla="*/ 6784 h 10000"/>
              <a:gd name="connsiteX4" fmla="*/ 1851 w 10424"/>
              <a:gd name="connsiteY4" fmla="*/ 2246 h 10000"/>
              <a:gd name="connsiteX0" fmla="*/ 1851 w 10277"/>
              <a:gd name="connsiteY0" fmla="*/ 1063 h 8817"/>
              <a:gd name="connsiteX1" fmla="*/ 9516 w 10277"/>
              <a:gd name="connsiteY1" fmla="*/ 2689 h 8817"/>
              <a:gd name="connsiteX2" fmla="*/ 9313 w 10277"/>
              <a:gd name="connsiteY2" fmla="*/ 8528 h 8817"/>
              <a:gd name="connsiteX3" fmla="*/ 134 w 10277"/>
              <a:gd name="connsiteY3" fmla="*/ 5601 h 8817"/>
              <a:gd name="connsiteX4" fmla="*/ 1851 w 10277"/>
              <a:gd name="connsiteY4" fmla="*/ 1063 h 8817"/>
              <a:gd name="connsiteX0" fmla="*/ 1801 w 10000"/>
              <a:gd name="connsiteY0" fmla="*/ 2182 h 10977"/>
              <a:gd name="connsiteX1" fmla="*/ 9260 w 10000"/>
              <a:gd name="connsiteY1" fmla="*/ 4026 h 10977"/>
              <a:gd name="connsiteX2" fmla="*/ 9062 w 10000"/>
              <a:gd name="connsiteY2" fmla="*/ 10648 h 10977"/>
              <a:gd name="connsiteX3" fmla="*/ 130 w 10000"/>
              <a:gd name="connsiteY3" fmla="*/ 7329 h 10977"/>
              <a:gd name="connsiteX4" fmla="*/ 1801 w 10000"/>
              <a:gd name="connsiteY4" fmla="*/ 2182 h 10977"/>
              <a:gd name="connsiteX0" fmla="*/ 1849 w 10048"/>
              <a:gd name="connsiteY0" fmla="*/ 2182 h 11235"/>
              <a:gd name="connsiteX1" fmla="*/ 9308 w 10048"/>
              <a:gd name="connsiteY1" fmla="*/ 4026 h 11235"/>
              <a:gd name="connsiteX2" fmla="*/ 9110 w 10048"/>
              <a:gd name="connsiteY2" fmla="*/ 10648 h 11235"/>
              <a:gd name="connsiteX3" fmla="*/ 108 w 10048"/>
              <a:gd name="connsiteY3" fmla="*/ 7759 h 11235"/>
              <a:gd name="connsiteX4" fmla="*/ 1849 w 10048"/>
              <a:gd name="connsiteY4" fmla="*/ 2182 h 11235"/>
              <a:gd name="connsiteX0" fmla="*/ 1713 w 9912"/>
              <a:gd name="connsiteY0" fmla="*/ 2182 h 11970"/>
              <a:gd name="connsiteX1" fmla="*/ 9172 w 9912"/>
              <a:gd name="connsiteY1" fmla="*/ 4026 h 11970"/>
              <a:gd name="connsiteX2" fmla="*/ 8974 w 9912"/>
              <a:gd name="connsiteY2" fmla="*/ 10648 h 11970"/>
              <a:gd name="connsiteX3" fmla="*/ 181 w 9912"/>
              <a:gd name="connsiteY3" fmla="*/ 8866 h 11970"/>
              <a:gd name="connsiteX4" fmla="*/ 1713 w 9912"/>
              <a:gd name="connsiteY4" fmla="*/ 2182 h 11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2" h="11970">
                <a:moveTo>
                  <a:pt x="1713" y="2182"/>
                </a:moveTo>
                <a:cubicBezTo>
                  <a:pt x="3512" y="-1345"/>
                  <a:pt x="7948" y="-504"/>
                  <a:pt x="9172" y="4026"/>
                </a:cubicBezTo>
                <a:cubicBezTo>
                  <a:pt x="8949" y="7627"/>
                  <a:pt x="11082" y="5387"/>
                  <a:pt x="8974" y="10648"/>
                </a:cubicBezTo>
                <a:cubicBezTo>
                  <a:pt x="6423" y="9276"/>
                  <a:pt x="3537" y="15465"/>
                  <a:pt x="181" y="8866"/>
                </a:cubicBezTo>
                <a:cubicBezTo>
                  <a:pt x="145" y="6371"/>
                  <a:pt x="-728" y="3691"/>
                  <a:pt x="1713" y="2182"/>
                </a:cubicBezTo>
                <a:close/>
              </a:path>
            </a:pathLst>
          </a:cu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960333">
            <a:off x="83596" y="1197930"/>
            <a:ext cx="8891524" cy="231305"/>
          </a:xfrm>
          <a:prstGeom prst="rightArrow">
            <a:avLst>
              <a:gd name="adj1" fmla="val 50000"/>
              <a:gd name="adj2" fmla="val 134813"/>
            </a:avLst>
          </a:prstGeom>
          <a:solidFill>
            <a:srgbClr val="948A54"/>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nual Operation 22"/>
          <p:cNvSpPr/>
          <p:nvPr/>
        </p:nvSpPr>
        <p:spPr>
          <a:xfrm>
            <a:off x="1141644" y="1334080"/>
            <a:ext cx="6039855" cy="206970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13 w 10000"/>
              <a:gd name="connsiteY3" fmla="*/ 6450 h 10000"/>
              <a:gd name="connsiteX4" fmla="*/ 0 w 10000"/>
              <a:gd name="connsiteY4" fmla="*/ 0 h 10000"/>
              <a:gd name="connsiteX0" fmla="*/ 0 w 9982"/>
              <a:gd name="connsiteY0" fmla="*/ 0 h 10106"/>
              <a:gd name="connsiteX1" fmla="*/ 9982 w 9982"/>
              <a:gd name="connsiteY1" fmla="*/ 106 h 10106"/>
              <a:gd name="connsiteX2" fmla="*/ 7982 w 9982"/>
              <a:gd name="connsiteY2" fmla="*/ 10106 h 10106"/>
              <a:gd name="connsiteX3" fmla="*/ 95 w 9982"/>
              <a:gd name="connsiteY3" fmla="*/ 6556 h 10106"/>
              <a:gd name="connsiteX4" fmla="*/ 0 w 9982"/>
              <a:gd name="connsiteY4" fmla="*/ 0 h 10106"/>
              <a:gd name="connsiteX0" fmla="*/ 0 w 10000"/>
              <a:gd name="connsiteY0" fmla="*/ 0 h 10000"/>
              <a:gd name="connsiteX1" fmla="*/ 10000 w 10000"/>
              <a:gd name="connsiteY1" fmla="*/ 105 h 10000"/>
              <a:gd name="connsiteX2" fmla="*/ 7996 w 10000"/>
              <a:gd name="connsiteY2" fmla="*/ 10000 h 10000"/>
              <a:gd name="connsiteX3" fmla="*/ 95 w 10000"/>
              <a:gd name="connsiteY3" fmla="*/ 6487 h 10000"/>
              <a:gd name="connsiteX4" fmla="*/ 0 w 10000"/>
              <a:gd name="connsiteY4" fmla="*/ 0 h 10000"/>
              <a:gd name="connsiteX0" fmla="*/ 1850 w 9906"/>
              <a:gd name="connsiteY0" fmla="*/ 630 h 9896"/>
              <a:gd name="connsiteX1" fmla="*/ 9906 w 9906"/>
              <a:gd name="connsiteY1" fmla="*/ 1 h 9896"/>
              <a:gd name="connsiteX2" fmla="*/ 7902 w 9906"/>
              <a:gd name="connsiteY2" fmla="*/ 9896 h 9896"/>
              <a:gd name="connsiteX3" fmla="*/ 1 w 9906"/>
              <a:gd name="connsiteY3" fmla="*/ 6383 h 9896"/>
              <a:gd name="connsiteX4" fmla="*/ 1850 w 9906"/>
              <a:gd name="connsiteY4" fmla="*/ 630 h 9896"/>
              <a:gd name="connsiteX0" fmla="*/ 1965 w 10097"/>
              <a:gd name="connsiteY0" fmla="*/ 637 h 10000"/>
              <a:gd name="connsiteX1" fmla="*/ 10097 w 10097"/>
              <a:gd name="connsiteY1" fmla="*/ 1 h 10000"/>
              <a:gd name="connsiteX2" fmla="*/ 8074 w 10097"/>
              <a:gd name="connsiteY2" fmla="*/ 10000 h 10000"/>
              <a:gd name="connsiteX3" fmla="*/ 98 w 10097"/>
              <a:gd name="connsiteY3" fmla="*/ 6450 h 10000"/>
              <a:gd name="connsiteX4" fmla="*/ 1965 w 10097"/>
              <a:gd name="connsiteY4" fmla="*/ 637 h 10000"/>
              <a:gd name="connsiteX0" fmla="*/ 1876 w 10135"/>
              <a:gd name="connsiteY0" fmla="*/ 2015 h 10000"/>
              <a:gd name="connsiteX1" fmla="*/ 10135 w 10135"/>
              <a:gd name="connsiteY1" fmla="*/ 1 h 10000"/>
              <a:gd name="connsiteX2" fmla="*/ 8112 w 10135"/>
              <a:gd name="connsiteY2" fmla="*/ 10000 h 10000"/>
              <a:gd name="connsiteX3" fmla="*/ 136 w 10135"/>
              <a:gd name="connsiteY3" fmla="*/ 6450 h 10000"/>
              <a:gd name="connsiteX4" fmla="*/ 1876 w 10135"/>
              <a:gd name="connsiteY4" fmla="*/ 2015 h 10000"/>
              <a:gd name="connsiteX0" fmla="*/ 1876 w 10135"/>
              <a:gd name="connsiteY0" fmla="*/ 2195 h 10180"/>
              <a:gd name="connsiteX1" fmla="*/ 10135 w 10135"/>
              <a:gd name="connsiteY1" fmla="*/ 181 h 10180"/>
              <a:gd name="connsiteX2" fmla="*/ 8112 w 10135"/>
              <a:gd name="connsiteY2" fmla="*/ 10180 h 10180"/>
              <a:gd name="connsiteX3" fmla="*/ 136 w 10135"/>
              <a:gd name="connsiteY3" fmla="*/ 6630 h 10180"/>
              <a:gd name="connsiteX4" fmla="*/ 1876 w 10135"/>
              <a:gd name="connsiteY4" fmla="*/ 2195 h 10180"/>
              <a:gd name="connsiteX0" fmla="*/ 1876 w 10135"/>
              <a:gd name="connsiteY0" fmla="*/ 2195 h 9773"/>
              <a:gd name="connsiteX1" fmla="*/ 10135 w 10135"/>
              <a:gd name="connsiteY1" fmla="*/ 181 h 9773"/>
              <a:gd name="connsiteX2" fmla="*/ 9439 w 10135"/>
              <a:gd name="connsiteY2" fmla="*/ 9491 h 9773"/>
              <a:gd name="connsiteX3" fmla="*/ 136 w 10135"/>
              <a:gd name="connsiteY3" fmla="*/ 6630 h 9773"/>
              <a:gd name="connsiteX4" fmla="*/ 1876 w 10135"/>
              <a:gd name="connsiteY4" fmla="*/ 2195 h 9773"/>
              <a:gd name="connsiteX0" fmla="*/ 1851 w 10424"/>
              <a:gd name="connsiteY0" fmla="*/ 2246 h 10000"/>
              <a:gd name="connsiteX1" fmla="*/ 10000 w 10424"/>
              <a:gd name="connsiteY1" fmla="*/ 185 h 10000"/>
              <a:gd name="connsiteX2" fmla="*/ 9313 w 10424"/>
              <a:gd name="connsiteY2" fmla="*/ 9711 h 10000"/>
              <a:gd name="connsiteX3" fmla="*/ 134 w 10424"/>
              <a:gd name="connsiteY3" fmla="*/ 6784 h 10000"/>
              <a:gd name="connsiteX4" fmla="*/ 1851 w 10424"/>
              <a:gd name="connsiteY4" fmla="*/ 2246 h 10000"/>
              <a:gd name="connsiteX0" fmla="*/ 1851 w 10277"/>
              <a:gd name="connsiteY0" fmla="*/ 1063 h 8817"/>
              <a:gd name="connsiteX1" fmla="*/ 9516 w 10277"/>
              <a:gd name="connsiteY1" fmla="*/ 2689 h 8817"/>
              <a:gd name="connsiteX2" fmla="*/ 9313 w 10277"/>
              <a:gd name="connsiteY2" fmla="*/ 8528 h 8817"/>
              <a:gd name="connsiteX3" fmla="*/ 134 w 10277"/>
              <a:gd name="connsiteY3" fmla="*/ 5601 h 8817"/>
              <a:gd name="connsiteX4" fmla="*/ 1851 w 10277"/>
              <a:gd name="connsiteY4" fmla="*/ 1063 h 8817"/>
              <a:gd name="connsiteX0" fmla="*/ 1801 w 10000"/>
              <a:gd name="connsiteY0" fmla="*/ 2182 h 10977"/>
              <a:gd name="connsiteX1" fmla="*/ 9260 w 10000"/>
              <a:gd name="connsiteY1" fmla="*/ 4026 h 10977"/>
              <a:gd name="connsiteX2" fmla="*/ 9062 w 10000"/>
              <a:gd name="connsiteY2" fmla="*/ 10648 h 10977"/>
              <a:gd name="connsiteX3" fmla="*/ 130 w 10000"/>
              <a:gd name="connsiteY3" fmla="*/ 7329 h 10977"/>
              <a:gd name="connsiteX4" fmla="*/ 1801 w 10000"/>
              <a:gd name="connsiteY4" fmla="*/ 2182 h 10977"/>
              <a:gd name="connsiteX0" fmla="*/ 1849 w 10048"/>
              <a:gd name="connsiteY0" fmla="*/ 2182 h 11235"/>
              <a:gd name="connsiteX1" fmla="*/ 9308 w 10048"/>
              <a:gd name="connsiteY1" fmla="*/ 4026 h 11235"/>
              <a:gd name="connsiteX2" fmla="*/ 9110 w 10048"/>
              <a:gd name="connsiteY2" fmla="*/ 10648 h 11235"/>
              <a:gd name="connsiteX3" fmla="*/ 108 w 10048"/>
              <a:gd name="connsiteY3" fmla="*/ 7759 h 11235"/>
              <a:gd name="connsiteX4" fmla="*/ 1849 w 10048"/>
              <a:gd name="connsiteY4" fmla="*/ 2182 h 11235"/>
              <a:gd name="connsiteX0" fmla="*/ 1713 w 9912"/>
              <a:gd name="connsiteY0" fmla="*/ 2182 h 11970"/>
              <a:gd name="connsiteX1" fmla="*/ 9172 w 9912"/>
              <a:gd name="connsiteY1" fmla="*/ 4026 h 11970"/>
              <a:gd name="connsiteX2" fmla="*/ 8974 w 9912"/>
              <a:gd name="connsiteY2" fmla="*/ 10648 h 11970"/>
              <a:gd name="connsiteX3" fmla="*/ 181 w 9912"/>
              <a:gd name="connsiteY3" fmla="*/ 8866 h 11970"/>
              <a:gd name="connsiteX4" fmla="*/ 1713 w 9912"/>
              <a:gd name="connsiteY4" fmla="*/ 2182 h 11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2" h="11970">
                <a:moveTo>
                  <a:pt x="1713" y="2182"/>
                </a:moveTo>
                <a:cubicBezTo>
                  <a:pt x="3512" y="-1345"/>
                  <a:pt x="7948" y="-504"/>
                  <a:pt x="9172" y="4026"/>
                </a:cubicBezTo>
                <a:cubicBezTo>
                  <a:pt x="8949" y="7627"/>
                  <a:pt x="11082" y="5387"/>
                  <a:pt x="8974" y="10648"/>
                </a:cubicBezTo>
                <a:cubicBezTo>
                  <a:pt x="6423" y="9276"/>
                  <a:pt x="3537" y="15465"/>
                  <a:pt x="181" y="8866"/>
                </a:cubicBezTo>
                <a:cubicBezTo>
                  <a:pt x="145" y="6371"/>
                  <a:pt x="-728" y="3691"/>
                  <a:pt x="1713" y="2182"/>
                </a:cubicBezTo>
                <a:close/>
              </a:path>
            </a:pathLst>
          </a:cu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216" y="-76200"/>
            <a:ext cx="8534400" cy="838200"/>
          </a:xfrm>
        </p:spPr>
        <p:txBody>
          <a:bodyPr>
            <a:noAutofit/>
          </a:bodyPr>
          <a:lstStyle/>
          <a:p>
            <a:r>
              <a:rPr lang="en-US" sz="4000" dirty="0" smtClean="0"/>
              <a:t>Preventing the &gt;</a:t>
            </a:r>
            <a:r>
              <a:rPr lang="el-GR" sz="4000" dirty="0" smtClean="0"/>
              <a:t>φ</a:t>
            </a:r>
            <a:r>
              <a:rPr lang="en-US" sz="4000" dirty="0" smtClean="0"/>
              <a:t> Attack</a:t>
            </a:r>
            <a:endParaRPr lang="en-US" sz="4000" dirty="0"/>
          </a:p>
        </p:txBody>
      </p:sp>
      <p:sp>
        <p:nvSpPr>
          <p:cNvPr id="3" name="Content Placeholder 2"/>
          <p:cNvSpPr>
            <a:spLocks noGrp="1"/>
          </p:cNvSpPr>
          <p:nvPr>
            <p:ph idx="1"/>
          </p:nvPr>
        </p:nvSpPr>
        <p:spPr>
          <a:xfrm>
            <a:off x="76200" y="3615898"/>
            <a:ext cx="4191000" cy="3242102"/>
          </a:xfrm>
        </p:spPr>
        <p:txBody>
          <a:bodyPr>
            <a:noAutofit/>
          </a:bodyPr>
          <a:lstStyle/>
          <a:p>
            <a:r>
              <a:rPr lang="en-US" sz="2400" dirty="0" smtClean="0"/>
              <a:t>50% “</a:t>
            </a:r>
            <a:r>
              <a:rPr lang="en-US" sz="2400" b="1" dirty="0" smtClean="0">
                <a:solidFill>
                  <a:schemeClr val="tx2">
                    <a:lumMod val="60000"/>
                    <a:lumOff val="40000"/>
                  </a:schemeClr>
                </a:solidFill>
              </a:rPr>
              <a:t>Ballot Veto</a:t>
            </a:r>
            <a:r>
              <a:rPr lang="en-US" sz="2400" dirty="0" smtClean="0"/>
              <a:t>”</a:t>
            </a:r>
          </a:p>
          <a:p>
            <a:pPr lvl="1"/>
            <a:r>
              <a:rPr lang="en-US" sz="2000" dirty="0" smtClean="0"/>
              <a:t> Ballot / Audit Ignored</a:t>
            </a:r>
          </a:p>
          <a:p>
            <a:pPr lvl="1"/>
            <a:r>
              <a:rPr lang="en-US" sz="1800" dirty="0" smtClean="0"/>
              <a:t>Try again next period</a:t>
            </a:r>
          </a:p>
          <a:p>
            <a:pPr lvl="1"/>
            <a:r>
              <a:rPr lang="en-US" sz="1800" dirty="0" smtClean="0"/>
              <a:t>(Miners can already hard-fork, this is simply a failsafe).</a:t>
            </a:r>
          </a:p>
          <a:p>
            <a:r>
              <a:rPr lang="en-US" sz="2400" dirty="0" smtClean="0"/>
              <a:t>(And/Or) 95</a:t>
            </a:r>
            <a:r>
              <a:rPr lang="en-US" sz="2400" dirty="0" smtClean="0"/>
              <a:t>% “Branch-Veto”</a:t>
            </a:r>
          </a:p>
          <a:p>
            <a:pPr lvl="1"/>
            <a:r>
              <a:rPr lang="en-US" sz="1800" dirty="0" smtClean="0"/>
              <a:t>Branch’s future Decisions can be moved to a different Branch (by their Author).</a:t>
            </a:r>
            <a:endParaRPr lang="en-US" sz="1800" dirty="0"/>
          </a:p>
        </p:txBody>
      </p:sp>
      <p:sp>
        <p:nvSpPr>
          <p:cNvPr id="4" name="Slide Number Placeholder 3"/>
          <p:cNvSpPr>
            <a:spLocks noGrp="1"/>
          </p:cNvSpPr>
          <p:nvPr>
            <p:ph type="sldNum" sz="quarter" idx="12"/>
          </p:nvPr>
        </p:nvSpPr>
        <p:spPr>
          <a:xfrm>
            <a:off x="6934200" y="6477000"/>
            <a:ext cx="2133600" cy="365125"/>
          </a:xfrm>
        </p:spPr>
        <p:txBody>
          <a:bodyPr/>
          <a:lstStyle/>
          <a:p>
            <a:fld id="{082C95A6-F436-44CF-8E3B-7388B694EC46}" type="slidenum">
              <a:rPr lang="en-US" smtClean="0"/>
              <a:t>23</a:t>
            </a:fld>
            <a:endParaRPr lang="en-US" dirty="0"/>
          </a:p>
        </p:txBody>
      </p:sp>
      <p:sp>
        <p:nvSpPr>
          <p:cNvPr id="5" name="Oval 4"/>
          <p:cNvSpPr/>
          <p:nvPr/>
        </p:nvSpPr>
        <p:spPr>
          <a:xfrm>
            <a:off x="538836" y="1968303"/>
            <a:ext cx="152400" cy="152400"/>
          </a:xfrm>
          <a:prstGeom prst="ellipse">
            <a:avLst/>
          </a:prstGeom>
          <a:solidFill>
            <a:schemeClr val="bg2">
              <a:lumMod val="75000"/>
            </a:schemeClr>
          </a:solidFill>
          <a:ln>
            <a:solidFill>
              <a:schemeClr val="bg1"/>
            </a:solidFill>
          </a:ln>
          <a:effectLst>
            <a:glow rad="228600">
              <a:schemeClr val="accent3">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191496" y="2206823"/>
            <a:ext cx="883896" cy="307777"/>
          </a:xfrm>
          <a:prstGeom prst="rect">
            <a:avLst/>
          </a:prstGeom>
          <a:noFill/>
        </p:spPr>
        <p:txBody>
          <a:bodyPr wrap="none" rtlCol="0">
            <a:spAutoFit/>
          </a:bodyPr>
          <a:lstStyle/>
          <a:p>
            <a:r>
              <a:rPr lang="en-US" sz="1400" b="1" dirty="0" smtClean="0"/>
              <a:t>Cast Vote</a:t>
            </a:r>
            <a:endParaRPr lang="en-US" sz="1400" b="1" dirty="0"/>
          </a:p>
        </p:txBody>
      </p:sp>
      <p:sp>
        <p:nvSpPr>
          <p:cNvPr id="7" name="TextBox 6"/>
          <p:cNvSpPr txBox="1"/>
          <p:nvPr/>
        </p:nvSpPr>
        <p:spPr>
          <a:xfrm>
            <a:off x="1224363" y="2057400"/>
            <a:ext cx="1061637" cy="307777"/>
          </a:xfrm>
          <a:prstGeom prst="rect">
            <a:avLst/>
          </a:prstGeom>
          <a:noFill/>
        </p:spPr>
        <p:txBody>
          <a:bodyPr wrap="none" rtlCol="0">
            <a:spAutoFit/>
          </a:bodyPr>
          <a:lstStyle/>
          <a:p>
            <a:r>
              <a:rPr lang="en-US" sz="1400" dirty="0" smtClean="0"/>
              <a:t>Unseal Vote</a:t>
            </a:r>
            <a:endParaRPr lang="en-US" sz="1400" dirty="0"/>
          </a:p>
        </p:txBody>
      </p:sp>
      <p:sp>
        <p:nvSpPr>
          <p:cNvPr id="8" name="Oval 7"/>
          <p:cNvSpPr/>
          <p:nvPr/>
        </p:nvSpPr>
        <p:spPr>
          <a:xfrm>
            <a:off x="1526854" y="196830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2539584" y="1968303"/>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2310984" y="2114748"/>
            <a:ext cx="609847" cy="307777"/>
          </a:xfrm>
          <a:prstGeom prst="rect">
            <a:avLst/>
          </a:prstGeom>
          <a:noFill/>
        </p:spPr>
        <p:txBody>
          <a:bodyPr wrap="none" rtlCol="0">
            <a:spAutoFit/>
          </a:bodyPr>
          <a:lstStyle/>
          <a:p>
            <a:r>
              <a:rPr lang="en-US" sz="1400" dirty="0" smtClean="0"/>
              <a:t>SVD 1</a:t>
            </a:r>
            <a:endParaRPr lang="en-US" sz="1400" dirty="0"/>
          </a:p>
        </p:txBody>
      </p:sp>
      <p:sp>
        <p:nvSpPr>
          <p:cNvPr id="11" name="TextBox 10"/>
          <p:cNvSpPr txBox="1"/>
          <p:nvPr/>
        </p:nvSpPr>
        <p:spPr>
          <a:xfrm>
            <a:off x="3225137" y="1660525"/>
            <a:ext cx="609847" cy="307777"/>
          </a:xfrm>
          <a:prstGeom prst="rect">
            <a:avLst/>
          </a:prstGeom>
          <a:noFill/>
        </p:spPr>
        <p:txBody>
          <a:bodyPr wrap="none" rtlCol="0">
            <a:spAutoFit/>
          </a:bodyPr>
          <a:lstStyle/>
          <a:p>
            <a:r>
              <a:rPr lang="en-US" sz="1400" dirty="0" smtClean="0"/>
              <a:t>SVD 2</a:t>
            </a:r>
            <a:endParaRPr lang="en-US" sz="1400" dirty="0"/>
          </a:p>
        </p:txBody>
      </p:sp>
      <p:sp>
        <p:nvSpPr>
          <p:cNvPr id="12" name="Oval 11"/>
          <p:cNvSpPr/>
          <p:nvPr/>
        </p:nvSpPr>
        <p:spPr>
          <a:xfrm>
            <a:off x="3453860" y="150812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53984" y="2422525"/>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2768184" y="1581944"/>
            <a:ext cx="391454" cy="307777"/>
          </a:xfrm>
          <a:prstGeom prst="rect">
            <a:avLst/>
          </a:prstGeom>
          <a:noFill/>
        </p:spPr>
        <p:txBody>
          <a:bodyPr wrap="none" rtlCol="0">
            <a:spAutoFit/>
          </a:bodyPr>
          <a:lstStyle/>
          <a:p>
            <a:r>
              <a:rPr lang="en-US" sz="1400" dirty="0" smtClean="0"/>
              <a:t>&gt;</a:t>
            </a:r>
            <a:r>
              <a:rPr lang="el-GR" sz="1400" dirty="0" smtClean="0"/>
              <a:t>φ</a:t>
            </a:r>
            <a:endParaRPr lang="en-US" sz="1400" dirty="0"/>
          </a:p>
        </p:txBody>
      </p:sp>
      <p:sp>
        <p:nvSpPr>
          <p:cNvPr id="15" name="TextBox 14"/>
          <p:cNvSpPr txBox="1"/>
          <p:nvPr/>
        </p:nvSpPr>
        <p:spPr>
          <a:xfrm>
            <a:off x="2768184" y="2204554"/>
            <a:ext cx="391454" cy="307777"/>
          </a:xfrm>
          <a:prstGeom prst="rect">
            <a:avLst/>
          </a:prstGeom>
          <a:noFill/>
        </p:spPr>
        <p:txBody>
          <a:bodyPr wrap="none" rtlCol="0">
            <a:spAutoFit/>
          </a:bodyPr>
          <a:lstStyle/>
          <a:p>
            <a:r>
              <a:rPr lang="en-US" sz="1400" dirty="0" smtClean="0"/>
              <a:t>&lt;</a:t>
            </a:r>
            <a:r>
              <a:rPr lang="el-GR" sz="1400" dirty="0" smtClean="0"/>
              <a:t>φ</a:t>
            </a:r>
            <a:endParaRPr lang="en-US" sz="1400" dirty="0"/>
          </a:p>
        </p:txBody>
      </p:sp>
      <p:sp>
        <p:nvSpPr>
          <p:cNvPr id="16" name="Oval 15"/>
          <p:cNvSpPr/>
          <p:nvPr/>
        </p:nvSpPr>
        <p:spPr>
          <a:xfrm>
            <a:off x="5356263" y="1508125"/>
            <a:ext cx="152400" cy="152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4838390" y="1646643"/>
            <a:ext cx="1188146" cy="430887"/>
          </a:xfrm>
          <a:prstGeom prst="rect">
            <a:avLst/>
          </a:prstGeom>
          <a:noFill/>
        </p:spPr>
        <p:txBody>
          <a:bodyPr wrap="none" rtlCol="0">
            <a:spAutoFit/>
          </a:bodyPr>
          <a:lstStyle/>
          <a:p>
            <a:pPr algn="ctr"/>
            <a:r>
              <a:rPr lang="en-US" sz="1100" dirty="0" smtClean="0"/>
              <a:t>Veto Opportunity</a:t>
            </a:r>
          </a:p>
          <a:p>
            <a:pPr algn="ctr"/>
            <a:r>
              <a:rPr lang="en-US" sz="1100" dirty="0" smtClean="0"/>
              <a:t>Ends: Resolved!</a:t>
            </a:r>
            <a:endParaRPr lang="en-US" sz="1100" dirty="0"/>
          </a:p>
        </p:txBody>
      </p:sp>
      <p:sp>
        <p:nvSpPr>
          <p:cNvPr id="18" name="Oval 17"/>
          <p:cNvSpPr/>
          <p:nvPr/>
        </p:nvSpPr>
        <p:spPr>
          <a:xfrm>
            <a:off x="4444584" y="242034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p:cNvSpPr txBox="1"/>
          <p:nvPr/>
        </p:nvSpPr>
        <p:spPr>
          <a:xfrm>
            <a:off x="3084677" y="2574925"/>
            <a:ext cx="891013" cy="738664"/>
          </a:xfrm>
          <a:prstGeom prst="rect">
            <a:avLst/>
          </a:prstGeom>
          <a:noFill/>
        </p:spPr>
        <p:txBody>
          <a:bodyPr wrap="none" rtlCol="0">
            <a:spAutoFit/>
          </a:bodyPr>
          <a:lstStyle/>
          <a:p>
            <a:pPr algn="ctr"/>
            <a:r>
              <a:rPr lang="en-US" sz="1400" dirty="0" smtClean="0"/>
              <a:t>Ballots</a:t>
            </a:r>
          </a:p>
          <a:p>
            <a:pPr algn="ctr"/>
            <a:r>
              <a:rPr lang="en-US" sz="1400" dirty="0" smtClean="0"/>
              <a:t>Become</a:t>
            </a:r>
          </a:p>
          <a:p>
            <a:pPr algn="ctr"/>
            <a:r>
              <a:rPr lang="en-US" sz="1400" dirty="0" smtClean="0"/>
              <a:t>Auditable</a:t>
            </a:r>
            <a:endParaRPr lang="en-US" sz="1400" dirty="0"/>
          </a:p>
        </p:txBody>
      </p:sp>
      <p:sp>
        <p:nvSpPr>
          <p:cNvPr id="20" name="TextBox 19"/>
          <p:cNvSpPr txBox="1"/>
          <p:nvPr/>
        </p:nvSpPr>
        <p:spPr>
          <a:xfrm>
            <a:off x="3987384" y="2574925"/>
            <a:ext cx="1083951" cy="523220"/>
          </a:xfrm>
          <a:prstGeom prst="rect">
            <a:avLst/>
          </a:prstGeom>
          <a:noFill/>
        </p:spPr>
        <p:txBody>
          <a:bodyPr wrap="none" rtlCol="0">
            <a:spAutoFit/>
          </a:bodyPr>
          <a:lstStyle/>
          <a:p>
            <a:pPr algn="ctr"/>
            <a:r>
              <a:rPr lang="en-US" sz="1400" dirty="0" smtClean="0"/>
              <a:t>Audit</a:t>
            </a:r>
          </a:p>
          <a:p>
            <a:pPr algn="ctr"/>
            <a:r>
              <a:rPr lang="en-US" sz="1400" dirty="0" smtClean="0"/>
              <a:t>Opportunity</a:t>
            </a:r>
            <a:endParaRPr lang="en-US" sz="1400" dirty="0"/>
          </a:p>
        </p:txBody>
      </p:sp>
      <p:cxnSp>
        <p:nvCxnSpPr>
          <p:cNvPr id="22" name="Straight Arrow Connector 21"/>
          <p:cNvCxnSpPr>
            <a:stCxn id="5" idx="6"/>
            <a:endCxn id="8" idx="2"/>
          </p:cNvCxnSpPr>
          <p:nvPr/>
        </p:nvCxnSpPr>
        <p:spPr>
          <a:xfrm>
            <a:off x="691236" y="2044503"/>
            <a:ext cx="835618" cy="0"/>
          </a:xfrm>
          <a:prstGeom prst="straightConnector1">
            <a:avLst/>
          </a:prstGeom>
          <a:ln w="5715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8" idx="6"/>
            <a:endCxn id="9" idx="2"/>
          </p:cNvCxnSpPr>
          <p:nvPr/>
        </p:nvCxnSpPr>
        <p:spPr>
          <a:xfrm>
            <a:off x="1679254" y="2044503"/>
            <a:ext cx="86033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9" idx="7"/>
            <a:endCxn id="12" idx="3"/>
          </p:cNvCxnSpPr>
          <p:nvPr/>
        </p:nvCxnSpPr>
        <p:spPr>
          <a:xfrm flipV="1">
            <a:off x="2669666" y="1638207"/>
            <a:ext cx="806512" cy="352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9" idx="5"/>
            <a:endCxn id="13" idx="1"/>
          </p:cNvCxnSpPr>
          <p:nvPr/>
        </p:nvCxnSpPr>
        <p:spPr>
          <a:xfrm>
            <a:off x="2669666" y="2098385"/>
            <a:ext cx="806636" cy="3464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2" idx="6"/>
            <a:endCxn id="16" idx="2"/>
          </p:cNvCxnSpPr>
          <p:nvPr/>
        </p:nvCxnSpPr>
        <p:spPr>
          <a:xfrm>
            <a:off x="3606260" y="1584325"/>
            <a:ext cx="17500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13" idx="6"/>
            <a:endCxn id="18" idx="2"/>
          </p:cNvCxnSpPr>
          <p:nvPr/>
        </p:nvCxnSpPr>
        <p:spPr>
          <a:xfrm flipV="1">
            <a:off x="3606384" y="2496549"/>
            <a:ext cx="838200" cy="21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Curved Connector 43"/>
          <p:cNvCxnSpPr>
            <a:stCxn id="13" idx="7"/>
            <a:endCxn id="49" idx="1"/>
          </p:cNvCxnSpPr>
          <p:nvPr/>
        </p:nvCxnSpPr>
        <p:spPr>
          <a:xfrm rot="5400000" flipH="1" flipV="1">
            <a:off x="4341310" y="58235"/>
            <a:ext cx="1629364" cy="3143852"/>
          </a:xfrm>
          <a:prstGeom prst="curvedConnector3">
            <a:avLst>
              <a:gd name="adj1" fmla="val 115400"/>
            </a:avLst>
          </a:prstGeom>
          <a:ln>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606384" y="1363609"/>
            <a:ext cx="1764457" cy="276999"/>
          </a:xfrm>
          <a:prstGeom prst="rect">
            <a:avLst/>
          </a:prstGeom>
        </p:spPr>
        <p:txBody>
          <a:bodyPr wrap="none">
            <a:spAutoFit/>
          </a:bodyPr>
          <a:lstStyle/>
          <a:p>
            <a:r>
              <a:rPr lang="en-US" sz="1200" b="1" dirty="0">
                <a:solidFill>
                  <a:schemeClr val="tx2">
                    <a:lumMod val="60000"/>
                    <a:lumOff val="40000"/>
                  </a:schemeClr>
                </a:solidFill>
              </a:rPr>
              <a:t>Miner Veto Opportunity </a:t>
            </a:r>
          </a:p>
        </p:txBody>
      </p:sp>
      <p:sp>
        <p:nvSpPr>
          <p:cNvPr id="58" name="Oval 57"/>
          <p:cNvSpPr/>
          <p:nvPr/>
        </p:nvSpPr>
        <p:spPr>
          <a:xfrm>
            <a:off x="6346987" y="2436131"/>
            <a:ext cx="152400" cy="152400"/>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9" name="Straight Arrow Connector 58"/>
          <p:cNvCxnSpPr/>
          <p:nvPr/>
        </p:nvCxnSpPr>
        <p:spPr>
          <a:xfrm>
            <a:off x="4596984" y="2498725"/>
            <a:ext cx="17500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Rectangle 60"/>
          <p:cNvSpPr/>
          <p:nvPr/>
        </p:nvSpPr>
        <p:spPr>
          <a:xfrm>
            <a:off x="4596984" y="2268636"/>
            <a:ext cx="1764457" cy="276999"/>
          </a:xfrm>
          <a:prstGeom prst="rect">
            <a:avLst/>
          </a:prstGeom>
        </p:spPr>
        <p:txBody>
          <a:bodyPr wrap="none">
            <a:spAutoFit/>
          </a:bodyPr>
          <a:lstStyle/>
          <a:p>
            <a:r>
              <a:rPr lang="en-US" sz="1200" b="1" dirty="0">
                <a:solidFill>
                  <a:schemeClr val="tx2">
                    <a:lumMod val="60000"/>
                    <a:lumOff val="40000"/>
                  </a:schemeClr>
                </a:solidFill>
              </a:rPr>
              <a:t>Miner Veto Opportunity </a:t>
            </a:r>
          </a:p>
        </p:txBody>
      </p:sp>
      <p:sp>
        <p:nvSpPr>
          <p:cNvPr id="62" name="TextBox 61"/>
          <p:cNvSpPr txBox="1"/>
          <p:nvPr/>
        </p:nvSpPr>
        <p:spPr>
          <a:xfrm>
            <a:off x="5829114" y="2588531"/>
            <a:ext cx="1188146" cy="430887"/>
          </a:xfrm>
          <a:prstGeom prst="rect">
            <a:avLst/>
          </a:prstGeom>
          <a:noFill/>
        </p:spPr>
        <p:txBody>
          <a:bodyPr wrap="none" rtlCol="0">
            <a:spAutoFit/>
          </a:bodyPr>
          <a:lstStyle/>
          <a:p>
            <a:pPr algn="ctr"/>
            <a:r>
              <a:rPr lang="en-US" sz="1100" dirty="0" smtClean="0"/>
              <a:t>Veto Opportunity</a:t>
            </a:r>
          </a:p>
          <a:p>
            <a:pPr algn="ctr"/>
            <a:r>
              <a:rPr lang="en-US" sz="1100" dirty="0" smtClean="0"/>
              <a:t>Ends: Resolved!</a:t>
            </a:r>
            <a:endParaRPr lang="en-US" sz="1100" dirty="0"/>
          </a:p>
        </p:txBody>
      </p:sp>
      <p:pic>
        <p:nvPicPr>
          <p:cNvPr id="4098" name="Picture 2" descr="https://lh3.googleusercontent.com/-jLFgAFAUvyc/UwWzLFgx9yI/AAAAAAAAWi0/8g_kWPsRXDY/s400/mined-block-head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657600"/>
            <a:ext cx="3810000" cy="1733551"/>
          </a:xfrm>
          <a:prstGeom prst="rect">
            <a:avLst/>
          </a:prstGeom>
          <a:noFill/>
          <a:extLst>
            <a:ext uri="{909E8E84-426E-40DD-AFC4-6F175D3DCCD1}">
              <a14:hiddenFill xmlns:a14="http://schemas.microsoft.com/office/drawing/2010/main">
                <a:solidFill>
                  <a:srgbClr val="FFFFFF"/>
                </a:solidFill>
              </a14:hiddenFill>
            </a:ext>
          </a:extLst>
        </p:spPr>
      </p:pic>
      <p:sp>
        <p:nvSpPr>
          <p:cNvPr id="4096" name="TextBox 4095"/>
          <p:cNvSpPr txBox="1"/>
          <p:nvPr/>
        </p:nvSpPr>
        <p:spPr>
          <a:xfrm>
            <a:off x="4191000" y="5359637"/>
            <a:ext cx="533400" cy="830997"/>
          </a:xfrm>
          <a:prstGeom prst="rect">
            <a:avLst/>
          </a:prstGeom>
          <a:noFill/>
        </p:spPr>
        <p:txBody>
          <a:bodyPr wrap="square" rtlCol="0">
            <a:spAutoFit/>
          </a:bodyPr>
          <a:lstStyle/>
          <a:p>
            <a:r>
              <a:rPr lang="en-US" sz="4800" dirty="0" smtClean="0">
                <a:solidFill>
                  <a:schemeClr val="bg1">
                    <a:lumMod val="65000"/>
                  </a:schemeClr>
                </a:solidFill>
              </a:rPr>
              <a:t>+</a:t>
            </a:r>
            <a:endParaRPr lang="en-US" dirty="0">
              <a:solidFill>
                <a:schemeClr val="bg1">
                  <a:lumMod val="65000"/>
                </a:schemeClr>
              </a:solidFill>
            </a:endParaRPr>
          </a:p>
        </p:txBody>
      </p:sp>
      <p:graphicFrame>
        <p:nvGraphicFramePr>
          <p:cNvPr id="4099" name="Table 4098"/>
          <p:cNvGraphicFramePr>
            <a:graphicFrameLocks noGrp="1"/>
          </p:cNvGraphicFramePr>
          <p:nvPr>
            <p:extLst>
              <p:ext uri="{D42A27DB-BD31-4B8C-83A1-F6EECF244321}">
                <p14:modId xmlns:p14="http://schemas.microsoft.com/office/powerpoint/2010/main" val="1682657085"/>
              </p:ext>
            </p:extLst>
          </p:nvPr>
        </p:nvGraphicFramePr>
        <p:xfrm>
          <a:off x="4686300" y="5494020"/>
          <a:ext cx="3924300" cy="754380"/>
        </p:xfrm>
        <a:graphic>
          <a:graphicData uri="http://schemas.openxmlformats.org/drawingml/2006/table">
            <a:tbl>
              <a:tblPr>
                <a:tableStyleId>{073A0DAA-6AF3-43AB-8588-CEC1D06C72B9}</a:tableStyleId>
              </a:tblPr>
              <a:tblGrid>
                <a:gridCol w="1364878"/>
                <a:gridCol w="2559422"/>
              </a:tblGrid>
              <a:tr h="203200">
                <a:tc>
                  <a:txBody>
                    <a:bodyPr/>
                    <a:lstStyle/>
                    <a:p>
                      <a:r>
                        <a:rPr lang="en-US" sz="1050" dirty="0" smtClean="0"/>
                        <a:t>Ballot Veto(s)</a:t>
                      </a:r>
                      <a:endParaRPr lang="en-US" sz="1050" dirty="0"/>
                    </a:p>
                  </a:txBody>
                  <a:tcPr/>
                </a:tc>
                <a:tc>
                  <a:txBody>
                    <a:bodyPr/>
                    <a:lstStyle/>
                    <a:p>
                      <a:r>
                        <a:rPr lang="en-US" sz="1050" dirty="0" smtClean="0"/>
                        <a:t>BA-i3s3…, BA-30f4…</a:t>
                      </a:r>
                      <a:endParaRPr lang="en-US" sz="1050" dirty="0"/>
                    </a:p>
                  </a:txBody>
                  <a:tcPr/>
                </a:tc>
              </a:tr>
              <a:tr h="203200">
                <a:tc>
                  <a:txBody>
                    <a:bodyPr/>
                    <a:lstStyle/>
                    <a:p>
                      <a:r>
                        <a:rPr lang="en-US" sz="1050" dirty="0" smtClean="0"/>
                        <a:t>Audit Veto(s)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A-jji7b…</a:t>
                      </a:r>
                    </a:p>
                  </a:txBody>
                  <a:tcPr/>
                </a:tc>
              </a:tr>
              <a:tr h="203200">
                <a:tc>
                  <a:txBody>
                    <a:bodyPr/>
                    <a:lstStyle/>
                    <a:p>
                      <a:r>
                        <a:rPr lang="en-US" sz="1050" dirty="0" smtClean="0"/>
                        <a:t>Branch</a:t>
                      </a:r>
                      <a:r>
                        <a:rPr lang="en-US" sz="1050" baseline="0" dirty="0" smtClean="0"/>
                        <a:t> Veto(s)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B-35o5…, B-u987…</a:t>
                      </a:r>
                    </a:p>
                  </a:txBody>
                  <a:tcPr/>
                </a:tc>
              </a:tr>
            </a:tbl>
          </a:graphicData>
        </a:graphic>
      </p:graphicFrame>
      <p:sp>
        <p:nvSpPr>
          <p:cNvPr id="37" name="TextBox 36"/>
          <p:cNvSpPr txBox="1"/>
          <p:nvPr/>
        </p:nvSpPr>
        <p:spPr>
          <a:xfrm>
            <a:off x="6324600" y="990600"/>
            <a:ext cx="883896" cy="307777"/>
          </a:xfrm>
          <a:prstGeom prst="rect">
            <a:avLst/>
          </a:prstGeom>
          <a:noFill/>
        </p:spPr>
        <p:txBody>
          <a:bodyPr wrap="none" rtlCol="0">
            <a:spAutoFit/>
          </a:bodyPr>
          <a:lstStyle/>
          <a:p>
            <a:r>
              <a:rPr lang="en-US" sz="1400" b="1" dirty="0" smtClean="0"/>
              <a:t>Cast Vote</a:t>
            </a:r>
            <a:endParaRPr lang="en-US" sz="1400" b="1" dirty="0"/>
          </a:p>
        </p:txBody>
      </p:sp>
      <p:sp>
        <p:nvSpPr>
          <p:cNvPr id="42" name="TextBox 41"/>
          <p:cNvSpPr txBox="1"/>
          <p:nvPr/>
        </p:nvSpPr>
        <p:spPr>
          <a:xfrm>
            <a:off x="7396563" y="914400"/>
            <a:ext cx="1061637" cy="307777"/>
          </a:xfrm>
          <a:prstGeom prst="rect">
            <a:avLst/>
          </a:prstGeom>
          <a:noFill/>
        </p:spPr>
        <p:txBody>
          <a:bodyPr wrap="none" rtlCol="0">
            <a:spAutoFit/>
          </a:bodyPr>
          <a:lstStyle/>
          <a:p>
            <a:r>
              <a:rPr lang="en-US" sz="1400" dirty="0" smtClean="0"/>
              <a:t>Unseal Vote</a:t>
            </a:r>
            <a:endParaRPr lang="en-US" sz="1400" dirty="0"/>
          </a:p>
        </p:txBody>
      </p:sp>
      <p:sp>
        <p:nvSpPr>
          <p:cNvPr id="46" name="Oval 45"/>
          <p:cNvSpPr/>
          <p:nvPr/>
        </p:nvSpPr>
        <p:spPr>
          <a:xfrm>
            <a:off x="7707118" y="793161"/>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Arrow Connector 46"/>
          <p:cNvCxnSpPr/>
          <p:nvPr/>
        </p:nvCxnSpPr>
        <p:spPr>
          <a:xfrm>
            <a:off x="7848600" y="869361"/>
            <a:ext cx="86033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Oval 48"/>
          <p:cNvSpPr/>
          <p:nvPr/>
        </p:nvSpPr>
        <p:spPr>
          <a:xfrm>
            <a:off x="6705600" y="793161"/>
            <a:ext cx="152400" cy="152400"/>
          </a:xfrm>
          <a:prstGeom prst="ellipse">
            <a:avLst/>
          </a:prstGeom>
          <a:solidFill>
            <a:schemeClr val="bg2">
              <a:lumMod val="75000"/>
            </a:schemeClr>
          </a:solidFill>
          <a:ln>
            <a:solidFill>
              <a:schemeClr val="bg1"/>
            </a:solidFill>
          </a:ln>
          <a:effectLst>
            <a:glow rad="228600">
              <a:schemeClr val="accent3">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5" name="Straight Arrow Connector 54"/>
          <p:cNvCxnSpPr/>
          <p:nvPr/>
        </p:nvCxnSpPr>
        <p:spPr>
          <a:xfrm>
            <a:off x="6871500" y="869361"/>
            <a:ext cx="835618" cy="0"/>
          </a:xfrm>
          <a:prstGeom prst="straightConnector1">
            <a:avLst/>
          </a:prstGeom>
          <a:ln w="57150">
            <a:solidFill>
              <a:schemeClr val="accent2">
                <a:lumMod val="75000"/>
              </a:schemeClr>
            </a:solidFill>
            <a:tailEnd type="arrow"/>
          </a:ln>
        </p:spPr>
        <p:style>
          <a:lnRef idx="1">
            <a:schemeClr val="dk1"/>
          </a:lnRef>
          <a:fillRef idx="0">
            <a:schemeClr val="dk1"/>
          </a:fillRef>
          <a:effectRef idx="0">
            <a:schemeClr val="dk1"/>
          </a:effectRef>
          <a:fontRef idx="minor">
            <a:schemeClr val="tx1"/>
          </a:fontRef>
        </p:style>
      </p:cxnSp>
      <p:sp>
        <p:nvSpPr>
          <p:cNvPr id="60" name="Oval 59"/>
          <p:cNvSpPr/>
          <p:nvPr/>
        </p:nvSpPr>
        <p:spPr>
          <a:xfrm>
            <a:off x="8725490" y="785337"/>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p:cNvSpPr/>
          <p:nvPr/>
        </p:nvSpPr>
        <p:spPr>
          <a:xfrm>
            <a:off x="9639766" y="32515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p:cNvSpPr/>
          <p:nvPr/>
        </p:nvSpPr>
        <p:spPr>
          <a:xfrm>
            <a:off x="9639890" y="1239559"/>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TextBox 64"/>
          <p:cNvSpPr txBox="1"/>
          <p:nvPr/>
        </p:nvSpPr>
        <p:spPr>
          <a:xfrm>
            <a:off x="8954090" y="398978"/>
            <a:ext cx="391454" cy="307777"/>
          </a:xfrm>
          <a:prstGeom prst="rect">
            <a:avLst/>
          </a:prstGeom>
          <a:noFill/>
        </p:spPr>
        <p:txBody>
          <a:bodyPr wrap="none" rtlCol="0">
            <a:spAutoFit/>
          </a:bodyPr>
          <a:lstStyle/>
          <a:p>
            <a:r>
              <a:rPr lang="en-US" sz="1400" dirty="0" smtClean="0"/>
              <a:t>&gt;</a:t>
            </a:r>
            <a:r>
              <a:rPr lang="el-GR" sz="1400" dirty="0" smtClean="0"/>
              <a:t>φ</a:t>
            </a:r>
            <a:endParaRPr lang="en-US" sz="1400" dirty="0"/>
          </a:p>
        </p:txBody>
      </p:sp>
      <p:sp>
        <p:nvSpPr>
          <p:cNvPr id="66" name="TextBox 65"/>
          <p:cNvSpPr txBox="1"/>
          <p:nvPr/>
        </p:nvSpPr>
        <p:spPr>
          <a:xfrm>
            <a:off x="8954090" y="1021588"/>
            <a:ext cx="391454" cy="307777"/>
          </a:xfrm>
          <a:prstGeom prst="rect">
            <a:avLst/>
          </a:prstGeom>
          <a:noFill/>
        </p:spPr>
        <p:txBody>
          <a:bodyPr wrap="none" rtlCol="0">
            <a:spAutoFit/>
          </a:bodyPr>
          <a:lstStyle/>
          <a:p>
            <a:r>
              <a:rPr lang="en-US" sz="1400" dirty="0" smtClean="0"/>
              <a:t>&lt;</a:t>
            </a:r>
            <a:r>
              <a:rPr lang="el-GR" sz="1400" dirty="0" smtClean="0"/>
              <a:t>φ</a:t>
            </a:r>
            <a:endParaRPr lang="en-US" sz="1400" dirty="0"/>
          </a:p>
        </p:txBody>
      </p:sp>
      <p:sp>
        <p:nvSpPr>
          <p:cNvPr id="67" name="TextBox 66"/>
          <p:cNvSpPr txBox="1"/>
          <p:nvPr/>
        </p:nvSpPr>
        <p:spPr>
          <a:xfrm>
            <a:off x="9270583" y="1391959"/>
            <a:ext cx="891013" cy="738664"/>
          </a:xfrm>
          <a:prstGeom prst="rect">
            <a:avLst/>
          </a:prstGeom>
          <a:noFill/>
        </p:spPr>
        <p:txBody>
          <a:bodyPr wrap="none" rtlCol="0">
            <a:spAutoFit/>
          </a:bodyPr>
          <a:lstStyle/>
          <a:p>
            <a:pPr algn="ctr"/>
            <a:r>
              <a:rPr lang="en-US" sz="1400" dirty="0" smtClean="0"/>
              <a:t>Ballots</a:t>
            </a:r>
          </a:p>
          <a:p>
            <a:pPr algn="ctr"/>
            <a:r>
              <a:rPr lang="en-US" sz="1400" dirty="0" smtClean="0"/>
              <a:t>Become</a:t>
            </a:r>
          </a:p>
          <a:p>
            <a:pPr algn="ctr"/>
            <a:r>
              <a:rPr lang="en-US" sz="1400" dirty="0" smtClean="0"/>
              <a:t>Auditable</a:t>
            </a:r>
            <a:endParaRPr lang="en-US" sz="1400" dirty="0"/>
          </a:p>
        </p:txBody>
      </p:sp>
      <p:cxnSp>
        <p:nvCxnSpPr>
          <p:cNvPr id="68" name="Straight Arrow Connector 67"/>
          <p:cNvCxnSpPr>
            <a:stCxn id="60" idx="7"/>
            <a:endCxn id="63" idx="3"/>
          </p:cNvCxnSpPr>
          <p:nvPr/>
        </p:nvCxnSpPr>
        <p:spPr>
          <a:xfrm flipV="1">
            <a:off x="8855572" y="455241"/>
            <a:ext cx="806512" cy="352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0" idx="5"/>
            <a:endCxn id="64" idx="1"/>
          </p:cNvCxnSpPr>
          <p:nvPr/>
        </p:nvCxnSpPr>
        <p:spPr>
          <a:xfrm>
            <a:off x="8855572" y="915419"/>
            <a:ext cx="806636" cy="3464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64" idx="6"/>
          </p:cNvCxnSpPr>
          <p:nvPr/>
        </p:nvCxnSpPr>
        <p:spPr>
          <a:xfrm flipV="1">
            <a:off x="9792290" y="1313583"/>
            <a:ext cx="838200" cy="21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9792290" y="180643"/>
            <a:ext cx="1718356" cy="276999"/>
          </a:xfrm>
          <a:prstGeom prst="rect">
            <a:avLst/>
          </a:prstGeom>
        </p:spPr>
        <p:txBody>
          <a:bodyPr wrap="none">
            <a:spAutoFit/>
          </a:bodyPr>
          <a:lstStyle/>
          <a:p>
            <a:r>
              <a:rPr lang="en-US" sz="1200" dirty="0"/>
              <a:t>Miner Veto Opportunity </a:t>
            </a:r>
          </a:p>
        </p:txBody>
      </p:sp>
      <p:sp>
        <p:nvSpPr>
          <p:cNvPr id="34" name="Oval 33"/>
          <p:cNvSpPr/>
          <p:nvPr/>
        </p:nvSpPr>
        <p:spPr>
          <a:xfrm>
            <a:off x="4025484" y="5181600"/>
            <a:ext cx="5245099" cy="1371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071335" y="6291590"/>
            <a:ext cx="3442115" cy="523220"/>
          </a:xfrm>
          <a:prstGeom prst="rect">
            <a:avLst/>
          </a:prstGeom>
          <a:solidFill>
            <a:schemeClr val="bg1"/>
          </a:solidFill>
          <a:ln>
            <a:solidFill>
              <a:schemeClr val="bg1">
                <a:lumMod val="85000"/>
              </a:schemeClr>
            </a:solidFill>
          </a:ln>
        </p:spPr>
        <p:txBody>
          <a:bodyPr wrap="square" rtlCol="0">
            <a:spAutoFit/>
          </a:bodyPr>
          <a:lstStyle/>
          <a:p>
            <a:r>
              <a:rPr lang="en-US" sz="1400" dirty="0" smtClean="0">
                <a:solidFill>
                  <a:schemeClr val="bg1">
                    <a:lumMod val="65000"/>
                  </a:schemeClr>
                </a:solidFill>
              </a:rPr>
              <a:t>Not necessarily in block header, just pointing out that these are “signature-less inclusions”</a:t>
            </a:r>
            <a:endParaRPr lang="en-US" sz="1400" dirty="0">
              <a:solidFill>
                <a:schemeClr val="bg1">
                  <a:lumMod val="65000"/>
                </a:schemeClr>
              </a:solidFill>
            </a:endParaRPr>
          </a:p>
        </p:txBody>
      </p:sp>
    </p:spTree>
    <p:extLst>
      <p:ext uri="{BB962C8B-B14F-4D97-AF65-F5344CB8AC3E}">
        <p14:creationId xmlns:p14="http://schemas.microsoft.com/office/powerpoint/2010/main" val="47392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3149619"/>
          </a:xfrm>
        </p:spPr>
        <p:txBody>
          <a:bodyPr>
            <a:normAutofit fontScale="92500" lnSpcReduction="20000"/>
          </a:bodyPr>
          <a:lstStyle/>
          <a:p>
            <a:r>
              <a:rPr lang="en-US" dirty="0" smtClean="0"/>
              <a:t>We need to stop anyone from owing </a:t>
            </a:r>
            <a:r>
              <a:rPr lang="en-US" b="1" dirty="0" smtClean="0"/>
              <a:t>51% </a:t>
            </a:r>
            <a:r>
              <a:rPr lang="en-US" dirty="0" smtClean="0"/>
              <a:t>of something…</a:t>
            </a:r>
            <a:r>
              <a:rPr lang="en-US" i="1" dirty="0" smtClean="0"/>
              <a:t>sound familiar</a:t>
            </a:r>
            <a:r>
              <a:rPr lang="en-US" dirty="0" smtClean="0"/>
              <a:t>?</a:t>
            </a:r>
          </a:p>
          <a:p>
            <a:r>
              <a:rPr lang="en-US" dirty="0" smtClean="0"/>
              <a:t>Outsource the task of Voting completely to </a:t>
            </a:r>
            <a:r>
              <a:rPr lang="en-US" b="1" dirty="0" smtClean="0"/>
              <a:t>Miners</a:t>
            </a:r>
            <a:r>
              <a:rPr lang="en-US" dirty="0" smtClean="0"/>
              <a:t>.</a:t>
            </a:r>
            <a:endParaRPr lang="en-US" dirty="0" smtClean="0"/>
          </a:p>
          <a:p>
            <a:r>
              <a:rPr lang="en-US" dirty="0" smtClean="0"/>
              <a:t>High instability, extra special effort required, but Miners should always find it to be worthwhile, even profitable. (Comparable to reacting to a software bug / hard fork). </a:t>
            </a:r>
          </a:p>
          <a:p>
            <a:r>
              <a:rPr lang="en-US" dirty="0" smtClean="0"/>
              <a:t>Costs everyone big…attackers most of all.</a:t>
            </a:r>
            <a:endParaRPr lang="en-US" b="1" dirty="0" smtClean="0"/>
          </a:p>
        </p:txBody>
      </p:sp>
      <p:sp>
        <p:nvSpPr>
          <p:cNvPr id="2" name="Title 1"/>
          <p:cNvSpPr>
            <a:spLocks noGrp="1"/>
          </p:cNvSpPr>
          <p:nvPr>
            <p:ph type="title"/>
          </p:nvPr>
        </p:nvSpPr>
        <p:spPr>
          <a:xfrm>
            <a:off x="457200" y="152400"/>
            <a:ext cx="8229600" cy="1143000"/>
          </a:xfrm>
        </p:spPr>
        <p:txBody>
          <a:bodyPr/>
          <a:lstStyle/>
          <a:p>
            <a:r>
              <a:rPr lang="en-US" dirty="0" smtClean="0"/>
              <a:t>[3] Miner Override</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24</a:t>
            </a:fld>
            <a:endParaRPr lang="en-US"/>
          </a:p>
        </p:txBody>
      </p:sp>
      <p:pic>
        <p:nvPicPr>
          <p:cNvPr id="1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659"/>
          <a:stretch/>
        </p:blipFill>
        <p:spPr bwMode="auto">
          <a:xfrm>
            <a:off x="2247900" y="4267200"/>
            <a:ext cx="6934200" cy="264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3901"/>
          <a:stretch/>
        </p:blipFill>
        <p:spPr bwMode="auto">
          <a:xfrm>
            <a:off x="228600" y="4292619"/>
            <a:ext cx="2438400" cy="2621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001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smtClean="0"/>
              <a:t>Can it get EVEN BETTER??</a:t>
            </a: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25</a:t>
            </a:fld>
            <a:endParaRPr lang="en-US"/>
          </a:p>
        </p:txBody>
      </p:sp>
    </p:spTree>
    <p:extLst>
      <p:ext uri="{BB962C8B-B14F-4D97-AF65-F5344CB8AC3E}">
        <p14:creationId xmlns:p14="http://schemas.microsoft.com/office/powerpoint/2010/main" val="1032375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Curved Connector 17"/>
          <p:cNvCxnSpPr>
            <a:stCxn id="6" idx="4"/>
            <a:endCxn id="10" idx="2"/>
          </p:cNvCxnSpPr>
          <p:nvPr/>
        </p:nvCxnSpPr>
        <p:spPr>
          <a:xfrm>
            <a:off x="4648200" y="3093818"/>
            <a:ext cx="2895600" cy="1532069"/>
          </a:xfrm>
          <a:prstGeom prst="curvedConnector3">
            <a:avLst>
              <a:gd name="adj1" fmla="val 50000"/>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Can 36"/>
          <p:cNvSpPr/>
          <p:nvPr/>
        </p:nvSpPr>
        <p:spPr>
          <a:xfrm>
            <a:off x="3140559" y="4267200"/>
            <a:ext cx="457200" cy="609600"/>
          </a:xfrm>
          <a:prstGeom prst="can">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943925" y="5061721"/>
            <a:ext cx="1923475" cy="369332"/>
          </a:xfrm>
          <a:prstGeom prst="rect">
            <a:avLst/>
          </a:prstGeom>
          <a:noFill/>
        </p:spPr>
        <p:txBody>
          <a:bodyPr wrap="none" rtlCol="0">
            <a:spAutoFit/>
          </a:bodyPr>
          <a:lstStyle/>
          <a:p>
            <a:r>
              <a:rPr lang="en-US" dirty="0" smtClean="0"/>
              <a:t>Insurance Group B</a:t>
            </a:r>
            <a:endParaRPr lang="en-US" dirty="0"/>
          </a:p>
        </p:txBody>
      </p:sp>
      <p:sp>
        <p:nvSpPr>
          <p:cNvPr id="35" name="TextBox 34"/>
          <p:cNvSpPr txBox="1"/>
          <p:nvPr/>
        </p:nvSpPr>
        <p:spPr>
          <a:xfrm>
            <a:off x="2496125" y="4829149"/>
            <a:ext cx="1923475" cy="369332"/>
          </a:xfrm>
          <a:prstGeom prst="rect">
            <a:avLst/>
          </a:prstGeom>
          <a:noFill/>
        </p:spPr>
        <p:txBody>
          <a:bodyPr wrap="none" rtlCol="0">
            <a:spAutoFit/>
          </a:bodyPr>
          <a:lstStyle/>
          <a:p>
            <a:r>
              <a:rPr lang="en-US" dirty="0" smtClean="0"/>
              <a:t>Insurance Group C</a:t>
            </a:r>
            <a:endParaRPr lang="en-US" dirty="0"/>
          </a:p>
        </p:txBody>
      </p:sp>
      <p:sp>
        <p:nvSpPr>
          <p:cNvPr id="4" name="Slide Number Placeholder 3"/>
          <p:cNvSpPr>
            <a:spLocks noGrp="1"/>
          </p:cNvSpPr>
          <p:nvPr>
            <p:ph type="sldNum" sz="quarter" idx="12"/>
          </p:nvPr>
        </p:nvSpPr>
        <p:spPr>
          <a:xfrm>
            <a:off x="7010400" y="6553200"/>
            <a:ext cx="2133600" cy="365125"/>
          </a:xfrm>
        </p:spPr>
        <p:txBody>
          <a:bodyPr/>
          <a:lstStyle/>
          <a:p>
            <a:fld id="{082C95A6-F436-44CF-8E3B-7388B694EC46}" type="slidenum">
              <a:rPr lang="en-US" smtClean="0"/>
              <a:t>26</a:t>
            </a:fld>
            <a:endParaRPr lang="en-US"/>
          </a:p>
        </p:txBody>
      </p:sp>
      <p:sp>
        <p:nvSpPr>
          <p:cNvPr id="5" name="Can 4"/>
          <p:cNvSpPr/>
          <p:nvPr/>
        </p:nvSpPr>
        <p:spPr>
          <a:xfrm>
            <a:off x="2514600" y="2782743"/>
            <a:ext cx="457200" cy="609600"/>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191000" y="2789018"/>
            <a:ext cx="457200" cy="609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p:cNvSpPr/>
          <p:nvPr/>
        </p:nvSpPr>
        <p:spPr>
          <a:xfrm>
            <a:off x="4191000" y="1501687"/>
            <a:ext cx="457200" cy="609600"/>
          </a:xfrm>
          <a:prstGeom prst="can">
            <a:avLst/>
          </a:prstGeom>
          <a:solidFill>
            <a:schemeClr val="accent6">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5867400" y="1501687"/>
            <a:ext cx="457200" cy="609600"/>
          </a:xfrm>
          <a:prstGeom prst="can">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5867400" y="358687"/>
            <a:ext cx="457200" cy="609600"/>
          </a:xfrm>
          <a:prstGeom prst="can">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7543800" y="4321087"/>
            <a:ext cx="457200" cy="609600"/>
          </a:xfrm>
          <a:prstGeom prst="can">
            <a:avLst/>
          </a:prstGeom>
          <a:solidFill>
            <a:schemeClr val="accent3">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7543800" y="2789018"/>
            <a:ext cx="457200" cy="609600"/>
          </a:xfrm>
          <a:prstGeom prst="can">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5" idx="2"/>
          </p:cNvCxnSpPr>
          <p:nvPr/>
        </p:nvCxnSpPr>
        <p:spPr>
          <a:xfrm>
            <a:off x="1295400" y="3087543"/>
            <a:ext cx="1219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71800" y="3093818"/>
            <a:ext cx="1219200" cy="0"/>
          </a:xfrm>
          <a:prstGeom prst="straightConnector1">
            <a:avLst/>
          </a:prstGeom>
          <a:ln w="571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5" idx="4"/>
            <a:endCxn id="7" idx="2"/>
          </p:cNvCxnSpPr>
          <p:nvPr/>
        </p:nvCxnSpPr>
        <p:spPr>
          <a:xfrm flipV="1">
            <a:off x="2971800" y="1806487"/>
            <a:ext cx="1219200" cy="1281056"/>
          </a:xfrm>
          <a:prstGeom prst="curvedConnector3">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2"/>
          </p:cNvCxnSpPr>
          <p:nvPr/>
        </p:nvCxnSpPr>
        <p:spPr>
          <a:xfrm>
            <a:off x="4648200" y="1806487"/>
            <a:ext cx="1219200" cy="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7" idx="4"/>
            <a:endCxn id="9" idx="2"/>
          </p:cNvCxnSpPr>
          <p:nvPr/>
        </p:nvCxnSpPr>
        <p:spPr>
          <a:xfrm flipV="1">
            <a:off x="4648200" y="663487"/>
            <a:ext cx="1219200" cy="1143000"/>
          </a:xfrm>
          <a:prstGeom prst="curvedConnector3">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4"/>
            <a:endCxn id="11" idx="2"/>
          </p:cNvCxnSpPr>
          <p:nvPr/>
        </p:nvCxnSpPr>
        <p:spPr>
          <a:xfrm>
            <a:off x="4648200" y="3093818"/>
            <a:ext cx="2895600" cy="0"/>
          </a:xfrm>
          <a:prstGeom prst="straightConnector1">
            <a:avLst/>
          </a:prstGeom>
          <a:ln w="5715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09615" y="3570755"/>
            <a:ext cx="667170" cy="369332"/>
          </a:xfrm>
          <a:prstGeom prst="rect">
            <a:avLst/>
          </a:prstGeom>
          <a:noFill/>
        </p:spPr>
        <p:txBody>
          <a:bodyPr wrap="none" rtlCol="0">
            <a:spAutoFit/>
          </a:bodyPr>
          <a:lstStyle/>
          <a:p>
            <a:r>
              <a:rPr lang="en-US" dirty="0" smtClean="0"/>
              <a:t>Main</a:t>
            </a:r>
            <a:endParaRPr lang="en-US" dirty="0"/>
          </a:p>
        </p:txBody>
      </p:sp>
      <p:sp>
        <p:nvSpPr>
          <p:cNvPr id="20" name="TextBox 19"/>
          <p:cNvSpPr txBox="1"/>
          <p:nvPr/>
        </p:nvSpPr>
        <p:spPr>
          <a:xfrm>
            <a:off x="3505200" y="3570755"/>
            <a:ext cx="1981200" cy="369332"/>
          </a:xfrm>
          <a:prstGeom prst="rect">
            <a:avLst/>
          </a:prstGeom>
          <a:noFill/>
        </p:spPr>
        <p:txBody>
          <a:bodyPr wrap="square" rtlCol="0">
            <a:spAutoFit/>
          </a:bodyPr>
          <a:lstStyle/>
          <a:p>
            <a:r>
              <a:rPr lang="en-US" dirty="0" smtClean="0"/>
              <a:t>Main (Non-Sports)</a:t>
            </a:r>
            <a:endParaRPr lang="en-US" dirty="0"/>
          </a:p>
        </p:txBody>
      </p:sp>
      <p:sp>
        <p:nvSpPr>
          <p:cNvPr id="21" name="TextBox 20"/>
          <p:cNvSpPr txBox="1"/>
          <p:nvPr/>
        </p:nvSpPr>
        <p:spPr>
          <a:xfrm>
            <a:off x="4029108" y="2141024"/>
            <a:ext cx="780983" cy="369332"/>
          </a:xfrm>
          <a:prstGeom prst="rect">
            <a:avLst/>
          </a:prstGeom>
          <a:noFill/>
        </p:spPr>
        <p:txBody>
          <a:bodyPr wrap="none" rtlCol="0">
            <a:spAutoFit/>
          </a:bodyPr>
          <a:lstStyle/>
          <a:p>
            <a:r>
              <a:rPr lang="en-US" dirty="0" smtClean="0"/>
              <a:t>Sports</a:t>
            </a:r>
            <a:endParaRPr lang="en-US" dirty="0"/>
          </a:p>
        </p:txBody>
      </p:sp>
      <p:sp>
        <p:nvSpPr>
          <p:cNvPr id="22" name="TextBox 21"/>
          <p:cNvSpPr txBox="1"/>
          <p:nvPr/>
        </p:nvSpPr>
        <p:spPr>
          <a:xfrm>
            <a:off x="5035421" y="2134931"/>
            <a:ext cx="2199705" cy="369332"/>
          </a:xfrm>
          <a:prstGeom prst="rect">
            <a:avLst/>
          </a:prstGeom>
          <a:noFill/>
        </p:spPr>
        <p:txBody>
          <a:bodyPr wrap="none" rtlCol="0">
            <a:spAutoFit/>
          </a:bodyPr>
          <a:lstStyle/>
          <a:p>
            <a:r>
              <a:rPr lang="en-US" dirty="0" smtClean="0"/>
              <a:t>Sports (Non-Football)</a:t>
            </a:r>
            <a:endParaRPr lang="en-US" dirty="0"/>
          </a:p>
        </p:txBody>
      </p:sp>
      <p:sp>
        <p:nvSpPr>
          <p:cNvPr id="23" name="TextBox 22"/>
          <p:cNvSpPr txBox="1"/>
          <p:nvPr/>
        </p:nvSpPr>
        <p:spPr>
          <a:xfrm>
            <a:off x="5607044" y="968287"/>
            <a:ext cx="946156" cy="369332"/>
          </a:xfrm>
          <a:prstGeom prst="rect">
            <a:avLst/>
          </a:prstGeom>
          <a:noFill/>
        </p:spPr>
        <p:txBody>
          <a:bodyPr wrap="none" rtlCol="0">
            <a:spAutoFit/>
          </a:bodyPr>
          <a:lstStyle/>
          <a:p>
            <a:r>
              <a:rPr lang="en-US" dirty="0" smtClean="0"/>
              <a:t>Football</a:t>
            </a:r>
            <a:endParaRPr lang="en-US" dirty="0"/>
          </a:p>
        </p:txBody>
      </p:sp>
      <p:sp>
        <p:nvSpPr>
          <p:cNvPr id="24" name="TextBox 23"/>
          <p:cNvSpPr txBox="1"/>
          <p:nvPr/>
        </p:nvSpPr>
        <p:spPr>
          <a:xfrm>
            <a:off x="6858000" y="3406687"/>
            <a:ext cx="2057400" cy="646331"/>
          </a:xfrm>
          <a:prstGeom prst="rect">
            <a:avLst/>
          </a:prstGeom>
          <a:noFill/>
        </p:spPr>
        <p:txBody>
          <a:bodyPr wrap="square" rtlCol="0">
            <a:spAutoFit/>
          </a:bodyPr>
          <a:lstStyle/>
          <a:p>
            <a:r>
              <a:rPr lang="en-US" dirty="0" smtClean="0"/>
              <a:t>Main (Non-Sports, Non-Finance)</a:t>
            </a:r>
            <a:endParaRPr lang="en-US" dirty="0"/>
          </a:p>
        </p:txBody>
      </p:sp>
      <p:sp>
        <p:nvSpPr>
          <p:cNvPr id="25" name="TextBox 24"/>
          <p:cNvSpPr txBox="1"/>
          <p:nvPr/>
        </p:nvSpPr>
        <p:spPr>
          <a:xfrm>
            <a:off x="7296150" y="5003170"/>
            <a:ext cx="952500" cy="369332"/>
          </a:xfrm>
          <a:prstGeom prst="rect">
            <a:avLst/>
          </a:prstGeom>
          <a:noFill/>
        </p:spPr>
        <p:txBody>
          <a:bodyPr wrap="square" rtlCol="0">
            <a:spAutoFit/>
          </a:bodyPr>
          <a:lstStyle/>
          <a:p>
            <a:r>
              <a:rPr lang="en-US" dirty="0" smtClean="0"/>
              <a:t>Finance</a:t>
            </a:r>
            <a:endParaRPr lang="en-US" dirty="0"/>
          </a:p>
        </p:txBody>
      </p:sp>
      <p:cxnSp>
        <p:nvCxnSpPr>
          <p:cNvPr id="28" name="Curved Connector 27"/>
          <p:cNvCxnSpPr>
            <a:stCxn id="5" idx="4"/>
            <a:endCxn id="31" idx="1"/>
          </p:cNvCxnSpPr>
          <p:nvPr/>
        </p:nvCxnSpPr>
        <p:spPr>
          <a:xfrm>
            <a:off x="2971800" y="3087543"/>
            <a:ext cx="751627" cy="2194342"/>
          </a:xfrm>
          <a:prstGeom prst="curvedConnector2">
            <a:avLst/>
          </a:prstGeom>
          <a:ln w="571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Can 30"/>
          <p:cNvSpPr/>
          <p:nvPr/>
        </p:nvSpPr>
        <p:spPr>
          <a:xfrm>
            <a:off x="3494827" y="5281885"/>
            <a:ext cx="457200" cy="609600"/>
          </a:xfrm>
          <a:prstGeom prst="can">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800925" y="5802868"/>
            <a:ext cx="1923475" cy="369332"/>
          </a:xfrm>
          <a:prstGeom prst="rect">
            <a:avLst/>
          </a:prstGeom>
          <a:noFill/>
        </p:spPr>
        <p:txBody>
          <a:bodyPr wrap="none" rtlCol="0">
            <a:spAutoFit/>
          </a:bodyPr>
          <a:lstStyle/>
          <a:p>
            <a:r>
              <a:rPr lang="en-US" dirty="0" smtClean="0"/>
              <a:t>Insurance Group A</a:t>
            </a:r>
            <a:endParaRPr lang="en-US" dirty="0"/>
          </a:p>
        </p:txBody>
      </p:sp>
      <p:sp>
        <p:nvSpPr>
          <p:cNvPr id="38" name="Can 37"/>
          <p:cNvSpPr/>
          <p:nvPr/>
        </p:nvSpPr>
        <p:spPr>
          <a:xfrm>
            <a:off x="4677062" y="4495800"/>
            <a:ext cx="457200" cy="609600"/>
          </a:xfrm>
          <a:prstGeom prst="can">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urved Connector 38"/>
          <p:cNvCxnSpPr>
            <a:stCxn id="5" idx="4"/>
            <a:endCxn id="37" idx="1"/>
          </p:cNvCxnSpPr>
          <p:nvPr/>
        </p:nvCxnSpPr>
        <p:spPr>
          <a:xfrm>
            <a:off x="2971800" y="3087543"/>
            <a:ext cx="397359" cy="1179657"/>
          </a:xfrm>
          <a:prstGeom prst="curvedConnector2">
            <a:avLst/>
          </a:prstGeom>
          <a:ln w="571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 idx="4"/>
            <a:endCxn id="38" idx="1"/>
          </p:cNvCxnSpPr>
          <p:nvPr/>
        </p:nvCxnSpPr>
        <p:spPr>
          <a:xfrm>
            <a:off x="2971800" y="3087543"/>
            <a:ext cx="1933862" cy="1408257"/>
          </a:xfrm>
          <a:prstGeom prst="curvedConnector2">
            <a:avLst/>
          </a:prstGeom>
          <a:ln w="571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Frame 45"/>
          <p:cNvSpPr/>
          <p:nvPr/>
        </p:nvSpPr>
        <p:spPr>
          <a:xfrm>
            <a:off x="381000" y="3579426"/>
            <a:ext cx="6172200" cy="3049974"/>
          </a:xfrm>
          <a:prstGeom prst="frame">
            <a:avLst>
              <a:gd name="adj1" fmla="val 13780"/>
            </a:avLst>
          </a:prstGeom>
          <a:solidFill>
            <a:schemeClr val="bg1">
              <a:lumMod val="75000"/>
              <a:alpha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838200" y="5255826"/>
            <a:ext cx="1575560" cy="830997"/>
          </a:xfrm>
          <a:prstGeom prst="rect">
            <a:avLst/>
          </a:prstGeom>
          <a:noFill/>
        </p:spPr>
        <p:txBody>
          <a:bodyPr wrap="none" rtlCol="0">
            <a:spAutoFit/>
          </a:bodyPr>
          <a:lstStyle/>
          <a:p>
            <a:r>
              <a:rPr lang="en-US" sz="2400" b="1" dirty="0" smtClean="0">
                <a:solidFill>
                  <a:schemeClr val="bg1">
                    <a:lumMod val="50000"/>
                  </a:schemeClr>
                </a:solidFill>
              </a:rPr>
              <a:t>Competing</a:t>
            </a:r>
          </a:p>
          <a:p>
            <a:r>
              <a:rPr lang="en-US" sz="2400" b="1" dirty="0" smtClean="0">
                <a:solidFill>
                  <a:schemeClr val="bg1">
                    <a:lumMod val="50000"/>
                  </a:schemeClr>
                </a:solidFill>
              </a:rPr>
              <a:t>Insurers</a:t>
            </a:r>
            <a:endParaRPr lang="en-US" sz="2400" b="1" dirty="0">
              <a:solidFill>
                <a:schemeClr val="bg1">
                  <a:lumMod val="50000"/>
                </a:schemeClr>
              </a:solidFill>
            </a:endParaRPr>
          </a:p>
        </p:txBody>
      </p:sp>
      <p:graphicFrame>
        <p:nvGraphicFramePr>
          <p:cNvPr id="50" name="Table 49"/>
          <p:cNvGraphicFramePr>
            <a:graphicFrameLocks noGrp="1"/>
          </p:cNvGraphicFramePr>
          <p:nvPr>
            <p:extLst>
              <p:ext uri="{D42A27DB-BD31-4B8C-83A1-F6EECF244321}">
                <p14:modId xmlns:p14="http://schemas.microsoft.com/office/powerpoint/2010/main" val="3371041836"/>
              </p:ext>
            </p:extLst>
          </p:nvPr>
        </p:nvGraphicFramePr>
        <p:xfrm>
          <a:off x="3889310" y="1066800"/>
          <a:ext cx="4873690" cy="3092683"/>
        </p:xfrm>
        <a:graphic>
          <a:graphicData uri="http://schemas.openxmlformats.org/drawingml/2006/table">
            <a:tbl>
              <a:tblPr firstRow="1" firstCol="1" bandRow="1">
                <a:tableStyleId>{073A0DAA-6AF3-43AB-8588-CEC1D06C72B9}</a:tableStyleId>
              </a:tblPr>
              <a:tblGrid>
                <a:gridCol w="1269144"/>
                <a:gridCol w="1559394"/>
                <a:gridCol w="2045152"/>
              </a:tblGrid>
              <a:tr h="603100">
                <a:tc>
                  <a:txBody>
                    <a:bodyPr/>
                    <a:lstStyle/>
                    <a:p>
                      <a:pPr algn="ctr"/>
                      <a:r>
                        <a:rPr lang="en-US" dirty="0" smtClean="0"/>
                        <a:t>Branch:</a:t>
                      </a:r>
                      <a:endParaRPr lang="en-US" dirty="0"/>
                    </a:p>
                  </a:txBody>
                  <a:tcPr>
                    <a:solidFill>
                      <a:srgbClr val="7F7F7F">
                        <a:alpha val="80000"/>
                      </a:srgbClr>
                    </a:solidFill>
                  </a:tcPr>
                </a:tc>
                <a:tc>
                  <a:txBody>
                    <a:bodyPr/>
                    <a:lstStyle/>
                    <a:p>
                      <a:pPr algn="ctr"/>
                      <a:r>
                        <a:rPr lang="en-US" dirty="0" smtClean="0"/>
                        <a:t>“Regular”</a:t>
                      </a:r>
                      <a:endParaRPr lang="en-US" dirty="0"/>
                    </a:p>
                  </a:txBody>
                  <a:tcPr>
                    <a:solidFill>
                      <a:srgbClr val="7F7F7F">
                        <a:alpha val="80000"/>
                      </a:srgbClr>
                    </a:solidFill>
                  </a:tcPr>
                </a:tc>
                <a:tc>
                  <a:txBody>
                    <a:bodyPr/>
                    <a:lstStyle/>
                    <a:p>
                      <a:pPr algn="ctr"/>
                      <a:r>
                        <a:rPr lang="en-US" dirty="0" smtClean="0"/>
                        <a:t>“Insurance”</a:t>
                      </a:r>
                      <a:endParaRPr lang="en-US" dirty="0"/>
                    </a:p>
                  </a:txBody>
                  <a:tcPr>
                    <a:solidFill>
                      <a:srgbClr val="7F7F7F">
                        <a:alpha val="80000"/>
                      </a:srgbClr>
                    </a:solidFill>
                  </a:tcPr>
                </a:tc>
              </a:tr>
              <a:tr h="416943">
                <a:tc>
                  <a:txBody>
                    <a:bodyPr/>
                    <a:lstStyle/>
                    <a:p>
                      <a:pPr algn="ctr"/>
                      <a:r>
                        <a:rPr lang="en-US" dirty="0" smtClean="0"/>
                        <a:t>Owners</a:t>
                      </a:r>
                      <a:endParaRPr lang="en-US" dirty="0"/>
                    </a:p>
                  </a:txBody>
                  <a:tcPr>
                    <a:solidFill>
                      <a:srgbClr val="7F7F7F">
                        <a:alpha val="80000"/>
                      </a:srgbClr>
                    </a:solidFill>
                  </a:tcPr>
                </a:tc>
                <a:tc>
                  <a:txBody>
                    <a:bodyPr/>
                    <a:lstStyle/>
                    <a:p>
                      <a:pPr algn="ctr"/>
                      <a:r>
                        <a:rPr lang="en-US" dirty="0" smtClean="0"/>
                        <a:t>Many</a:t>
                      </a:r>
                      <a:endParaRPr lang="en-US" dirty="0"/>
                    </a:p>
                  </a:txBody>
                  <a:tcPr/>
                </a:tc>
                <a:tc>
                  <a:txBody>
                    <a:bodyPr/>
                    <a:lstStyle/>
                    <a:p>
                      <a:pPr algn="ctr"/>
                      <a:r>
                        <a:rPr lang="en-US" dirty="0" smtClean="0"/>
                        <a:t>One</a:t>
                      </a:r>
                      <a:endParaRPr lang="en-US" dirty="0"/>
                    </a:p>
                  </a:txBody>
                  <a:tcPr/>
                </a:tc>
              </a:tr>
              <a:tr h="457200">
                <a:tc>
                  <a:txBody>
                    <a:bodyPr/>
                    <a:lstStyle/>
                    <a:p>
                      <a:pPr algn="ctr"/>
                      <a:r>
                        <a:rPr lang="en-US" dirty="0" smtClean="0"/>
                        <a:t>Trusted</a:t>
                      </a:r>
                      <a:endParaRPr lang="en-US" dirty="0"/>
                    </a:p>
                  </a:txBody>
                  <a:tcPr>
                    <a:solidFill>
                      <a:srgbClr val="7F7F7F">
                        <a:alpha val="80000"/>
                      </a:srgbClr>
                    </a:solidFill>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457200">
                <a:tc>
                  <a:txBody>
                    <a:bodyPr/>
                    <a:lstStyle/>
                    <a:p>
                      <a:pPr algn="ctr"/>
                      <a:r>
                        <a:rPr lang="en-US" dirty="0" smtClean="0"/>
                        <a:t>Specialized</a:t>
                      </a:r>
                      <a:endParaRPr lang="en-US" dirty="0"/>
                    </a:p>
                  </a:txBody>
                  <a:tcPr>
                    <a:solidFill>
                      <a:srgbClr val="7F7F7F">
                        <a:alpha val="80000"/>
                      </a:srgbClr>
                    </a:solidFill>
                  </a:tcPr>
                </a:tc>
                <a:tc>
                  <a:txBody>
                    <a:bodyPr/>
                    <a:lstStyle/>
                    <a:p>
                      <a:pPr algn="ctr"/>
                      <a:r>
                        <a:rPr lang="en-US" dirty="0" smtClean="0"/>
                        <a:t>By Topic</a:t>
                      </a:r>
                      <a:endParaRPr lang="en-US" dirty="0"/>
                    </a:p>
                  </a:txBody>
                  <a:tcPr/>
                </a:tc>
                <a:tc>
                  <a:txBody>
                    <a:bodyPr/>
                    <a:lstStyle/>
                    <a:p>
                      <a:pPr algn="ctr"/>
                      <a:r>
                        <a:rPr lang="en-US" dirty="0" smtClean="0"/>
                        <a:t>By Owner</a:t>
                      </a:r>
                      <a:endParaRPr lang="en-US" dirty="0"/>
                    </a:p>
                  </a:txBody>
                  <a:tcPr/>
                </a:tc>
              </a:tr>
              <a:tr h="603100">
                <a:tc>
                  <a:txBody>
                    <a:bodyPr/>
                    <a:lstStyle/>
                    <a:p>
                      <a:pPr algn="ctr"/>
                      <a:r>
                        <a:rPr lang="en-US" dirty="0" smtClean="0"/>
                        <a:t>Decisions</a:t>
                      </a:r>
                      <a:endParaRPr lang="en-US" dirty="0"/>
                    </a:p>
                  </a:txBody>
                  <a:tcPr>
                    <a:solidFill>
                      <a:srgbClr val="7F7F7F">
                        <a:alpha val="80000"/>
                      </a:srgbClr>
                    </a:solidFill>
                  </a:tcPr>
                </a:tc>
                <a:tc>
                  <a:txBody>
                    <a:bodyPr/>
                    <a:lstStyle/>
                    <a:p>
                      <a:pPr algn="ctr"/>
                      <a:r>
                        <a:rPr lang="en-US" sz="1600" dirty="0" smtClean="0">
                          <a:solidFill>
                            <a:schemeClr val="accent3">
                              <a:lumMod val="75000"/>
                            </a:schemeClr>
                          </a:solidFill>
                        </a:rPr>
                        <a:t>“</a:t>
                      </a:r>
                      <a:r>
                        <a:rPr lang="en-US" sz="1600" baseline="0" dirty="0" smtClean="0">
                          <a:solidFill>
                            <a:schemeClr val="accent3">
                              <a:lumMod val="75000"/>
                            </a:schemeClr>
                          </a:solidFill>
                        </a:rPr>
                        <a:t>DJIA close on Date X?”</a:t>
                      </a:r>
                    </a:p>
                    <a:p>
                      <a:pPr algn="ctr"/>
                      <a:endParaRPr lang="en-US" sz="600" baseline="0" dirty="0" smtClean="0">
                        <a:solidFill>
                          <a:schemeClr val="accent3">
                            <a:lumMod val="75000"/>
                          </a:schemeClr>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a:t>
                      </a:r>
                      <a:r>
                        <a:rPr lang="en-US" sz="1600" baseline="0" dirty="0" smtClean="0">
                          <a:solidFill>
                            <a:srgbClr val="FF0000"/>
                          </a:solidFill>
                        </a:rPr>
                        <a:t>Super Bowl winner in X?”</a:t>
                      </a:r>
                    </a:p>
                  </a:txBody>
                  <a:tcPr/>
                </a:tc>
                <a:tc>
                  <a:txBody>
                    <a:bodyPr/>
                    <a:lstStyle/>
                    <a:p>
                      <a:pPr algn="ctr"/>
                      <a:r>
                        <a:rPr lang="en-US" sz="1600" dirty="0" smtClean="0"/>
                        <a:t>“Will</a:t>
                      </a:r>
                      <a:r>
                        <a:rPr lang="en-US" sz="1600" baseline="0" dirty="0" smtClean="0"/>
                        <a:t> </a:t>
                      </a:r>
                      <a:r>
                        <a:rPr lang="en-US" sz="1600" b="0" baseline="0" dirty="0" smtClean="0">
                          <a:solidFill>
                            <a:schemeClr val="accent3">
                              <a:lumMod val="75000"/>
                            </a:schemeClr>
                          </a:solidFill>
                          <a:effectLst/>
                        </a:rPr>
                        <a:t>Finance</a:t>
                      </a:r>
                      <a:r>
                        <a:rPr lang="en-US" sz="1600" baseline="0" dirty="0" smtClean="0"/>
                        <a:t>-Branch ever Misjudge?”</a:t>
                      </a:r>
                    </a:p>
                    <a:p>
                      <a:pPr algn="ctr"/>
                      <a:endParaRPr lang="en-US" sz="600" baseline="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“Will</a:t>
                      </a:r>
                      <a:r>
                        <a:rPr lang="en-US" sz="1600" baseline="0" dirty="0" smtClean="0"/>
                        <a:t> </a:t>
                      </a:r>
                      <a:r>
                        <a:rPr lang="en-US" sz="1600" baseline="0" dirty="0" smtClean="0">
                          <a:solidFill>
                            <a:srgbClr val="FF0000"/>
                          </a:solidFill>
                        </a:rPr>
                        <a:t>Sports</a:t>
                      </a:r>
                      <a:r>
                        <a:rPr lang="en-US" sz="1600" baseline="0" dirty="0" smtClean="0"/>
                        <a:t>-Branch ever Misjudge?”</a:t>
                      </a:r>
                      <a:endParaRPr lang="en-US" sz="1600" dirty="0" smtClean="0"/>
                    </a:p>
                  </a:txBody>
                  <a:tcPr/>
                </a:tc>
              </a:tr>
            </a:tbl>
          </a:graphicData>
        </a:graphic>
      </p:graphicFrame>
      <p:sp>
        <p:nvSpPr>
          <p:cNvPr id="52" name="Rectangle 51"/>
          <p:cNvSpPr/>
          <p:nvPr/>
        </p:nvSpPr>
        <p:spPr>
          <a:xfrm>
            <a:off x="228600" y="152400"/>
            <a:ext cx="4572000" cy="1138773"/>
          </a:xfrm>
          <a:prstGeom prst="rect">
            <a:avLst/>
          </a:prstGeom>
        </p:spPr>
        <p:txBody>
          <a:bodyPr>
            <a:spAutoFit/>
          </a:bodyPr>
          <a:lstStyle/>
          <a:p>
            <a:r>
              <a:rPr lang="en-US" sz="4400" dirty="0"/>
              <a:t>Branch Insurance</a:t>
            </a:r>
            <a:r>
              <a:rPr lang="en-US" sz="2400" dirty="0"/>
              <a:t/>
            </a:r>
            <a:br>
              <a:rPr lang="en-US" sz="2400" dirty="0"/>
            </a:br>
            <a:r>
              <a:rPr lang="en-US" sz="2400" dirty="0"/>
              <a:t>Reintroducing </a:t>
            </a:r>
            <a:r>
              <a:rPr lang="en-US" sz="2400" dirty="0" smtClean="0"/>
              <a:t>“Trust”</a:t>
            </a:r>
            <a:endParaRPr lang="en-US" sz="2400" dirty="0"/>
          </a:p>
        </p:txBody>
      </p:sp>
    </p:spTree>
    <p:extLst>
      <p:ext uri="{BB962C8B-B14F-4D97-AF65-F5344CB8AC3E}">
        <p14:creationId xmlns:p14="http://schemas.microsoft.com/office/powerpoint/2010/main" val="4144204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39125" cy="616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81000" y="152400"/>
            <a:ext cx="6324600" cy="44196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705600" y="4228447"/>
            <a:ext cx="2209800" cy="22860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05600" y="228600"/>
            <a:ext cx="2171700" cy="2895600"/>
          </a:xfrm>
          <a:prstGeom prst="rect">
            <a:avLst/>
          </a:prstGeom>
          <a:solidFill>
            <a:srgbClr val="FFFF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6896100" cy="1181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1752600" y="2146012"/>
            <a:ext cx="2251848" cy="276999"/>
          </a:xfrm>
          <a:prstGeom prst="rect">
            <a:avLst/>
          </a:prstGeom>
          <a:solidFill>
            <a:srgbClr val="FFFFFF"/>
          </a:solidFill>
        </p:spPr>
        <p:txBody>
          <a:bodyPr wrap="square" rtlCol="0">
            <a:spAutoFit/>
          </a:bodyPr>
          <a:lstStyle/>
          <a:p>
            <a:r>
              <a:rPr lang="en-US" sz="1200" b="1" dirty="0" smtClean="0"/>
              <a:t>abridging the freedom of speech</a:t>
            </a:r>
            <a:endParaRPr lang="en-US" sz="1200" b="1" dirty="0"/>
          </a:p>
        </p:txBody>
      </p:sp>
      <p:sp>
        <p:nvSpPr>
          <p:cNvPr id="12" name="Title 1"/>
          <p:cNvSpPr txBox="1">
            <a:spLocks/>
          </p:cNvSpPr>
          <p:nvPr/>
        </p:nvSpPr>
        <p:spPr>
          <a:xfrm>
            <a:off x="457200" y="228600"/>
            <a:ext cx="8229600" cy="990600"/>
          </a:xfrm>
          <a:prstGeom prst="rect">
            <a:avLst/>
          </a:prstGeom>
          <a:solidFill>
            <a:srgbClr val="FFFFFF"/>
          </a:solidFill>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New Business Opportunities</a:t>
            </a:r>
          </a:p>
          <a:p>
            <a:r>
              <a:rPr lang="en-US" sz="3300" dirty="0" smtClean="0"/>
              <a:t>With Guarantees Enforced by Legal System (?)</a:t>
            </a:r>
            <a:endParaRPr lang="en-US" sz="3300" dirty="0"/>
          </a:p>
        </p:txBody>
      </p:sp>
      <p:cxnSp>
        <p:nvCxnSpPr>
          <p:cNvPr id="11" name="Straight Arrow Connector 10"/>
          <p:cNvCxnSpPr/>
          <p:nvPr/>
        </p:nvCxnSpPr>
        <p:spPr>
          <a:xfrm>
            <a:off x="3429000" y="2423011"/>
            <a:ext cx="3429000" cy="1234589"/>
          </a:xfrm>
          <a:prstGeom prst="straightConnector1">
            <a:avLst/>
          </a:prstGeom>
          <a:ln w="571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4800600"/>
            <a:ext cx="2043573" cy="369332"/>
          </a:xfrm>
          <a:prstGeom prst="rect">
            <a:avLst/>
          </a:prstGeom>
          <a:solidFill>
            <a:schemeClr val="bg1"/>
          </a:solidFill>
          <a:ln w="28575">
            <a:solidFill>
              <a:srgbClr val="7F7F7F"/>
            </a:solidFill>
          </a:ln>
        </p:spPr>
        <p:txBody>
          <a:bodyPr wrap="none" rtlCol="0">
            <a:spAutoFit/>
          </a:bodyPr>
          <a:lstStyle/>
          <a:p>
            <a:r>
              <a:rPr lang="en-US" b="1" dirty="0" smtClean="0"/>
              <a:t>Walmart Assurance</a:t>
            </a:r>
            <a:endParaRPr lang="en-US" b="1" dirty="0"/>
          </a:p>
        </p:txBody>
      </p:sp>
      <p:sp>
        <p:nvSpPr>
          <p:cNvPr id="16" name="TextBox 15"/>
          <p:cNvSpPr txBox="1"/>
          <p:nvPr/>
        </p:nvSpPr>
        <p:spPr>
          <a:xfrm>
            <a:off x="446314" y="5371447"/>
            <a:ext cx="1229632" cy="369332"/>
          </a:xfrm>
          <a:prstGeom prst="rect">
            <a:avLst/>
          </a:prstGeom>
          <a:solidFill>
            <a:schemeClr val="bg1"/>
          </a:solidFill>
          <a:ln w="28575">
            <a:solidFill>
              <a:srgbClr val="7F7F7F"/>
            </a:solidFill>
          </a:ln>
        </p:spPr>
        <p:txBody>
          <a:bodyPr wrap="none" rtlCol="0">
            <a:spAutoFit/>
          </a:bodyPr>
          <a:lstStyle/>
          <a:p>
            <a:r>
              <a:rPr lang="en-US" b="1" dirty="0" smtClean="0"/>
              <a:t>Law Firm X</a:t>
            </a:r>
            <a:endParaRPr lang="en-US" b="1" dirty="0"/>
          </a:p>
        </p:txBody>
      </p:sp>
      <p:sp>
        <p:nvSpPr>
          <p:cNvPr id="17" name="TextBox 16"/>
          <p:cNvSpPr txBox="1"/>
          <p:nvPr/>
        </p:nvSpPr>
        <p:spPr>
          <a:xfrm>
            <a:off x="1295400" y="6019800"/>
            <a:ext cx="1850186" cy="369332"/>
          </a:xfrm>
          <a:prstGeom prst="rect">
            <a:avLst/>
          </a:prstGeom>
          <a:solidFill>
            <a:schemeClr val="bg1"/>
          </a:solidFill>
          <a:ln w="28575">
            <a:solidFill>
              <a:srgbClr val="7F7F7F"/>
            </a:solidFill>
          </a:ln>
        </p:spPr>
        <p:txBody>
          <a:bodyPr wrap="none" rtlCol="0">
            <a:spAutoFit/>
          </a:bodyPr>
          <a:lstStyle/>
          <a:p>
            <a:r>
              <a:rPr lang="en-US" b="1" dirty="0" smtClean="0"/>
              <a:t>Consulting Firm Y</a:t>
            </a:r>
            <a:endParaRPr lang="en-US" b="1" dirty="0"/>
          </a:p>
        </p:txBody>
      </p:sp>
      <p:cxnSp>
        <p:nvCxnSpPr>
          <p:cNvPr id="15" name="Straight Connector 14"/>
          <p:cNvCxnSpPr/>
          <p:nvPr/>
        </p:nvCxnSpPr>
        <p:spPr>
          <a:xfrm flipV="1">
            <a:off x="2576973" y="4572000"/>
            <a:ext cx="775827" cy="228600"/>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675946" y="4800600"/>
            <a:ext cx="3048454" cy="755513"/>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878524" y="5708514"/>
            <a:ext cx="855276" cy="311286"/>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096000" y="2895600"/>
            <a:ext cx="2895600" cy="167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4574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Current Status / Plans</a:t>
            </a:r>
            <a:endParaRPr lang="en-US" dirty="0"/>
          </a:p>
        </p:txBody>
      </p:sp>
      <p:sp>
        <p:nvSpPr>
          <p:cNvPr id="3" name="Content Placeholder 2"/>
          <p:cNvSpPr>
            <a:spLocks noGrp="1"/>
          </p:cNvSpPr>
          <p:nvPr>
            <p:ph idx="1"/>
          </p:nvPr>
        </p:nvSpPr>
        <p:spPr>
          <a:xfrm>
            <a:off x="152400" y="990600"/>
            <a:ext cx="8915400" cy="5867400"/>
          </a:xfrm>
        </p:spPr>
        <p:txBody>
          <a:bodyPr>
            <a:normAutofit fontScale="92500" lnSpcReduction="10000"/>
          </a:bodyPr>
          <a:lstStyle/>
          <a:p>
            <a:r>
              <a:rPr lang="en-US" sz="2800" dirty="0" smtClean="0"/>
              <a:t>See </a:t>
            </a:r>
            <a:r>
              <a:rPr lang="en-US" sz="2800" dirty="0" smtClean="0">
                <a:hlinkClick r:id="rId3"/>
              </a:rPr>
              <a:t>forum.truthcoin.info</a:t>
            </a:r>
            <a:r>
              <a:rPr lang="en-US" sz="2800" dirty="0" smtClean="0"/>
              <a:t>, </a:t>
            </a:r>
            <a:r>
              <a:rPr lang="en-US" sz="2800" dirty="0" smtClean="0">
                <a:hlinkClick r:id="rId4"/>
              </a:rPr>
              <a:t>github.com/</a:t>
            </a:r>
            <a:r>
              <a:rPr lang="en-US" sz="2800" dirty="0" err="1" smtClean="0">
                <a:hlinkClick r:id="rId4"/>
              </a:rPr>
              <a:t>psztorc</a:t>
            </a:r>
            <a:r>
              <a:rPr lang="en-US" sz="2800" dirty="0" smtClean="0">
                <a:hlinkClick r:id="rId4"/>
              </a:rPr>
              <a:t>/</a:t>
            </a:r>
            <a:r>
              <a:rPr lang="en-US" sz="2800" dirty="0" err="1" smtClean="0">
                <a:hlinkClick r:id="rId4"/>
              </a:rPr>
              <a:t>Truthcoin</a:t>
            </a:r>
            <a:r>
              <a:rPr lang="en-US" sz="2800" dirty="0" smtClean="0"/>
              <a:t> </a:t>
            </a:r>
          </a:p>
          <a:p>
            <a:r>
              <a:rPr lang="en-US" dirty="0" smtClean="0"/>
              <a:t>Currently </a:t>
            </a:r>
            <a:r>
              <a:rPr lang="en-US" b="1" u="sng" dirty="0" smtClean="0"/>
              <a:t>no</a:t>
            </a:r>
            <a:r>
              <a:rPr lang="en-US" dirty="0" smtClean="0"/>
              <a:t> organization / investors / foundation.</a:t>
            </a:r>
          </a:p>
          <a:p>
            <a:r>
              <a:rPr lang="en-US" dirty="0"/>
              <a:t>Currently </a:t>
            </a:r>
            <a:r>
              <a:rPr lang="en-US" b="1" u="sng" dirty="0" smtClean="0"/>
              <a:t>are</a:t>
            </a:r>
            <a:r>
              <a:rPr lang="en-US" dirty="0" smtClean="0"/>
              <a:t> several “volunteer-versions”, each with pros/cons, at various states of being.</a:t>
            </a:r>
          </a:p>
          <a:p>
            <a:r>
              <a:rPr lang="en-US" dirty="0" smtClean="0"/>
              <a:t>Release these versions for testing.</a:t>
            </a:r>
          </a:p>
          <a:p>
            <a:r>
              <a:rPr lang="en-US" dirty="0" smtClean="0"/>
              <a:t>Wait for </a:t>
            </a:r>
            <a:r>
              <a:rPr lang="en-US" dirty="0" err="1" smtClean="0"/>
              <a:t>sidechains</a:t>
            </a:r>
            <a:r>
              <a:rPr lang="en-US" dirty="0" smtClean="0"/>
              <a:t>/</a:t>
            </a:r>
            <a:r>
              <a:rPr lang="en-US" dirty="0" err="1" smtClean="0"/>
              <a:t>treechains</a:t>
            </a:r>
            <a:r>
              <a:rPr lang="en-US" dirty="0" smtClean="0"/>
              <a:t> (?).</a:t>
            </a:r>
          </a:p>
          <a:p>
            <a:pPr lvl="1"/>
            <a:r>
              <a:rPr lang="en-US" dirty="0" smtClean="0"/>
              <a:t>…or </a:t>
            </a:r>
            <a:r>
              <a:rPr lang="en-US" i="1" dirty="0" smtClean="0"/>
              <a:t>replace </a:t>
            </a:r>
            <a:r>
              <a:rPr lang="en-US" i="1" dirty="0" err="1"/>
              <a:t>Bitcoin</a:t>
            </a:r>
            <a:r>
              <a:rPr lang="en-US" i="1" dirty="0"/>
              <a:t> </a:t>
            </a:r>
            <a:r>
              <a:rPr lang="en-US" dirty="0" smtClean="0"/>
              <a:t>*gasp*?</a:t>
            </a:r>
          </a:p>
          <a:p>
            <a:r>
              <a:rPr lang="en-US" dirty="0" smtClean="0"/>
              <a:t>Preserve ownership of the ‘</a:t>
            </a:r>
            <a:r>
              <a:rPr lang="en-US" dirty="0" err="1" smtClean="0"/>
              <a:t>VoteCoins</a:t>
            </a:r>
            <a:r>
              <a:rPr lang="en-US" dirty="0" smtClean="0"/>
              <a:t>’</a:t>
            </a:r>
          </a:p>
          <a:p>
            <a:pPr lvl="1"/>
            <a:r>
              <a:rPr lang="en-US" dirty="0" smtClean="0"/>
              <a:t>value-add.</a:t>
            </a:r>
          </a:p>
          <a:p>
            <a:pPr lvl="1"/>
            <a:r>
              <a:rPr lang="en-US" dirty="0" smtClean="0"/>
              <a:t>network-effect.</a:t>
            </a:r>
          </a:p>
          <a:p>
            <a:pPr lvl="1"/>
            <a:r>
              <a:rPr lang="en-US" dirty="0" smtClean="0"/>
              <a:t>valuable-component.</a:t>
            </a:r>
          </a:p>
          <a:p>
            <a:pPr lvl="1"/>
            <a:r>
              <a:rPr lang="en-US" dirty="0" smtClean="0"/>
              <a:t>Give ‘</a:t>
            </a:r>
            <a:r>
              <a:rPr lang="en-US" dirty="0" err="1" smtClean="0"/>
              <a:t>CashCoins</a:t>
            </a:r>
            <a:r>
              <a:rPr lang="en-US" dirty="0" smtClean="0"/>
              <a:t>’ to </a:t>
            </a:r>
            <a:r>
              <a:rPr lang="en-US" dirty="0" err="1" smtClean="0"/>
              <a:t>Bitcoin</a:t>
            </a:r>
            <a:r>
              <a:rPr lang="en-US" dirty="0" smtClean="0"/>
              <a:t> users to preserve econ network.</a:t>
            </a:r>
          </a:p>
          <a:p>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28</a:t>
            </a:fld>
            <a:endParaRPr lang="en-US"/>
          </a:p>
        </p:txBody>
      </p:sp>
    </p:spTree>
    <p:extLst>
      <p:ext uri="{BB962C8B-B14F-4D97-AF65-F5344CB8AC3E}">
        <p14:creationId xmlns:p14="http://schemas.microsoft.com/office/powerpoint/2010/main" val="350098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6200" y="33528"/>
            <a:ext cx="9067800" cy="679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2405152"/>
            <a:ext cx="8382000" cy="1862048"/>
          </a:xfrm>
          <a:prstGeom prst="rect">
            <a:avLst/>
          </a:prstGeom>
          <a:solidFill>
            <a:schemeClr val="bg1">
              <a:alpha val="65000"/>
            </a:schemeClr>
          </a:solidFill>
        </p:spPr>
        <p:txBody>
          <a:bodyPr wrap="square" rtlCol="0">
            <a:spAutoFit/>
          </a:bodyPr>
          <a:lstStyle/>
          <a:p>
            <a:pPr algn="ctr"/>
            <a:r>
              <a:rPr lang="en-US" sz="11500" dirty="0" smtClean="0"/>
              <a:t>Thank You!</a:t>
            </a:r>
            <a:endParaRPr lang="en-US" sz="11500" dirty="0"/>
          </a:p>
        </p:txBody>
      </p:sp>
      <p:sp>
        <p:nvSpPr>
          <p:cNvPr id="6" name="Slide Number Placeholder 5"/>
          <p:cNvSpPr>
            <a:spLocks noGrp="1"/>
          </p:cNvSpPr>
          <p:nvPr>
            <p:ph type="sldNum" sz="quarter" idx="12"/>
          </p:nvPr>
        </p:nvSpPr>
        <p:spPr/>
        <p:txBody>
          <a:bodyPr/>
          <a:lstStyle/>
          <a:p>
            <a:fld id="{082C95A6-F436-44CF-8E3B-7388B694EC46}" type="slidenum">
              <a:rPr lang="en-US" smtClean="0"/>
              <a:t>29</a:t>
            </a:fld>
            <a:endParaRPr lang="en-US"/>
          </a:p>
        </p:txBody>
      </p:sp>
    </p:spTree>
    <p:extLst>
      <p:ext uri="{BB962C8B-B14F-4D97-AF65-F5344CB8AC3E}">
        <p14:creationId xmlns:p14="http://schemas.microsoft.com/office/powerpoint/2010/main" val="3580131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Talk Outline – 26 Slides</a:t>
            </a:r>
            <a:endParaRPr lang="en-US" dirty="0"/>
          </a:p>
        </p:txBody>
      </p:sp>
      <p:sp>
        <p:nvSpPr>
          <p:cNvPr id="3" name="Content Placeholder 2"/>
          <p:cNvSpPr>
            <a:spLocks noGrp="1"/>
          </p:cNvSpPr>
          <p:nvPr>
            <p:ph idx="1"/>
          </p:nvPr>
        </p:nvSpPr>
        <p:spPr>
          <a:xfrm>
            <a:off x="457200" y="838200"/>
            <a:ext cx="8229600" cy="5943600"/>
          </a:xfrm>
        </p:spPr>
        <p:txBody>
          <a:bodyPr>
            <a:normAutofit fontScale="85000" lnSpcReduction="20000"/>
          </a:bodyPr>
          <a:lstStyle/>
          <a:p>
            <a:pPr marL="514350" indent="-514350">
              <a:buFont typeface="+mj-lt"/>
              <a:buAutoNum type="arabicPeriod"/>
            </a:pPr>
            <a:r>
              <a:rPr lang="en-US" dirty="0" smtClean="0"/>
              <a:t>The Outcome Problem (Slides 4 – 8)</a:t>
            </a:r>
          </a:p>
          <a:p>
            <a:pPr marL="914400" lvl="1" indent="-514350">
              <a:buFont typeface="+mj-lt"/>
              <a:buAutoNum type="arabicPeriod"/>
            </a:pPr>
            <a:r>
              <a:rPr lang="en-US" dirty="0" smtClean="0"/>
              <a:t>The Goal, stated clearly.</a:t>
            </a:r>
          </a:p>
          <a:p>
            <a:pPr marL="914400" lvl="1" indent="-514350">
              <a:buFont typeface="+mj-lt"/>
              <a:buAutoNum type="arabicPeriod"/>
            </a:pPr>
            <a:r>
              <a:rPr lang="en-US" dirty="0" smtClean="0"/>
              <a:t>Competing Arbiters? </a:t>
            </a:r>
            <a:r>
              <a:rPr lang="en-US" dirty="0" smtClean="0"/>
              <a:t>Not even close to good enough.</a:t>
            </a:r>
            <a:endParaRPr lang="en-US" dirty="0" smtClean="0"/>
          </a:p>
          <a:p>
            <a:pPr marL="914400" lvl="1" indent="-514350">
              <a:buFont typeface="+mj-lt"/>
              <a:buAutoNum type="arabicPeriod"/>
            </a:pPr>
            <a:r>
              <a:rPr lang="en-US" dirty="0" smtClean="0"/>
              <a:t>The Assumption.</a:t>
            </a:r>
          </a:p>
          <a:p>
            <a:pPr marL="514350" indent="-514350">
              <a:buFont typeface="+mj-lt"/>
              <a:buAutoNum type="arabicPeriod"/>
            </a:pPr>
            <a:r>
              <a:rPr lang="en-US" dirty="0" smtClean="0"/>
              <a:t>How can </a:t>
            </a:r>
            <a:r>
              <a:rPr lang="en-US" dirty="0" smtClean="0"/>
              <a:t>we do better? (Slides 9 </a:t>
            </a:r>
            <a:r>
              <a:rPr lang="en-US" dirty="0"/>
              <a:t>– </a:t>
            </a:r>
            <a:r>
              <a:rPr lang="en-US" dirty="0" smtClean="0"/>
              <a:t>13)</a:t>
            </a:r>
          </a:p>
          <a:p>
            <a:pPr marL="914400" lvl="1" indent="-514350">
              <a:buFont typeface="+mj-lt"/>
              <a:buAutoNum type="arabicPeriod"/>
            </a:pPr>
            <a:r>
              <a:rPr lang="en-US" dirty="0" smtClean="0"/>
              <a:t>Consistency – brought to you by SVD.</a:t>
            </a:r>
          </a:p>
          <a:p>
            <a:pPr marL="914400" lvl="1" indent="-514350">
              <a:buFont typeface="+mj-lt"/>
              <a:buAutoNum type="arabicPeriod"/>
            </a:pPr>
            <a:r>
              <a:rPr lang="en-US" dirty="0" smtClean="0"/>
              <a:t>Reputation – brought to you by financial econ.</a:t>
            </a:r>
          </a:p>
          <a:p>
            <a:pPr marL="514350" indent="-514350">
              <a:buFont typeface="+mj-lt"/>
              <a:buAutoNum type="arabicPeriod"/>
            </a:pPr>
            <a:r>
              <a:rPr lang="en-US" dirty="0" err="1" smtClean="0"/>
              <a:t>Truthcoin</a:t>
            </a:r>
            <a:r>
              <a:rPr lang="en-US" dirty="0" smtClean="0"/>
              <a:t> Overview (14-19)</a:t>
            </a:r>
          </a:p>
          <a:p>
            <a:pPr marL="914400" lvl="1" indent="-514350">
              <a:buFont typeface="+mj-lt"/>
              <a:buAutoNum type="arabicPeriod"/>
            </a:pPr>
            <a:r>
              <a:rPr lang="en-US" dirty="0" smtClean="0"/>
              <a:t>The Big Graphic.</a:t>
            </a:r>
          </a:p>
          <a:p>
            <a:pPr marL="914400" lvl="1" indent="-514350">
              <a:buFont typeface="+mj-lt"/>
              <a:buAutoNum type="arabicPeriod"/>
            </a:pPr>
            <a:r>
              <a:rPr lang="en-US" dirty="0" smtClean="0"/>
              <a:t>Scalability via “Branching”.</a:t>
            </a:r>
          </a:p>
          <a:p>
            <a:pPr marL="914400" lvl="1" indent="-514350">
              <a:buFont typeface="+mj-lt"/>
              <a:buAutoNum type="arabicPeriod"/>
            </a:pPr>
            <a:r>
              <a:rPr lang="en-US" dirty="0" smtClean="0"/>
              <a:t>The 51% ownership attack.</a:t>
            </a:r>
          </a:p>
          <a:p>
            <a:pPr marL="514350" indent="-514350">
              <a:buFont typeface="+mj-lt"/>
              <a:buAutoNum type="arabicPeriod"/>
            </a:pPr>
            <a:r>
              <a:rPr lang="en-US" dirty="0" smtClean="0"/>
              <a:t>Going Beyond (19-26)</a:t>
            </a:r>
          </a:p>
          <a:p>
            <a:pPr marL="914400" lvl="1" indent="-514350">
              <a:buFont typeface="+mj-lt"/>
              <a:buAutoNum type="arabicPeriod"/>
            </a:pPr>
            <a:r>
              <a:rPr lang="en-US" dirty="0" smtClean="0"/>
              <a:t>Auditing Branches (Two-Wave SVD)</a:t>
            </a:r>
          </a:p>
          <a:p>
            <a:pPr marL="914400" lvl="1" indent="-514350">
              <a:buFont typeface="+mj-lt"/>
              <a:buAutoNum type="arabicPeriod"/>
            </a:pPr>
            <a:r>
              <a:rPr lang="en-US" dirty="0" smtClean="0"/>
              <a:t>Vetoing Bad Votes</a:t>
            </a:r>
          </a:p>
          <a:p>
            <a:pPr marL="914400" lvl="1" indent="-514350">
              <a:buFont typeface="+mj-lt"/>
              <a:buAutoNum type="arabicPeriod"/>
            </a:pPr>
            <a:r>
              <a:rPr lang="en-US" dirty="0" smtClean="0"/>
              <a:t>Semi-Trusted “Branch Insurance”</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082C95A6-F436-44CF-8E3B-7388B694EC46}" type="slidenum">
              <a:rPr lang="en-US" smtClean="0"/>
              <a:t>3</a:t>
            </a:fld>
            <a:endParaRPr lang="en-US" dirty="0"/>
          </a:p>
        </p:txBody>
      </p:sp>
    </p:spTree>
    <p:extLst>
      <p:ext uri="{BB962C8B-B14F-4D97-AF65-F5344CB8AC3E}">
        <p14:creationId xmlns:p14="http://schemas.microsoft.com/office/powerpoint/2010/main" val="1926908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b="1" dirty="0" smtClean="0">
                <a:solidFill>
                  <a:srgbClr val="FF0000"/>
                </a:solidFill>
              </a:rPr>
              <a:t>The Trading Slide</a:t>
            </a:r>
            <a:endParaRPr lang="en-US" sz="4800" b="1" dirty="0">
              <a:solidFill>
                <a:srgbClr val="FF0000"/>
              </a:solidFill>
            </a:endParaRPr>
          </a:p>
        </p:txBody>
      </p:sp>
      <p:sp>
        <p:nvSpPr>
          <p:cNvPr id="3" name="Content Placeholder 2"/>
          <p:cNvSpPr>
            <a:spLocks noGrp="1"/>
          </p:cNvSpPr>
          <p:nvPr>
            <p:ph idx="1"/>
          </p:nvPr>
        </p:nvSpPr>
        <p:spPr>
          <a:xfrm>
            <a:off x="304800" y="1447800"/>
            <a:ext cx="4876800" cy="4800600"/>
          </a:xfrm>
        </p:spPr>
        <p:txBody>
          <a:bodyPr>
            <a:normAutofit fontScale="85000" lnSpcReduction="10000"/>
          </a:bodyPr>
          <a:lstStyle/>
          <a:p>
            <a:r>
              <a:rPr lang="en-US" dirty="0"/>
              <a:t>Permanent Liquidity </a:t>
            </a:r>
            <a:r>
              <a:rPr lang="en-US" dirty="0" smtClean="0"/>
              <a:t>– Market Scoring Rules</a:t>
            </a:r>
          </a:p>
          <a:p>
            <a:pPr lvl="1"/>
            <a:r>
              <a:rPr lang="en-US" dirty="0" smtClean="0"/>
              <a:t>No order books needed</a:t>
            </a:r>
          </a:p>
          <a:p>
            <a:pPr lvl="1"/>
            <a:r>
              <a:rPr lang="en-US" dirty="0" smtClean="0"/>
              <a:t>Only one trader / trade needed.</a:t>
            </a:r>
          </a:p>
          <a:p>
            <a:pPr lvl="1"/>
            <a:r>
              <a:rPr lang="en-US" dirty="0" smtClean="0"/>
              <a:t>One </a:t>
            </a:r>
            <a:r>
              <a:rPr lang="en-US" dirty="0" err="1" smtClean="0"/>
              <a:t>tx</a:t>
            </a:r>
            <a:r>
              <a:rPr lang="en-US" dirty="0" smtClean="0"/>
              <a:t> (“signed update”)</a:t>
            </a:r>
          </a:p>
          <a:p>
            <a:pPr marL="0" indent="0">
              <a:buNone/>
            </a:pPr>
            <a:endParaRPr lang="en-US" dirty="0" smtClean="0"/>
          </a:p>
          <a:p>
            <a:r>
              <a:rPr lang="en-US" dirty="0" smtClean="0"/>
              <a:t>Info Prize (donations)</a:t>
            </a:r>
          </a:p>
          <a:p>
            <a:endParaRPr lang="en-US" dirty="0"/>
          </a:p>
          <a:p>
            <a:pPr marL="0" indent="0">
              <a:buNone/>
            </a:pPr>
            <a:endParaRPr lang="en-US" dirty="0" smtClean="0"/>
          </a:p>
          <a:p>
            <a:r>
              <a:rPr lang="en-US" dirty="0" smtClean="0"/>
              <a:t>Trading at near-instant speed (within 10-minute blocks)</a:t>
            </a:r>
          </a:p>
        </p:txBody>
      </p:sp>
      <p:sp>
        <p:nvSpPr>
          <p:cNvPr id="4" name="Rectangle 3"/>
          <p:cNvSpPr/>
          <p:nvPr/>
        </p:nvSpPr>
        <p:spPr>
          <a:xfrm>
            <a:off x="5486400" y="5092262"/>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86400" y="5464324"/>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88805" y="546726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82876" y="542442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6" idx="3"/>
            <a:endCxn id="17" idx="1"/>
          </p:cNvCxnSpPr>
          <p:nvPr/>
        </p:nvCxnSpPr>
        <p:spPr>
          <a:xfrm>
            <a:off x="5619750" y="5538736"/>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a:endCxn id="18" idx="1"/>
          </p:cNvCxnSpPr>
          <p:nvPr/>
        </p:nvCxnSpPr>
        <p:spPr>
          <a:xfrm flipV="1">
            <a:off x="5841204" y="5503002"/>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5999" y="5389274"/>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8" idx="3"/>
            <a:endCxn id="21" idx="1"/>
          </p:cNvCxnSpPr>
          <p:nvPr/>
        </p:nvCxnSpPr>
        <p:spPr>
          <a:xfrm flipV="1">
            <a:off x="6035275" y="5467855"/>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688805" y="523152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a:stCxn id="16" idx="3"/>
            <a:endCxn id="80" idx="1"/>
          </p:cNvCxnSpPr>
          <p:nvPr/>
        </p:nvCxnSpPr>
        <p:spPr>
          <a:xfrm flipV="1">
            <a:off x="5619750" y="5310107"/>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4" idx="3"/>
            <a:endCxn id="21" idx="3"/>
          </p:cNvCxnSpPr>
          <p:nvPr/>
        </p:nvCxnSpPr>
        <p:spPr>
          <a:xfrm flipH="1" flipV="1">
            <a:off x="6248398" y="5467855"/>
            <a:ext cx="76202" cy="43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6629400" y="5092262"/>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6629400" y="5464324"/>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831805" y="546726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7025876" y="542442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a:stCxn id="107" idx="3"/>
            <a:endCxn id="108" idx="1"/>
          </p:cNvCxnSpPr>
          <p:nvPr/>
        </p:nvCxnSpPr>
        <p:spPr>
          <a:xfrm>
            <a:off x="6762750" y="5538736"/>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8" idx="3"/>
            <a:endCxn id="109" idx="1"/>
          </p:cNvCxnSpPr>
          <p:nvPr/>
        </p:nvCxnSpPr>
        <p:spPr>
          <a:xfrm flipV="1">
            <a:off x="6984204" y="5503002"/>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238999" y="5389274"/>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a:stCxn id="109" idx="3"/>
            <a:endCxn id="112" idx="1"/>
          </p:cNvCxnSpPr>
          <p:nvPr/>
        </p:nvCxnSpPr>
        <p:spPr>
          <a:xfrm flipV="1">
            <a:off x="7178275" y="5467855"/>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6831805" y="523152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p:cNvCxnSpPr>
            <a:stCxn id="107" idx="3"/>
            <a:endCxn id="114" idx="1"/>
          </p:cNvCxnSpPr>
          <p:nvPr/>
        </p:nvCxnSpPr>
        <p:spPr>
          <a:xfrm flipV="1">
            <a:off x="6762750" y="5310107"/>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6" idx="3"/>
            <a:endCxn id="112" idx="3"/>
          </p:cNvCxnSpPr>
          <p:nvPr/>
        </p:nvCxnSpPr>
        <p:spPr>
          <a:xfrm flipH="1" flipV="1">
            <a:off x="7391398" y="5467855"/>
            <a:ext cx="76202" cy="43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7772400" y="5092262"/>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772400" y="5464324"/>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7974805" y="546726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8168876" y="542442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a:stCxn id="118" idx="3"/>
            <a:endCxn id="119" idx="1"/>
          </p:cNvCxnSpPr>
          <p:nvPr/>
        </p:nvCxnSpPr>
        <p:spPr>
          <a:xfrm>
            <a:off x="7905750" y="5538736"/>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9" idx="3"/>
            <a:endCxn id="120" idx="1"/>
          </p:cNvCxnSpPr>
          <p:nvPr/>
        </p:nvCxnSpPr>
        <p:spPr>
          <a:xfrm flipV="1">
            <a:off x="8127204" y="5503002"/>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20" idx="3"/>
          </p:cNvCxnSpPr>
          <p:nvPr/>
        </p:nvCxnSpPr>
        <p:spPr>
          <a:xfrm flipV="1">
            <a:off x="8321275" y="5467855"/>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7974805" y="523152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a:stCxn id="118" idx="3"/>
            <a:endCxn id="125" idx="1"/>
          </p:cNvCxnSpPr>
          <p:nvPr/>
        </p:nvCxnSpPr>
        <p:spPr>
          <a:xfrm flipV="1">
            <a:off x="7905750" y="5310107"/>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6629400" y="4111187"/>
            <a:ext cx="838200" cy="8382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6629400" y="4483249"/>
            <a:ext cx="133350" cy="148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6831805" y="4486194"/>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7025876" y="4443346"/>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a:stCxn id="129" idx="3"/>
            <a:endCxn id="130" idx="1"/>
          </p:cNvCxnSpPr>
          <p:nvPr/>
        </p:nvCxnSpPr>
        <p:spPr>
          <a:xfrm>
            <a:off x="6762750" y="4557661"/>
            <a:ext cx="69055" cy="71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30" idx="3"/>
            <a:endCxn id="131" idx="1"/>
          </p:cNvCxnSpPr>
          <p:nvPr/>
        </p:nvCxnSpPr>
        <p:spPr>
          <a:xfrm flipV="1">
            <a:off x="6984204" y="4521927"/>
            <a:ext cx="41672" cy="42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7238999" y="4408199"/>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1" idx="3"/>
            <a:endCxn id="134" idx="1"/>
          </p:cNvCxnSpPr>
          <p:nvPr/>
        </p:nvCxnSpPr>
        <p:spPr>
          <a:xfrm flipV="1">
            <a:off x="7178275" y="4486780"/>
            <a:ext cx="60724" cy="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6831805" y="4250451"/>
            <a:ext cx="152399" cy="157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a:stCxn id="129" idx="3"/>
            <a:endCxn id="136" idx="1"/>
          </p:cNvCxnSpPr>
          <p:nvPr/>
        </p:nvCxnSpPr>
        <p:spPr>
          <a:xfrm flipV="1">
            <a:off x="6762750" y="4329032"/>
            <a:ext cx="69055" cy="228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28" idx="3"/>
            <a:endCxn id="134" idx="3"/>
          </p:cNvCxnSpPr>
          <p:nvPr/>
        </p:nvCxnSpPr>
        <p:spPr>
          <a:xfrm flipH="1" flipV="1">
            <a:off x="7391398" y="4486780"/>
            <a:ext cx="76202" cy="43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p:cNvCxnSpPr>
            <a:stCxn id="106" idx="1"/>
            <a:endCxn id="4" idx="3"/>
          </p:cNvCxnSpPr>
          <p:nvPr/>
        </p:nvCxnSpPr>
        <p:spPr>
          <a:xfrm flipH="1">
            <a:off x="6324600" y="5511363"/>
            <a:ext cx="30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17" idx="1"/>
            <a:endCxn id="106" idx="3"/>
          </p:cNvCxnSpPr>
          <p:nvPr/>
        </p:nvCxnSpPr>
        <p:spPr>
          <a:xfrm flipH="1">
            <a:off x="7467600" y="5511363"/>
            <a:ext cx="30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28" idx="1"/>
            <a:endCxn id="4" idx="3"/>
          </p:cNvCxnSpPr>
          <p:nvPr/>
        </p:nvCxnSpPr>
        <p:spPr>
          <a:xfrm flipH="1">
            <a:off x="6324600" y="4530288"/>
            <a:ext cx="304800" cy="981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noChangeArrowheads="1"/>
          </p:cNvPicPr>
          <p:nvPr/>
        </p:nvPicPr>
        <p:blipFill>
          <a:blip r:embed="rId3">
            <a:lum bright="-40000" contrast="20000"/>
            <a:extLst>
              <a:ext uri="{28A0092B-C50C-407E-A947-70E740481C1C}">
                <a14:useLocalDpi xmlns:a14="http://schemas.microsoft.com/office/drawing/2010/main" val="0"/>
              </a:ext>
            </a:extLst>
          </a:blip>
          <a:srcRect/>
          <a:stretch>
            <a:fillRect/>
          </a:stretch>
        </p:blipFill>
        <p:spPr bwMode="auto">
          <a:xfrm>
            <a:off x="5426224" y="1143000"/>
            <a:ext cx="350410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082C95A6-F436-44CF-8E3B-7388B694EC46}" type="slidenum">
              <a:rPr lang="en-US" smtClean="0"/>
              <a:t>30</a:t>
            </a:fld>
            <a:endParaRPr lang="en-US"/>
          </a:p>
        </p:txBody>
      </p:sp>
    </p:spTree>
    <p:extLst>
      <p:ext uri="{BB962C8B-B14F-4D97-AF65-F5344CB8AC3E}">
        <p14:creationId xmlns:p14="http://schemas.microsoft.com/office/powerpoint/2010/main" val="18028348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7030A0"/>
                </a:solidFill>
              </a:rPr>
              <a:t>The Applications Slide</a:t>
            </a:r>
            <a:endParaRPr lang="en-US" sz="4800" b="1" dirty="0">
              <a:solidFill>
                <a:srgbClr val="7030A0"/>
              </a:solidFill>
            </a:endParaRPr>
          </a:p>
        </p:txBody>
      </p:sp>
      <p:sp>
        <p:nvSpPr>
          <p:cNvPr id="3" name="Content Placeholder 2"/>
          <p:cNvSpPr>
            <a:spLocks noGrp="1"/>
          </p:cNvSpPr>
          <p:nvPr>
            <p:ph idx="1"/>
          </p:nvPr>
        </p:nvSpPr>
        <p:spPr>
          <a:xfrm>
            <a:off x="381000" y="1600200"/>
            <a:ext cx="8229600" cy="4953000"/>
          </a:xfrm>
        </p:spPr>
        <p:txBody>
          <a:bodyPr>
            <a:normAutofit/>
          </a:bodyPr>
          <a:lstStyle/>
          <a:p>
            <a:r>
              <a:rPr lang="en-US" dirty="0"/>
              <a:t>Multidimensional Markets</a:t>
            </a:r>
          </a:p>
          <a:p>
            <a:pPr lvl="1"/>
            <a:r>
              <a:rPr lang="en-US" dirty="0"/>
              <a:t>Optimal Advice </a:t>
            </a:r>
            <a:r>
              <a:rPr lang="en-US" dirty="0" smtClean="0"/>
              <a:t>(“</a:t>
            </a:r>
            <a:r>
              <a:rPr lang="en-US" dirty="0" err="1" smtClean="0"/>
              <a:t>futarchy</a:t>
            </a:r>
            <a:r>
              <a:rPr lang="en-US" dirty="0" smtClean="0"/>
              <a:t>”)</a:t>
            </a:r>
            <a:endParaRPr lang="en-US" dirty="0"/>
          </a:p>
          <a:p>
            <a:pPr lvl="1"/>
            <a:r>
              <a:rPr lang="en-US" dirty="0"/>
              <a:t>Boost econ </a:t>
            </a:r>
            <a:r>
              <a:rPr lang="en-US" dirty="0" smtClean="0"/>
              <a:t>growth (CEOs)</a:t>
            </a:r>
          </a:p>
          <a:p>
            <a:pPr lvl="1"/>
            <a:r>
              <a:rPr lang="en-US" dirty="0" smtClean="0"/>
              <a:t>Financing </a:t>
            </a:r>
            <a:r>
              <a:rPr lang="en-US" dirty="0"/>
              <a:t>Public Goods</a:t>
            </a:r>
          </a:p>
          <a:p>
            <a:endParaRPr lang="en-US" dirty="0" smtClean="0"/>
          </a:p>
          <a:p>
            <a:r>
              <a:rPr lang="en-US" dirty="0" smtClean="0"/>
              <a:t>Smart Contracts</a:t>
            </a:r>
          </a:p>
          <a:p>
            <a:pPr lvl="1"/>
            <a:r>
              <a:rPr lang="en-US" dirty="0"/>
              <a:t>(With Selling Disabled</a:t>
            </a:r>
            <a:r>
              <a:rPr lang="en-US" dirty="0" smtClean="0"/>
              <a:t>) = </a:t>
            </a:r>
            <a:r>
              <a:rPr lang="en-US" dirty="0"/>
              <a:t>“Lockbox</a:t>
            </a:r>
            <a:r>
              <a:rPr lang="en-US" dirty="0" smtClean="0"/>
              <a:t>”</a:t>
            </a:r>
          </a:p>
          <a:p>
            <a:pPr lvl="1"/>
            <a:r>
              <a:rPr lang="en-US" dirty="0" smtClean="0"/>
              <a:t>Public Goods without Coercion (T-DAC)</a:t>
            </a:r>
          </a:p>
          <a:p>
            <a:pPr lvl="1"/>
            <a:r>
              <a:rPr lang="en-US" dirty="0" smtClean="0"/>
              <a:t>Focus On: the result, not the computation.</a:t>
            </a:r>
            <a:endParaRPr lang="en-US"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r="2264" b="10159"/>
          <a:stretch/>
        </p:blipFill>
        <p:spPr bwMode="auto">
          <a:xfrm>
            <a:off x="5410200" y="1447800"/>
            <a:ext cx="2971800" cy="2438400"/>
          </a:xfrm>
          <a:prstGeom prst="rect">
            <a:avLst/>
          </a:prstGeom>
          <a:noFill/>
          <a:ln>
            <a:noFill/>
          </a:ln>
          <a:extLst>
            <a:ext uri="{53640926-AAD7-44D8-BBD7-CCE9431645EC}">
              <a14:shadowObscured xmlns:a14="http://schemas.microsoft.com/office/drawing/2010/main"/>
            </a:ext>
          </a:extLst>
        </p:spPr>
      </p:pic>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2053" t="8484" r="29387"/>
          <a:stretch/>
        </p:blipFill>
        <p:spPr bwMode="auto">
          <a:xfrm>
            <a:off x="7391400" y="3895344"/>
            <a:ext cx="1347216" cy="216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082C95A6-F436-44CF-8E3B-7388B694EC46}" type="slidenum">
              <a:rPr lang="en-US" smtClean="0"/>
              <a:t>31</a:t>
            </a:fld>
            <a:endParaRPr lang="en-US"/>
          </a:p>
        </p:txBody>
      </p:sp>
    </p:spTree>
    <p:extLst>
      <p:ext uri="{BB962C8B-B14F-4D97-AF65-F5344CB8AC3E}">
        <p14:creationId xmlns:p14="http://schemas.microsoft.com/office/powerpoint/2010/main" val="2893628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http://wallpoper.com/images/00/40/71/17/dark-fire_00407117.jpg"/>
          <p:cNvPicPr>
            <a:picLocks noChangeAspect="1" noChangeArrowheads="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838200" y="9524"/>
            <a:ext cx="10957560" cy="6848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762000"/>
            <a:ext cx="7772400" cy="1470025"/>
          </a:xfrm>
        </p:spPr>
        <p:txBody>
          <a:bodyPr>
            <a:normAutofit/>
          </a:bodyPr>
          <a:lstStyle/>
          <a:p>
            <a:r>
              <a:rPr lang="en-US" sz="8800" dirty="0" smtClean="0">
                <a:solidFill>
                  <a:schemeClr val="bg1">
                    <a:lumMod val="95000"/>
                  </a:schemeClr>
                </a:solidFill>
                <a:latin typeface="Candara" pitchFamily="34" charset="0"/>
              </a:rPr>
              <a:t>Truthcoin</a:t>
            </a:r>
            <a:endParaRPr lang="en-US" sz="8800" dirty="0">
              <a:solidFill>
                <a:schemeClr val="bg1">
                  <a:lumMod val="95000"/>
                </a:schemeClr>
              </a:solidFill>
              <a:latin typeface="Candara" pitchFamily="34" charset="0"/>
            </a:endParaRPr>
          </a:p>
        </p:txBody>
      </p:sp>
    </p:spTree>
    <p:extLst>
      <p:ext uri="{BB962C8B-B14F-4D97-AF65-F5344CB8AC3E}">
        <p14:creationId xmlns:p14="http://schemas.microsoft.com/office/powerpoint/2010/main" val="1096112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solidFill>
                  <a:schemeClr val="accent1">
                    <a:lumMod val="75000"/>
                  </a:schemeClr>
                </a:solidFill>
              </a:rPr>
              <a:t>The Outcome Problem</a:t>
            </a:r>
            <a:endParaRPr lang="en-US" b="1" dirty="0">
              <a:solidFill>
                <a:schemeClr val="accent1">
                  <a:lumMod val="75000"/>
                </a:schemeClr>
              </a:solidFill>
            </a:endParaRPr>
          </a:p>
        </p:txBody>
      </p:sp>
      <p:sp>
        <p:nvSpPr>
          <p:cNvPr id="3" name="Content Placeholder 2"/>
          <p:cNvSpPr>
            <a:spLocks noGrp="1"/>
          </p:cNvSpPr>
          <p:nvPr>
            <p:ph idx="1"/>
          </p:nvPr>
        </p:nvSpPr>
        <p:spPr>
          <a:xfrm>
            <a:off x="457200" y="1066800"/>
            <a:ext cx="8229600" cy="5638800"/>
          </a:xfrm>
        </p:spPr>
        <p:txBody>
          <a:bodyPr>
            <a:normAutofit fontScale="77500" lnSpcReduction="20000"/>
          </a:bodyPr>
          <a:lstStyle/>
          <a:p>
            <a:r>
              <a:rPr lang="en-US" b="1" dirty="0" smtClean="0"/>
              <a:t>Goal: </a:t>
            </a:r>
            <a:r>
              <a:rPr lang="en-US" dirty="0" smtClean="0"/>
              <a:t>Guarantee to Traders that their ‘event derivatives’ will eventually be worth their promised value.</a:t>
            </a:r>
          </a:p>
          <a:p>
            <a:r>
              <a:rPr lang="en-US" dirty="0" smtClean="0"/>
              <a:t>Resources:</a:t>
            </a:r>
          </a:p>
          <a:p>
            <a:pPr lvl="1"/>
            <a:r>
              <a:rPr lang="en-US" dirty="0" smtClean="0"/>
              <a:t>Reports from users, aggregated (“votes”).</a:t>
            </a:r>
          </a:p>
          <a:p>
            <a:pPr lvl="1"/>
            <a:r>
              <a:rPr lang="en-US" dirty="0" smtClean="0"/>
              <a:t>Some $ to pay the reporters (“voters”).</a:t>
            </a:r>
            <a:endParaRPr lang="en-US" baseline="0" dirty="0" smtClean="0"/>
          </a:p>
          <a:p>
            <a:r>
              <a:rPr lang="en-US" baseline="0" dirty="0" smtClean="0"/>
              <a:t>Problems:</a:t>
            </a:r>
          </a:p>
          <a:p>
            <a:pPr lvl="1"/>
            <a:r>
              <a:rPr lang="en-US" dirty="0" smtClean="0"/>
              <a:t>Completely self-determined ( reliable data must be only a function of the reports ). Decentralization = no </a:t>
            </a:r>
            <a:r>
              <a:rPr lang="en-US" dirty="0"/>
              <a:t>“special users</a:t>
            </a:r>
            <a:r>
              <a:rPr lang="en-US" dirty="0" smtClean="0"/>
              <a:t>”.</a:t>
            </a:r>
          </a:p>
          <a:p>
            <a:pPr lvl="1"/>
            <a:r>
              <a:rPr lang="en-US" dirty="0"/>
              <a:t>Laziness: (No one will vote unless they </a:t>
            </a:r>
            <a:r>
              <a:rPr lang="en-US" dirty="0" smtClean="0"/>
              <a:t>have </a:t>
            </a:r>
            <a:r>
              <a:rPr lang="en-US" dirty="0"/>
              <a:t>to).</a:t>
            </a:r>
          </a:p>
          <a:p>
            <a:pPr lvl="1"/>
            <a:r>
              <a:rPr lang="en-US" dirty="0"/>
              <a:t>‘Virtual Voters’ likely pseudonymous, can’t be sued, shamed, or whacked</a:t>
            </a:r>
            <a:r>
              <a:rPr lang="en-US" dirty="0" smtClean="0"/>
              <a:t>. No 9 month waiting period.</a:t>
            </a:r>
          </a:p>
          <a:p>
            <a:r>
              <a:rPr lang="en-US" dirty="0" smtClean="0"/>
              <a:t>Special Problems:</a:t>
            </a:r>
          </a:p>
          <a:p>
            <a:pPr lvl="1"/>
            <a:r>
              <a:rPr lang="en-US" dirty="0" smtClean="0"/>
              <a:t>Half of all trades will be ‘losers’: these traders have an inherent reason-to-lie.</a:t>
            </a:r>
          </a:p>
          <a:p>
            <a:pPr lvl="1"/>
            <a:r>
              <a:rPr lang="en-US" dirty="0" smtClean="0"/>
              <a:t>“Retiring users” have an inherent reason-to-lie.</a:t>
            </a:r>
          </a:p>
          <a:p>
            <a:pPr lvl="1"/>
            <a:r>
              <a:rPr lang="en-US" dirty="0" smtClean="0"/>
              <a:t>“The Powers That Be” / Crazy “Joker” types.</a:t>
            </a:r>
          </a:p>
        </p:txBody>
      </p:sp>
      <p:sp>
        <p:nvSpPr>
          <p:cNvPr id="4" name="Slide Number Placeholder 3"/>
          <p:cNvSpPr>
            <a:spLocks noGrp="1"/>
          </p:cNvSpPr>
          <p:nvPr>
            <p:ph type="sldNum" sz="quarter" idx="12"/>
          </p:nvPr>
        </p:nvSpPr>
        <p:spPr/>
        <p:txBody>
          <a:bodyPr/>
          <a:lstStyle/>
          <a:p>
            <a:fld id="{082C95A6-F436-44CF-8E3B-7388B694EC46}" type="slidenum">
              <a:rPr lang="en-US" smtClean="0"/>
              <a:t>4</a:t>
            </a:fld>
            <a:endParaRPr lang="en-US"/>
          </a:p>
        </p:txBody>
      </p:sp>
    </p:spTree>
    <p:extLst>
      <p:ext uri="{BB962C8B-B14F-4D97-AF65-F5344CB8AC3E}">
        <p14:creationId xmlns:p14="http://schemas.microsoft.com/office/powerpoint/2010/main" val="2994507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27" y="152400"/>
            <a:ext cx="8847573" cy="1143000"/>
          </a:xfrm>
        </p:spPr>
        <p:txBody>
          <a:bodyPr>
            <a:normAutofit fontScale="90000"/>
          </a:bodyPr>
          <a:lstStyle/>
          <a:p>
            <a:r>
              <a:rPr lang="en-US" dirty="0" smtClean="0"/>
              <a:t>Existing Proposal (Which Won’t Work):</a:t>
            </a:r>
            <a:r>
              <a:rPr lang="en-US" dirty="0" smtClean="0"/>
              <a:t/>
            </a:r>
            <a:br>
              <a:rPr lang="en-US" dirty="0" smtClean="0"/>
            </a:br>
            <a:r>
              <a:rPr lang="en-US" sz="4000" dirty="0" smtClean="0"/>
              <a:t>Competing Arbiters / Price-Feed-Providers</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521750"/>
            <a:ext cx="1905000" cy="179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475308"/>
            <a:ext cx="2209800" cy="165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http://img2.wikia.nocookie.net/__cb20121216032624/simpsons/images/c/cc/Judge_Roy_Snyder_.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318766"/>
            <a:ext cx="2199208" cy="21992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4349" y="4646474"/>
            <a:ext cx="7639051" cy="1754326"/>
          </a:xfrm>
          <a:prstGeom prst="rect">
            <a:avLst/>
          </a:prstGeom>
          <a:noFill/>
        </p:spPr>
        <p:txBody>
          <a:bodyPr wrap="square" rtlCol="0">
            <a:spAutoFit/>
          </a:bodyPr>
          <a:lstStyle/>
          <a:p>
            <a:pPr marL="342900" indent="-342900">
              <a:buFont typeface="+mj-lt"/>
              <a:buAutoNum type="arabicPeriod"/>
            </a:pPr>
            <a:r>
              <a:rPr lang="en-US" dirty="0" smtClean="0"/>
              <a:t>Some </a:t>
            </a:r>
            <a:r>
              <a:rPr lang="en-US" b="1" u="sng" dirty="0" smtClean="0"/>
              <a:t>user assumes role of  ‘arbiter’</a:t>
            </a:r>
            <a:r>
              <a:rPr lang="en-US" b="1" dirty="0" smtClean="0"/>
              <a:t> </a:t>
            </a:r>
            <a:r>
              <a:rPr lang="en-US" dirty="0" smtClean="0"/>
              <a:t>(may pay registration</a:t>
            </a:r>
          </a:p>
          <a:p>
            <a:r>
              <a:rPr lang="en-US" dirty="0"/>
              <a:t> </a:t>
            </a:r>
            <a:r>
              <a:rPr lang="en-US" dirty="0" smtClean="0"/>
              <a:t>      fee, ‘fidelity bond’, or may be free, may involve off-chain marketing/legal …).</a:t>
            </a:r>
          </a:p>
          <a:p>
            <a:pPr marL="342900" indent="-342900">
              <a:buFont typeface="+mj-lt"/>
              <a:buAutoNum type="arabicPeriod" startAt="2"/>
            </a:pPr>
            <a:r>
              <a:rPr lang="en-US" dirty="0" smtClean="0"/>
              <a:t>Arbiters </a:t>
            </a:r>
            <a:r>
              <a:rPr lang="en-US" dirty="0"/>
              <a:t>collect </a:t>
            </a:r>
            <a:r>
              <a:rPr lang="en-US" b="1" u="sng" dirty="0" smtClean="0"/>
              <a:t>fees on an ongoing basis</a:t>
            </a:r>
            <a:r>
              <a:rPr lang="en-US" dirty="0" smtClean="0"/>
              <a:t> per judgment, resolution, audit, or per day, feed, </a:t>
            </a:r>
            <a:r>
              <a:rPr lang="en-US" dirty="0"/>
              <a:t>subscriber, </a:t>
            </a:r>
            <a:r>
              <a:rPr lang="en-US" dirty="0" smtClean="0"/>
              <a:t>etc. </a:t>
            </a:r>
          </a:p>
          <a:p>
            <a:pPr marL="342900" indent="-342900">
              <a:buFont typeface="+mj-lt"/>
              <a:buAutoNum type="arabicPeriod" startAt="2"/>
            </a:pPr>
            <a:r>
              <a:rPr lang="en-US" dirty="0" smtClean="0"/>
              <a:t>Trader can choose arbiter: competitive marketplace provides </a:t>
            </a:r>
            <a:r>
              <a:rPr lang="en-US" b="1" u="sng" dirty="0" smtClean="0"/>
              <a:t>incentive </a:t>
            </a:r>
            <a:r>
              <a:rPr lang="en-US" b="1" u="sng" dirty="0"/>
              <a:t>to </a:t>
            </a:r>
            <a:r>
              <a:rPr lang="en-US" b="1" u="sng" dirty="0" smtClean="0"/>
              <a:t>keep </a:t>
            </a:r>
            <a:r>
              <a:rPr lang="en-US" b="1" u="sng" dirty="0"/>
              <a:t>good reputation</a:t>
            </a:r>
            <a:r>
              <a:rPr lang="en-US" dirty="0" smtClean="0"/>
              <a:t>. “Bad” agent = no longer chosen = </a:t>
            </a:r>
            <a:r>
              <a:rPr lang="en-US" b="1" u="sng" dirty="0" smtClean="0"/>
              <a:t>loses ongoing fees</a:t>
            </a:r>
            <a:r>
              <a:rPr lang="en-US" dirty="0" smtClean="0"/>
              <a:t>.</a:t>
            </a:r>
          </a:p>
        </p:txBody>
      </p:sp>
      <p:sp>
        <p:nvSpPr>
          <p:cNvPr id="5" name="TextBox 4"/>
          <p:cNvSpPr txBox="1"/>
          <p:nvPr/>
        </p:nvSpPr>
        <p:spPr>
          <a:xfrm>
            <a:off x="6468627" y="6412468"/>
            <a:ext cx="2740237" cy="369332"/>
          </a:xfrm>
          <a:prstGeom prst="rect">
            <a:avLst/>
          </a:prstGeom>
          <a:noFill/>
        </p:spPr>
        <p:txBody>
          <a:bodyPr wrap="none" rtlCol="0">
            <a:spAutoFit/>
          </a:bodyPr>
          <a:lstStyle/>
          <a:p>
            <a:r>
              <a:rPr lang="en-US" dirty="0" smtClean="0"/>
              <a:t>(I don’t own these images).</a:t>
            </a:r>
            <a:endParaRPr lang="en-US" dirty="0"/>
          </a:p>
        </p:txBody>
      </p:sp>
      <p:pic>
        <p:nvPicPr>
          <p:cNvPr id="2058" name="Picture 10" descr="http://www.cloudteacher.net/assets/uploads/files/27840-computer-user-iconibm-lotus-symphony---gallery--user-icon-in-orange-t4ml2pq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 y="1981200"/>
            <a:ext cx="2186388" cy="19145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95800" y="4229175"/>
            <a:ext cx="1076325" cy="400110"/>
          </a:xfrm>
          <a:prstGeom prst="rect">
            <a:avLst/>
          </a:prstGeom>
          <a:noFill/>
        </p:spPr>
        <p:txBody>
          <a:bodyPr wrap="square" rtlCol="0">
            <a:spAutoFit/>
          </a:bodyPr>
          <a:lstStyle/>
          <a:p>
            <a:pPr algn="ctr"/>
            <a:r>
              <a:rPr lang="en-US" sz="2000" b="1" dirty="0" smtClean="0">
                <a:solidFill>
                  <a:schemeClr val="accent2">
                    <a:lumMod val="75000"/>
                  </a:schemeClr>
                </a:solidFill>
              </a:rPr>
              <a:t>Judge 2</a:t>
            </a:r>
            <a:endParaRPr lang="en-US" sz="2000" b="1" dirty="0">
              <a:solidFill>
                <a:schemeClr val="accent2">
                  <a:lumMod val="75000"/>
                </a:schemeClr>
              </a:solidFill>
            </a:endParaRPr>
          </a:p>
        </p:txBody>
      </p:sp>
      <p:sp>
        <p:nvSpPr>
          <p:cNvPr id="15" name="TextBox 14"/>
          <p:cNvSpPr txBox="1"/>
          <p:nvPr/>
        </p:nvSpPr>
        <p:spPr>
          <a:xfrm>
            <a:off x="6962241" y="4476690"/>
            <a:ext cx="1076325" cy="400110"/>
          </a:xfrm>
          <a:prstGeom prst="rect">
            <a:avLst/>
          </a:prstGeom>
          <a:noFill/>
        </p:spPr>
        <p:txBody>
          <a:bodyPr wrap="square" rtlCol="0">
            <a:spAutoFit/>
          </a:bodyPr>
          <a:lstStyle/>
          <a:p>
            <a:pPr algn="ctr"/>
            <a:r>
              <a:rPr lang="en-US" sz="2000" b="1" dirty="0" smtClean="0">
                <a:solidFill>
                  <a:schemeClr val="accent3">
                    <a:lumMod val="50000"/>
                  </a:schemeClr>
                </a:solidFill>
              </a:rPr>
              <a:t>Judge 3</a:t>
            </a:r>
            <a:endParaRPr lang="en-US" sz="2000" b="1" dirty="0">
              <a:solidFill>
                <a:schemeClr val="accent3">
                  <a:lumMod val="50000"/>
                </a:schemeClr>
              </a:solidFill>
            </a:endParaRPr>
          </a:p>
        </p:txBody>
      </p:sp>
      <p:sp>
        <p:nvSpPr>
          <p:cNvPr id="16" name="TextBox 15"/>
          <p:cNvSpPr txBox="1"/>
          <p:nvPr/>
        </p:nvSpPr>
        <p:spPr>
          <a:xfrm>
            <a:off x="5629275" y="2647890"/>
            <a:ext cx="1076325" cy="400110"/>
          </a:xfrm>
          <a:prstGeom prst="rect">
            <a:avLst/>
          </a:prstGeom>
          <a:noFill/>
        </p:spPr>
        <p:txBody>
          <a:bodyPr wrap="square" rtlCol="0">
            <a:spAutoFit/>
          </a:bodyPr>
          <a:lstStyle/>
          <a:p>
            <a:pPr algn="ctr"/>
            <a:r>
              <a:rPr lang="en-US" sz="2000" b="1" dirty="0" smtClean="0">
                <a:solidFill>
                  <a:schemeClr val="bg1">
                    <a:lumMod val="85000"/>
                  </a:schemeClr>
                </a:solidFill>
              </a:rPr>
              <a:t>Judge 1</a:t>
            </a:r>
            <a:endParaRPr lang="en-US" sz="2000" b="1" dirty="0">
              <a:solidFill>
                <a:schemeClr val="bg1">
                  <a:lumMod val="85000"/>
                </a:schemeClr>
              </a:solidFill>
            </a:endParaRPr>
          </a:p>
        </p:txBody>
      </p:sp>
      <p:cxnSp>
        <p:nvCxnSpPr>
          <p:cNvPr id="7" name="Straight Arrow Connector 6"/>
          <p:cNvCxnSpPr>
            <a:stCxn id="2058" idx="3"/>
          </p:cNvCxnSpPr>
          <p:nvPr/>
        </p:nvCxnSpPr>
        <p:spPr>
          <a:xfrm flipV="1">
            <a:off x="2948388" y="2057400"/>
            <a:ext cx="2538012" cy="881063"/>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058" idx="3"/>
          </p:cNvCxnSpPr>
          <p:nvPr/>
        </p:nvCxnSpPr>
        <p:spPr>
          <a:xfrm>
            <a:off x="2948388" y="2938463"/>
            <a:ext cx="1345206" cy="109537"/>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58" idx="3"/>
          </p:cNvCxnSpPr>
          <p:nvPr/>
        </p:nvCxnSpPr>
        <p:spPr>
          <a:xfrm>
            <a:off x="2948388" y="2938463"/>
            <a:ext cx="3300012" cy="957262"/>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90800" y="1669792"/>
            <a:ext cx="533400" cy="1323439"/>
          </a:xfrm>
          <a:prstGeom prst="rect">
            <a:avLst/>
          </a:prstGeom>
          <a:noFill/>
        </p:spPr>
        <p:txBody>
          <a:bodyPr wrap="square" rtlCol="0">
            <a:spAutoFit/>
          </a:bodyPr>
          <a:lstStyle/>
          <a:p>
            <a:r>
              <a:rPr lang="en-US" sz="8000" b="1" dirty="0" smtClean="0">
                <a:solidFill>
                  <a:schemeClr val="bg1">
                    <a:lumMod val="50000"/>
                  </a:schemeClr>
                </a:solidFill>
              </a:rPr>
              <a:t>?</a:t>
            </a:r>
            <a:endParaRPr lang="en-US" sz="8000" b="1" dirty="0">
              <a:solidFill>
                <a:schemeClr val="bg1">
                  <a:lumMod val="50000"/>
                </a:schemeClr>
              </a:solidFill>
            </a:endParaRPr>
          </a:p>
        </p:txBody>
      </p:sp>
      <p:sp>
        <p:nvSpPr>
          <p:cNvPr id="26" name="TextBox 25"/>
          <p:cNvSpPr txBox="1"/>
          <p:nvPr/>
        </p:nvSpPr>
        <p:spPr>
          <a:xfrm>
            <a:off x="1085850" y="3638490"/>
            <a:ext cx="1076325" cy="400110"/>
          </a:xfrm>
          <a:prstGeom prst="rect">
            <a:avLst/>
          </a:prstGeom>
          <a:noFill/>
        </p:spPr>
        <p:txBody>
          <a:bodyPr wrap="square" rtlCol="0">
            <a:spAutoFit/>
          </a:bodyPr>
          <a:lstStyle/>
          <a:p>
            <a:pPr algn="ctr"/>
            <a:r>
              <a:rPr lang="en-US" sz="2000" b="1" dirty="0" smtClean="0">
                <a:solidFill>
                  <a:schemeClr val="bg1">
                    <a:lumMod val="50000"/>
                  </a:schemeClr>
                </a:solidFill>
              </a:rPr>
              <a:t>Trader</a:t>
            </a:r>
            <a:endParaRPr lang="en-US" sz="2000" b="1"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082C95A6-F436-44CF-8E3B-7388B694EC46}" type="slidenum">
              <a:rPr lang="en-US" smtClean="0"/>
              <a:t>5</a:t>
            </a:fld>
            <a:endParaRPr lang="en-US"/>
          </a:p>
        </p:txBody>
      </p:sp>
    </p:spTree>
    <p:extLst>
      <p:ext uri="{BB962C8B-B14F-4D97-AF65-F5344CB8AC3E}">
        <p14:creationId xmlns:p14="http://schemas.microsoft.com/office/powerpoint/2010/main" val="156772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4657"/>
          <a:stretch/>
        </p:blipFill>
        <p:spPr bwMode="auto">
          <a:xfrm>
            <a:off x="5843920" y="4773156"/>
            <a:ext cx="409575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90749" y="1029492"/>
            <a:ext cx="2748277" cy="400110"/>
          </a:xfrm>
          <a:prstGeom prst="rect">
            <a:avLst/>
          </a:prstGeom>
          <a:solidFill>
            <a:schemeClr val="bg1"/>
          </a:solidFill>
        </p:spPr>
        <p:txBody>
          <a:bodyPr wrap="square" rtlCol="0">
            <a:spAutoFit/>
          </a:bodyPr>
          <a:lstStyle/>
          <a:p>
            <a:pPr algn="ctr"/>
            <a:r>
              <a:rPr lang="en-US" sz="2000" b="1" dirty="0" smtClean="0">
                <a:solidFill>
                  <a:srgbClr val="FFC000"/>
                </a:solidFill>
              </a:rPr>
              <a:t>1: Attack Payoff Today</a:t>
            </a:r>
            <a:endParaRPr lang="en-US" sz="2000" b="1" dirty="0">
              <a:solidFill>
                <a:srgbClr val="FFC000"/>
              </a:solidFill>
            </a:endParaRPr>
          </a:p>
        </p:txBody>
      </p:sp>
      <p:graphicFrame>
        <p:nvGraphicFramePr>
          <p:cNvPr id="27" name="Table 26"/>
          <p:cNvGraphicFramePr>
            <a:graphicFrameLocks noGrp="1"/>
          </p:cNvGraphicFramePr>
          <p:nvPr>
            <p:extLst>
              <p:ext uri="{D42A27DB-BD31-4B8C-83A1-F6EECF244321}">
                <p14:modId xmlns:p14="http://schemas.microsoft.com/office/powerpoint/2010/main" val="742020929"/>
              </p:ext>
            </p:extLst>
          </p:nvPr>
        </p:nvGraphicFramePr>
        <p:xfrm>
          <a:off x="1016784" y="1506461"/>
          <a:ext cx="8130600" cy="1474330"/>
        </p:xfrm>
        <a:graphic>
          <a:graphicData uri="http://schemas.openxmlformats.org/drawingml/2006/table">
            <a:tbl>
              <a:tblPr firstRow="1" bandRow="1">
                <a:tableStyleId>{5C22544A-7EE6-4342-B048-85BDC9FD1C3A}</a:tableStyleId>
              </a:tblPr>
              <a:tblGrid>
                <a:gridCol w="1016325"/>
                <a:gridCol w="1016325"/>
                <a:gridCol w="1016325"/>
                <a:gridCol w="1016325"/>
                <a:gridCol w="1016325"/>
                <a:gridCol w="1016325"/>
                <a:gridCol w="1016325"/>
                <a:gridCol w="1016325"/>
              </a:tblGrid>
              <a:tr h="356985">
                <a:tc>
                  <a:txBody>
                    <a:bodyPr/>
                    <a:lstStyle/>
                    <a:p>
                      <a:pPr algn="ctr"/>
                      <a:r>
                        <a:rPr lang="en-US" dirty="0" smtClean="0">
                          <a:solidFill>
                            <a:schemeClr val="tx1"/>
                          </a:solidFill>
                        </a:rPr>
                        <a:t>Conform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r h="372225">
                <a:tc>
                  <a:txBody>
                    <a:bodyPr/>
                    <a:lstStyle/>
                    <a:p>
                      <a:pPr algn="ctr"/>
                      <a:r>
                        <a:rPr lang="en-US" b="1" dirty="0" smtClean="0">
                          <a:solidFill>
                            <a:schemeClr val="tx1"/>
                          </a:solidFill>
                        </a:rPr>
                        <a:t>Attack</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r h="7363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pPr algn="ctr"/>
                      <a:r>
                        <a:rPr lang="en-US" dirty="0" smtClean="0"/>
                        <a:t>Today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1 Day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2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3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4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5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r>
                        <a:rPr lang="en-US" dirty="0" smtClean="0"/>
                        <a:t>+</a:t>
                      </a:r>
                      <a:r>
                        <a:rPr lang="en-US" baseline="0" dirty="0" smtClean="0"/>
                        <a:t> 6 Days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r>
            </a:tbl>
          </a:graphicData>
        </a:graphic>
      </p:graphicFrame>
      <p:pic>
        <p:nvPicPr>
          <p:cNvPr id="4099" name="Picture 3" descr="C:\Users\Psztorc\AppData\Local\Microsoft\Windows\Temporary Internet Files\Content.IE5\AB82C7KM\MC900387196[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78" y="3716259"/>
            <a:ext cx="5132897" cy="32179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1143000"/>
          </a:xfrm>
        </p:spPr>
        <p:txBody>
          <a:bodyPr>
            <a:normAutofit fontScale="90000"/>
          </a:bodyPr>
          <a:lstStyle/>
          <a:p>
            <a:r>
              <a:rPr lang="en-US" dirty="0" smtClean="0"/>
              <a:t>The Competing Arbiters Assumption</a:t>
            </a:r>
            <a:endParaRPr lang="en-US" dirty="0"/>
          </a:p>
        </p:txBody>
      </p:sp>
      <p:pic>
        <p:nvPicPr>
          <p:cNvPr id="4098" name="Picture 2" descr="C:\Users\Psztorc\AppData\Local\Microsoft\Windows\Temporary Internet Files\Content.IE5\E1GD4TZG\MC90038417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4173460"/>
            <a:ext cx="621496" cy="1123193"/>
          </a:xfrm>
          <a:prstGeom prst="rect">
            <a:avLst/>
          </a:prstGeom>
          <a:noFill/>
          <a:extLst>
            <a:ext uri="{909E8E84-426E-40DD-AFC4-6F175D3DCCD1}">
              <a14:hiddenFill xmlns:a14="http://schemas.microsoft.com/office/drawing/2010/main">
                <a:solidFill>
                  <a:srgbClr val="FFFFFF"/>
                </a:solidFill>
              </a14:hiddenFill>
            </a:ext>
          </a:extLst>
        </p:spPr>
      </p:pic>
      <p:sp>
        <p:nvSpPr>
          <p:cNvPr id="52" name="Down Arrow 51"/>
          <p:cNvSpPr/>
          <p:nvPr/>
        </p:nvSpPr>
        <p:spPr>
          <a:xfrm rot="17137637">
            <a:off x="4905633" y="3561107"/>
            <a:ext cx="616388" cy="3371088"/>
          </a:xfrm>
          <a:prstGeom prst="downArrow">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043770" y="4398054"/>
            <a:ext cx="985430" cy="178090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2430468" y="4210351"/>
            <a:ext cx="1150932" cy="324455"/>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966041">
            <a:off x="2176753" y="4367046"/>
            <a:ext cx="1498997" cy="523220"/>
          </a:xfrm>
          <a:prstGeom prst="rect">
            <a:avLst/>
          </a:prstGeom>
          <a:noFill/>
        </p:spPr>
        <p:txBody>
          <a:bodyPr wrap="square" rtlCol="0">
            <a:spAutoFit/>
          </a:bodyPr>
          <a:lstStyle/>
          <a:p>
            <a:pPr algn="ctr"/>
            <a:r>
              <a:rPr lang="en-US" sz="2800" b="1" dirty="0" smtClean="0">
                <a:solidFill>
                  <a:schemeClr val="tx1">
                    <a:lumMod val="75000"/>
                    <a:lumOff val="25000"/>
                  </a:schemeClr>
                </a:solidFill>
              </a:rPr>
              <a:t>ALWAYS</a:t>
            </a:r>
            <a:endParaRPr lang="en-US" sz="2800" b="1" dirty="0">
              <a:solidFill>
                <a:schemeClr val="tx1">
                  <a:lumMod val="75000"/>
                  <a:lumOff val="25000"/>
                </a:schemeClr>
              </a:solidFill>
            </a:endParaRPr>
          </a:p>
        </p:txBody>
      </p:sp>
      <p:sp>
        <p:nvSpPr>
          <p:cNvPr id="26" name="TextBox 25"/>
          <p:cNvSpPr txBox="1"/>
          <p:nvPr/>
        </p:nvSpPr>
        <p:spPr>
          <a:xfrm>
            <a:off x="6172200" y="3424535"/>
            <a:ext cx="3086101" cy="1200329"/>
          </a:xfrm>
          <a:prstGeom prst="rect">
            <a:avLst/>
          </a:prstGeom>
          <a:noFill/>
        </p:spPr>
        <p:txBody>
          <a:bodyPr wrap="square" rtlCol="0">
            <a:spAutoFit/>
          </a:bodyPr>
          <a:lstStyle/>
          <a:p>
            <a:r>
              <a:rPr lang="en-US" sz="2400" b="1" dirty="0" smtClean="0">
                <a:solidFill>
                  <a:srgbClr val="7030A0"/>
                </a:solidFill>
              </a:rPr>
              <a:t>3: Time-Discounting</a:t>
            </a:r>
            <a:r>
              <a:rPr lang="en-US" sz="2400" dirty="0" smtClean="0">
                <a:solidFill>
                  <a:srgbClr val="7030A0"/>
                </a:solidFill>
              </a:rPr>
              <a:t> (NPV “Funnel”, Concern for the future)</a:t>
            </a:r>
            <a:endParaRPr lang="en-US" sz="2000" dirty="0">
              <a:solidFill>
                <a:srgbClr val="7030A0"/>
              </a:solidFill>
            </a:endParaRPr>
          </a:p>
        </p:txBody>
      </p:sp>
      <p:pic>
        <p:nvPicPr>
          <p:cNvPr id="31"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393189" y="1242519"/>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Psztorc\AppData\Local\Microsoft\Windows\Temporary Internet Files\Content.IE5\E1GD4TZG\MC90038417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4463" y="1361205"/>
            <a:ext cx="621496" cy="112319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3810000" y="833735"/>
            <a:ext cx="2711360" cy="461665"/>
          </a:xfrm>
          <a:prstGeom prst="rect">
            <a:avLst/>
          </a:prstGeom>
          <a:noFill/>
        </p:spPr>
        <p:txBody>
          <a:bodyPr wrap="square" rtlCol="0">
            <a:spAutoFit/>
          </a:bodyPr>
          <a:lstStyle/>
          <a:p>
            <a:pPr algn="ctr"/>
            <a:r>
              <a:rPr lang="en-US" sz="2400" b="1" dirty="0" smtClean="0">
                <a:solidFill>
                  <a:schemeClr val="accent2">
                    <a:lumMod val="60000"/>
                    <a:lumOff val="40000"/>
                  </a:schemeClr>
                </a:solidFill>
              </a:rPr>
              <a:t>2: Payoffs in Future</a:t>
            </a:r>
            <a:endParaRPr lang="en-US" sz="2400" b="1" dirty="0">
              <a:solidFill>
                <a:schemeClr val="accent2">
                  <a:lumMod val="60000"/>
                  <a:lumOff val="40000"/>
                </a:schemeClr>
              </a:solidFill>
            </a:endParaRPr>
          </a:p>
        </p:txBody>
      </p:sp>
      <p:pic>
        <p:nvPicPr>
          <p:cNvPr id="46"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422698" y="122954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48449" y="1229546"/>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77958" y="1216574"/>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399949" y="1216573"/>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Psztorc\AppData\Local\Microsoft\Windows\Temporary Internet Files\Content.IE5\E1GD4TZG\MC900384170[1].wmf"/>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429458" y="1203601"/>
            <a:ext cx="376421" cy="680283"/>
          </a:xfrm>
          <a:prstGeom prst="rect">
            <a:avLst/>
          </a:prstGeom>
          <a:noFill/>
          <a:extLst>
            <a:ext uri="{909E8E84-426E-40DD-AFC4-6F175D3DCCD1}">
              <a14:hiddenFill xmlns:a14="http://schemas.microsoft.com/office/drawing/2010/main">
                <a:solidFill>
                  <a:srgbClr val="FFFFFF"/>
                </a:solidFill>
              </a14:hiddenFill>
            </a:ext>
          </a:extLst>
        </p:spPr>
      </p:pic>
      <p:sp>
        <p:nvSpPr>
          <p:cNvPr id="42" name="Oval 41"/>
          <p:cNvSpPr/>
          <p:nvPr/>
        </p:nvSpPr>
        <p:spPr>
          <a:xfrm>
            <a:off x="6729713" y="5638800"/>
            <a:ext cx="1804688" cy="540163"/>
          </a:xfrm>
          <a:prstGeom prst="ellipse">
            <a:avLst/>
          </a:prstGeom>
          <a:no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104" name="Picture 8" descr="http://3.imimg.com/data3/SI/NA/MY-3847600/oval-funnel-500x500.jpg"/>
          <p:cNvPicPr>
            <a:picLocks noChangeAspect="1" noChangeArrowheads="1"/>
          </p:cNvPicPr>
          <p:nvPr/>
        </p:nvPicPr>
        <p:blipFill>
          <a:blip r:embed="rId6">
            <a:duotone>
              <a:schemeClr val="accent4">
                <a:shade val="45000"/>
                <a:satMod val="135000"/>
              </a:schemeClr>
              <a:prstClr val="white"/>
            </a:duotone>
            <a:extLst>
              <a:ext uri="{BEBA8EAE-BF5A-486C-A8C5-ECC9F3942E4B}">
                <a14:imgProps xmlns:a14="http://schemas.microsoft.com/office/drawing/2010/main">
                  <a14:imgLayer r:embed="rId7">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990600" y="2043454"/>
            <a:ext cx="9067800" cy="3214346"/>
          </a:xfrm>
          <a:prstGeom prst="rect">
            <a:avLst/>
          </a:prstGeom>
          <a:noFill/>
          <a:extLst>
            <a:ext uri="{909E8E84-426E-40DD-AFC4-6F175D3DCCD1}">
              <a14:hiddenFill xmlns:a14="http://schemas.microsoft.com/office/drawing/2010/main">
                <a:solidFill>
                  <a:srgbClr val="FFFFFF"/>
                </a:solidFill>
              </a14:hiddenFill>
            </a:ext>
          </a:extLst>
        </p:spPr>
      </p:pic>
      <p:sp>
        <p:nvSpPr>
          <p:cNvPr id="12" name="Down Arrow 11"/>
          <p:cNvSpPr/>
          <p:nvPr/>
        </p:nvSpPr>
        <p:spPr>
          <a:xfrm rot="2976418">
            <a:off x="4999399" y="-214758"/>
            <a:ext cx="454394" cy="5320581"/>
          </a:xfrm>
          <a:prstGeom prst="downArrow">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82C95A6-F436-44CF-8E3B-7388B694EC46}" type="slidenum">
              <a:rPr lang="en-US" smtClean="0"/>
              <a:t>6</a:t>
            </a:fld>
            <a:endParaRPr lang="en-US"/>
          </a:p>
        </p:txBody>
      </p:sp>
    </p:spTree>
    <p:extLst>
      <p:ext uri="{BB962C8B-B14F-4D97-AF65-F5344CB8AC3E}">
        <p14:creationId xmlns:p14="http://schemas.microsoft.com/office/powerpoint/2010/main" val="2948326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pPr algn="l"/>
            <a:r>
              <a:rPr lang="en-US" dirty="0" smtClean="0"/>
              <a:t>Triple Uncertainty</a:t>
            </a:r>
            <a:endParaRPr lang="en-US" dirty="0"/>
          </a:p>
        </p:txBody>
      </p:sp>
      <p:sp>
        <p:nvSpPr>
          <p:cNvPr id="7" name="Content Placeholder 2"/>
          <p:cNvSpPr txBox="1">
            <a:spLocks/>
          </p:cNvSpPr>
          <p:nvPr/>
        </p:nvSpPr>
        <p:spPr>
          <a:xfrm>
            <a:off x="4114800" y="1600200"/>
            <a:ext cx="4572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798559218"/>
              </p:ext>
            </p:extLst>
          </p:nvPr>
        </p:nvGraphicFramePr>
        <p:xfrm>
          <a:off x="457200" y="1752600"/>
          <a:ext cx="8229600" cy="4884618"/>
        </p:xfrm>
        <a:graphic>
          <a:graphicData uri="http://schemas.openxmlformats.org/drawingml/2006/table">
            <a:tbl>
              <a:tblPr>
                <a:tableStyleId>{5C22544A-7EE6-4342-B048-85BDC9FD1C3A}</a:tableStyleId>
              </a:tblPr>
              <a:tblGrid>
                <a:gridCol w="1266092"/>
                <a:gridCol w="6963508"/>
              </a:tblGrid>
              <a:tr h="15736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dirty="0" smtClean="0">
                          <a:solidFill>
                            <a:schemeClr val="tx1">
                              <a:lumMod val="75000"/>
                              <a:lumOff val="25000"/>
                            </a:schemeClr>
                          </a:solidFill>
                        </a:rPr>
                        <a:t>The</a:t>
                      </a:r>
                      <a:r>
                        <a:rPr lang="en-US" sz="1800" b="1" dirty="0" smtClean="0">
                          <a:solidFill>
                            <a:srgbClr val="FFC000"/>
                          </a:solidFill>
                        </a:rPr>
                        <a:t> Attack Payoff Today</a:t>
                      </a:r>
                      <a:r>
                        <a:rPr lang="en-US" sz="1800" b="1" baseline="0" dirty="0" smtClean="0">
                          <a:solidFill>
                            <a:srgbClr val="FFC000"/>
                          </a:solidFill>
                        </a:rPr>
                        <a:t> </a:t>
                      </a:r>
                      <a:r>
                        <a:rPr lang="en-US" sz="1800" b="0" i="0" kern="1200" dirty="0" smtClean="0">
                          <a:solidFill>
                            <a:schemeClr val="dk1"/>
                          </a:solidFill>
                          <a:effectLst/>
                          <a:latin typeface="+mn-lt"/>
                          <a:ea typeface="+mn-ea"/>
                          <a:cs typeface="+mn-cs"/>
                        </a:rPr>
                        <a:t>(we</a:t>
                      </a:r>
                      <a:r>
                        <a:rPr lang="en-US" sz="1800" b="0" i="0" kern="1200" baseline="0" dirty="0" smtClean="0">
                          <a:solidFill>
                            <a:schemeClr val="dk1"/>
                          </a:solidFill>
                          <a:effectLst/>
                          <a:latin typeface="+mn-lt"/>
                          <a:ea typeface="+mn-ea"/>
                          <a:cs typeface="+mn-cs"/>
                        </a:rPr>
                        <a:t> want low) can </a:t>
                      </a:r>
                      <a:r>
                        <a:rPr lang="en-US" sz="1800" b="0" i="0" kern="1200" dirty="0" smtClean="0">
                          <a:solidFill>
                            <a:schemeClr val="dk1"/>
                          </a:solidFill>
                          <a:effectLst/>
                          <a:latin typeface="+mn-lt"/>
                          <a:ea typeface="+mn-ea"/>
                          <a:cs typeface="+mn-cs"/>
                        </a:rPr>
                        <a:t>skyrocket: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As a </a:t>
                      </a:r>
                      <a:r>
                        <a:rPr lang="en-US" sz="1800" b="1" i="0" u="none" kern="1200" dirty="0" smtClean="0">
                          <a:solidFill>
                            <a:schemeClr val="dk1"/>
                          </a:solidFill>
                          <a:effectLst/>
                          <a:latin typeface="+mn-lt"/>
                          <a:ea typeface="+mn-ea"/>
                          <a:cs typeface="+mn-cs"/>
                        </a:rPr>
                        <a:t>market becomes unexpectedly popular</a:t>
                      </a:r>
                      <a:r>
                        <a:rPr lang="en-US" sz="1800" b="0" i="0" kern="1200" dirty="0" smtClean="0">
                          <a:solidFill>
                            <a:schemeClr val="dk1"/>
                          </a:solidFill>
                          <a:effectLst/>
                          <a:latin typeface="+mn-lt"/>
                          <a:ea typeface="+mn-ea"/>
                          <a:cs typeface="+mn-cs"/>
                        </a:rPr>
                        <a: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Marketing / Hedged-”Chandelier Trades” by</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Arbiters themselves.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effectLst/>
                          <a:latin typeface="+mn-lt"/>
                          <a:ea typeface="+mn-ea"/>
                          <a:cs typeface="+mn-cs"/>
                        </a:rPr>
                        <a:t>No</a:t>
                      </a:r>
                      <a:r>
                        <a:rPr lang="en-US" sz="1800" b="0" i="0" kern="1200" baseline="0" dirty="0" smtClean="0">
                          <a:solidFill>
                            <a:schemeClr val="dk1"/>
                          </a:solidFill>
                          <a:effectLst/>
                          <a:latin typeface="+mn-lt"/>
                          <a:ea typeface="+mn-ea"/>
                          <a:cs typeface="+mn-cs"/>
                        </a:rPr>
                        <a:t> reliable way of estimating market’s future popularity.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36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effectLst/>
                          <a:latin typeface="+mn-lt"/>
                          <a:ea typeface="+mn-ea"/>
                          <a:cs typeface="+mn-cs"/>
                        </a:rPr>
                        <a:t>The </a:t>
                      </a:r>
                      <a:r>
                        <a:rPr lang="en-US" sz="1800" b="1" dirty="0" smtClean="0">
                          <a:solidFill>
                            <a:schemeClr val="accent2">
                              <a:lumMod val="60000"/>
                              <a:lumOff val="40000"/>
                            </a:schemeClr>
                          </a:solidFill>
                        </a:rPr>
                        <a:t>Future</a:t>
                      </a:r>
                      <a:r>
                        <a:rPr lang="en-US" sz="1800" b="1" baseline="0" dirty="0" smtClean="0">
                          <a:solidFill>
                            <a:schemeClr val="accent2">
                              <a:lumMod val="60000"/>
                              <a:lumOff val="40000"/>
                            </a:schemeClr>
                          </a:solidFill>
                        </a:rPr>
                        <a:t> Payoffs </a:t>
                      </a:r>
                      <a:r>
                        <a:rPr lang="en-US" sz="1800" b="0" baseline="0" dirty="0" smtClean="0">
                          <a:solidFill>
                            <a:schemeClr val="tx1"/>
                          </a:solidFill>
                        </a:rPr>
                        <a:t>(we want high)</a:t>
                      </a:r>
                      <a:r>
                        <a:rPr lang="en-US" sz="1800" b="1" baseline="0" dirty="0" smtClean="0">
                          <a:solidFill>
                            <a:schemeClr val="accent2">
                              <a:lumMod val="60000"/>
                              <a:lumOff val="40000"/>
                            </a:schemeClr>
                          </a:solidFill>
                        </a:rPr>
                        <a:t> </a:t>
                      </a:r>
                      <a:r>
                        <a:rPr lang="en-US" sz="1800" b="0" i="0" kern="1200" dirty="0" smtClean="0">
                          <a:solidFill>
                            <a:schemeClr val="dk1"/>
                          </a:solidFill>
                          <a:effectLst/>
                          <a:latin typeface="+mn-lt"/>
                          <a:ea typeface="+mn-ea"/>
                          <a:cs typeface="+mn-cs"/>
                        </a:rPr>
                        <a:t>can collapse on news/</a:t>
                      </a:r>
                      <a:r>
                        <a:rPr lang="en-US" sz="1800" b="1" i="0" kern="1200" dirty="0" smtClean="0">
                          <a:solidFill>
                            <a:schemeClr val="dk1"/>
                          </a:solidFill>
                          <a:effectLst/>
                          <a:latin typeface="+mn-lt"/>
                          <a:ea typeface="+mn-ea"/>
                          <a:cs typeface="+mn-cs"/>
                        </a:rPr>
                        <a:t>rumors</a:t>
                      </a:r>
                      <a:r>
                        <a:rPr lang="en-US" sz="1800" b="0" i="0" kern="1200" dirty="0" smtClean="0">
                          <a:solidFill>
                            <a:schemeClr val="dk1"/>
                          </a:solidFill>
                          <a:effectLst/>
                          <a:latin typeface="+mn-lt"/>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About </a:t>
                      </a:r>
                      <a:r>
                        <a:rPr lang="en-US" sz="1800" b="1" i="0" kern="1200" dirty="0" smtClean="0">
                          <a:solidFill>
                            <a:schemeClr val="dk1"/>
                          </a:solidFill>
                          <a:effectLst/>
                          <a:latin typeface="+mn-lt"/>
                          <a:ea typeface="+mn-ea"/>
                          <a:cs typeface="+mn-cs"/>
                        </a:rPr>
                        <a:t>judge-industry-competitiveness</a:t>
                      </a:r>
                      <a:r>
                        <a:rPr lang="en-US" sz="1800" b="0" i="0" kern="1200" dirty="0" smtClean="0">
                          <a:solidFill>
                            <a:schemeClr val="dk1"/>
                          </a:solidFill>
                          <a:effectLst/>
                          <a:latin typeface="+mn-lt"/>
                          <a:ea typeface="+mn-ea"/>
                          <a:cs typeface="+mn-cs"/>
                        </a:rPr>
                        <a:t> (more people joining the industry, higher-quality</a:t>
                      </a:r>
                      <a:r>
                        <a:rPr lang="en-US" sz="1800" b="0" i="0" kern="1200" baseline="0" dirty="0" smtClean="0">
                          <a:solidFill>
                            <a:schemeClr val="dk1"/>
                          </a:solidFill>
                          <a:effectLst/>
                          <a:latin typeface="+mn-lt"/>
                          <a:ea typeface="+mn-ea"/>
                          <a:cs typeface="+mn-cs"/>
                        </a:rPr>
                        <a:t> offerings). Econ theory -&gt; “No Rent”.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About the </a:t>
                      </a:r>
                      <a:r>
                        <a:rPr lang="en-US" sz="1800" b="1" i="0" kern="1200" dirty="0" smtClean="0">
                          <a:solidFill>
                            <a:schemeClr val="dk1"/>
                          </a:solidFill>
                          <a:effectLst/>
                          <a:latin typeface="+mn-lt"/>
                          <a:ea typeface="+mn-ea"/>
                          <a:cs typeface="+mn-cs"/>
                        </a:rPr>
                        <a:t>future of the protocol</a:t>
                      </a:r>
                      <a:r>
                        <a:rPr lang="en-US" sz="1800" b="0" i="0" kern="1200" dirty="0" smtClean="0">
                          <a:solidFill>
                            <a:schemeClr val="dk1"/>
                          </a:solidFill>
                          <a:effectLst/>
                          <a:latin typeface="+mn-lt"/>
                          <a:ea typeface="+mn-ea"/>
                          <a:cs typeface="+mn-cs"/>
                        </a:rPr>
                        <a:t> (more popular</a:t>
                      </a:r>
                      <a:r>
                        <a:rPr lang="en-US" sz="1800" b="0" i="0" kern="1200" baseline="0" dirty="0" smtClean="0">
                          <a:solidFill>
                            <a:schemeClr val="dk1"/>
                          </a:solidFill>
                          <a:effectLst/>
                          <a:latin typeface="+mn-lt"/>
                          <a:ea typeface="+mn-ea"/>
                          <a:cs typeface="+mn-cs"/>
                        </a:rPr>
                        <a:t> alternative coming out, critical vulnerability found).</a:t>
                      </a:r>
                      <a:endParaRPr lang="en-US"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36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0" i="0" kern="1200" dirty="0" smtClean="0">
                          <a:solidFill>
                            <a:schemeClr val="dk1"/>
                          </a:solidFill>
                          <a:effectLst/>
                          <a:latin typeface="+mn-lt"/>
                          <a:ea typeface="+mn-ea"/>
                          <a:cs typeface="+mn-cs"/>
                        </a:rPr>
                        <a:t>The</a:t>
                      </a:r>
                      <a:r>
                        <a:rPr lang="en-US" sz="1800" b="0" i="0" kern="1200" baseline="0" dirty="0" smtClean="0">
                          <a:solidFill>
                            <a:schemeClr val="dk1"/>
                          </a:solidFill>
                          <a:effectLst/>
                          <a:latin typeface="+mn-lt"/>
                          <a:ea typeface="+mn-ea"/>
                          <a:cs typeface="+mn-cs"/>
                        </a:rPr>
                        <a:t> </a:t>
                      </a:r>
                      <a:r>
                        <a:rPr lang="en-US" sz="1800" b="1" i="0" kern="1200" baseline="0" dirty="0" smtClean="0">
                          <a:solidFill>
                            <a:srgbClr val="7030A0"/>
                          </a:solidFill>
                          <a:effectLst/>
                          <a:latin typeface="+mn-lt"/>
                          <a:ea typeface="+mn-ea"/>
                          <a:cs typeface="+mn-cs"/>
                        </a:rPr>
                        <a:t>arbiter’s concern for the future </a:t>
                      </a:r>
                      <a:r>
                        <a:rPr lang="en-US" sz="1800" b="0" i="0" kern="1200" baseline="0" dirty="0" smtClean="0">
                          <a:solidFill>
                            <a:schemeClr val="tx1"/>
                          </a:solidFill>
                          <a:effectLst/>
                          <a:latin typeface="+mn-lt"/>
                          <a:ea typeface="+mn-ea"/>
                          <a:cs typeface="+mn-cs"/>
                        </a:rPr>
                        <a:t>(we want high)</a:t>
                      </a:r>
                      <a:r>
                        <a:rPr lang="en-US" sz="1800" b="1" i="0" kern="1200" baseline="0" dirty="0" smtClean="0">
                          <a:solidFill>
                            <a:srgbClr val="7030A0"/>
                          </a:solidFill>
                          <a:effectLst/>
                          <a:latin typeface="+mn-lt"/>
                          <a:ea typeface="+mn-ea"/>
                          <a:cs typeface="+mn-cs"/>
                        </a:rPr>
                        <a:t> </a:t>
                      </a:r>
                      <a:r>
                        <a:rPr lang="en-US" sz="1800" b="0" i="0" kern="1200" dirty="0" smtClean="0">
                          <a:solidFill>
                            <a:schemeClr val="dk1"/>
                          </a:solidFill>
                          <a:effectLst/>
                          <a:latin typeface="+mn-lt"/>
                          <a:ea typeface="+mn-ea"/>
                          <a:cs typeface="+mn-cs"/>
                        </a:rPr>
                        <a:t>can decrease:</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With capricious</a:t>
                      </a:r>
                      <a:r>
                        <a:rPr lang="en-US" sz="1800" b="0" i="0" kern="1200" baseline="0" dirty="0" smtClean="0">
                          <a:solidFill>
                            <a:schemeClr val="dk1"/>
                          </a:solidFill>
                          <a:effectLst/>
                          <a:latin typeface="+mn-lt"/>
                          <a:ea typeface="+mn-ea"/>
                          <a:cs typeface="+mn-cs"/>
                        </a:rPr>
                        <a:t> Arbiter preferences (we cannot guarantee to Traders that Arbiters have psychologically stable preferences).</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Arbiter hacked / faux-hacked / diagnosed</a:t>
                      </a:r>
                      <a:r>
                        <a:rPr lang="en-US" sz="1800" b="0" i="0" kern="1200" baseline="0" dirty="0" smtClean="0">
                          <a:solidFill>
                            <a:schemeClr val="dk1"/>
                          </a:solidFill>
                          <a:effectLst/>
                          <a:latin typeface="+mn-lt"/>
                          <a:ea typeface="+mn-ea"/>
                          <a:cs typeface="+mn-cs"/>
                        </a:rPr>
                        <a:t> with terminal illness.</a:t>
                      </a:r>
                      <a:endParaRPr lang="en-US" sz="1800" b="0" i="0" kern="1200" dirty="0" smtClean="0">
                        <a:solidFill>
                          <a:schemeClr val="dk1"/>
                        </a:solidFill>
                        <a:effectLst/>
                        <a:latin typeface="+mn-l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800" b="0" i="0" kern="1200" dirty="0" smtClean="0">
                          <a:solidFill>
                            <a:schemeClr val="dk1"/>
                          </a:solidFill>
                          <a:effectLst/>
                          <a:latin typeface="+mn-lt"/>
                          <a:ea typeface="+mn-ea"/>
                          <a:cs typeface="+mn-cs"/>
                        </a:rPr>
                        <a:t>With Arbiter </a:t>
                      </a:r>
                      <a:r>
                        <a:rPr lang="en-US" sz="1800" b="1" i="0" kern="1200" dirty="0" smtClean="0">
                          <a:solidFill>
                            <a:schemeClr val="dk1"/>
                          </a:solidFill>
                          <a:effectLst/>
                          <a:latin typeface="+mn-lt"/>
                          <a:ea typeface="+mn-ea"/>
                          <a:cs typeface="+mn-cs"/>
                        </a:rPr>
                        <a:t>retirement-plans</a:t>
                      </a:r>
                      <a:r>
                        <a:rPr lang="en-US" sz="1800" b="0" i="0" kern="1200" baseline="0" dirty="0" smtClean="0">
                          <a:solidFill>
                            <a:schemeClr val="dk1"/>
                          </a:solidFill>
                          <a:effectLst/>
                          <a:latin typeface="+mn-lt"/>
                          <a:ea typeface="+mn-ea"/>
                          <a:cs typeface="+mn-cs"/>
                        </a:rPr>
                        <a:t> (“I’ve been doing this for a while, and I just don’t want to do it anymore”). Arbiter dies -&gt; ?</a:t>
                      </a:r>
                      <a:endParaRPr lang="en-US"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600" y="127000"/>
            <a:ext cx="242519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5727700" y="472738"/>
            <a:ext cx="1346200" cy="1127462"/>
          </a:xfrm>
          <a:prstGeom prst="noSmoking">
            <a:avLst>
              <a:gd name="adj" fmla="val 10986"/>
            </a:avLst>
          </a:prstGeom>
          <a:solidFill>
            <a:schemeClr val="accent2">
              <a:alpha val="8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pic>
        <p:nvPicPr>
          <p:cNvPr id="4" name="Picture 2" descr="C:\Users\Psztorc\AppData\Local\Microsoft\Windows\Temporary Internet Files\Content.IE5\E1GD4TZG\MC900384170[1].wmf"/>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43994" y="1524000"/>
            <a:ext cx="1026411" cy="18549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6148" y="381551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92569" y="381551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68990" y="3815517"/>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3.imimg.com/data3/SI/NA/MY-3847600/oval-funnel-500x500.jpg"/>
          <p:cNvPicPr>
            <a:picLocks noChangeAspect="1" noChangeArrowheads="1"/>
          </p:cNvPicPr>
          <p:nvPr/>
        </p:nvPicPr>
        <p:blipFill>
          <a:blip r:embed="rId5">
            <a:duotone>
              <a:schemeClr val="accent4">
                <a:shade val="45000"/>
                <a:satMod val="135000"/>
              </a:schemeClr>
              <a:prstClr val="white"/>
            </a:duotone>
            <a:extLst>
              <a:ext uri="{BEBA8EAE-BF5A-486C-A8C5-ECC9F3942E4B}">
                <a14:imgProps xmlns:a14="http://schemas.microsoft.com/office/drawing/2010/main">
                  <a14:imgLayer r:embed="rId6">
                    <a14:imgEffect>
                      <a14:backgroundRemoval t="10000" b="90000" l="10000" r="90000"/>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flipH="1">
            <a:off x="-1005221" y="5084762"/>
            <a:ext cx="3748421" cy="13287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245410" y="3815516"/>
            <a:ext cx="376421" cy="6802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Psztorc\AppData\Local\Microsoft\Windows\Temporary Internet Files\Content.IE5\E1GD4TZG\MC900384170[1].wmf"/>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621831" y="3815516"/>
            <a:ext cx="376421" cy="68028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082C95A6-F436-44CF-8E3B-7388B694EC46}" type="slidenum">
              <a:rPr lang="en-US" smtClean="0"/>
              <a:t>7</a:t>
            </a:fld>
            <a:endParaRPr lang="en-US"/>
          </a:p>
        </p:txBody>
      </p:sp>
    </p:spTree>
    <p:extLst>
      <p:ext uri="{BB962C8B-B14F-4D97-AF65-F5344CB8AC3E}">
        <p14:creationId xmlns:p14="http://schemas.microsoft.com/office/powerpoint/2010/main" val="262139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953000"/>
          </a:xfrm>
        </p:spPr>
        <p:txBody>
          <a:bodyPr>
            <a:normAutofit/>
          </a:bodyPr>
          <a:lstStyle/>
          <a:p>
            <a:r>
              <a:rPr lang="en-US" sz="5400" dirty="0" smtClean="0"/>
              <a:t>Will anything work?</a:t>
            </a:r>
            <a:br>
              <a:rPr lang="en-US" sz="5400" dirty="0" smtClean="0"/>
            </a:br>
            <a:r>
              <a:rPr lang="en-US" sz="5400" dirty="0"/>
              <a:t/>
            </a:r>
            <a:br>
              <a:rPr lang="en-US" sz="5400" dirty="0"/>
            </a:br>
            <a:r>
              <a:rPr lang="en-US" sz="2800" dirty="0" smtClean="0"/>
              <a:t/>
            </a:r>
            <a:br>
              <a:rPr lang="en-US" sz="2800" dirty="0" smtClean="0"/>
            </a:br>
            <a:r>
              <a:rPr lang="en-US" sz="5400" dirty="0"/>
              <a:t/>
            </a:r>
            <a:br>
              <a:rPr lang="en-US" sz="5400" dirty="0"/>
            </a:br>
            <a:r>
              <a:rPr lang="en-US" sz="5400" dirty="0" smtClean="0"/>
              <a:t>Don’t be discouraged…</a:t>
            </a:r>
            <a:endParaRPr lang="en-US" sz="5400" dirty="0"/>
          </a:p>
        </p:txBody>
      </p:sp>
      <p:sp>
        <p:nvSpPr>
          <p:cNvPr id="3" name="Slide Number Placeholder 2"/>
          <p:cNvSpPr>
            <a:spLocks noGrp="1"/>
          </p:cNvSpPr>
          <p:nvPr>
            <p:ph type="sldNum" sz="quarter" idx="12"/>
          </p:nvPr>
        </p:nvSpPr>
        <p:spPr/>
        <p:txBody>
          <a:bodyPr/>
          <a:lstStyle/>
          <a:p>
            <a:fld id="{082C95A6-F436-44CF-8E3B-7388B694EC46}" type="slidenum">
              <a:rPr lang="en-US" smtClean="0"/>
              <a:t>8</a:t>
            </a:fld>
            <a:endParaRPr lang="en-US"/>
          </a:p>
        </p:txBody>
      </p:sp>
    </p:spTree>
    <p:extLst>
      <p:ext uri="{BB962C8B-B14F-4D97-AF65-F5344CB8AC3E}">
        <p14:creationId xmlns:p14="http://schemas.microsoft.com/office/powerpoint/2010/main" val="2592920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…real people do it all</a:t>
            </a:r>
            <a:r>
              <a:rPr lang="en-US" sz="4800" baseline="0" dirty="0" smtClean="0"/>
              <a:t> the time!</a:t>
            </a:r>
            <a:endParaRPr lang="en-US" sz="4800" dirty="0"/>
          </a:p>
        </p:txBody>
      </p:sp>
      <p:sp>
        <p:nvSpPr>
          <p:cNvPr id="3" name="Content Placeholder 2"/>
          <p:cNvSpPr>
            <a:spLocks noGrp="1"/>
          </p:cNvSpPr>
          <p:nvPr>
            <p:ph idx="1"/>
          </p:nvPr>
        </p:nvSpPr>
        <p:spPr>
          <a:xfrm>
            <a:off x="457200" y="1447800"/>
            <a:ext cx="8229600" cy="5410200"/>
          </a:xfrm>
        </p:spPr>
        <p:txBody>
          <a:bodyPr>
            <a:normAutofit lnSpcReduction="10000"/>
          </a:bodyPr>
          <a:lstStyle/>
          <a:p>
            <a:r>
              <a:rPr lang="en-US" u="sng" dirty="0" smtClean="0"/>
              <a:t>Our reality</a:t>
            </a:r>
            <a:r>
              <a:rPr lang="en-US" dirty="0" smtClean="0"/>
              <a:t> is completely </a:t>
            </a:r>
            <a:r>
              <a:rPr lang="en-US" b="1" dirty="0" smtClean="0"/>
              <a:t>self-determined</a:t>
            </a:r>
            <a:r>
              <a:rPr lang="en-US" dirty="0" smtClean="0"/>
              <a:t>.</a:t>
            </a:r>
          </a:p>
          <a:p>
            <a:r>
              <a:rPr lang="en-US" dirty="0" smtClean="0"/>
              <a:t>And real people are:</a:t>
            </a:r>
          </a:p>
          <a:p>
            <a:pPr lvl="1"/>
            <a:r>
              <a:rPr lang="en-US" b="1" dirty="0" smtClean="0"/>
              <a:t>Liars</a:t>
            </a:r>
            <a:r>
              <a:rPr lang="en-US" dirty="0" smtClean="0"/>
              <a:t> who constantly misrepresent</a:t>
            </a:r>
            <a:r>
              <a:rPr lang="en-US" baseline="0" dirty="0" smtClean="0"/>
              <a:t> themselves.</a:t>
            </a:r>
          </a:p>
          <a:p>
            <a:pPr lvl="1"/>
            <a:r>
              <a:rPr lang="en-US" b="1" dirty="0"/>
              <a:t>Hypocrites</a:t>
            </a:r>
            <a:r>
              <a:rPr lang="en-US" dirty="0"/>
              <a:t> who aren’t self-aware enough to have a reputation to lose (politicians: no shame</a:t>
            </a:r>
            <a:r>
              <a:rPr lang="en-US" dirty="0" smtClean="0"/>
              <a:t>).</a:t>
            </a:r>
            <a:endParaRPr lang="en-US" baseline="0" dirty="0" smtClean="0"/>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800" b="1" kern="1200" dirty="0" smtClean="0">
                <a:solidFill>
                  <a:schemeClr val="tx1"/>
                </a:solidFill>
                <a:effectLst/>
                <a:latin typeface="+mn-lt"/>
                <a:ea typeface="+mn-ea"/>
                <a:cs typeface="+mn-cs"/>
              </a:rPr>
              <a:t>Lazy</a:t>
            </a:r>
            <a:r>
              <a:rPr lang="en-US" sz="2800" kern="1200" dirty="0" smtClean="0">
                <a:solidFill>
                  <a:schemeClr val="tx1"/>
                </a:solidFill>
                <a:effectLst/>
                <a:latin typeface="+mn-lt"/>
                <a:ea typeface="+mn-ea"/>
                <a:cs typeface="+mn-cs"/>
              </a:rPr>
              <a:t> (not voting on important things unless they have to). Threshold for “public consciousness”.</a:t>
            </a:r>
            <a:endParaRPr lang="en-US" baseline="0" dirty="0" smtClean="0"/>
          </a:p>
          <a:p>
            <a:r>
              <a:rPr lang="en-US" dirty="0" smtClean="0"/>
              <a:t>Yet, </a:t>
            </a:r>
            <a:r>
              <a:rPr lang="en-US" b="1" dirty="0" smtClean="0"/>
              <a:t>we</a:t>
            </a:r>
            <a:r>
              <a:rPr lang="en-US" dirty="0" smtClean="0"/>
              <a:t> still </a:t>
            </a:r>
            <a:r>
              <a:rPr lang="en-US" u="sng" dirty="0" smtClean="0"/>
              <a:t>think we “know”</a:t>
            </a:r>
            <a:r>
              <a:rPr lang="en-US" dirty="0" smtClean="0"/>
              <a:t> </a:t>
            </a:r>
            <a:r>
              <a:rPr lang="en-US" b="1" u="sng" dirty="0" smtClean="0"/>
              <a:t>some facts</a:t>
            </a:r>
            <a:r>
              <a:rPr lang="en-US" dirty="0" smtClean="0"/>
              <a:t> (“Was Mitt Romney elected president in 2012?”, ‘Google-able’ facts)</a:t>
            </a:r>
          </a:p>
          <a:p>
            <a:r>
              <a:rPr lang="en-US" dirty="0" smtClean="0"/>
              <a:t>Notice: After the fact = Much easier.</a:t>
            </a:r>
          </a:p>
        </p:txBody>
      </p:sp>
      <p:sp>
        <p:nvSpPr>
          <p:cNvPr id="4" name="Slide Number Placeholder 3"/>
          <p:cNvSpPr>
            <a:spLocks noGrp="1"/>
          </p:cNvSpPr>
          <p:nvPr>
            <p:ph type="sldNum" sz="quarter" idx="12"/>
          </p:nvPr>
        </p:nvSpPr>
        <p:spPr/>
        <p:txBody>
          <a:bodyPr/>
          <a:lstStyle/>
          <a:p>
            <a:fld id="{082C95A6-F436-44CF-8E3B-7388B694EC46}" type="slidenum">
              <a:rPr lang="en-US" smtClean="0"/>
              <a:t>9</a:t>
            </a:fld>
            <a:endParaRPr lang="en-US"/>
          </a:p>
        </p:txBody>
      </p:sp>
    </p:spTree>
    <p:extLst>
      <p:ext uri="{BB962C8B-B14F-4D97-AF65-F5344CB8AC3E}">
        <p14:creationId xmlns:p14="http://schemas.microsoft.com/office/powerpoint/2010/main" val="4167369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5773</TotalTime>
  <Words>2317</Words>
  <Application>Microsoft Office PowerPoint</Application>
  <PresentationFormat>On-screen Show (4:3)</PresentationFormat>
  <Paragraphs>456</Paragraphs>
  <Slides>32</Slides>
  <Notes>23</Notes>
  <HiddenSlides>7</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Truthcoin Blockchain Prediction Markets</vt:lpstr>
      <vt:lpstr>This Presentation</vt:lpstr>
      <vt:lpstr>Talk Outline – 26 Slides</vt:lpstr>
      <vt:lpstr>The Outcome Problem</vt:lpstr>
      <vt:lpstr>Existing Proposal (Which Won’t Work): Competing Arbiters / Price-Feed-Providers</vt:lpstr>
      <vt:lpstr>The Competing Arbiters Assumption</vt:lpstr>
      <vt:lpstr>Triple Uncertainty</vt:lpstr>
      <vt:lpstr>Will anything work?    Don’t be discouraged…</vt:lpstr>
      <vt:lpstr>…real people do it all the time!</vt:lpstr>
      <vt:lpstr>How Do We Do It?</vt:lpstr>
      <vt:lpstr>Singular Value Decomposition</vt:lpstr>
      <vt:lpstr>Example 2:</vt:lpstr>
      <vt:lpstr>PowerPoint Presentation</vt:lpstr>
      <vt:lpstr>Consistency #2: Time After someone lets you down, then stop trusting them! (Reputation)</vt:lpstr>
      <vt:lpstr>How to ‘tie’ people to a permanent reputation (as they are so-tied in real life)?</vt:lpstr>
      <vt:lpstr>Truthcoin Graphic: Two Coin Types</vt:lpstr>
      <vt:lpstr>Scalability = “Branching”</vt:lpstr>
      <vt:lpstr>The 51% Voter-Attack is Much Harder</vt:lpstr>
      <vt:lpstr>Going Beyond 50%</vt:lpstr>
      <vt:lpstr>[1] Audit</vt:lpstr>
      <vt:lpstr>PowerPoint Presentation</vt:lpstr>
      <vt:lpstr>[2] Miner Veto</vt:lpstr>
      <vt:lpstr>Preventing the &gt;φ Attack</vt:lpstr>
      <vt:lpstr>[3] Miner Override</vt:lpstr>
      <vt:lpstr>Can it get EVEN BETTER??</vt:lpstr>
      <vt:lpstr>PowerPoint Presentation</vt:lpstr>
      <vt:lpstr>PowerPoint Presentation</vt:lpstr>
      <vt:lpstr>Current Status / Plans</vt:lpstr>
      <vt:lpstr>PowerPoint Presentation</vt:lpstr>
      <vt:lpstr>The Trading Slide</vt:lpstr>
      <vt:lpstr>The Applications Slide</vt:lpstr>
      <vt:lpstr>Truthcoin</vt:lpstr>
    </vt:vector>
  </TitlesOfParts>
  <Company>Faculty Support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Truthcoin</dc:title>
  <dc:creator>Sztorc, Paul</dc:creator>
  <cp:lastModifiedBy>Psztorc</cp:lastModifiedBy>
  <cp:revision>122</cp:revision>
  <cp:lastPrinted>2014-09-09T21:39:18Z</cp:lastPrinted>
  <dcterms:created xsi:type="dcterms:W3CDTF">2014-09-04T16:56:35Z</dcterms:created>
  <dcterms:modified xsi:type="dcterms:W3CDTF">2015-06-11T23:33:45Z</dcterms:modified>
</cp:coreProperties>
</file>