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80E1-F394-41B0-8A3B-248DC8FA9CD7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9F8A-109F-42A7-8C37-21CF518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that,</a:t>
            </a:r>
            <a:r>
              <a:rPr lang="en-US" baseline="0" dirty="0" smtClean="0"/>
              <a:t> unlike most projects today, the auction is done post-development, and is actually for allocation reasons and not for fundraising reasons.</a:t>
            </a:r>
            <a:br>
              <a:rPr lang="en-US" baseline="0" dirty="0" smtClean="0"/>
            </a:br>
            <a:r>
              <a:rPr lang="en-US" baseline="0" dirty="0" smtClean="0"/>
              <a:t>An investor will already have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9F8A-109F-42A7-8C37-21CF5188BE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B19A-805C-4A61-9DCB-EFCEC3DB7CC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uthcoi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0"/>
            <a:ext cx="9144000" cy="63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1" y="152400"/>
            <a:ext cx="9067800" cy="6475216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686800" cy="1942208"/>
          </a:xfrm>
          <a:solidFill>
            <a:srgbClr val="FFFFFF">
              <a:alpha val="30196"/>
            </a:srgbClr>
          </a:solidFill>
        </p:spPr>
        <p:txBody>
          <a:bodyPr>
            <a:no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Coin Allocations</a:t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Truthcoin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43400"/>
            <a:ext cx="4495800" cy="1981200"/>
          </a:xfrm>
          <a:solidFill>
            <a:srgbClr val="FFFFFF">
              <a:alpha val="30196"/>
            </a:srgbClr>
          </a:solidFill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Sztorc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truthcoin@gmail.com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V1.0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8/30/2014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1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5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754563"/>
          </a:xfrm>
        </p:spPr>
        <p:txBody>
          <a:bodyPr>
            <a:no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3600" dirty="0" smtClean="0"/>
              <a:t>Proposal </a:t>
            </a:r>
            <a:r>
              <a:rPr 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Graphic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 smtClean="0"/>
              <a:t>Goals </a:t>
            </a:r>
            <a:r>
              <a:rPr lang="en-US" sz="3600" dirty="0" smtClean="0"/>
              <a:t>for Allocations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 err="1" smtClean="0"/>
              <a:t>CashCoins</a:t>
            </a:r>
            <a:r>
              <a:rPr lang="en-US" sz="3600" dirty="0" smtClean="0"/>
              <a:t> </a:t>
            </a:r>
            <a:r>
              <a:rPr lang="en-US" sz="3600" dirty="0" smtClean="0"/>
              <a:t>– 100% Giveaway to </a:t>
            </a:r>
            <a:r>
              <a:rPr lang="en-US" sz="3600" dirty="0" err="1" smtClean="0"/>
              <a:t>Bitcoiners</a:t>
            </a:r>
            <a:endParaRPr lang="en-US" sz="3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3600" dirty="0" smtClean="0"/>
              <a:t>VoteCoins </a:t>
            </a:r>
            <a:r>
              <a:rPr lang="en-US" sz="3600" dirty="0" smtClean="0"/>
              <a:t>– A Trickier Problem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 smtClean="0"/>
              <a:t>Benefits of a “VTC Auction”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2000" dirty="0" smtClean="0"/>
              <a:t>(4 of the 5 are ‘reading slides’ – sorry!)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76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 Left Arrow 20"/>
          <p:cNvSpPr/>
          <p:nvPr/>
        </p:nvSpPr>
        <p:spPr>
          <a:xfrm flipH="1">
            <a:off x="2365076" y="4042912"/>
            <a:ext cx="835324" cy="1600200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Proposal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514600"/>
            <a:ext cx="914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5109711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0.1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3962400"/>
            <a:ext cx="1219200" cy="6858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Genesis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539275" y="2286000"/>
            <a:ext cx="1318725" cy="609600"/>
          </a:xfrm>
          <a:prstGeom prst="snip2DiagRect">
            <a:avLst/>
          </a:prstGeom>
          <a:solidFill>
            <a:srgbClr val="FFFF99"/>
          </a:solidFill>
          <a:ln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Auction </a:t>
            </a:r>
            <a:r>
              <a:rPr lang="en-US" dirty="0" err="1" smtClean="0">
                <a:solidFill>
                  <a:schemeClr val="tx1"/>
                </a:solidFill>
              </a:rPr>
              <a:t>VoteCoins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4572000" y="2766560"/>
            <a:ext cx="902179" cy="1657351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890511"/>
            <a:ext cx="1219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Release</a:t>
            </a:r>
            <a:endParaRPr lang="en-US" dirty="0"/>
          </a:p>
        </p:txBody>
      </p:sp>
      <p:sp>
        <p:nvSpPr>
          <p:cNvPr id="17" name="Curved Left Arrow 16"/>
          <p:cNvSpPr/>
          <p:nvPr/>
        </p:nvSpPr>
        <p:spPr>
          <a:xfrm rot="10800000">
            <a:off x="2324100" y="2595110"/>
            <a:ext cx="879176" cy="1666696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371600" y="2438399"/>
            <a:ext cx="1828800" cy="68580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2" name="Bent Arrow 21"/>
          <p:cNvSpPr/>
          <p:nvPr/>
        </p:nvSpPr>
        <p:spPr>
          <a:xfrm rot="16200000" flipV="1">
            <a:off x="6172200" y="3428999"/>
            <a:ext cx="838200" cy="3429000"/>
          </a:xfrm>
          <a:prstGeom prst="bentArrow">
            <a:avLst>
              <a:gd name="adj1" fmla="val 19506"/>
              <a:gd name="adj2" fmla="val 23268"/>
              <a:gd name="adj3" fmla="val 28767"/>
              <a:gd name="adj4" fmla="val 423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6324600" y="1371600"/>
            <a:ext cx="1209135" cy="609600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Snapshot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Bitcoin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800" y="5931932"/>
            <a:ext cx="8724900" cy="0"/>
          </a:xfrm>
          <a:prstGeom prst="straightConnector1">
            <a:avLst/>
          </a:prstGeom>
          <a:ln w="76200" cmpd="thickThin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" y="3810000"/>
            <a:ext cx="158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Community Discussion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1279584" y="1847850"/>
            <a:ext cx="1768416" cy="666750"/>
          </a:xfrm>
          <a:prstGeom prst="downArrow">
            <a:avLst>
              <a:gd name="adj1" fmla="val 71463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Funding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763000" y="4267200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/>
          <p:cNvSpPr/>
          <p:nvPr/>
        </p:nvSpPr>
        <p:spPr>
          <a:xfrm rot="16200000" flipV="1">
            <a:off x="4381498" y="3467100"/>
            <a:ext cx="2286003" cy="1295400"/>
          </a:xfrm>
          <a:prstGeom prst="bentArrow">
            <a:avLst>
              <a:gd name="adj1" fmla="val 5212"/>
              <a:gd name="adj2" fmla="val 8231"/>
              <a:gd name="adj3" fmla="val 16703"/>
              <a:gd name="adj4" fmla="val 423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55626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1045938" flipH="1">
            <a:off x="1967412" y="1226002"/>
            <a:ext cx="4825261" cy="2682574"/>
          </a:xfrm>
          <a:prstGeom prst="circularArrow">
            <a:avLst>
              <a:gd name="adj1" fmla="val 7117"/>
              <a:gd name="adj2" fmla="val 321455"/>
              <a:gd name="adj3" fmla="val 21084967"/>
              <a:gd name="adj4" fmla="val 12609259"/>
              <a:gd name="adj5" fmla="val 948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6084332"/>
            <a:ext cx="410257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Phase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74179" y="6084332"/>
            <a:ext cx="2069621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Auction/Snapshot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43800" y="6084332"/>
            <a:ext cx="14859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Mainnet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6640731" y="2388968"/>
            <a:ext cx="2453837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</a:t>
            </a:r>
            <a:r>
              <a:rPr lang="en-US" dirty="0" err="1" smtClean="0">
                <a:solidFill>
                  <a:schemeClr val="tx1"/>
                </a:solidFill>
              </a:rPr>
              <a:t>VoteCoin</a:t>
            </a:r>
            <a:r>
              <a:rPr lang="en-US" dirty="0" smtClean="0">
                <a:solidFill>
                  <a:schemeClr val="tx1"/>
                </a:solidFill>
              </a:rPr>
              <a:t> 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179882" y="2383218"/>
            <a:ext cx="2442335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</a:t>
            </a:r>
            <a:r>
              <a:rPr lang="en-US" dirty="0" err="1" smtClean="0">
                <a:solidFill>
                  <a:schemeClr val="tx1"/>
                </a:solidFill>
              </a:rPr>
              <a:t>CashCoin</a:t>
            </a:r>
            <a:r>
              <a:rPr lang="en-US" dirty="0" smtClean="0">
                <a:solidFill>
                  <a:schemeClr val="tx1"/>
                </a:solidFill>
              </a:rPr>
              <a:t> 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ular Arrow 47"/>
          <p:cNvSpPr/>
          <p:nvPr/>
        </p:nvSpPr>
        <p:spPr>
          <a:xfrm>
            <a:off x="6671915" y="235847"/>
            <a:ext cx="1862485" cy="2423906"/>
          </a:xfrm>
          <a:prstGeom prst="circularArrow">
            <a:avLst>
              <a:gd name="adj1" fmla="val 7357"/>
              <a:gd name="adj2" fmla="val 768445"/>
              <a:gd name="adj3" fmla="val 20458030"/>
              <a:gd name="adj4" fmla="val 11123042"/>
              <a:gd name="adj5" fmla="val 94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Circular Arrow 48"/>
          <p:cNvSpPr/>
          <p:nvPr/>
        </p:nvSpPr>
        <p:spPr>
          <a:xfrm rot="4618149" flipV="1">
            <a:off x="6715980" y="1604269"/>
            <a:ext cx="1601541" cy="2500583"/>
          </a:xfrm>
          <a:prstGeom prst="circularArrow">
            <a:avLst>
              <a:gd name="adj1" fmla="val 7357"/>
              <a:gd name="adj2" fmla="val 969905"/>
              <a:gd name="adj3" fmla="val 20458030"/>
              <a:gd name="adj4" fmla="val 15807021"/>
              <a:gd name="adj5" fmla="val 94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8001000" y="3825438"/>
            <a:ext cx="0" cy="136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534400" y="3825438"/>
            <a:ext cx="0" cy="136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24200" y="3316069"/>
            <a:ext cx="158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276600" y="2514600"/>
            <a:ext cx="1219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Release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2095232">
            <a:off x="5201611" y="1560323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Proceeds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04800" y="6084332"/>
            <a:ext cx="1066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are the goals?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Obtain </a:t>
            </a:r>
            <a:r>
              <a:rPr lang="en-US" b="1" dirty="0" smtClean="0">
                <a:solidFill>
                  <a:srgbClr val="FF0000"/>
                </a:solidFill>
              </a:rPr>
              <a:t>critical mass</a:t>
            </a:r>
            <a:r>
              <a:rPr lang="en-US" dirty="0" smtClean="0"/>
              <a:t> of users.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Allocate</a:t>
            </a:r>
            <a:r>
              <a:rPr lang="en-US" dirty="0" smtClean="0"/>
              <a:t> </a:t>
            </a:r>
            <a:r>
              <a:rPr lang="en-US" dirty="0" err="1" smtClean="0"/>
              <a:t>VoteCoins</a:t>
            </a:r>
            <a:r>
              <a:rPr lang="en-US" dirty="0" smtClean="0"/>
              <a:t> efficiently (“usefully”).</a:t>
            </a:r>
          </a:p>
          <a:p>
            <a:pPr lvl="1"/>
            <a:r>
              <a:rPr lang="en-US" dirty="0" smtClean="0"/>
              <a:t>Those who </a:t>
            </a:r>
            <a:r>
              <a:rPr lang="en-US" u="sng" dirty="0" smtClean="0"/>
              <a:t>value this specific endeavor</a:t>
            </a:r>
            <a:r>
              <a:rPr lang="en-US" dirty="0" smtClean="0"/>
              <a:t> the most.</a:t>
            </a:r>
          </a:p>
          <a:p>
            <a:pPr lvl="1"/>
            <a:r>
              <a:rPr lang="en-US" dirty="0" smtClean="0"/>
              <a:t>Those who can </a:t>
            </a:r>
            <a:r>
              <a:rPr lang="en-US" u="sng" dirty="0" smtClean="0"/>
              <a:t>prove</a:t>
            </a:r>
            <a:r>
              <a:rPr lang="en-US" dirty="0" smtClean="0"/>
              <a:t> their interest in </a:t>
            </a:r>
            <a:r>
              <a:rPr lang="en-US" u="sng" dirty="0" smtClean="0"/>
              <a:t>voting honestly</a:t>
            </a:r>
            <a:r>
              <a:rPr lang="en-US" dirty="0" smtClean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At some point reliably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 smtClean="0"/>
              <a:t> an influx of $$.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Hardest: Initial allocations must be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.</a:t>
            </a:r>
          </a:p>
          <a:p>
            <a:pPr marL="971550" lvl="1" indent="-457200"/>
            <a:r>
              <a:rPr lang="en-US" dirty="0" smtClean="0"/>
              <a:t>Must be infeasible for others to implement a different allocation, (“</a:t>
            </a:r>
            <a:r>
              <a:rPr lang="en-US" dirty="0" err="1" smtClean="0"/>
              <a:t>Aethereum</a:t>
            </a:r>
            <a:r>
              <a:rPr lang="en-US" dirty="0" smtClean="0"/>
              <a:t>”).</a:t>
            </a:r>
          </a:p>
          <a:p>
            <a:pPr marL="971550" lvl="1" indent="-457200"/>
            <a:r>
              <a:rPr lang="en-US" dirty="0" smtClean="0"/>
              <a:t>However, individuals must have opportunities to make informed changes to their allocation.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CashCoins</a:t>
            </a:r>
            <a:r>
              <a:rPr lang="en-US" sz="5400" dirty="0" smtClean="0"/>
              <a:t> - </a:t>
            </a:r>
            <a:r>
              <a:rPr lang="en-US" sz="5400" dirty="0" smtClean="0"/>
              <a:t>1:1 for </a:t>
            </a:r>
            <a:r>
              <a:rPr lang="en-US" sz="5400" dirty="0" err="1" smtClean="0"/>
              <a:t>Bitcoins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 100% of </a:t>
            </a:r>
            <a:r>
              <a:rPr lang="en-US" dirty="0" err="1" smtClean="0"/>
              <a:t>CashCoins</a:t>
            </a:r>
            <a:r>
              <a:rPr lang="en-US" dirty="0" smtClean="0"/>
              <a:t> away to </a:t>
            </a:r>
            <a:r>
              <a:rPr lang="en-US" dirty="0" err="1" smtClean="0"/>
              <a:t>Bitcoin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Clearly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Pre-emptive (might happen anyway).</a:t>
            </a:r>
          </a:p>
          <a:p>
            <a:pPr lvl="1"/>
            <a:r>
              <a:rPr lang="en-US" dirty="0" smtClean="0"/>
              <a:t>Only fair </a:t>
            </a:r>
            <a:r>
              <a:rPr lang="en-US" dirty="0" smtClean="0"/>
              <a:t>(grabs the best </a:t>
            </a:r>
            <a:r>
              <a:rPr lang="en-US" b="1" dirty="0" smtClean="0">
                <a:solidFill>
                  <a:srgbClr val="FF0000"/>
                </a:solidFill>
              </a:rPr>
              <a:t>network effect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design </a:t>
            </a:r>
            <a:r>
              <a:rPr lang="en-US" dirty="0" smtClean="0"/>
              <a:t>software to be backwards compatible with all existing Bitcoin hardware/software.</a:t>
            </a:r>
          </a:p>
          <a:p>
            <a:pPr lvl="1"/>
            <a:r>
              <a:rPr lang="en-US" dirty="0" smtClean="0"/>
              <a:t>Doesn’t “break”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mkt</a:t>
            </a:r>
            <a:r>
              <a:rPr lang="en-US" dirty="0" smtClean="0"/>
              <a:t> cap; 0.5 + 0.5 = 1).</a:t>
            </a:r>
          </a:p>
          <a:p>
            <a:r>
              <a:rPr lang="en-US" dirty="0" smtClean="0"/>
              <a:t>Future integration with </a:t>
            </a:r>
            <a:r>
              <a:rPr lang="en-US" dirty="0" err="1" smtClean="0"/>
              <a:t>sidechains</a:t>
            </a:r>
            <a:r>
              <a:rPr lang="en-US" dirty="0" smtClean="0"/>
              <a:t>/whatever.</a:t>
            </a:r>
          </a:p>
          <a:p>
            <a:r>
              <a:rPr lang="en-US" dirty="0" smtClean="0"/>
              <a:t>Super-marketing: provides </a:t>
            </a:r>
            <a:r>
              <a:rPr lang="en-US" b="1" dirty="0" smtClean="0">
                <a:solidFill>
                  <a:srgbClr val="FF0000"/>
                </a:solidFill>
              </a:rPr>
              <a:t>critical mass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Differentiation: </a:t>
            </a:r>
            <a:r>
              <a:rPr lang="en-US" dirty="0" err="1" smtClean="0"/>
              <a:t>Truthcoin</a:t>
            </a:r>
            <a:r>
              <a:rPr lang="en-US" dirty="0" smtClean="0"/>
              <a:t> (improve tech) from </a:t>
            </a:r>
            <a:r>
              <a:rPr lang="en-US" dirty="0" err="1" smtClean="0"/>
              <a:t>ScamCoins</a:t>
            </a:r>
            <a:r>
              <a:rPr lang="en-US" dirty="0"/>
              <a:t> </a:t>
            </a:r>
            <a:r>
              <a:rPr lang="en-US" dirty="0" smtClean="0"/>
              <a:t>(‘obtain’ coins, then cash out).</a:t>
            </a:r>
          </a:p>
        </p:txBody>
      </p:sp>
    </p:spTree>
    <p:extLst>
      <p:ext uri="{BB962C8B-B14F-4D97-AF65-F5344CB8AC3E}">
        <p14:creationId xmlns:p14="http://schemas.microsoft.com/office/powerpoint/2010/main" val="10657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6000" dirty="0" err="1" smtClean="0"/>
              <a:t>VoteCoins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Trickier Allocation Problem</a:t>
            </a:r>
          </a:p>
          <a:p>
            <a:pPr lvl="1"/>
            <a:r>
              <a:rPr lang="en-US" dirty="0" err="1" smtClean="0"/>
              <a:t>VoteCoins</a:t>
            </a:r>
            <a:r>
              <a:rPr lang="en-US" dirty="0" smtClean="0"/>
              <a:t> essentially represent an investment, or </a:t>
            </a:r>
            <a:r>
              <a:rPr lang="en-US" b="1" dirty="0" smtClean="0"/>
              <a:t>ongoing commitment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vs. a store-of-value.</a:t>
            </a:r>
          </a:p>
          <a:p>
            <a:pPr lvl="2"/>
            <a:r>
              <a:rPr lang="en-US" dirty="0" smtClean="0"/>
              <a:t>User misses votes: VTC are lost (no “option to switch later”).</a:t>
            </a:r>
          </a:p>
          <a:p>
            <a:pPr lvl="2"/>
            <a:r>
              <a:rPr lang="en-US" dirty="0" smtClean="0"/>
              <a:t>New-VTC-owners who don’t care: can attack for free.</a:t>
            </a:r>
          </a:p>
          <a:p>
            <a:pPr lvl="1"/>
            <a:r>
              <a:rPr lang="en-US" dirty="0" smtClean="0"/>
              <a:t>Design implies VTC are “100% </a:t>
            </a:r>
            <a:r>
              <a:rPr lang="en-US" dirty="0" err="1" smtClean="0"/>
              <a:t>premined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Cannot “give away” to arbitrary groups (founders):</a:t>
            </a:r>
          </a:p>
          <a:p>
            <a:pPr lvl="2"/>
            <a:r>
              <a:rPr lang="en-US" dirty="0" smtClean="0"/>
              <a:t>Not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 (other versions which differ only by the initial giveaway, “</a:t>
            </a:r>
            <a:r>
              <a:rPr lang="en-US" dirty="0" err="1" smtClean="0"/>
              <a:t>AltTruthCoins</a:t>
            </a:r>
            <a:r>
              <a:rPr lang="en-US" dirty="0" smtClean="0"/>
              <a:t>”).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eaves no opportunity for the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/>
              <a:t> </a:t>
            </a:r>
            <a:r>
              <a:rPr lang="en-US" dirty="0" smtClean="0"/>
              <a:t>(as we would then be giving everything away).</a:t>
            </a:r>
          </a:p>
          <a:p>
            <a:pPr lvl="1"/>
            <a:r>
              <a:rPr lang="en-US" dirty="0" err="1" smtClean="0"/>
              <a:t>VoteCoins</a:t>
            </a:r>
            <a:r>
              <a:rPr lang="en-US" dirty="0" smtClean="0"/>
              <a:t> also represent the </a:t>
            </a:r>
            <a:r>
              <a:rPr lang="en-US" b="1" dirty="0" smtClean="0"/>
              <a:t>marginal benefits of </a:t>
            </a:r>
            <a:r>
              <a:rPr lang="en-US" b="1" dirty="0" err="1" smtClean="0"/>
              <a:t>Truthcoin</a:t>
            </a:r>
            <a:r>
              <a:rPr lang="en-US" dirty="0" smtClean="0"/>
              <a:t> over </a:t>
            </a:r>
            <a:r>
              <a:rPr lang="en-US" dirty="0" err="1" smtClean="0"/>
              <a:t>Bitcoin</a:t>
            </a:r>
            <a:r>
              <a:rPr lang="en-US" dirty="0" smtClean="0"/>
              <a:t>. This implies that they should be directly related to the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Solution: Auction off the VTC for Bitcoin, just prior to official release.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0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8229600" cy="808038"/>
          </a:xfrm>
        </p:spPr>
        <p:txBody>
          <a:bodyPr>
            <a:noAutofit/>
          </a:bodyPr>
          <a:lstStyle/>
          <a:p>
            <a:r>
              <a:rPr lang="en-US" sz="5400" dirty="0" smtClean="0"/>
              <a:t>Benefits of a VTC Auction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VoteCoins</a:t>
            </a:r>
            <a:r>
              <a:rPr lang="en-US" b="1" dirty="0" smtClean="0"/>
              <a:t> are allocated efficiently</a:t>
            </a:r>
            <a:r>
              <a:rPr lang="en-US" dirty="0" smtClean="0"/>
              <a:t> (to those who value them the most) and usefully (to those who plan to use them to actually vote).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Skeptical users </a:t>
            </a:r>
            <a:r>
              <a:rPr lang="en-US" b="1" dirty="0" smtClean="0"/>
              <a:t>can wait for actual software </a:t>
            </a:r>
            <a:r>
              <a:rPr lang="en-US" dirty="0" smtClean="0"/>
              <a:t>before purchasing VTC at auction.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Unlike other auction-allocations, with this post-development </a:t>
            </a:r>
            <a:r>
              <a:rPr lang="en-US" dirty="0" smtClean="0"/>
              <a:t>auction-scheme </a:t>
            </a:r>
            <a:r>
              <a:rPr lang="en-US" dirty="0" smtClean="0"/>
              <a:t>the </a:t>
            </a:r>
            <a:r>
              <a:rPr lang="en-US" b="1" dirty="0" smtClean="0"/>
              <a:t>community can be reassured</a:t>
            </a:r>
            <a:r>
              <a:rPr lang="en-US" dirty="0" smtClean="0"/>
              <a:t> that this is not a scam.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Users can avoid purchasing VTC altogether, BTC and </a:t>
            </a:r>
            <a:r>
              <a:rPr lang="en-US" dirty="0" err="1" smtClean="0"/>
              <a:t>CashCoin</a:t>
            </a:r>
            <a:r>
              <a:rPr lang="en-US" dirty="0" smtClean="0"/>
              <a:t> can co-exist, users retain </a:t>
            </a:r>
            <a:r>
              <a:rPr lang="en-US" b="1" dirty="0" smtClean="0"/>
              <a:t>free option to switch later</a:t>
            </a:r>
            <a:r>
              <a:rPr lang="en-US" dirty="0" smtClean="0"/>
              <a:t> “if everyone else does”.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Higher quality product implies a higher yielding auction. (Incentive for high-quality product).</a:t>
            </a:r>
          </a:p>
        </p:txBody>
      </p:sp>
    </p:spTree>
    <p:extLst>
      <p:ext uri="{BB962C8B-B14F-4D97-AF65-F5344CB8AC3E}">
        <p14:creationId xmlns:p14="http://schemas.microsoft.com/office/powerpoint/2010/main" val="794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528</Words>
  <Application>Microsoft Office PowerPoint</Application>
  <PresentationFormat>On-screen Show (4:3)</PresentationFormat>
  <Paragraphs>71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Initial Coin Allocations   Truthcoin Project</vt:lpstr>
      <vt:lpstr>5 Slides</vt:lpstr>
      <vt:lpstr>Proposal</vt:lpstr>
      <vt:lpstr>What are the goals?</vt:lpstr>
      <vt:lpstr>CashCoins - 1:1 for Bitcoins</vt:lpstr>
      <vt:lpstr>VoteCoins</vt:lpstr>
      <vt:lpstr>Benefits of a VTC Auction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Coin Allocations</dc:title>
  <dc:creator>Psztorc</dc:creator>
  <cp:lastModifiedBy>Sztorc, Paul</cp:lastModifiedBy>
  <cp:revision>16</cp:revision>
  <dcterms:created xsi:type="dcterms:W3CDTF">2014-08-30T15:44:11Z</dcterms:created>
  <dcterms:modified xsi:type="dcterms:W3CDTF">2014-10-11T01:34:11Z</dcterms:modified>
</cp:coreProperties>
</file>