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74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2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3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9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2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8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5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3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2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A4BC-79A2-4E3B-9AB4-8B1727CB4EA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0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9A4BC-79A2-4E3B-9AB4-8B1727CB4EA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04D18-73E8-4DCB-8668-5F820F675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4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etstalkbitcoin.com/blog/post/lets-talk-bitcoin-episode-117-the-truth-matrix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news.ycombinator.com/item?id=769128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meetup.com/BitDevsNYC/events/20348618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jpeg"/><Relationship Id="rId7" Type="http://schemas.openxmlformats.org/officeDocument/2006/relationships/image" Target="../media/image16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jpeg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1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github.com/psztorc/Truthcoin/raw/master/docs/TruthcoinValuable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5.png"/><Relationship Id="rId2" Type="http://schemas.openxmlformats.org/officeDocument/2006/relationships/hyperlink" Target="forum.truthcoin.inf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3.wdp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02575" cy="2209800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    </a:t>
            </a:r>
            <a:r>
              <a:rPr lang="en-US" sz="6600" b="1" dirty="0" err="1" smtClean="0"/>
              <a:t>Truthcoin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3600" dirty="0" smtClean="0"/>
              <a:t>Blockchain InTrade / “Bitcoin 2.0”</a:t>
            </a:r>
            <a:br>
              <a:rPr lang="en-US" sz="3600" dirty="0" smtClean="0"/>
            </a:br>
            <a:r>
              <a:rPr lang="en-US" sz="2000" dirty="0" smtClean="0"/>
              <a:t>Current Needs: None</a:t>
            </a:r>
            <a:br>
              <a:rPr lang="en-US" sz="2000" dirty="0" smtClean="0"/>
            </a:br>
            <a:r>
              <a:rPr lang="en-US" sz="2000" dirty="0" smtClean="0"/>
              <a:t>Jan 2015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33800"/>
            <a:ext cx="4921250" cy="267906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As Seen On: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hlinkClick r:id="rId2"/>
              </a:rPr>
              <a:t>Y </a:t>
            </a:r>
            <a:r>
              <a:rPr lang="en-US" sz="2400" dirty="0" err="1" smtClean="0">
                <a:hlinkClick r:id="rId2"/>
              </a:rPr>
              <a:t>Combinator</a:t>
            </a:r>
            <a:r>
              <a:rPr lang="en-US" sz="2400" dirty="0" smtClean="0">
                <a:hlinkClick r:id="rId2"/>
              </a:rPr>
              <a:t> Hacker News</a:t>
            </a:r>
            <a:endParaRPr lang="en-US" sz="2400" dirty="0" smtClean="0"/>
          </a:p>
          <a:p>
            <a:pPr lvl="1" algn="l"/>
            <a:r>
              <a:rPr lang="en-US" sz="2000" dirty="0" smtClean="0"/>
              <a:t>  ( #1 story weekend of May 3</a:t>
            </a:r>
            <a:r>
              <a:rPr lang="en-US" sz="2000" baseline="30000" dirty="0" smtClean="0"/>
              <a:t>rd </a:t>
            </a:r>
            <a:r>
              <a:rPr lang="en-US" sz="2000" dirty="0" smtClean="0"/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hlinkClick r:id="rId3"/>
              </a:rPr>
              <a:t>Let’s Talk </a:t>
            </a:r>
            <a:r>
              <a:rPr lang="en-US" sz="2400" dirty="0" err="1" smtClean="0">
                <a:hlinkClick r:id="rId3"/>
              </a:rPr>
              <a:t>Bitcoin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( Episode 117 “Truth Matrix” 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 smtClean="0">
                <a:hlinkClick r:id="rId4"/>
              </a:rPr>
              <a:t>NYC BitDevs </a:t>
            </a:r>
            <a:r>
              <a:rPr lang="en-US" sz="2400" dirty="0" err="1" smtClean="0">
                <a:hlinkClick r:id="rId4"/>
              </a:rPr>
              <a:t>Meetup</a:t>
            </a:r>
            <a:endParaRPr lang="en-US" sz="2400" dirty="0" smtClean="0"/>
          </a:p>
          <a:p>
            <a:pPr algn="l"/>
            <a:r>
              <a:rPr lang="en-US" sz="2400" dirty="0" smtClean="0"/>
              <a:t>         ( September 9 Headline Presenter )</a:t>
            </a:r>
          </a:p>
          <a:p>
            <a:pPr algn="l"/>
            <a:endParaRPr lang="en-US" dirty="0"/>
          </a:p>
        </p:txBody>
      </p:sp>
      <p:pic>
        <p:nvPicPr>
          <p:cNvPr id="1026" name="Picture 2" descr="http://tctechcrunch2011.files.wordpress.com/2013/05/hacker-news1.jpg?w=4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3952874"/>
            <a:ext cx="34766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6" y="5139103"/>
            <a:ext cx="1524000" cy="15154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9" name="Picture 5" descr="https://yt3.ggpht.com/-viuyEyAIfEo/AAAAAAAAAAI/AAAAAAAAAAA/qcmXAbgnL4I/s900-c-k-no/phot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8006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1833602">
            <a:off x="7321733" y="5616499"/>
            <a:ext cx="1714426" cy="461665"/>
          </a:xfrm>
          <a:prstGeom prst="rect">
            <a:avLst/>
          </a:prstGeom>
          <a:noFill/>
          <a:ln w="57150">
            <a:solidFill>
              <a:srgbClr val="FF9933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9933"/>
                </a:solidFill>
                <a:effectLst>
                  <a:outerShdw blurRad="190500" dist="50800" dir="2700000" sx="120000" sy="120000" algn="tl" rotWithShape="0">
                    <a:schemeClr val="bg1">
                      <a:alpha val="72000"/>
                    </a:schemeClr>
                  </a:outerShdw>
                </a:effectLst>
                <a:latin typeface="Copperplate Gothic Bold" pitchFamily="34" charset="0"/>
              </a:rPr>
              <a:t>BitDevs</a:t>
            </a:r>
            <a:endParaRPr lang="en-US" sz="1400" dirty="0">
              <a:solidFill>
                <a:srgbClr val="FF9933"/>
              </a:solidFill>
              <a:effectLst>
                <a:outerShdw blurRad="190500" dist="50800" dir="2700000" sx="120000" sy="120000" algn="tl" rotWithShape="0">
                  <a:schemeClr val="bg1">
                    <a:alpha val="72000"/>
                  </a:schemeClr>
                </a:outerShdw>
              </a:effectLst>
              <a:latin typeface="Copperplate Goth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05" y="1295400"/>
            <a:ext cx="1191195" cy="122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20" y="2388270"/>
            <a:ext cx="1377675" cy="8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s://bitcoin.org/img/open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47" y="238827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miley Face 24"/>
          <p:cNvSpPr/>
          <p:nvPr/>
        </p:nvSpPr>
        <p:spPr>
          <a:xfrm>
            <a:off x="1157047" y="2416845"/>
            <a:ext cx="1371600" cy="1295400"/>
          </a:xfrm>
          <a:prstGeom prst="smileyFace">
            <a:avLst>
              <a:gd name="adj" fmla="val -4653"/>
            </a:avLst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http://fc01.deviantart.net/fs26/f/2008/143/0/c/Planet_Earth_by_sanmonku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81" y="533102"/>
            <a:ext cx="3478219" cy="278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56037"/>
            <a:ext cx="8839200" cy="2620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Problem</a:t>
            </a:r>
            <a:r>
              <a:rPr lang="en-US" b="1" dirty="0" smtClean="0"/>
              <a:t>: </a:t>
            </a:r>
            <a:r>
              <a:rPr lang="en-US" b="1" dirty="0" err="1" smtClean="0"/>
              <a:t>Blockchains</a:t>
            </a:r>
            <a:r>
              <a:rPr lang="en-US" b="1" dirty="0" smtClean="0"/>
              <a:t> are ignorant of ‘real world’ data.</a:t>
            </a:r>
          </a:p>
          <a:p>
            <a:r>
              <a:rPr lang="en-US" sz="2200" dirty="0" smtClean="0"/>
              <a:t>Biggest BTC Complaints:</a:t>
            </a:r>
          </a:p>
          <a:p>
            <a:pPr lvl="1"/>
            <a:r>
              <a:rPr lang="en-US" sz="1700" dirty="0" smtClean="0"/>
              <a:t>“</a:t>
            </a:r>
            <a:r>
              <a:rPr lang="en-US" sz="1700" b="1" u="sng" dirty="0" smtClean="0"/>
              <a:t>No intrinsic value</a:t>
            </a:r>
            <a:r>
              <a:rPr lang="en-US" sz="1700" dirty="0" smtClean="0"/>
              <a:t>” ( can’t </a:t>
            </a:r>
            <a:r>
              <a:rPr lang="en-US" sz="1700" u="sng" dirty="0" smtClean="0"/>
              <a:t>use</a:t>
            </a:r>
            <a:r>
              <a:rPr lang="en-US" sz="1700" dirty="0" smtClean="0"/>
              <a:t> it unless someone else wants it ).</a:t>
            </a:r>
          </a:p>
          <a:p>
            <a:pPr lvl="1"/>
            <a:r>
              <a:rPr lang="en-US" sz="1700" dirty="0" smtClean="0"/>
              <a:t>Price </a:t>
            </a:r>
            <a:r>
              <a:rPr lang="en-US" sz="1700" b="1" u="sng" dirty="0" smtClean="0"/>
              <a:t>too volatile</a:t>
            </a:r>
            <a:r>
              <a:rPr lang="en-US" sz="1700" b="1" dirty="0" smtClean="0"/>
              <a:t> </a:t>
            </a:r>
            <a:r>
              <a:rPr lang="en-US" sz="1700" dirty="0" smtClean="0"/>
              <a:t>( poor value-storage ).</a:t>
            </a:r>
          </a:p>
          <a:p>
            <a:r>
              <a:rPr lang="en-US" sz="2200" dirty="0" smtClean="0"/>
              <a:t>I study ‘prediction markets’ &amp; ‘mechanism design’.</a:t>
            </a:r>
          </a:p>
          <a:p>
            <a:r>
              <a:rPr lang="en-US" sz="2200" dirty="0" smtClean="0"/>
              <a:t>Used some game-theory to design </a:t>
            </a:r>
            <a:r>
              <a:rPr lang="en-US" sz="2200" i="1" dirty="0" smtClean="0"/>
              <a:t>a</a:t>
            </a:r>
            <a:r>
              <a:rPr lang="en-US" sz="2200" dirty="0" smtClean="0"/>
              <a:t> </a:t>
            </a:r>
            <a:r>
              <a:rPr lang="en-US" sz="2200" i="1" dirty="0" smtClean="0"/>
              <a:t>system which grabs accurate reports from people</a:t>
            </a:r>
            <a:r>
              <a:rPr lang="en-US" sz="2200" dirty="0" smtClean="0"/>
              <a:t> even if 100% of them are untrustworthy and motivated to lie.</a:t>
            </a:r>
            <a:endParaRPr lang="en-US" sz="2200" dirty="0"/>
          </a:p>
        </p:txBody>
      </p:sp>
      <p:sp>
        <p:nvSpPr>
          <p:cNvPr id="2" name="Cloud Callout 1"/>
          <p:cNvSpPr/>
          <p:nvPr/>
        </p:nvSpPr>
        <p:spPr>
          <a:xfrm>
            <a:off x="1538047" y="304800"/>
            <a:ext cx="2819400" cy="1689435"/>
          </a:xfrm>
          <a:prstGeom prst="cloudCallout">
            <a:avLst>
              <a:gd name="adj1" fmla="val -41145"/>
              <a:gd name="adj2" fmla="val 7828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the heck is my exchange rate these days, anyway?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4758022" y="2353866"/>
            <a:ext cx="1752600" cy="859915"/>
          </a:xfrm>
          <a:prstGeom prst="wedgeRoundRectCallout">
            <a:avLst>
              <a:gd name="adj1" fmla="val 55663"/>
              <a:gd name="adj2" fmla="val -9762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$500/BTC.</a:t>
            </a:r>
            <a:br>
              <a:rPr lang="en-US" dirty="0" smtClean="0"/>
            </a:br>
            <a:r>
              <a:rPr lang="en-US" dirty="0" smtClean="0"/>
              <a:t>…hello? Hello?!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354606"/>
              </p:ext>
            </p:extLst>
          </p:nvPr>
        </p:nvGraphicFramePr>
        <p:xfrm>
          <a:off x="457200" y="1524000"/>
          <a:ext cx="8229600" cy="51673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2400"/>
                <a:gridCol w="4267200"/>
              </a:tblGrid>
              <a:tr h="387681">
                <a:tc>
                  <a:txBody>
                    <a:bodyPr/>
                    <a:lstStyle/>
                    <a:p>
                      <a:r>
                        <a:rPr lang="en-US" dirty="0" smtClean="0"/>
                        <a:t>Others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 Design</a:t>
                      </a:r>
                    </a:p>
                  </a:txBody>
                  <a:tcPr/>
                </a:tc>
              </a:tr>
              <a:tr h="1242704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Must switch</a:t>
                      </a:r>
                      <a:r>
                        <a:rPr lang="en-US" u="none" dirty="0" smtClean="0"/>
                        <a:t> to</a:t>
                      </a:r>
                    </a:p>
                    <a:p>
                      <a:r>
                        <a:rPr lang="en-US" u="none" dirty="0" smtClean="0"/>
                        <a:t>new coin.</a:t>
                      </a:r>
                    </a:p>
                    <a:p>
                      <a:endParaRPr lang="en-US" u="none" dirty="0" smtClean="0"/>
                    </a:p>
                    <a:p>
                      <a:endParaRPr lang="en-US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u="none" baseline="0" dirty="0" smtClean="0">
                          <a:solidFill>
                            <a:schemeClr val="tx1"/>
                          </a:solidFill>
                        </a:rPr>
                        <a:t>Can force 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</a:rPr>
                        <a:t>100% Bitcoin-user adoption</a:t>
                      </a:r>
                      <a:r>
                        <a:rPr lang="en-US" b="0" u="none" baseline="0" dirty="0" smtClean="0">
                          <a:solidFill>
                            <a:schemeClr val="dk1"/>
                          </a:solidFill>
                        </a:rPr>
                        <a:t> by </a:t>
                      </a:r>
                      <a:r>
                        <a:rPr lang="en-US" b="0" i="1" u="none" baseline="0" dirty="0" smtClean="0">
                          <a:solidFill>
                            <a:schemeClr val="dk1"/>
                          </a:solidFill>
                        </a:rPr>
                        <a:t>profitably</a:t>
                      </a:r>
                      <a:r>
                        <a:rPr lang="en-US" b="0" u="none" baseline="0" dirty="0" smtClean="0">
                          <a:solidFill>
                            <a:schemeClr val="dk1"/>
                          </a:solidFill>
                        </a:rPr>
                        <a:t> giving away coins to BTC owners.</a:t>
                      </a:r>
                      <a:endParaRPr lang="en-US" b="0" u="none" baseline="0" dirty="0" smtClean="0"/>
                    </a:p>
                    <a:p>
                      <a:r>
                        <a:rPr lang="en-US" baseline="0" dirty="0" smtClean="0"/>
                        <a:t>Maintains the ownership </a:t>
                      </a:r>
                      <a:r>
                        <a:rPr lang="en-US" u="sng" baseline="0" dirty="0" smtClean="0">
                          <a:solidFill>
                            <a:srgbClr val="00B050"/>
                          </a:solidFill>
                        </a:rPr>
                        <a:t>network-effect</a:t>
                      </a:r>
                      <a:r>
                        <a:rPr lang="en-US" baseline="0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95592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New/Risky</a:t>
                      </a:r>
                      <a:r>
                        <a:rPr lang="en-US" u="none" dirty="0" smtClean="0"/>
                        <a:t> </a:t>
                      </a:r>
                      <a:r>
                        <a:rPr lang="en-US" dirty="0" smtClean="0"/>
                        <a:t>…computer science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Ethereum</a:t>
                      </a:r>
                      <a:r>
                        <a:rPr lang="en-US" baseline="0" dirty="0" smtClean="0"/>
                        <a:t>)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security (NXT), or business model (</a:t>
                      </a:r>
                      <a:r>
                        <a:rPr lang="en-US" baseline="0" dirty="0" err="1" smtClean="0"/>
                        <a:t>BitsharesX</a:t>
                      </a:r>
                      <a:r>
                        <a:rPr lang="en-US" baseline="0" dirty="0" smtClean="0"/>
                        <a:t>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Exactly the </a:t>
                      </a:r>
                      <a:r>
                        <a:rPr lang="en-US" u="sng" dirty="0" smtClean="0">
                          <a:solidFill>
                            <a:srgbClr val="0070C0"/>
                          </a:solidFill>
                        </a:rPr>
                        <a:t>same everything as Bitcoin</a:t>
                      </a:r>
                      <a:r>
                        <a:rPr lang="en-US" dirty="0" smtClean="0"/>
                        <a:t>, but with a few more transaction types</a:t>
                      </a:r>
                      <a:r>
                        <a:rPr lang="en-US" baseline="0" dirty="0" smtClean="0"/>
                        <a:t> and data structures.</a:t>
                      </a:r>
                      <a:endParaRPr lang="en-US" dirty="0"/>
                    </a:p>
                  </a:txBody>
                  <a:tcPr/>
                </a:tc>
              </a:tr>
              <a:tr h="669148">
                <a:tc>
                  <a:txBody>
                    <a:bodyPr/>
                    <a:lstStyle/>
                    <a:p>
                      <a:r>
                        <a:rPr lang="en-US" dirty="0" smtClean="0"/>
                        <a:t>If core idea fails, </a:t>
                      </a:r>
                      <a:r>
                        <a:rPr lang="en-US" u="sng" dirty="0" smtClean="0"/>
                        <a:t>entire system</a:t>
                      </a:r>
                      <a:r>
                        <a:rPr lang="en-US" dirty="0" smtClean="0"/>
                        <a:t> collapses.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 user can </a:t>
                      </a:r>
                      <a:r>
                        <a:rPr lang="en-US" u="sng" baseline="0" dirty="0" smtClean="0">
                          <a:solidFill>
                            <a:srgbClr val="0070C0"/>
                          </a:solidFill>
                        </a:rPr>
                        <a:t>safely ignore</a:t>
                      </a:r>
                      <a:r>
                        <a:rPr lang="en-US" u="none" baseline="0" dirty="0" smtClean="0"/>
                        <a:t> </a:t>
                      </a:r>
                      <a:r>
                        <a:rPr lang="en-US" baseline="0" dirty="0" smtClean="0"/>
                        <a:t>all 2.0 features. </a:t>
                      </a:r>
                      <a:r>
                        <a:rPr lang="en-US" baseline="0" dirty="0" err="1" smtClean="0"/>
                        <a:t>Talebian</a:t>
                      </a:r>
                      <a:r>
                        <a:rPr lang="en-US" baseline="0" dirty="0" smtClean="0"/>
                        <a:t> robustness: </a:t>
                      </a:r>
                      <a:r>
                        <a:rPr lang="en-US" u="sng" baseline="0" dirty="0" smtClean="0">
                          <a:solidFill>
                            <a:srgbClr val="0070C0"/>
                          </a:solidFill>
                        </a:rPr>
                        <a:t>fail safely</a:t>
                      </a:r>
                      <a:r>
                        <a:rPr lang="en-US" baseline="0" dirty="0" smtClean="0"/>
                        <a:t> and often.</a:t>
                      </a:r>
                      <a:endParaRPr lang="en-US" dirty="0"/>
                    </a:p>
                  </a:txBody>
                  <a:tcPr/>
                </a:tc>
              </a:tr>
              <a:tr h="1242704">
                <a:tc>
                  <a:txBody>
                    <a:bodyPr/>
                    <a:lstStyle/>
                    <a:p>
                      <a:r>
                        <a:rPr lang="en-US" dirty="0" smtClean="0"/>
                        <a:t>Smart contracts</a:t>
                      </a:r>
                      <a:r>
                        <a:rPr lang="en-US" baseline="0" dirty="0" smtClean="0"/>
                        <a:t> by</a:t>
                      </a:r>
                    </a:p>
                    <a:p>
                      <a:r>
                        <a:rPr lang="en-US" baseline="0" dirty="0" smtClean="0"/>
                        <a:t>“doing the</a:t>
                      </a:r>
                    </a:p>
                    <a:p>
                      <a:r>
                        <a:rPr lang="en-US" b="1" u="sng" baseline="0" dirty="0" smtClean="0"/>
                        <a:t>computation</a:t>
                      </a:r>
                      <a:r>
                        <a:rPr lang="en-US" baseline="0" dirty="0" smtClean="0"/>
                        <a:t>”.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Smart contracts by “asking 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0" u="none" baseline="0" dirty="0" smtClean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en-US" u="sng" baseline="0" dirty="0" smtClean="0">
                          <a:solidFill>
                            <a:srgbClr val="0070C0"/>
                          </a:solidFill>
                        </a:rPr>
                        <a:t>answer</a:t>
                      </a:r>
                      <a:r>
                        <a:rPr lang="en-US" baseline="0" dirty="0" smtClean="0"/>
                        <a:t>”.</a:t>
                      </a:r>
                      <a:endParaRPr lang="en-US" dirty="0" smtClean="0"/>
                    </a:p>
                  </a:txBody>
                  <a:tcPr/>
                </a:tc>
              </a:tr>
              <a:tr h="669148">
                <a:tc>
                  <a:txBody>
                    <a:bodyPr/>
                    <a:lstStyle/>
                    <a:p>
                      <a:r>
                        <a:rPr lang="en-US" dirty="0" smtClean="0"/>
                        <a:t>Do not solve “external data problem”</a:t>
                      </a:r>
                      <a:r>
                        <a:rPr lang="en-US" baseline="0" dirty="0" smtClean="0"/>
                        <a:t> in secure/scalable way.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</a:t>
                      </a:r>
                      <a:r>
                        <a:rPr lang="en-US" u="sng" dirty="0" smtClean="0">
                          <a:solidFill>
                            <a:srgbClr val="FF0000"/>
                          </a:solidFill>
                        </a:rPr>
                        <a:t>solved</a:t>
                      </a:r>
                      <a:r>
                        <a:rPr lang="en-US" dirty="0" smtClean="0"/>
                        <a:t>!</a:t>
                      </a:r>
                    </a:p>
                    <a:p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Autofit/>
          </a:bodyPr>
          <a:lstStyle/>
          <a:p>
            <a:r>
              <a:rPr lang="en-US" sz="5400" dirty="0" smtClean="0"/>
              <a:t>How is Truthcoin Different?</a:t>
            </a:r>
            <a:br>
              <a:rPr lang="en-US" sz="5400" dirty="0" smtClean="0"/>
            </a:br>
            <a:r>
              <a:rPr lang="en-US" sz="3600" dirty="0" smtClean="0">
                <a:solidFill>
                  <a:srgbClr val="00B050"/>
                </a:solidFill>
              </a:rPr>
              <a:t>Network-Effect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0070C0"/>
                </a:solidFill>
              </a:rPr>
              <a:t>Simpler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FF0000"/>
                </a:solidFill>
              </a:rPr>
              <a:t>Stronger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quita29.files.wordpress.com/2012/05/stand-out-from-the-crow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1693506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tatic.tournamentpokeredge.com/wp-content/uploads/2014/04/MA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8" t="36132" r="29339" b="19339"/>
          <a:stretch/>
        </p:blipFill>
        <p:spPr bwMode="auto">
          <a:xfrm>
            <a:off x="2557435" y="4886325"/>
            <a:ext cx="1709765" cy="1057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257800"/>
            <a:ext cx="2791841" cy="585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englishmaninitaly.files.wordpress.com/2014/09/2-can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53" y="6019799"/>
            <a:ext cx="1244547" cy="763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8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648200" y="954272"/>
            <a:ext cx="4267200" cy="14079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://upload.wikimedia.org/wikipedia/commons/4/4d/Usdollar100fro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306578"/>
            <a:ext cx="1587081" cy="666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kinja-img.com/gawker-media/image/upload/s--FuEVuo4O--/og1efjsqbnlupcbqrcd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36782"/>
            <a:ext cx="1790699" cy="1006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1409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dirty="0" smtClean="0"/>
              <a:t>How it Works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257800"/>
            <a:ext cx="5562600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4) “</a:t>
            </a:r>
            <a:r>
              <a:rPr lang="en-US" sz="1800" dirty="0" err="1" smtClean="0"/>
              <a:t>Talebian</a:t>
            </a:r>
            <a:r>
              <a:rPr lang="en-US" sz="1800" dirty="0" smtClean="0"/>
              <a:t>” </a:t>
            </a:r>
            <a:r>
              <a:rPr lang="en-US" sz="1800" b="1" u="sng" dirty="0" smtClean="0"/>
              <a:t>Robustness</a:t>
            </a:r>
          </a:p>
          <a:p>
            <a:r>
              <a:rPr lang="en-US" sz="1800" dirty="0" smtClean="0"/>
              <a:t>“Fail quickly and safely” (instead of “we never fail”).</a:t>
            </a:r>
          </a:p>
          <a:p>
            <a:r>
              <a:rPr lang="en-US" sz="1800" dirty="0" smtClean="0"/>
              <a:t>Bad Voters, Voter-Cartels, and Monopolist Voters can each </a:t>
            </a:r>
            <a:r>
              <a:rPr lang="en-US" sz="1800" b="1" dirty="0" smtClean="0"/>
              <a:t>help (not hurt)</a:t>
            </a:r>
            <a:r>
              <a:rPr lang="en-US" sz="1800" dirty="0" smtClean="0"/>
              <a:t>, up to a certain (high) point.</a:t>
            </a:r>
            <a:endParaRPr lang="en-US" sz="1800" dirty="0"/>
          </a:p>
        </p:txBody>
      </p:sp>
      <p:pic>
        <p:nvPicPr>
          <p:cNvPr id="1026" name="Picture 2" descr="https://math.la.asu.edu/%7Ekawski/MATLAB/images/svddemolarg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186" y="2209801"/>
            <a:ext cx="2609295" cy="1600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2" name="Picture 8" descr="http://media-cache-ec0.pinimg.com/236x/08/de/56/08de566c1bc309e12e7c1b6b461cfdc0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05200"/>
            <a:ext cx="2438400" cy="14775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4" name="Picture 10" descr="http://2.bp.blogspot.com/-SksYK_wZCAU/U6vU0JGBvYI/AAAAAAAA_Kc/K9JCnNJ8p14/s1600/box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43463"/>
            <a:ext cx="2438400" cy="1830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Rectangle 6"/>
          <p:cNvSpPr/>
          <p:nvPr/>
        </p:nvSpPr>
        <p:spPr>
          <a:xfrm>
            <a:off x="228600" y="1061591"/>
            <a:ext cx="441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1) </a:t>
            </a:r>
            <a:r>
              <a:rPr lang="en-US" b="1" u="sng" dirty="0" smtClean="0"/>
              <a:t>Tradable </a:t>
            </a:r>
            <a:r>
              <a:rPr lang="en-US" b="1" u="sng" dirty="0"/>
              <a:t>R</a:t>
            </a:r>
            <a:r>
              <a:rPr lang="en-US" b="1" u="sng" dirty="0" smtClean="0"/>
              <a:t>eputation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Abstract </a:t>
            </a:r>
            <a:r>
              <a:rPr lang="en-US" dirty="0"/>
              <a:t>corporation which exists to </a:t>
            </a:r>
            <a:r>
              <a:rPr lang="en-US" u="sng" dirty="0"/>
              <a:t>prove its consistency</a:t>
            </a:r>
            <a:r>
              <a:rPr lang="en-US" dirty="0"/>
              <a:t> within and across </a:t>
            </a:r>
            <a:r>
              <a:rPr lang="en-US" dirty="0" smtClean="0"/>
              <a:t>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ollects $ to power the mechanism.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2429470"/>
            <a:ext cx="426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2) </a:t>
            </a:r>
            <a:r>
              <a:rPr lang="en-US" b="1" u="sng" dirty="0" smtClean="0"/>
              <a:t>SVD</a:t>
            </a:r>
            <a:r>
              <a:rPr lang="en-US" dirty="0" smtClean="0"/>
              <a:t> 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Statistical technique: seeks importance.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Gleans truth, measures </a:t>
            </a:r>
            <a:r>
              <a:rPr lang="en-US" dirty="0"/>
              <a:t>conformity</a:t>
            </a:r>
            <a:r>
              <a:rPr lang="en-US" dirty="0" smtClean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3657600"/>
            <a:ext cx="426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3) Strategic </a:t>
            </a:r>
            <a:r>
              <a:rPr lang="en-US" b="1" u="sng" dirty="0"/>
              <a:t>Use of </a:t>
            </a:r>
            <a:r>
              <a:rPr lang="en-US" b="1" u="sng" dirty="0" smtClean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Funds </a:t>
            </a:r>
            <a:r>
              <a:rPr lang="en-US" dirty="0"/>
              <a:t>can be ‘locked’ across </a:t>
            </a:r>
            <a:r>
              <a:rPr lang="en-US" dirty="0" smtClean="0"/>
              <a:t>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Yet info-search-costs constantly fall.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 </a:t>
            </a:r>
            <a:r>
              <a:rPr lang="en-US" dirty="0"/>
              <a:t>effect: </a:t>
            </a:r>
            <a:r>
              <a:rPr lang="en-US" dirty="0" smtClean="0"/>
              <a:t>time penalizes </a:t>
            </a:r>
            <a:r>
              <a:rPr lang="en-US" dirty="0"/>
              <a:t>attackers only.</a:t>
            </a:r>
          </a:p>
        </p:txBody>
      </p:sp>
      <p:sp>
        <p:nvSpPr>
          <p:cNvPr id="13" name="Left-Right Arrow 12"/>
          <p:cNvSpPr/>
          <p:nvPr/>
        </p:nvSpPr>
        <p:spPr>
          <a:xfrm>
            <a:off x="6324600" y="1371600"/>
            <a:ext cx="997160" cy="45720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36341" y="1902023"/>
            <a:ext cx="859659" cy="3077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TRUST</a:t>
            </a: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://a.abcnews.com/images/Technology/HT_dogecoin_nt_131226_16x9t_3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048000"/>
            <a:ext cx="175260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humbs.boa.ulximg.com/public/articles/49/5_1409924849_1eb0a13228262d67bc3c8ceee5414aa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142" y="1451300"/>
            <a:ext cx="2198371" cy="145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Market Size (millions)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458200" cy="174962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Revenue Model / Developer Kickbacks: Post-development, </a:t>
            </a:r>
            <a:r>
              <a:rPr lang="en-US" b="1" dirty="0" smtClean="0"/>
              <a:t>auction</a:t>
            </a:r>
            <a:r>
              <a:rPr lang="en-US" dirty="0" smtClean="0"/>
              <a:t> off the “</a:t>
            </a:r>
            <a:r>
              <a:rPr lang="en-US" dirty="0" err="1" smtClean="0"/>
              <a:t>VoteCoins</a:t>
            </a:r>
            <a:r>
              <a:rPr lang="en-US" dirty="0" smtClean="0"/>
              <a:t>” (which earn ½ of trading fees).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to (</a:t>
            </a:r>
            <a:r>
              <a:rPr lang="en-US" dirty="0" err="1" smtClean="0"/>
              <a:t>Ethereum</a:t>
            </a:r>
            <a:r>
              <a:rPr lang="en-US" dirty="0" smtClean="0"/>
              <a:t>, NXT):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Must defy Bitcoin and its network.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Require a confused initial-distribution, open to immediate hard-forks.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6750" y="1828800"/>
            <a:ext cx="2171700" cy="6166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113</a:t>
            </a:r>
            <a:endParaRPr lang="en-US" sz="4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1997535"/>
            <a:ext cx="419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‘Grey Market’ Sports Betting*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6550223"/>
            <a:ext cx="792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Per year, taking ½ of 5 basis points (0.0005), NPV of 3 years at 45% discount rate (see </a:t>
            </a:r>
            <a:r>
              <a:rPr lang="en-US" sz="1400" dirty="0" smtClean="0">
                <a:hlinkClick r:id="rId4"/>
              </a:rPr>
              <a:t>valuation</a:t>
            </a:r>
            <a:r>
              <a:rPr lang="en-US" sz="1400" dirty="0" smtClean="0"/>
              <a:t>). 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810609" y="1300067"/>
            <a:ext cx="336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NYSE Trading Volume*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7225" y="1143000"/>
            <a:ext cx="2171700" cy="61660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10,350</a:t>
            </a:r>
            <a:endParaRPr lang="en-US" sz="4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6750" y="2514600"/>
            <a:ext cx="2171700" cy="616601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65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6809" y="2678668"/>
            <a:ext cx="336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BitsharesX</a:t>
            </a:r>
            <a:r>
              <a:rPr lang="en-US" dirty="0" smtClean="0"/>
              <a:t> Market Cap 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6750" y="3200400"/>
            <a:ext cx="2171700" cy="616601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25</a:t>
            </a:r>
            <a:endParaRPr lang="en-US" sz="4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6809" y="3364468"/>
            <a:ext cx="336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Dogecoin</a:t>
            </a:r>
            <a:r>
              <a:rPr lang="en-US" dirty="0" smtClean="0"/>
              <a:t> Market Cap 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66750" y="3886200"/>
            <a:ext cx="2171700" cy="6166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13</a:t>
            </a:r>
            <a:endParaRPr lang="en-US" sz="4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86809" y="3974068"/>
            <a:ext cx="336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Ethereum</a:t>
            </a:r>
            <a:r>
              <a:rPr lang="en-US" dirty="0" smtClean="0"/>
              <a:t> </a:t>
            </a:r>
            <a:r>
              <a:rPr lang="en-US" dirty="0" err="1" smtClean="0"/>
              <a:t>Crowdsale</a:t>
            </a:r>
            <a:endParaRPr lang="en-US" dirty="0"/>
          </a:p>
        </p:txBody>
      </p:sp>
      <p:cxnSp>
        <p:nvCxnSpPr>
          <p:cNvPr id="17" name="Straight Connector 16"/>
          <p:cNvCxnSpPr>
            <a:stCxn id="9" idx="2"/>
            <a:endCxn id="4" idx="0"/>
          </p:cNvCxnSpPr>
          <p:nvPr/>
        </p:nvCxnSpPr>
        <p:spPr>
          <a:xfrm>
            <a:off x="1743075" y="1759601"/>
            <a:ext cx="9525" cy="69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10" idx="0"/>
          </p:cNvCxnSpPr>
          <p:nvPr/>
        </p:nvCxnSpPr>
        <p:spPr>
          <a:xfrm>
            <a:off x="1752600" y="2445401"/>
            <a:ext cx="0" cy="69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12" idx="0"/>
          </p:cNvCxnSpPr>
          <p:nvPr/>
        </p:nvCxnSpPr>
        <p:spPr>
          <a:xfrm>
            <a:off x="1752600" y="3131201"/>
            <a:ext cx="0" cy="6919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2"/>
            <a:endCxn id="14" idx="0"/>
          </p:cNvCxnSpPr>
          <p:nvPr/>
        </p:nvCxnSpPr>
        <p:spPr>
          <a:xfrm>
            <a:off x="1752600" y="3817001"/>
            <a:ext cx="0" cy="6919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NYSE logo 20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683419"/>
            <a:ext cx="2578302" cy="183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coinsetter.com/bitcoin-news/wp-content/uploads/2014/08/bitsharesx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67000"/>
            <a:ext cx="2287559" cy="65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encrypted-tbn3.gstatic.com/images?q=tbn:ANd9GcR9MEjYKrLLWkQgt-ffsZMuaNJttuzq-qQP1VUp3p6OTcr5jnFG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691" y="3447653"/>
            <a:ext cx="880401" cy="120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0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629400" y="4935141"/>
            <a:ext cx="2438400" cy="184665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JOIN </a:t>
            </a:r>
          </a:p>
          <a:p>
            <a:pPr algn="ctr"/>
            <a:endParaRPr lang="en-US" sz="1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 Black" pitchFamily="34" charset="0"/>
            </a:endParaRPr>
          </a:p>
          <a:p>
            <a:pPr algn="ctr"/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US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0" y="5620941"/>
            <a:ext cx="2099934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2" action="ppaction://hlinkfile"/>
              </a:rPr>
              <a:t>forum.truthcoin.info</a:t>
            </a:r>
            <a:endParaRPr lang="en-US" dirty="0"/>
          </a:p>
        </p:txBody>
      </p:sp>
      <p:pic>
        <p:nvPicPr>
          <p:cNvPr id="26" name="Picture 4" descr="C:\Users\Psztorc\AppData\Local\Microsoft\Windows\Temporary Internet Files\Content.IE5\EQU3TX07\MC9000450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52" y="2868733"/>
            <a:ext cx="820674" cy="8828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:\Users\Psztorc\AppData\Local\Microsoft\Windows\Temporary Internet Files\Content.IE5\EQU3TX07\MC9000450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415" y="3370585"/>
            <a:ext cx="820674" cy="8828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Psztorc\AppData\Local\Microsoft\Windows\Temporary Internet Files\Content.IE5\EQU3TX07\MC9000450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352" y="3809039"/>
            <a:ext cx="820674" cy="8828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sztorc\AppData\Local\Microsoft\Windows\Temporary Internet Files\Content.IE5\EQU3TX07\MC9000450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930" y="2976480"/>
            <a:ext cx="820674" cy="8828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06362"/>
            <a:ext cx="8229600" cy="1020762"/>
          </a:xfrm>
        </p:spPr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724400"/>
            <a:ext cx="6553200" cy="2057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800" dirty="0" smtClean="0"/>
              <a:t>Needed:</a:t>
            </a:r>
          </a:p>
          <a:p>
            <a:r>
              <a:rPr lang="en-US" dirty="0" smtClean="0"/>
              <a:t>Marketing</a:t>
            </a:r>
          </a:p>
          <a:p>
            <a:pPr lvl="1"/>
            <a:r>
              <a:rPr lang="en-US" dirty="0" smtClean="0"/>
              <a:t>Optimistic (non-scientist) ‘salesman-type’ promoters</a:t>
            </a:r>
          </a:p>
          <a:p>
            <a:pPr lvl="1"/>
            <a:r>
              <a:rPr lang="en-US" dirty="0"/>
              <a:t>A “Big Name” endorsement </a:t>
            </a:r>
            <a:r>
              <a:rPr lang="en-US" dirty="0" smtClean="0"/>
              <a:t>( Byrne </a:t>
            </a:r>
            <a:r>
              <a:rPr lang="en-US" dirty="0"/>
              <a:t>/ Draper /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Consultants (</a:t>
            </a:r>
            <a:r>
              <a:rPr lang="en-US" dirty="0" err="1" smtClean="0"/>
              <a:t>Bitcoin</a:t>
            </a:r>
            <a:r>
              <a:rPr lang="en-US" dirty="0" smtClean="0"/>
              <a:t> </a:t>
            </a:r>
            <a:r>
              <a:rPr lang="en-US" dirty="0" err="1" smtClean="0"/>
              <a:t>devs</a:t>
            </a:r>
            <a:r>
              <a:rPr lang="en-US" dirty="0" smtClean="0"/>
              <a:t>, academic cryptographers)</a:t>
            </a:r>
          </a:p>
          <a:p>
            <a:r>
              <a:rPr lang="en-US" dirty="0"/>
              <a:t>Managerial / Legal / Administrative Infrastructure</a:t>
            </a:r>
          </a:p>
          <a:p>
            <a:endParaRPr lang="en-US" dirty="0" smtClean="0"/>
          </a:p>
        </p:txBody>
      </p:sp>
      <p:cxnSp>
        <p:nvCxnSpPr>
          <p:cNvPr id="6" name="Straight Connector 5"/>
          <p:cNvCxnSpPr>
            <a:endCxn id="7" idx="0"/>
          </p:cNvCxnSpPr>
          <p:nvPr/>
        </p:nvCxnSpPr>
        <p:spPr>
          <a:xfrm>
            <a:off x="1332448" y="2719719"/>
            <a:ext cx="3008241" cy="153371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62200" y="876656"/>
            <a:ext cx="44196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Formal training in economics, psychology, math, statistics, and finance.</a:t>
            </a:r>
          </a:p>
          <a:p>
            <a:endParaRPr lang="en-US" sz="1100" dirty="0" smtClean="0"/>
          </a:p>
          <a:p>
            <a:r>
              <a:rPr lang="en-US" dirty="0" smtClean="0"/>
              <a:t>Lifelong passion for prediction markets.</a:t>
            </a:r>
          </a:p>
          <a:p>
            <a:endParaRPr lang="en-US" dirty="0"/>
          </a:p>
          <a:p>
            <a:r>
              <a:rPr lang="en-US" dirty="0" smtClean="0"/>
              <a:t>Ruthlessly strategic and paranoid.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04448" y="3124200"/>
            <a:ext cx="2706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Talented, hardworking volunteers from around the world!</a:t>
            </a:r>
          </a:p>
          <a:p>
            <a:endParaRPr lang="en-US" dirty="0"/>
          </a:p>
          <a:p>
            <a:r>
              <a:rPr lang="en-US" dirty="0" smtClean="0"/>
              <a:t>(No official organization).</a:t>
            </a:r>
            <a:endParaRPr lang="en-US" dirty="0"/>
          </a:p>
        </p:txBody>
      </p:sp>
      <p:pic>
        <p:nvPicPr>
          <p:cNvPr id="2050" name="Picture 2" descr="C:\Users\Psztorc\Desktop\headshot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55" y="823616"/>
            <a:ext cx="1552463" cy="169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792" y="271858"/>
            <a:ext cx="994808" cy="1209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548" y="1635409"/>
            <a:ext cx="1293296" cy="976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92177" y="2544963"/>
            <a:ext cx="12048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Paul </a:t>
            </a:r>
            <a:r>
              <a:rPr lang="en-US" dirty="0" err="1" smtClean="0"/>
              <a:t>Sztorc</a:t>
            </a:r>
            <a:endParaRPr lang="en-US" dirty="0"/>
          </a:p>
        </p:txBody>
      </p:sp>
      <p:pic>
        <p:nvPicPr>
          <p:cNvPr id="20" name="Picture 4" descr="C:\Users\Psztorc\AppData\Local\Microsoft\Windows\Temporary Internet Files\Content.IE5\EQU3TX07\MC9000450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393" y="3478332"/>
            <a:ext cx="820674" cy="8828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:\Users\Psztorc\AppData\Local\Microsoft\Windows\Temporary Internet Files\Content.IE5\EQU3TX07\MC9000450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330" y="3916786"/>
            <a:ext cx="820674" cy="8828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:\Users\Psztorc\AppData\Local\Microsoft\Windows\Temporary Internet Files\Content.IE5\EQU3TX07\MC9000450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48" y="2798174"/>
            <a:ext cx="820674" cy="8828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:\Users\Psztorc\AppData\Local\Microsoft\Windows\Temporary Internet Files\Content.IE5\EQU3TX07\MC9000450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111" y="3300026"/>
            <a:ext cx="820674" cy="8828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Psztorc\AppData\Local\Microsoft\Windows\Temporary Internet Files\Content.IE5\EQU3TX07\MC9000450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048" y="3738480"/>
            <a:ext cx="820674" cy="8828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08026" y="4253438"/>
            <a:ext cx="1465326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“The Heroes”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6D9F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547</Words>
  <Application>Microsoft Office PowerPoint</Application>
  <PresentationFormat>On-screen Show (4:3)</PresentationFormat>
  <Paragraphs>86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   Truthcoin Blockchain InTrade / “Bitcoin 2.0” Current Needs: None Jan 2015</vt:lpstr>
      <vt:lpstr>PowerPoint Presentation</vt:lpstr>
      <vt:lpstr>How is Truthcoin Different? Network-Effect, Simpler, Stronger</vt:lpstr>
      <vt:lpstr>How it Works</vt:lpstr>
      <vt:lpstr>Market Size (millions)</vt:lpstr>
      <vt:lpstr>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Psztorc</dc:creator>
  <cp:lastModifiedBy>Psztorc</cp:lastModifiedBy>
  <cp:revision>41</cp:revision>
  <dcterms:created xsi:type="dcterms:W3CDTF">2014-09-29T02:44:20Z</dcterms:created>
  <dcterms:modified xsi:type="dcterms:W3CDTF">2015-01-19T22:49:10Z</dcterms:modified>
</cp:coreProperties>
</file>