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60" r:id="rId5"/>
    <p:sldId id="259"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6607" autoAdjust="0"/>
  </p:normalViewPr>
  <p:slideViewPr>
    <p:cSldViewPr snapToGrid="0">
      <p:cViewPr varScale="1">
        <p:scale>
          <a:sx n="65" d="100"/>
          <a:sy n="65" d="100"/>
        </p:scale>
        <p:origin x="9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8A3BD0-15BB-4AE7-8962-52FB79204AA9}"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8DA71578-7055-4D90-AA3E-F06812C5D0CF}">
      <dgm:prSet/>
      <dgm:spPr/>
      <dgm:t>
        <a:bodyPr/>
        <a:lstStyle/>
        <a:p>
          <a:r>
            <a:rPr lang="en-US" b="1"/>
            <a:t>High-Level:</a:t>
          </a:r>
          <a:r>
            <a:rPr lang="en-US"/>
            <a:t> 16K customers are considered inactive churn risks, with an overall churn risk rate of 89%.</a:t>
          </a:r>
        </a:p>
      </dgm:t>
    </dgm:pt>
    <dgm:pt modelId="{FB77A2BB-CB46-4D7F-8E86-F1FD154023BB}" type="parTrans" cxnId="{9A84835F-E727-423D-84BA-BA05F6E3320E}">
      <dgm:prSet/>
      <dgm:spPr/>
      <dgm:t>
        <a:bodyPr/>
        <a:lstStyle/>
        <a:p>
          <a:endParaRPr lang="en-US"/>
        </a:p>
      </dgm:t>
    </dgm:pt>
    <dgm:pt modelId="{F3E01DC4-40C7-4D91-A98B-6911D53AF1B1}" type="sibTrans" cxnId="{9A84835F-E727-423D-84BA-BA05F6E3320E}">
      <dgm:prSet/>
      <dgm:spPr/>
      <dgm:t>
        <a:bodyPr/>
        <a:lstStyle/>
        <a:p>
          <a:endParaRPr lang="en-US"/>
        </a:p>
      </dgm:t>
    </dgm:pt>
    <dgm:pt modelId="{B21CD23D-B856-430A-B384-57CF7084CE96}">
      <dgm:prSet/>
      <dgm:spPr/>
      <dgm:t>
        <a:bodyPr/>
        <a:lstStyle/>
        <a:p>
          <a:r>
            <a:rPr lang="en-US" b="1"/>
            <a:t>Geographical Risk:</a:t>
          </a:r>
          <a:r>
            <a:rPr lang="en-US"/>
            <a:t> Top 3 states with the highest churn risk are </a:t>
          </a:r>
          <a:r>
            <a:rPr lang="en-US" b="1"/>
            <a:t>Nasarawa</a:t>
          </a:r>
          <a:r>
            <a:rPr lang="en-US"/>
            <a:t>, </a:t>
          </a:r>
          <a:r>
            <a:rPr lang="en-US" b="1"/>
            <a:t>Oyo</a:t>
          </a:r>
          <a:r>
            <a:rPr lang="en-US"/>
            <a:t>, and </a:t>
          </a:r>
          <a:r>
            <a:rPr lang="en-US" b="1"/>
            <a:t>Rivers</a:t>
          </a:r>
          <a:r>
            <a:rPr lang="en-US"/>
            <a:t>.</a:t>
          </a:r>
        </a:p>
      </dgm:t>
    </dgm:pt>
    <dgm:pt modelId="{F74F1D2C-C0CF-4DE9-A99D-B8F279D2CB56}" type="parTrans" cxnId="{02AE019A-764A-44F7-AB1A-8F2B2A967537}">
      <dgm:prSet/>
      <dgm:spPr/>
      <dgm:t>
        <a:bodyPr/>
        <a:lstStyle/>
        <a:p>
          <a:endParaRPr lang="en-US"/>
        </a:p>
      </dgm:t>
    </dgm:pt>
    <dgm:pt modelId="{02172DBF-A724-4C90-808F-FB2EA49F70D8}" type="sibTrans" cxnId="{02AE019A-764A-44F7-AB1A-8F2B2A967537}">
      <dgm:prSet/>
      <dgm:spPr/>
      <dgm:t>
        <a:bodyPr/>
        <a:lstStyle/>
        <a:p>
          <a:endParaRPr lang="en-US"/>
        </a:p>
      </dgm:t>
    </dgm:pt>
    <dgm:pt modelId="{F109B29B-91E9-46A6-8854-59000C6D9F00}">
      <dgm:prSet/>
      <dgm:spPr/>
      <dgm:t>
        <a:bodyPr/>
        <a:lstStyle/>
        <a:p>
          <a:r>
            <a:rPr lang="en-US" b="1"/>
            <a:t>Product Risk:</a:t>
          </a:r>
          <a:r>
            <a:rPr lang="en-US"/>
            <a:t> The highest-risk product categories are </a:t>
          </a:r>
          <a:r>
            <a:rPr lang="en-US" b="1"/>
            <a:t>Noodles</a:t>
          </a:r>
          <a:r>
            <a:rPr lang="en-US"/>
            <a:t> and </a:t>
          </a:r>
          <a:r>
            <a:rPr lang="en-US" b="1"/>
            <a:t>Milk &amp; Dairy</a:t>
          </a:r>
          <a:r>
            <a:rPr lang="en-US"/>
            <a:t>.</a:t>
          </a:r>
        </a:p>
      </dgm:t>
    </dgm:pt>
    <dgm:pt modelId="{45F5B914-CD5D-4169-96B2-D372E63BB4AE}" type="parTrans" cxnId="{3BEE8F11-7A8F-4000-9981-C4CD0064F914}">
      <dgm:prSet/>
      <dgm:spPr/>
      <dgm:t>
        <a:bodyPr/>
        <a:lstStyle/>
        <a:p>
          <a:endParaRPr lang="en-US"/>
        </a:p>
      </dgm:t>
    </dgm:pt>
    <dgm:pt modelId="{F1BEEA6E-5FDF-4A91-B08D-8A0F78ECC6CC}" type="sibTrans" cxnId="{3BEE8F11-7A8F-4000-9981-C4CD0064F914}">
      <dgm:prSet/>
      <dgm:spPr/>
      <dgm:t>
        <a:bodyPr/>
        <a:lstStyle/>
        <a:p>
          <a:endParaRPr lang="en-US"/>
        </a:p>
      </dgm:t>
    </dgm:pt>
    <dgm:pt modelId="{56386FAF-1117-4552-9147-3B9EAFDC3132}">
      <dgm:prSet/>
      <dgm:spPr/>
      <dgm:t>
        <a:bodyPr/>
        <a:lstStyle/>
        <a:p>
          <a:r>
            <a:rPr lang="en-US" b="1"/>
            <a:t>Actionable List:</a:t>
          </a:r>
          <a:r>
            <a:rPr lang="en-US"/>
            <a:t> The dashboard provides a prioritized, real-time list of top customers to target for retention.</a:t>
          </a:r>
        </a:p>
      </dgm:t>
    </dgm:pt>
    <dgm:pt modelId="{076AB7DD-E9E1-45B6-B0CB-D048A0505E15}" type="parTrans" cxnId="{C526CEBB-85E7-4A64-BAB0-21E80B09D70E}">
      <dgm:prSet/>
      <dgm:spPr/>
      <dgm:t>
        <a:bodyPr/>
        <a:lstStyle/>
        <a:p>
          <a:endParaRPr lang="en-US"/>
        </a:p>
      </dgm:t>
    </dgm:pt>
    <dgm:pt modelId="{DDA594E9-9F7F-4A2E-9FB1-BEE65963EC45}" type="sibTrans" cxnId="{C526CEBB-85E7-4A64-BAB0-21E80B09D70E}">
      <dgm:prSet/>
      <dgm:spPr/>
      <dgm:t>
        <a:bodyPr/>
        <a:lstStyle/>
        <a:p>
          <a:endParaRPr lang="en-US"/>
        </a:p>
      </dgm:t>
    </dgm:pt>
    <dgm:pt modelId="{36B4C1E2-99CC-492C-8AAD-BBF638654629}" type="pres">
      <dgm:prSet presAssocID="{228A3BD0-15BB-4AE7-8962-52FB79204AA9}" presName="vert0" presStyleCnt="0">
        <dgm:presLayoutVars>
          <dgm:dir/>
          <dgm:animOne val="branch"/>
          <dgm:animLvl val="lvl"/>
        </dgm:presLayoutVars>
      </dgm:prSet>
      <dgm:spPr/>
    </dgm:pt>
    <dgm:pt modelId="{834460FE-F0C8-4904-9FF4-5DFEB469436D}" type="pres">
      <dgm:prSet presAssocID="{8DA71578-7055-4D90-AA3E-F06812C5D0CF}" presName="thickLine" presStyleLbl="alignNode1" presStyleIdx="0" presStyleCnt="4"/>
      <dgm:spPr/>
    </dgm:pt>
    <dgm:pt modelId="{B8C241E7-F111-4A28-8945-1A990CF4065A}" type="pres">
      <dgm:prSet presAssocID="{8DA71578-7055-4D90-AA3E-F06812C5D0CF}" presName="horz1" presStyleCnt="0"/>
      <dgm:spPr/>
    </dgm:pt>
    <dgm:pt modelId="{FF9D8B0B-537C-43CB-AD8E-591AC3A87746}" type="pres">
      <dgm:prSet presAssocID="{8DA71578-7055-4D90-AA3E-F06812C5D0CF}" presName="tx1" presStyleLbl="revTx" presStyleIdx="0" presStyleCnt="4"/>
      <dgm:spPr/>
    </dgm:pt>
    <dgm:pt modelId="{A1339CC4-DD59-4C30-B66A-C0838FB71066}" type="pres">
      <dgm:prSet presAssocID="{8DA71578-7055-4D90-AA3E-F06812C5D0CF}" presName="vert1" presStyleCnt="0"/>
      <dgm:spPr/>
    </dgm:pt>
    <dgm:pt modelId="{074A1C3A-373E-4BCA-9AA7-2C62F183FAAC}" type="pres">
      <dgm:prSet presAssocID="{B21CD23D-B856-430A-B384-57CF7084CE96}" presName="thickLine" presStyleLbl="alignNode1" presStyleIdx="1" presStyleCnt="4"/>
      <dgm:spPr/>
    </dgm:pt>
    <dgm:pt modelId="{82EDC939-5436-4C6B-8537-CCE319102043}" type="pres">
      <dgm:prSet presAssocID="{B21CD23D-B856-430A-B384-57CF7084CE96}" presName="horz1" presStyleCnt="0"/>
      <dgm:spPr/>
    </dgm:pt>
    <dgm:pt modelId="{1C1FCF03-7787-4C9F-957A-519483C1B49E}" type="pres">
      <dgm:prSet presAssocID="{B21CD23D-B856-430A-B384-57CF7084CE96}" presName="tx1" presStyleLbl="revTx" presStyleIdx="1" presStyleCnt="4"/>
      <dgm:spPr/>
    </dgm:pt>
    <dgm:pt modelId="{C601029D-464F-4B6C-9BDE-341110762321}" type="pres">
      <dgm:prSet presAssocID="{B21CD23D-B856-430A-B384-57CF7084CE96}" presName="vert1" presStyleCnt="0"/>
      <dgm:spPr/>
    </dgm:pt>
    <dgm:pt modelId="{7BACB9C7-C649-4EE1-9BE3-7CD2557C02FE}" type="pres">
      <dgm:prSet presAssocID="{F109B29B-91E9-46A6-8854-59000C6D9F00}" presName="thickLine" presStyleLbl="alignNode1" presStyleIdx="2" presStyleCnt="4"/>
      <dgm:spPr/>
    </dgm:pt>
    <dgm:pt modelId="{16D74AD3-7EB6-476B-9DCE-90BFC9F9625F}" type="pres">
      <dgm:prSet presAssocID="{F109B29B-91E9-46A6-8854-59000C6D9F00}" presName="horz1" presStyleCnt="0"/>
      <dgm:spPr/>
    </dgm:pt>
    <dgm:pt modelId="{1AE962C9-43A4-4885-988B-9441061412C0}" type="pres">
      <dgm:prSet presAssocID="{F109B29B-91E9-46A6-8854-59000C6D9F00}" presName="tx1" presStyleLbl="revTx" presStyleIdx="2" presStyleCnt="4"/>
      <dgm:spPr/>
    </dgm:pt>
    <dgm:pt modelId="{B00443E2-5D5A-4BC7-9E26-64F4D974945D}" type="pres">
      <dgm:prSet presAssocID="{F109B29B-91E9-46A6-8854-59000C6D9F00}" presName="vert1" presStyleCnt="0"/>
      <dgm:spPr/>
    </dgm:pt>
    <dgm:pt modelId="{340A3764-E0D7-4D37-8A9D-CF13A81C24D8}" type="pres">
      <dgm:prSet presAssocID="{56386FAF-1117-4552-9147-3B9EAFDC3132}" presName="thickLine" presStyleLbl="alignNode1" presStyleIdx="3" presStyleCnt="4"/>
      <dgm:spPr/>
    </dgm:pt>
    <dgm:pt modelId="{63000103-0071-45B7-99B5-FD17186A89F9}" type="pres">
      <dgm:prSet presAssocID="{56386FAF-1117-4552-9147-3B9EAFDC3132}" presName="horz1" presStyleCnt="0"/>
      <dgm:spPr/>
    </dgm:pt>
    <dgm:pt modelId="{01E7880B-EFC6-4A7B-9F09-3079667C59BF}" type="pres">
      <dgm:prSet presAssocID="{56386FAF-1117-4552-9147-3B9EAFDC3132}" presName="tx1" presStyleLbl="revTx" presStyleIdx="3" presStyleCnt="4"/>
      <dgm:spPr/>
    </dgm:pt>
    <dgm:pt modelId="{02F7A2E8-1292-459A-B77B-FC7E54D6D0C2}" type="pres">
      <dgm:prSet presAssocID="{56386FAF-1117-4552-9147-3B9EAFDC3132}" presName="vert1" presStyleCnt="0"/>
      <dgm:spPr/>
    </dgm:pt>
  </dgm:ptLst>
  <dgm:cxnLst>
    <dgm:cxn modelId="{9B350A06-6BBB-4A62-8D9B-1CB5D53954E5}" type="presOf" srcId="{F109B29B-91E9-46A6-8854-59000C6D9F00}" destId="{1AE962C9-43A4-4885-988B-9441061412C0}" srcOrd="0" destOrd="0" presId="urn:microsoft.com/office/officeart/2008/layout/LinedList"/>
    <dgm:cxn modelId="{3BEE8F11-7A8F-4000-9981-C4CD0064F914}" srcId="{228A3BD0-15BB-4AE7-8962-52FB79204AA9}" destId="{F109B29B-91E9-46A6-8854-59000C6D9F00}" srcOrd="2" destOrd="0" parTransId="{45F5B914-CD5D-4169-96B2-D372E63BB4AE}" sibTransId="{F1BEEA6E-5FDF-4A91-B08D-8A0F78ECC6CC}"/>
    <dgm:cxn modelId="{95D62F5B-F4F9-40F0-A85C-907B92DF8EA1}" type="presOf" srcId="{8DA71578-7055-4D90-AA3E-F06812C5D0CF}" destId="{FF9D8B0B-537C-43CB-AD8E-591AC3A87746}" srcOrd="0" destOrd="0" presId="urn:microsoft.com/office/officeart/2008/layout/LinedList"/>
    <dgm:cxn modelId="{9A84835F-E727-423D-84BA-BA05F6E3320E}" srcId="{228A3BD0-15BB-4AE7-8962-52FB79204AA9}" destId="{8DA71578-7055-4D90-AA3E-F06812C5D0CF}" srcOrd="0" destOrd="0" parTransId="{FB77A2BB-CB46-4D7F-8E86-F1FD154023BB}" sibTransId="{F3E01DC4-40C7-4D91-A98B-6911D53AF1B1}"/>
    <dgm:cxn modelId="{6AE19289-2FF6-40EF-BAAE-4661E8ADE615}" type="presOf" srcId="{B21CD23D-B856-430A-B384-57CF7084CE96}" destId="{1C1FCF03-7787-4C9F-957A-519483C1B49E}" srcOrd="0" destOrd="0" presId="urn:microsoft.com/office/officeart/2008/layout/LinedList"/>
    <dgm:cxn modelId="{02AE019A-764A-44F7-AB1A-8F2B2A967537}" srcId="{228A3BD0-15BB-4AE7-8962-52FB79204AA9}" destId="{B21CD23D-B856-430A-B384-57CF7084CE96}" srcOrd="1" destOrd="0" parTransId="{F74F1D2C-C0CF-4DE9-A99D-B8F279D2CB56}" sibTransId="{02172DBF-A724-4C90-808F-FB2EA49F70D8}"/>
    <dgm:cxn modelId="{E90FF39C-4EFC-4995-99C0-7B37FA1AA262}" type="presOf" srcId="{56386FAF-1117-4552-9147-3B9EAFDC3132}" destId="{01E7880B-EFC6-4A7B-9F09-3079667C59BF}" srcOrd="0" destOrd="0" presId="urn:microsoft.com/office/officeart/2008/layout/LinedList"/>
    <dgm:cxn modelId="{EE64F9A8-9340-4396-810D-B37B0E335981}" type="presOf" srcId="{228A3BD0-15BB-4AE7-8962-52FB79204AA9}" destId="{36B4C1E2-99CC-492C-8AAD-BBF638654629}" srcOrd="0" destOrd="0" presId="urn:microsoft.com/office/officeart/2008/layout/LinedList"/>
    <dgm:cxn modelId="{C526CEBB-85E7-4A64-BAB0-21E80B09D70E}" srcId="{228A3BD0-15BB-4AE7-8962-52FB79204AA9}" destId="{56386FAF-1117-4552-9147-3B9EAFDC3132}" srcOrd="3" destOrd="0" parTransId="{076AB7DD-E9E1-45B6-B0CB-D048A0505E15}" sibTransId="{DDA594E9-9F7F-4A2E-9FB1-BEE65963EC45}"/>
    <dgm:cxn modelId="{4D5A0BA4-9AA8-422A-8F01-477EA44618BA}" type="presParOf" srcId="{36B4C1E2-99CC-492C-8AAD-BBF638654629}" destId="{834460FE-F0C8-4904-9FF4-5DFEB469436D}" srcOrd="0" destOrd="0" presId="urn:microsoft.com/office/officeart/2008/layout/LinedList"/>
    <dgm:cxn modelId="{1DA31A39-2D24-435E-A24B-AB2E804C3FD6}" type="presParOf" srcId="{36B4C1E2-99CC-492C-8AAD-BBF638654629}" destId="{B8C241E7-F111-4A28-8945-1A990CF4065A}" srcOrd="1" destOrd="0" presId="urn:microsoft.com/office/officeart/2008/layout/LinedList"/>
    <dgm:cxn modelId="{042D7880-C2FA-4F70-8A12-944492BDAFEE}" type="presParOf" srcId="{B8C241E7-F111-4A28-8945-1A990CF4065A}" destId="{FF9D8B0B-537C-43CB-AD8E-591AC3A87746}" srcOrd="0" destOrd="0" presId="urn:microsoft.com/office/officeart/2008/layout/LinedList"/>
    <dgm:cxn modelId="{2035582C-076D-4B21-8A44-5F94979A1DFE}" type="presParOf" srcId="{B8C241E7-F111-4A28-8945-1A990CF4065A}" destId="{A1339CC4-DD59-4C30-B66A-C0838FB71066}" srcOrd="1" destOrd="0" presId="urn:microsoft.com/office/officeart/2008/layout/LinedList"/>
    <dgm:cxn modelId="{A7845F24-2920-404D-BF63-C73FF1FC5798}" type="presParOf" srcId="{36B4C1E2-99CC-492C-8AAD-BBF638654629}" destId="{074A1C3A-373E-4BCA-9AA7-2C62F183FAAC}" srcOrd="2" destOrd="0" presId="urn:microsoft.com/office/officeart/2008/layout/LinedList"/>
    <dgm:cxn modelId="{12E351C5-7AA3-45EA-A51C-B7A3D991829C}" type="presParOf" srcId="{36B4C1E2-99CC-492C-8AAD-BBF638654629}" destId="{82EDC939-5436-4C6B-8537-CCE319102043}" srcOrd="3" destOrd="0" presId="urn:microsoft.com/office/officeart/2008/layout/LinedList"/>
    <dgm:cxn modelId="{646C5B6C-FD24-461B-A3D8-F68C636FC0B3}" type="presParOf" srcId="{82EDC939-5436-4C6B-8537-CCE319102043}" destId="{1C1FCF03-7787-4C9F-957A-519483C1B49E}" srcOrd="0" destOrd="0" presId="urn:microsoft.com/office/officeart/2008/layout/LinedList"/>
    <dgm:cxn modelId="{BF821DFF-F01A-45AB-9FF1-C04382E3D781}" type="presParOf" srcId="{82EDC939-5436-4C6B-8537-CCE319102043}" destId="{C601029D-464F-4B6C-9BDE-341110762321}" srcOrd="1" destOrd="0" presId="urn:microsoft.com/office/officeart/2008/layout/LinedList"/>
    <dgm:cxn modelId="{F49CC7FC-9E3E-400F-972B-0CAF23FA9657}" type="presParOf" srcId="{36B4C1E2-99CC-492C-8AAD-BBF638654629}" destId="{7BACB9C7-C649-4EE1-9BE3-7CD2557C02FE}" srcOrd="4" destOrd="0" presId="urn:microsoft.com/office/officeart/2008/layout/LinedList"/>
    <dgm:cxn modelId="{981E0625-267B-403A-8003-2B150C92F7EB}" type="presParOf" srcId="{36B4C1E2-99CC-492C-8AAD-BBF638654629}" destId="{16D74AD3-7EB6-476B-9DCE-90BFC9F9625F}" srcOrd="5" destOrd="0" presId="urn:microsoft.com/office/officeart/2008/layout/LinedList"/>
    <dgm:cxn modelId="{22DED740-D8AE-4901-9745-6E776EBE3291}" type="presParOf" srcId="{16D74AD3-7EB6-476B-9DCE-90BFC9F9625F}" destId="{1AE962C9-43A4-4885-988B-9441061412C0}" srcOrd="0" destOrd="0" presId="urn:microsoft.com/office/officeart/2008/layout/LinedList"/>
    <dgm:cxn modelId="{50844EA7-40F5-44D1-B341-167FEE37EB4E}" type="presParOf" srcId="{16D74AD3-7EB6-476B-9DCE-90BFC9F9625F}" destId="{B00443E2-5D5A-4BC7-9E26-64F4D974945D}" srcOrd="1" destOrd="0" presId="urn:microsoft.com/office/officeart/2008/layout/LinedList"/>
    <dgm:cxn modelId="{42927E14-C2FD-4837-B7A2-4E7A2E97F273}" type="presParOf" srcId="{36B4C1E2-99CC-492C-8AAD-BBF638654629}" destId="{340A3764-E0D7-4D37-8A9D-CF13A81C24D8}" srcOrd="6" destOrd="0" presId="urn:microsoft.com/office/officeart/2008/layout/LinedList"/>
    <dgm:cxn modelId="{54E6CD51-4093-4F4B-AEDC-B8C2F2FE4739}" type="presParOf" srcId="{36B4C1E2-99CC-492C-8AAD-BBF638654629}" destId="{63000103-0071-45B7-99B5-FD17186A89F9}" srcOrd="7" destOrd="0" presId="urn:microsoft.com/office/officeart/2008/layout/LinedList"/>
    <dgm:cxn modelId="{0C9C8278-8519-45B6-9E4D-B3BBF3DA673B}" type="presParOf" srcId="{63000103-0071-45B7-99B5-FD17186A89F9}" destId="{01E7880B-EFC6-4A7B-9F09-3079667C59BF}" srcOrd="0" destOrd="0" presId="urn:microsoft.com/office/officeart/2008/layout/LinedList"/>
    <dgm:cxn modelId="{C4F67AF0-51C8-43BF-A1AF-91E82975D74D}" type="presParOf" srcId="{63000103-0071-45B7-99B5-FD17186A89F9}" destId="{02F7A2E8-1292-459A-B77B-FC7E54D6D0C2}"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48FC818-AE2A-438A-8FC9-1770402E627F}"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AFAC8819-343B-45A7-A448-3022D60E5AAC}">
      <dgm:prSet/>
      <dgm:spPr/>
      <dgm:t>
        <a:bodyPr/>
        <a:lstStyle/>
        <a:p>
          <a:r>
            <a:rPr lang="en-US"/>
            <a:t>Project successfully built a complete, end-to-end data science solution.</a:t>
          </a:r>
        </a:p>
      </dgm:t>
    </dgm:pt>
    <dgm:pt modelId="{4C488488-8EED-4A94-AA8D-66F782190EC5}" type="parTrans" cxnId="{6B62E9A8-D02B-476D-A51F-E0471AEAA9E6}">
      <dgm:prSet/>
      <dgm:spPr/>
      <dgm:t>
        <a:bodyPr/>
        <a:lstStyle/>
        <a:p>
          <a:endParaRPr lang="en-US"/>
        </a:p>
      </dgm:t>
    </dgm:pt>
    <dgm:pt modelId="{6A5412B2-3E26-4CA3-8364-1A54EC4D8D88}" type="sibTrans" cxnId="{6B62E9A8-D02B-476D-A51F-E0471AEAA9E6}">
      <dgm:prSet/>
      <dgm:spPr/>
      <dgm:t>
        <a:bodyPr/>
        <a:lstStyle/>
        <a:p>
          <a:endParaRPr lang="en-US"/>
        </a:p>
      </dgm:t>
    </dgm:pt>
    <dgm:pt modelId="{F8B583FC-F2A5-47C9-8EA3-8DCC15F5556C}">
      <dgm:prSet/>
      <dgm:spPr/>
      <dgm:t>
        <a:bodyPr/>
        <a:lstStyle/>
        <a:p>
          <a:r>
            <a:rPr lang="en-US"/>
            <a:t>The solution is </a:t>
          </a:r>
          <a:r>
            <a:rPr lang="en-US" b="1"/>
            <a:t>production-ready</a:t>
          </a:r>
          <a:r>
            <a:rPr lang="en-US"/>
            <a:t> and scalable for live data.</a:t>
          </a:r>
        </a:p>
      </dgm:t>
    </dgm:pt>
    <dgm:pt modelId="{4E0F791C-4D70-47F2-9483-D91B8B1056C6}" type="parTrans" cxnId="{129E6897-257C-4FC4-8314-432B9F01F935}">
      <dgm:prSet/>
      <dgm:spPr/>
      <dgm:t>
        <a:bodyPr/>
        <a:lstStyle/>
        <a:p>
          <a:endParaRPr lang="en-US"/>
        </a:p>
      </dgm:t>
    </dgm:pt>
    <dgm:pt modelId="{B0A01DD0-FF23-4F55-9597-3A6FAF131074}" type="sibTrans" cxnId="{129E6897-257C-4FC4-8314-432B9F01F935}">
      <dgm:prSet/>
      <dgm:spPr/>
      <dgm:t>
        <a:bodyPr/>
        <a:lstStyle/>
        <a:p>
          <a:endParaRPr lang="en-US"/>
        </a:p>
      </dgm:t>
    </dgm:pt>
    <dgm:pt modelId="{C8E0C723-8120-4356-BF2B-5BA8BA777C7B}">
      <dgm:prSet/>
      <dgm:spPr/>
      <dgm:t>
        <a:bodyPr/>
        <a:lstStyle/>
        <a:p>
          <a:r>
            <a:rPr lang="en-US"/>
            <a:t>It bridges the gap between technical analysis and business strategy.</a:t>
          </a:r>
        </a:p>
      </dgm:t>
    </dgm:pt>
    <dgm:pt modelId="{F33963A2-A0B4-41FE-B6DA-240FE104D47B}" type="parTrans" cxnId="{F5AC3015-3863-4C8E-8BFD-2BDACA1A51A5}">
      <dgm:prSet/>
      <dgm:spPr/>
      <dgm:t>
        <a:bodyPr/>
        <a:lstStyle/>
        <a:p>
          <a:endParaRPr lang="en-US"/>
        </a:p>
      </dgm:t>
    </dgm:pt>
    <dgm:pt modelId="{885E94E2-71AE-44AF-BDFF-248035043210}" type="sibTrans" cxnId="{F5AC3015-3863-4C8E-8BFD-2BDACA1A51A5}">
      <dgm:prSet/>
      <dgm:spPr/>
      <dgm:t>
        <a:bodyPr/>
        <a:lstStyle/>
        <a:p>
          <a:endParaRPr lang="en-US"/>
        </a:p>
      </dgm:t>
    </dgm:pt>
    <dgm:pt modelId="{85FEB839-0933-4574-8896-7F8AF04A6204}">
      <dgm:prSet/>
      <dgm:spPr/>
      <dgm:t>
        <a:bodyPr/>
        <a:lstStyle/>
        <a:p>
          <a:r>
            <a:rPr lang="en-US"/>
            <a:t>Q&amp;A?</a:t>
          </a:r>
        </a:p>
      </dgm:t>
    </dgm:pt>
    <dgm:pt modelId="{F97F8FE5-0F16-4D78-9556-FCFB508FDFDD}" type="parTrans" cxnId="{FADDD25E-EA96-459F-BF0D-0C1B64889A48}">
      <dgm:prSet/>
      <dgm:spPr/>
      <dgm:t>
        <a:bodyPr/>
        <a:lstStyle/>
        <a:p>
          <a:endParaRPr lang="en-US"/>
        </a:p>
      </dgm:t>
    </dgm:pt>
    <dgm:pt modelId="{40720E9C-071B-4AD3-95F6-D48351EABABA}" type="sibTrans" cxnId="{FADDD25E-EA96-459F-BF0D-0C1B64889A48}">
      <dgm:prSet/>
      <dgm:spPr/>
      <dgm:t>
        <a:bodyPr/>
        <a:lstStyle/>
        <a:p>
          <a:endParaRPr lang="en-US"/>
        </a:p>
      </dgm:t>
    </dgm:pt>
    <dgm:pt modelId="{556A8456-1AAE-4740-9104-7E880B7C8D3C}" type="pres">
      <dgm:prSet presAssocID="{848FC818-AE2A-438A-8FC9-1770402E627F}" presName="vert0" presStyleCnt="0">
        <dgm:presLayoutVars>
          <dgm:dir/>
          <dgm:animOne val="branch"/>
          <dgm:animLvl val="lvl"/>
        </dgm:presLayoutVars>
      </dgm:prSet>
      <dgm:spPr/>
    </dgm:pt>
    <dgm:pt modelId="{F5C63B30-5B8F-40ED-B0C7-5A97C2FC5928}" type="pres">
      <dgm:prSet presAssocID="{AFAC8819-343B-45A7-A448-3022D60E5AAC}" presName="thickLine" presStyleLbl="alignNode1" presStyleIdx="0" presStyleCnt="4"/>
      <dgm:spPr/>
    </dgm:pt>
    <dgm:pt modelId="{FAEF65F7-FAA1-4C38-A9E2-CD15711250D5}" type="pres">
      <dgm:prSet presAssocID="{AFAC8819-343B-45A7-A448-3022D60E5AAC}" presName="horz1" presStyleCnt="0"/>
      <dgm:spPr/>
    </dgm:pt>
    <dgm:pt modelId="{F1E76203-8D28-4532-9330-5CFFF13E5484}" type="pres">
      <dgm:prSet presAssocID="{AFAC8819-343B-45A7-A448-3022D60E5AAC}" presName="tx1" presStyleLbl="revTx" presStyleIdx="0" presStyleCnt="4"/>
      <dgm:spPr/>
    </dgm:pt>
    <dgm:pt modelId="{9FE5CCB5-905D-4977-9FE9-7C6BD9BCDE91}" type="pres">
      <dgm:prSet presAssocID="{AFAC8819-343B-45A7-A448-3022D60E5AAC}" presName="vert1" presStyleCnt="0"/>
      <dgm:spPr/>
    </dgm:pt>
    <dgm:pt modelId="{618DA56B-86BE-4980-AA3C-781C58E4E132}" type="pres">
      <dgm:prSet presAssocID="{F8B583FC-F2A5-47C9-8EA3-8DCC15F5556C}" presName="thickLine" presStyleLbl="alignNode1" presStyleIdx="1" presStyleCnt="4"/>
      <dgm:spPr/>
    </dgm:pt>
    <dgm:pt modelId="{0DD52F8D-A28C-4EB5-8E90-49CC9C3268AB}" type="pres">
      <dgm:prSet presAssocID="{F8B583FC-F2A5-47C9-8EA3-8DCC15F5556C}" presName="horz1" presStyleCnt="0"/>
      <dgm:spPr/>
    </dgm:pt>
    <dgm:pt modelId="{64606CB7-FEE9-4E5A-B770-F656B40F4A2D}" type="pres">
      <dgm:prSet presAssocID="{F8B583FC-F2A5-47C9-8EA3-8DCC15F5556C}" presName="tx1" presStyleLbl="revTx" presStyleIdx="1" presStyleCnt="4"/>
      <dgm:spPr/>
    </dgm:pt>
    <dgm:pt modelId="{19ACF43C-40A4-4CC3-BE7B-966792361927}" type="pres">
      <dgm:prSet presAssocID="{F8B583FC-F2A5-47C9-8EA3-8DCC15F5556C}" presName="vert1" presStyleCnt="0"/>
      <dgm:spPr/>
    </dgm:pt>
    <dgm:pt modelId="{81D33313-A846-42DF-9D46-F9A9A9C06F5F}" type="pres">
      <dgm:prSet presAssocID="{C8E0C723-8120-4356-BF2B-5BA8BA777C7B}" presName="thickLine" presStyleLbl="alignNode1" presStyleIdx="2" presStyleCnt="4"/>
      <dgm:spPr/>
    </dgm:pt>
    <dgm:pt modelId="{D0B2A07A-811E-47DE-AACC-CBD3F5617376}" type="pres">
      <dgm:prSet presAssocID="{C8E0C723-8120-4356-BF2B-5BA8BA777C7B}" presName="horz1" presStyleCnt="0"/>
      <dgm:spPr/>
    </dgm:pt>
    <dgm:pt modelId="{A3BF11C0-8FFF-4314-A4A8-7146DDBF18AA}" type="pres">
      <dgm:prSet presAssocID="{C8E0C723-8120-4356-BF2B-5BA8BA777C7B}" presName="tx1" presStyleLbl="revTx" presStyleIdx="2" presStyleCnt="4"/>
      <dgm:spPr/>
    </dgm:pt>
    <dgm:pt modelId="{EB623B3D-5D7C-4944-A6B2-0594BFDBC3BC}" type="pres">
      <dgm:prSet presAssocID="{C8E0C723-8120-4356-BF2B-5BA8BA777C7B}" presName="vert1" presStyleCnt="0"/>
      <dgm:spPr/>
    </dgm:pt>
    <dgm:pt modelId="{FC3936D6-A1BD-48BC-ACFF-E599B6132082}" type="pres">
      <dgm:prSet presAssocID="{85FEB839-0933-4574-8896-7F8AF04A6204}" presName="thickLine" presStyleLbl="alignNode1" presStyleIdx="3" presStyleCnt="4"/>
      <dgm:spPr/>
    </dgm:pt>
    <dgm:pt modelId="{9D879CEB-34EA-4418-AE09-B88DEADFA5F6}" type="pres">
      <dgm:prSet presAssocID="{85FEB839-0933-4574-8896-7F8AF04A6204}" presName="horz1" presStyleCnt="0"/>
      <dgm:spPr/>
    </dgm:pt>
    <dgm:pt modelId="{664A748A-4638-43EA-8447-0CECB3ED6D86}" type="pres">
      <dgm:prSet presAssocID="{85FEB839-0933-4574-8896-7F8AF04A6204}" presName="tx1" presStyleLbl="revTx" presStyleIdx="3" presStyleCnt="4"/>
      <dgm:spPr/>
    </dgm:pt>
    <dgm:pt modelId="{F503F057-65E9-4629-8359-50A2452D9FCA}" type="pres">
      <dgm:prSet presAssocID="{85FEB839-0933-4574-8896-7F8AF04A6204}" presName="vert1" presStyleCnt="0"/>
      <dgm:spPr/>
    </dgm:pt>
  </dgm:ptLst>
  <dgm:cxnLst>
    <dgm:cxn modelId="{F5AC3015-3863-4C8E-8BFD-2BDACA1A51A5}" srcId="{848FC818-AE2A-438A-8FC9-1770402E627F}" destId="{C8E0C723-8120-4356-BF2B-5BA8BA777C7B}" srcOrd="2" destOrd="0" parTransId="{F33963A2-A0B4-41FE-B6DA-240FE104D47B}" sibTransId="{885E94E2-71AE-44AF-BDFF-248035043210}"/>
    <dgm:cxn modelId="{01A58E26-F831-484F-9BC1-F95CFEB857FE}" type="presOf" srcId="{848FC818-AE2A-438A-8FC9-1770402E627F}" destId="{556A8456-1AAE-4740-9104-7E880B7C8D3C}" srcOrd="0" destOrd="0" presId="urn:microsoft.com/office/officeart/2008/layout/LinedList"/>
    <dgm:cxn modelId="{C8138D33-FD3D-47AD-A0C2-219446949DA0}" type="presOf" srcId="{F8B583FC-F2A5-47C9-8EA3-8DCC15F5556C}" destId="{64606CB7-FEE9-4E5A-B770-F656B40F4A2D}" srcOrd="0" destOrd="0" presId="urn:microsoft.com/office/officeart/2008/layout/LinedList"/>
    <dgm:cxn modelId="{FADDD25E-EA96-459F-BF0D-0C1B64889A48}" srcId="{848FC818-AE2A-438A-8FC9-1770402E627F}" destId="{85FEB839-0933-4574-8896-7F8AF04A6204}" srcOrd="3" destOrd="0" parTransId="{F97F8FE5-0F16-4D78-9556-FCFB508FDFDD}" sibTransId="{40720E9C-071B-4AD3-95F6-D48351EABABA}"/>
    <dgm:cxn modelId="{551CA868-78C1-4554-84DD-6448B10EBB51}" type="presOf" srcId="{C8E0C723-8120-4356-BF2B-5BA8BA777C7B}" destId="{A3BF11C0-8FFF-4314-A4A8-7146DDBF18AA}" srcOrd="0" destOrd="0" presId="urn:microsoft.com/office/officeart/2008/layout/LinedList"/>
    <dgm:cxn modelId="{8818107A-D0FE-4C19-9D54-83881291D9AF}" type="presOf" srcId="{85FEB839-0933-4574-8896-7F8AF04A6204}" destId="{664A748A-4638-43EA-8447-0CECB3ED6D86}" srcOrd="0" destOrd="0" presId="urn:microsoft.com/office/officeart/2008/layout/LinedList"/>
    <dgm:cxn modelId="{129E6897-257C-4FC4-8314-432B9F01F935}" srcId="{848FC818-AE2A-438A-8FC9-1770402E627F}" destId="{F8B583FC-F2A5-47C9-8EA3-8DCC15F5556C}" srcOrd="1" destOrd="0" parTransId="{4E0F791C-4D70-47F2-9483-D91B8B1056C6}" sibTransId="{B0A01DD0-FF23-4F55-9597-3A6FAF131074}"/>
    <dgm:cxn modelId="{6B62E9A8-D02B-476D-A51F-E0471AEAA9E6}" srcId="{848FC818-AE2A-438A-8FC9-1770402E627F}" destId="{AFAC8819-343B-45A7-A448-3022D60E5AAC}" srcOrd="0" destOrd="0" parTransId="{4C488488-8EED-4A94-AA8D-66F782190EC5}" sibTransId="{6A5412B2-3E26-4CA3-8364-1A54EC4D8D88}"/>
    <dgm:cxn modelId="{6F3569D9-DFD3-4788-85FF-80F2E693C0D9}" type="presOf" srcId="{AFAC8819-343B-45A7-A448-3022D60E5AAC}" destId="{F1E76203-8D28-4532-9330-5CFFF13E5484}" srcOrd="0" destOrd="0" presId="urn:microsoft.com/office/officeart/2008/layout/LinedList"/>
    <dgm:cxn modelId="{D2E84D45-9525-45D6-BAB0-B5E057F67B01}" type="presParOf" srcId="{556A8456-1AAE-4740-9104-7E880B7C8D3C}" destId="{F5C63B30-5B8F-40ED-B0C7-5A97C2FC5928}" srcOrd="0" destOrd="0" presId="urn:microsoft.com/office/officeart/2008/layout/LinedList"/>
    <dgm:cxn modelId="{A677A91B-5F1E-4DFD-A102-AFAF2D5E8514}" type="presParOf" srcId="{556A8456-1AAE-4740-9104-7E880B7C8D3C}" destId="{FAEF65F7-FAA1-4C38-A9E2-CD15711250D5}" srcOrd="1" destOrd="0" presId="urn:microsoft.com/office/officeart/2008/layout/LinedList"/>
    <dgm:cxn modelId="{DD70FCF4-4444-4641-B966-28B421960A15}" type="presParOf" srcId="{FAEF65F7-FAA1-4C38-A9E2-CD15711250D5}" destId="{F1E76203-8D28-4532-9330-5CFFF13E5484}" srcOrd="0" destOrd="0" presId="urn:microsoft.com/office/officeart/2008/layout/LinedList"/>
    <dgm:cxn modelId="{FD8694CC-A73D-4B83-A7D4-669CEC4E9F89}" type="presParOf" srcId="{FAEF65F7-FAA1-4C38-A9E2-CD15711250D5}" destId="{9FE5CCB5-905D-4977-9FE9-7C6BD9BCDE91}" srcOrd="1" destOrd="0" presId="urn:microsoft.com/office/officeart/2008/layout/LinedList"/>
    <dgm:cxn modelId="{507EE0C4-973C-4245-93FC-0DB3A70BDCBE}" type="presParOf" srcId="{556A8456-1AAE-4740-9104-7E880B7C8D3C}" destId="{618DA56B-86BE-4980-AA3C-781C58E4E132}" srcOrd="2" destOrd="0" presId="urn:microsoft.com/office/officeart/2008/layout/LinedList"/>
    <dgm:cxn modelId="{98A474A8-4C01-406B-93A9-05194B3BABC8}" type="presParOf" srcId="{556A8456-1AAE-4740-9104-7E880B7C8D3C}" destId="{0DD52F8D-A28C-4EB5-8E90-49CC9C3268AB}" srcOrd="3" destOrd="0" presId="urn:microsoft.com/office/officeart/2008/layout/LinedList"/>
    <dgm:cxn modelId="{59CB5B22-BE2B-4BBA-BF29-A9709094CD6B}" type="presParOf" srcId="{0DD52F8D-A28C-4EB5-8E90-49CC9C3268AB}" destId="{64606CB7-FEE9-4E5A-B770-F656B40F4A2D}" srcOrd="0" destOrd="0" presId="urn:microsoft.com/office/officeart/2008/layout/LinedList"/>
    <dgm:cxn modelId="{4127E24B-1903-4B63-9894-6043293AD708}" type="presParOf" srcId="{0DD52F8D-A28C-4EB5-8E90-49CC9C3268AB}" destId="{19ACF43C-40A4-4CC3-BE7B-966792361927}" srcOrd="1" destOrd="0" presId="urn:microsoft.com/office/officeart/2008/layout/LinedList"/>
    <dgm:cxn modelId="{B6A3000C-9789-4C42-A4B0-186B8BF4E409}" type="presParOf" srcId="{556A8456-1AAE-4740-9104-7E880B7C8D3C}" destId="{81D33313-A846-42DF-9D46-F9A9A9C06F5F}" srcOrd="4" destOrd="0" presId="urn:microsoft.com/office/officeart/2008/layout/LinedList"/>
    <dgm:cxn modelId="{5C335466-BF4C-4849-B43F-4D0A310798A1}" type="presParOf" srcId="{556A8456-1AAE-4740-9104-7E880B7C8D3C}" destId="{D0B2A07A-811E-47DE-AACC-CBD3F5617376}" srcOrd="5" destOrd="0" presId="urn:microsoft.com/office/officeart/2008/layout/LinedList"/>
    <dgm:cxn modelId="{E64EAF68-113A-493E-8BD9-6BF27E0BAD97}" type="presParOf" srcId="{D0B2A07A-811E-47DE-AACC-CBD3F5617376}" destId="{A3BF11C0-8FFF-4314-A4A8-7146DDBF18AA}" srcOrd="0" destOrd="0" presId="urn:microsoft.com/office/officeart/2008/layout/LinedList"/>
    <dgm:cxn modelId="{62DA0B5A-A713-44A1-B95F-053361F01D62}" type="presParOf" srcId="{D0B2A07A-811E-47DE-AACC-CBD3F5617376}" destId="{EB623B3D-5D7C-4944-A6B2-0594BFDBC3BC}" srcOrd="1" destOrd="0" presId="urn:microsoft.com/office/officeart/2008/layout/LinedList"/>
    <dgm:cxn modelId="{A72557B0-F17A-4174-81EB-4BF5E641C9CD}" type="presParOf" srcId="{556A8456-1AAE-4740-9104-7E880B7C8D3C}" destId="{FC3936D6-A1BD-48BC-ACFF-E599B6132082}" srcOrd="6" destOrd="0" presId="urn:microsoft.com/office/officeart/2008/layout/LinedList"/>
    <dgm:cxn modelId="{A73ED1CD-6708-42D8-AD13-515969F348AF}" type="presParOf" srcId="{556A8456-1AAE-4740-9104-7E880B7C8D3C}" destId="{9D879CEB-34EA-4418-AE09-B88DEADFA5F6}" srcOrd="7" destOrd="0" presId="urn:microsoft.com/office/officeart/2008/layout/LinedList"/>
    <dgm:cxn modelId="{AD026395-7391-4187-A075-7CDC44624511}" type="presParOf" srcId="{9D879CEB-34EA-4418-AE09-B88DEADFA5F6}" destId="{664A748A-4638-43EA-8447-0CECB3ED6D86}" srcOrd="0" destOrd="0" presId="urn:microsoft.com/office/officeart/2008/layout/LinedList"/>
    <dgm:cxn modelId="{F72F8AA3-20F5-4566-993B-57418C1D0ECB}" type="presParOf" srcId="{9D879CEB-34EA-4418-AE09-B88DEADFA5F6}" destId="{F503F057-65E9-4629-8359-50A2452D9FCA}"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4460FE-F0C8-4904-9FF4-5DFEB469436D}">
      <dsp:nvSpPr>
        <dsp:cNvPr id="0" name=""/>
        <dsp:cNvSpPr/>
      </dsp:nvSpPr>
      <dsp:spPr>
        <a:xfrm>
          <a:off x="0" y="0"/>
          <a:ext cx="6900512"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9D8B0B-537C-43CB-AD8E-591AC3A87746}">
      <dsp:nvSpPr>
        <dsp:cNvPr id="0" name=""/>
        <dsp:cNvSpPr/>
      </dsp:nvSpPr>
      <dsp:spPr>
        <a:xfrm>
          <a:off x="0" y="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b="1" kern="1200"/>
            <a:t>High-Level:</a:t>
          </a:r>
          <a:r>
            <a:rPr lang="en-US" sz="2700" kern="1200"/>
            <a:t> 16K customers are considered inactive churn risks, with an overall churn risk rate of 89%.</a:t>
          </a:r>
        </a:p>
      </dsp:txBody>
      <dsp:txXfrm>
        <a:off x="0" y="0"/>
        <a:ext cx="6900512" cy="1384035"/>
      </dsp:txXfrm>
    </dsp:sp>
    <dsp:sp modelId="{074A1C3A-373E-4BCA-9AA7-2C62F183FAAC}">
      <dsp:nvSpPr>
        <dsp:cNvPr id="0" name=""/>
        <dsp:cNvSpPr/>
      </dsp:nvSpPr>
      <dsp:spPr>
        <a:xfrm>
          <a:off x="0" y="1384035"/>
          <a:ext cx="6900512" cy="0"/>
        </a:xfrm>
        <a:prstGeom prst="line">
          <a:avLst/>
        </a:prstGeom>
        <a:solidFill>
          <a:schemeClr val="accent2">
            <a:hueOff val="2147871"/>
            <a:satOff val="-6164"/>
            <a:lumOff val="-9870"/>
            <a:alphaOff val="0"/>
          </a:schemeClr>
        </a:solidFill>
        <a:ln w="19050" cap="flat" cmpd="sng" algn="ctr">
          <a:solidFill>
            <a:schemeClr val="accent2">
              <a:hueOff val="2147871"/>
              <a:satOff val="-6164"/>
              <a:lumOff val="-987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1FCF03-7787-4C9F-957A-519483C1B49E}">
      <dsp:nvSpPr>
        <dsp:cNvPr id="0" name=""/>
        <dsp:cNvSpPr/>
      </dsp:nvSpPr>
      <dsp:spPr>
        <a:xfrm>
          <a:off x="0" y="138403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b="1" kern="1200"/>
            <a:t>Geographical Risk:</a:t>
          </a:r>
          <a:r>
            <a:rPr lang="en-US" sz="2700" kern="1200"/>
            <a:t> Top 3 states with the highest churn risk are </a:t>
          </a:r>
          <a:r>
            <a:rPr lang="en-US" sz="2700" b="1" kern="1200"/>
            <a:t>Nasarawa</a:t>
          </a:r>
          <a:r>
            <a:rPr lang="en-US" sz="2700" kern="1200"/>
            <a:t>, </a:t>
          </a:r>
          <a:r>
            <a:rPr lang="en-US" sz="2700" b="1" kern="1200"/>
            <a:t>Oyo</a:t>
          </a:r>
          <a:r>
            <a:rPr lang="en-US" sz="2700" kern="1200"/>
            <a:t>, and </a:t>
          </a:r>
          <a:r>
            <a:rPr lang="en-US" sz="2700" b="1" kern="1200"/>
            <a:t>Rivers</a:t>
          </a:r>
          <a:r>
            <a:rPr lang="en-US" sz="2700" kern="1200"/>
            <a:t>.</a:t>
          </a:r>
        </a:p>
      </dsp:txBody>
      <dsp:txXfrm>
        <a:off x="0" y="1384035"/>
        <a:ext cx="6900512" cy="1384035"/>
      </dsp:txXfrm>
    </dsp:sp>
    <dsp:sp modelId="{7BACB9C7-C649-4EE1-9BE3-7CD2557C02FE}">
      <dsp:nvSpPr>
        <dsp:cNvPr id="0" name=""/>
        <dsp:cNvSpPr/>
      </dsp:nvSpPr>
      <dsp:spPr>
        <a:xfrm>
          <a:off x="0" y="2768070"/>
          <a:ext cx="6900512" cy="0"/>
        </a:xfrm>
        <a:prstGeom prst="line">
          <a:avLst/>
        </a:prstGeom>
        <a:solidFill>
          <a:schemeClr val="accent2">
            <a:hueOff val="4295743"/>
            <a:satOff val="-12329"/>
            <a:lumOff val="-19739"/>
            <a:alphaOff val="0"/>
          </a:schemeClr>
        </a:solidFill>
        <a:ln w="19050" cap="flat" cmpd="sng" algn="ctr">
          <a:solidFill>
            <a:schemeClr val="accent2">
              <a:hueOff val="4295743"/>
              <a:satOff val="-12329"/>
              <a:lumOff val="-1973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E962C9-43A4-4885-988B-9441061412C0}">
      <dsp:nvSpPr>
        <dsp:cNvPr id="0" name=""/>
        <dsp:cNvSpPr/>
      </dsp:nvSpPr>
      <dsp:spPr>
        <a:xfrm>
          <a:off x="0" y="276807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b="1" kern="1200"/>
            <a:t>Product Risk:</a:t>
          </a:r>
          <a:r>
            <a:rPr lang="en-US" sz="2700" kern="1200"/>
            <a:t> The highest-risk product categories are </a:t>
          </a:r>
          <a:r>
            <a:rPr lang="en-US" sz="2700" b="1" kern="1200"/>
            <a:t>Noodles</a:t>
          </a:r>
          <a:r>
            <a:rPr lang="en-US" sz="2700" kern="1200"/>
            <a:t> and </a:t>
          </a:r>
          <a:r>
            <a:rPr lang="en-US" sz="2700" b="1" kern="1200"/>
            <a:t>Milk &amp; Dairy</a:t>
          </a:r>
          <a:r>
            <a:rPr lang="en-US" sz="2700" kern="1200"/>
            <a:t>.</a:t>
          </a:r>
        </a:p>
      </dsp:txBody>
      <dsp:txXfrm>
        <a:off x="0" y="2768070"/>
        <a:ext cx="6900512" cy="1384035"/>
      </dsp:txXfrm>
    </dsp:sp>
    <dsp:sp modelId="{340A3764-E0D7-4D37-8A9D-CF13A81C24D8}">
      <dsp:nvSpPr>
        <dsp:cNvPr id="0" name=""/>
        <dsp:cNvSpPr/>
      </dsp:nvSpPr>
      <dsp:spPr>
        <a:xfrm>
          <a:off x="0" y="4152105"/>
          <a:ext cx="6900512" cy="0"/>
        </a:xfrm>
        <a:prstGeom prst="line">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E7880B-EFC6-4A7B-9F09-3079667C59BF}">
      <dsp:nvSpPr>
        <dsp:cNvPr id="0" name=""/>
        <dsp:cNvSpPr/>
      </dsp:nvSpPr>
      <dsp:spPr>
        <a:xfrm>
          <a:off x="0" y="415210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b="1" kern="1200"/>
            <a:t>Actionable List:</a:t>
          </a:r>
          <a:r>
            <a:rPr lang="en-US" sz="2700" kern="1200"/>
            <a:t> The dashboard provides a prioritized, real-time list of top customers to target for retention.</a:t>
          </a:r>
        </a:p>
      </dsp:txBody>
      <dsp:txXfrm>
        <a:off x="0" y="4152105"/>
        <a:ext cx="6900512" cy="13840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C63B30-5B8F-40ED-B0C7-5A97C2FC5928}">
      <dsp:nvSpPr>
        <dsp:cNvPr id="0" name=""/>
        <dsp:cNvSpPr/>
      </dsp:nvSpPr>
      <dsp:spPr>
        <a:xfrm>
          <a:off x="0" y="0"/>
          <a:ext cx="6900512"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E76203-8D28-4532-9330-5CFFF13E5484}">
      <dsp:nvSpPr>
        <dsp:cNvPr id="0" name=""/>
        <dsp:cNvSpPr/>
      </dsp:nvSpPr>
      <dsp:spPr>
        <a:xfrm>
          <a:off x="0" y="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Project successfully built a complete, end-to-end data science solution.</a:t>
          </a:r>
        </a:p>
      </dsp:txBody>
      <dsp:txXfrm>
        <a:off x="0" y="0"/>
        <a:ext cx="6900512" cy="1384035"/>
      </dsp:txXfrm>
    </dsp:sp>
    <dsp:sp modelId="{618DA56B-86BE-4980-AA3C-781C58E4E132}">
      <dsp:nvSpPr>
        <dsp:cNvPr id="0" name=""/>
        <dsp:cNvSpPr/>
      </dsp:nvSpPr>
      <dsp:spPr>
        <a:xfrm>
          <a:off x="0" y="1384035"/>
          <a:ext cx="6900512"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606CB7-FEE9-4E5A-B770-F656B40F4A2D}">
      <dsp:nvSpPr>
        <dsp:cNvPr id="0" name=""/>
        <dsp:cNvSpPr/>
      </dsp:nvSpPr>
      <dsp:spPr>
        <a:xfrm>
          <a:off x="0" y="138403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The solution is </a:t>
          </a:r>
          <a:r>
            <a:rPr lang="en-US" sz="3200" b="1" kern="1200"/>
            <a:t>production-ready</a:t>
          </a:r>
          <a:r>
            <a:rPr lang="en-US" sz="3200" kern="1200"/>
            <a:t> and scalable for live data.</a:t>
          </a:r>
        </a:p>
      </dsp:txBody>
      <dsp:txXfrm>
        <a:off x="0" y="1384035"/>
        <a:ext cx="6900512" cy="1384035"/>
      </dsp:txXfrm>
    </dsp:sp>
    <dsp:sp modelId="{81D33313-A846-42DF-9D46-F9A9A9C06F5F}">
      <dsp:nvSpPr>
        <dsp:cNvPr id="0" name=""/>
        <dsp:cNvSpPr/>
      </dsp:nvSpPr>
      <dsp:spPr>
        <a:xfrm>
          <a:off x="0" y="2768070"/>
          <a:ext cx="6900512"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BF11C0-8FFF-4314-A4A8-7146DDBF18AA}">
      <dsp:nvSpPr>
        <dsp:cNvPr id="0" name=""/>
        <dsp:cNvSpPr/>
      </dsp:nvSpPr>
      <dsp:spPr>
        <a:xfrm>
          <a:off x="0" y="276807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It bridges the gap between technical analysis and business strategy.</a:t>
          </a:r>
        </a:p>
      </dsp:txBody>
      <dsp:txXfrm>
        <a:off x="0" y="2768070"/>
        <a:ext cx="6900512" cy="1384035"/>
      </dsp:txXfrm>
    </dsp:sp>
    <dsp:sp modelId="{FC3936D6-A1BD-48BC-ACFF-E599B6132082}">
      <dsp:nvSpPr>
        <dsp:cNvPr id="0" name=""/>
        <dsp:cNvSpPr/>
      </dsp:nvSpPr>
      <dsp:spPr>
        <a:xfrm>
          <a:off x="0" y="4152105"/>
          <a:ext cx="6900512"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4A748A-4638-43EA-8447-0CECB3ED6D86}">
      <dsp:nvSpPr>
        <dsp:cNvPr id="0" name=""/>
        <dsp:cNvSpPr/>
      </dsp:nvSpPr>
      <dsp:spPr>
        <a:xfrm>
          <a:off x="0" y="415210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a:t>Q&amp;A?</a:t>
          </a:r>
        </a:p>
      </dsp:txBody>
      <dsp:txXfrm>
        <a:off x="0" y="4152105"/>
        <a:ext cx="6900512" cy="138403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F97CD-6A9C-4086-BB7E-BFFC28FA4210}" type="datetimeFigureOut">
              <a:rPr lang="en-US" smtClean="0"/>
              <a:t>9/22/2025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8BF98F-2B29-4B9C-AB39-5D5E07BD6F9B}" type="slidenum">
              <a:rPr lang="en-US" smtClean="0"/>
              <a:t>‹#›</a:t>
            </a:fld>
            <a:endParaRPr lang="en-US"/>
          </a:p>
        </p:txBody>
      </p:sp>
    </p:spTree>
    <p:extLst>
      <p:ext uri="{BB962C8B-B14F-4D97-AF65-F5344CB8AC3E}">
        <p14:creationId xmlns:p14="http://schemas.microsoft.com/office/powerpoint/2010/main" val="3145220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morning/afternoon. My name is Henry Dibie. Today, I'd like to walk you through a project I built to address a critical business problem: customer churn.</a:t>
            </a:r>
          </a:p>
        </p:txBody>
      </p:sp>
      <p:sp>
        <p:nvSpPr>
          <p:cNvPr id="4" name="Slide Number Placeholder 3"/>
          <p:cNvSpPr>
            <a:spLocks noGrp="1"/>
          </p:cNvSpPr>
          <p:nvPr>
            <p:ph type="sldNum" sz="quarter" idx="5"/>
          </p:nvPr>
        </p:nvSpPr>
        <p:spPr/>
        <p:txBody>
          <a:bodyPr/>
          <a:lstStyle/>
          <a:p>
            <a:fld id="{948BF98F-2B29-4B9C-AB39-5D5E07BD6F9B}" type="slidenum">
              <a:rPr lang="en-US" smtClean="0"/>
              <a:t>1</a:t>
            </a:fld>
            <a:endParaRPr lang="en-US"/>
          </a:p>
        </p:txBody>
      </p:sp>
    </p:spTree>
    <p:extLst>
      <p:ext uri="{BB962C8B-B14F-4D97-AF65-F5344CB8AC3E}">
        <p14:creationId xmlns:p14="http://schemas.microsoft.com/office/powerpoint/2010/main" val="2443561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 business struggles with customer churn. I call it 'the leaky bucket' problem. My project's goal was simple: to build a solution that could predict which customers were most likely to leave, giving the business a chance to retain them.</a:t>
            </a:r>
          </a:p>
        </p:txBody>
      </p:sp>
      <p:sp>
        <p:nvSpPr>
          <p:cNvPr id="4" name="Slide Number Placeholder 3"/>
          <p:cNvSpPr>
            <a:spLocks noGrp="1"/>
          </p:cNvSpPr>
          <p:nvPr>
            <p:ph type="sldNum" sz="quarter" idx="5"/>
          </p:nvPr>
        </p:nvSpPr>
        <p:spPr/>
        <p:txBody>
          <a:bodyPr/>
          <a:lstStyle/>
          <a:p>
            <a:fld id="{948BF98F-2B29-4B9C-AB39-5D5E07BD6F9B}" type="slidenum">
              <a:rPr lang="en-US" smtClean="0"/>
              <a:t>2</a:t>
            </a:fld>
            <a:endParaRPr lang="en-US"/>
          </a:p>
        </p:txBody>
      </p:sp>
    </p:spTree>
    <p:extLst>
      <p:ext uri="{BB962C8B-B14F-4D97-AF65-F5344CB8AC3E}">
        <p14:creationId xmlns:p14="http://schemas.microsoft.com/office/powerpoint/2010/main" val="2550941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took an end-to-end approach, building a complete pipeline. It starts with a predictive engine in Python, where I trained a machine learning model, and it ends with a final, professional dashboard in Power BI, which is the product the business would use.</a:t>
            </a:r>
          </a:p>
        </p:txBody>
      </p:sp>
      <p:sp>
        <p:nvSpPr>
          <p:cNvPr id="4" name="Slide Number Placeholder 3"/>
          <p:cNvSpPr>
            <a:spLocks noGrp="1"/>
          </p:cNvSpPr>
          <p:nvPr>
            <p:ph type="sldNum" sz="quarter" idx="5"/>
          </p:nvPr>
        </p:nvSpPr>
        <p:spPr/>
        <p:txBody>
          <a:bodyPr/>
          <a:lstStyle/>
          <a:p>
            <a:fld id="{948BF98F-2B29-4B9C-AB39-5D5E07BD6F9B}" type="slidenum">
              <a:rPr lang="en-US" smtClean="0"/>
              <a:t>3</a:t>
            </a:fld>
            <a:endParaRPr lang="en-US"/>
          </a:p>
        </p:txBody>
      </p:sp>
    </p:spTree>
    <p:extLst>
      <p:ext uri="{BB962C8B-B14F-4D97-AF65-F5344CB8AC3E}">
        <p14:creationId xmlns:p14="http://schemas.microsoft.com/office/powerpoint/2010/main" val="1455286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building a single model, I performed extensive Exploratory Data Analysis. This is where I found the key insights that would power the rest of the project. I discovered that customers who churned tended to have lower order frequency and lower total spending, which told me what features were most important to engineer for the model.</a:t>
            </a:r>
          </a:p>
        </p:txBody>
      </p:sp>
      <p:sp>
        <p:nvSpPr>
          <p:cNvPr id="4" name="Slide Number Placeholder 3"/>
          <p:cNvSpPr>
            <a:spLocks noGrp="1"/>
          </p:cNvSpPr>
          <p:nvPr>
            <p:ph type="sldNum" sz="quarter" idx="5"/>
          </p:nvPr>
        </p:nvSpPr>
        <p:spPr/>
        <p:txBody>
          <a:bodyPr/>
          <a:lstStyle/>
          <a:p>
            <a:fld id="{948BF98F-2B29-4B9C-AB39-5D5E07BD6F9B}" type="slidenum">
              <a:rPr lang="en-US" smtClean="0"/>
              <a:t>4</a:t>
            </a:fld>
            <a:endParaRPr lang="en-US"/>
          </a:p>
        </p:txBody>
      </p:sp>
    </p:spTree>
    <p:extLst>
      <p:ext uri="{BB962C8B-B14F-4D97-AF65-F5344CB8AC3E}">
        <p14:creationId xmlns:p14="http://schemas.microsoft.com/office/powerpoint/2010/main" val="3577196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core of the project is the predictive model. I engineered features to capture customer behavior. After testing a few models, I chose Logistic Regression. Its ROC AUC score of 0.763 is considered a very strong result for predicting human behavior, and it allows me to explain the predictions easily to stakeholders.</a:t>
            </a:r>
          </a:p>
        </p:txBody>
      </p:sp>
      <p:sp>
        <p:nvSpPr>
          <p:cNvPr id="4" name="Slide Number Placeholder 3"/>
          <p:cNvSpPr>
            <a:spLocks noGrp="1"/>
          </p:cNvSpPr>
          <p:nvPr>
            <p:ph type="sldNum" sz="quarter" idx="5"/>
          </p:nvPr>
        </p:nvSpPr>
        <p:spPr/>
        <p:txBody>
          <a:bodyPr/>
          <a:lstStyle/>
          <a:p>
            <a:fld id="{948BF98F-2B29-4B9C-AB39-5D5E07BD6F9B}" type="slidenum">
              <a:rPr lang="en-US" smtClean="0"/>
              <a:t>5</a:t>
            </a:fld>
            <a:endParaRPr lang="en-US"/>
          </a:p>
        </p:txBody>
      </p:sp>
    </p:spTree>
    <p:extLst>
      <p:ext uri="{BB962C8B-B14F-4D97-AF65-F5344CB8AC3E}">
        <p14:creationId xmlns:p14="http://schemas.microsoft.com/office/powerpoint/2010/main" val="800137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final product. It connects my predictive model to the business team. The dashboard is interactive, allowing them to filter and explore insights on their own. It provides a single source of truth for all of our customer retention efforts.</a:t>
            </a:r>
          </a:p>
        </p:txBody>
      </p:sp>
      <p:sp>
        <p:nvSpPr>
          <p:cNvPr id="4" name="Slide Number Placeholder 3"/>
          <p:cNvSpPr>
            <a:spLocks noGrp="1"/>
          </p:cNvSpPr>
          <p:nvPr>
            <p:ph type="sldNum" sz="quarter" idx="5"/>
          </p:nvPr>
        </p:nvSpPr>
        <p:spPr/>
        <p:txBody>
          <a:bodyPr/>
          <a:lstStyle/>
          <a:p>
            <a:fld id="{948BF98F-2B29-4B9C-AB39-5D5E07BD6F9B}" type="slidenum">
              <a:rPr lang="en-US" smtClean="0"/>
              <a:t>6</a:t>
            </a:fld>
            <a:endParaRPr lang="en-US"/>
          </a:p>
        </p:txBody>
      </p:sp>
    </p:spTree>
    <p:extLst>
      <p:ext uri="{BB962C8B-B14F-4D97-AF65-F5344CB8AC3E}">
        <p14:creationId xmlns:p14="http://schemas.microsoft.com/office/powerpoint/2010/main" val="10274367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shows the real value of the project. We can see high-level metrics, but we can also get granular. The dashboard identifies which states and products are most affected and, most importantly, provides a prioritized list of specific customers for the sales or marketing team to reach out to. The currency format on Customer Lifetime Value also makes it easy to understand the potential value of each customer they save.</a:t>
            </a:r>
          </a:p>
        </p:txBody>
      </p:sp>
      <p:sp>
        <p:nvSpPr>
          <p:cNvPr id="4" name="Slide Number Placeholder 3"/>
          <p:cNvSpPr>
            <a:spLocks noGrp="1"/>
          </p:cNvSpPr>
          <p:nvPr>
            <p:ph type="sldNum" sz="quarter" idx="5"/>
          </p:nvPr>
        </p:nvSpPr>
        <p:spPr/>
        <p:txBody>
          <a:bodyPr/>
          <a:lstStyle/>
          <a:p>
            <a:fld id="{948BF98F-2B29-4B9C-AB39-5D5E07BD6F9B}" type="slidenum">
              <a:rPr lang="en-US" smtClean="0"/>
              <a:t>7</a:t>
            </a:fld>
            <a:endParaRPr lang="en-US"/>
          </a:p>
        </p:txBody>
      </p:sp>
    </p:spTree>
    <p:extLst>
      <p:ext uri="{BB962C8B-B14F-4D97-AF65-F5344CB8AC3E}">
        <p14:creationId xmlns:p14="http://schemas.microsoft.com/office/powerpoint/2010/main" val="2537990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this project demonstrates my ability to take a business problem and deliver a complete, actionable solution. The pipeline is designed to be modular and ready for deployment in a real-world environment. I'd be happy to answer any questions you have.</a:t>
            </a:r>
          </a:p>
        </p:txBody>
      </p:sp>
      <p:sp>
        <p:nvSpPr>
          <p:cNvPr id="4" name="Slide Number Placeholder 3"/>
          <p:cNvSpPr>
            <a:spLocks noGrp="1"/>
          </p:cNvSpPr>
          <p:nvPr>
            <p:ph type="sldNum" sz="quarter" idx="5"/>
          </p:nvPr>
        </p:nvSpPr>
        <p:spPr/>
        <p:txBody>
          <a:bodyPr/>
          <a:lstStyle/>
          <a:p>
            <a:fld id="{948BF98F-2B29-4B9C-AB39-5D5E07BD6F9B}" type="slidenum">
              <a:rPr lang="en-US" smtClean="0"/>
              <a:t>8</a:t>
            </a:fld>
            <a:endParaRPr lang="en-US"/>
          </a:p>
        </p:txBody>
      </p:sp>
    </p:spTree>
    <p:extLst>
      <p:ext uri="{BB962C8B-B14F-4D97-AF65-F5344CB8AC3E}">
        <p14:creationId xmlns:p14="http://schemas.microsoft.com/office/powerpoint/2010/main" val="4271325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2FD72-1606-EB1B-9785-7A7C63CA6C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A8FB0E4-A9C2-473E-BE06-0E830CD7DC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AC5AA-48B3-B41A-5C80-29AD57EC2069}"/>
              </a:ext>
            </a:extLst>
          </p:cNvPr>
          <p:cNvSpPr>
            <a:spLocks noGrp="1"/>
          </p:cNvSpPr>
          <p:nvPr>
            <p:ph type="dt" sz="half" idx="10"/>
          </p:nvPr>
        </p:nvSpPr>
        <p:spPr/>
        <p:txBody>
          <a:bodyPr/>
          <a:lstStyle/>
          <a:p>
            <a:fld id="{5D088D27-770A-416B-A4A9-7127FBC2AE44}" type="datetimeFigureOut">
              <a:rPr lang="en-US" smtClean="0"/>
              <a:t>9/22/2025</a:t>
            </a:fld>
            <a:endParaRPr lang="en-US"/>
          </a:p>
        </p:txBody>
      </p:sp>
      <p:sp>
        <p:nvSpPr>
          <p:cNvPr id="5" name="Footer Placeholder 4">
            <a:extLst>
              <a:ext uri="{FF2B5EF4-FFF2-40B4-BE49-F238E27FC236}">
                <a16:creationId xmlns:a16="http://schemas.microsoft.com/office/drawing/2014/main" id="{942EF58F-7617-7EC6-EB19-29E5B26B42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7CB181-F441-D75C-46C0-6BDEBBCE20C2}"/>
              </a:ext>
            </a:extLst>
          </p:cNvPr>
          <p:cNvSpPr>
            <a:spLocks noGrp="1"/>
          </p:cNvSpPr>
          <p:nvPr>
            <p:ph type="sldNum" sz="quarter" idx="12"/>
          </p:nvPr>
        </p:nvSpPr>
        <p:spPr/>
        <p:txBody>
          <a:bodyPr/>
          <a:lstStyle/>
          <a:p>
            <a:fld id="{CA86235B-75B6-49C6-B7A9-F9FF84FD393D}" type="slidenum">
              <a:rPr lang="en-US" smtClean="0"/>
              <a:t>‹#›</a:t>
            </a:fld>
            <a:endParaRPr lang="en-US"/>
          </a:p>
        </p:txBody>
      </p:sp>
    </p:spTree>
    <p:extLst>
      <p:ext uri="{BB962C8B-B14F-4D97-AF65-F5344CB8AC3E}">
        <p14:creationId xmlns:p14="http://schemas.microsoft.com/office/powerpoint/2010/main" val="2466796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21A01-4037-6089-CB48-50CFEFF55B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12F859-DD9E-709E-7E28-7AFA65E67A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EB274F-00D0-2F07-E2DB-5B6EB84152EA}"/>
              </a:ext>
            </a:extLst>
          </p:cNvPr>
          <p:cNvSpPr>
            <a:spLocks noGrp="1"/>
          </p:cNvSpPr>
          <p:nvPr>
            <p:ph type="dt" sz="half" idx="10"/>
          </p:nvPr>
        </p:nvSpPr>
        <p:spPr/>
        <p:txBody>
          <a:bodyPr/>
          <a:lstStyle/>
          <a:p>
            <a:fld id="{5D088D27-770A-416B-A4A9-7127FBC2AE44}" type="datetimeFigureOut">
              <a:rPr lang="en-US" smtClean="0"/>
              <a:t>9/22/2025</a:t>
            </a:fld>
            <a:endParaRPr lang="en-US"/>
          </a:p>
        </p:txBody>
      </p:sp>
      <p:sp>
        <p:nvSpPr>
          <p:cNvPr id="5" name="Footer Placeholder 4">
            <a:extLst>
              <a:ext uri="{FF2B5EF4-FFF2-40B4-BE49-F238E27FC236}">
                <a16:creationId xmlns:a16="http://schemas.microsoft.com/office/drawing/2014/main" id="{255776A1-B834-7EEC-C590-7CBE94A78D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99C4BC-0F65-F98E-42A8-33E16C9AFD30}"/>
              </a:ext>
            </a:extLst>
          </p:cNvPr>
          <p:cNvSpPr>
            <a:spLocks noGrp="1"/>
          </p:cNvSpPr>
          <p:nvPr>
            <p:ph type="sldNum" sz="quarter" idx="12"/>
          </p:nvPr>
        </p:nvSpPr>
        <p:spPr/>
        <p:txBody>
          <a:bodyPr/>
          <a:lstStyle/>
          <a:p>
            <a:fld id="{CA86235B-75B6-49C6-B7A9-F9FF84FD393D}" type="slidenum">
              <a:rPr lang="en-US" smtClean="0"/>
              <a:t>‹#›</a:t>
            </a:fld>
            <a:endParaRPr lang="en-US"/>
          </a:p>
        </p:txBody>
      </p:sp>
    </p:spTree>
    <p:extLst>
      <p:ext uri="{BB962C8B-B14F-4D97-AF65-F5344CB8AC3E}">
        <p14:creationId xmlns:p14="http://schemas.microsoft.com/office/powerpoint/2010/main" val="1102596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BA6DCD-04CC-2EAF-0E85-A0DEEA2B48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C058C5-E52F-49B5-6ACA-03DA390DCC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BFE482-91B3-A8D4-FE7C-3E948134D2C2}"/>
              </a:ext>
            </a:extLst>
          </p:cNvPr>
          <p:cNvSpPr>
            <a:spLocks noGrp="1"/>
          </p:cNvSpPr>
          <p:nvPr>
            <p:ph type="dt" sz="half" idx="10"/>
          </p:nvPr>
        </p:nvSpPr>
        <p:spPr/>
        <p:txBody>
          <a:bodyPr/>
          <a:lstStyle/>
          <a:p>
            <a:fld id="{5D088D27-770A-416B-A4A9-7127FBC2AE44}" type="datetimeFigureOut">
              <a:rPr lang="en-US" smtClean="0"/>
              <a:t>9/22/2025</a:t>
            </a:fld>
            <a:endParaRPr lang="en-US"/>
          </a:p>
        </p:txBody>
      </p:sp>
      <p:sp>
        <p:nvSpPr>
          <p:cNvPr id="5" name="Footer Placeholder 4">
            <a:extLst>
              <a:ext uri="{FF2B5EF4-FFF2-40B4-BE49-F238E27FC236}">
                <a16:creationId xmlns:a16="http://schemas.microsoft.com/office/drawing/2014/main" id="{CF8EE0D0-F25C-71A9-75EF-9AE61D0E43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D30E07-EF6B-D2E3-B566-857A016E76DE}"/>
              </a:ext>
            </a:extLst>
          </p:cNvPr>
          <p:cNvSpPr>
            <a:spLocks noGrp="1"/>
          </p:cNvSpPr>
          <p:nvPr>
            <p:ph type="sldNum" sz="quarter" idx="12"/>
          </p:nvPr>
        </p:nvSpPr>
        <p:spPr/>
        <p:txBody>
          <a:bodyPr/>
          <a:lstStyle/>
          <a:p>
            <a:fld id="{CA86235B-75B6-49C6-B7A9-F9FF84FD393D}" type="slidenum">
              <a:rPr lang="en-US" smtClean="0"/>
              <a:t>‹#›</a:t>
            </a:fld>
            <a:endParaRPr lang="en-US"/>
          </a:p>
        </p:txBody>
      </p:sp>
    </p:spTree>
    <p:extLst>
      <p:ext uri="{BB962C8B-B14F-4D97-AF65-F5344CB8AC3E}">
        <p14:creationId xmlns:p14="http://schemas.microsoft.com/office/powerpoint/2010/main" val="1671503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52A8A-61C3-93FE-0D86-97CC7D3B86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65EBA6-F55C-454B-D29C-7FB8EEFF11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5FC1C9-B18D-D5CF-231F-FFC474E3C301}"/>
              </a:ext>
            </a:extLst>
          </p:cNvPr>
          <p:cNvSpPr>
            <a:spLocks noGrp="1"/>
          </p:cNvSpPr>
          <p:nvPr>
            <p:ph type="dt" sz="half" idx="10"/>
          </p:nvPr>
        </p:nvSpPr>
        <p:spPr/>
        <p:txBody>
          <a:bodyPr/>
          <a:lstStyle/>
          <a:p>
            <a:fld id="{5D088D27-770A-416B-A4A9-7127FBC2AE44}" type="datetimeFigureOut">
              <a:rPr lang="en-US" smtClean="0"/>
              <a:t>9/22/2025</a:t>
            </a:fld>
            <a:endParaRPr lang="en-US"/>
          </a:p>
        </p:txBody>
      </p:sp>
      <p:sp>
        <p:nvSpPr>
          <p:cNvPr id="5" name="Footer Placeholder 4">
            <a:extLst>
              <a:ext uri="{FF2B5EF4-FFF2-40B4-BE49-F238E27FC236}">
                <a16:creationId xmlns:a16="http://schemas.microsoft.com/office/drawing/2014/main" id="{B6FCC98C-DC81-D6FD-052B-469C433D4F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50DCE9-3B1A-8EDD-CB04-68E6CE058571}"/>
              </a:ext>
            </a:extLst>
          </p:cNvPr>
          <p:cNvSpPr>
            <a:spLocks noGrp="1"/>
          </p:cNvSpPr>
          <p:nvPr>
            <p:ph type="sldNum" sz="quarter" idx="12"/>
          </p:nvPr>
        </p:nvSpPr>
        <p:spPr/>
        <p:txBody>
          <a:bodyPr/>
          <a:lstStyle/>
          <a:p>
            <a:fld id="{CA86235B-75B6-49C6-B7A9-F9FF84FD393D}" type="slidenum">
              <a:rPr lang="en-US" smtClean="0"/>
              <a:t>‹#›</a:t>
            </a:fld>
            <a:endParaRPr lang="en-US"/>
          </a:p>
        </p:txBody>
      </p:sp>
    </p:spTree>
    <p:extLst>
      <p:ext uri="{BB962C8B-B14F-4D97-AF65-F5344CB8AC3E}">
        <p14:creationId xmlns:p14="http://schemas.microsoft.com/office/powerpoint/2010/main" val="4229466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5F4CC-B172-FA74-2C64-9F6F914AFB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C4375C7-575B-93A1-85DF-F09DD188DD1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BB2513-09B2-788D-337B-C87C9A4DF172}"/>
              </a:ext>
            </a:extLst>
          </p:cNvPr>
          <p:cNvSpPr>
            <a:spLocks noGrp="1"/>
          </p:cNvSpPr>
          <p:nvPr>
            <p:ph type="dt" sz="half" idx="10"/>
          </p:nvPr>
        </p:nvSpPr>
        <p:spPr/>
        <p:txBody>
          <a:bodyPr/>
          <a:lstStyle/>
          <a:p>
            <a:fld id="{5D088D27-770A-416B-A4A9-7127FBC2AE44}" type="datetimeFigureOut">
              <a:rPr lang="en-US" smtClean="0"/>
              <a:t>9/22/2025</a:t>
            </a:fld>
            <a:endParaRPr lang="en-US"/>
          </a:p>
        </p:txBody>
      </p:sp>
      <p:sp>
        <p:nvSpPr>
          <p:cNvPr id="5" name="Footer Placeholder 4">
            <a:extLst>
              <a:ext uri="{FF2B5EF4-FFF2-40B4-BE49-F238E27FC236}">
                <a16:creationId xmlns:a16="http://schemas.microsoft.com/office/drawing/2014/main" id="{246769DC-B326-FA73-C4FF-9E12E17D1F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796378-692A-BADD-DE1A-A109AC63237C}"/>
              </a:ext>
            </a:extLst>
          </p:cNvPr>
          <p:cNvSpPr>
            <a:spLocks noGrp="1"/>
          </p:cNvSpPr>
          <p:nvPr>
            <p:ph type="sldNum" sz="quarter" idx="12"/>
          </p:nvPr>
        </p:nvSpPr>
        <p:spPr/>
        <p:txBody>
          <a:bodyPr/>
          <a:lstStyle/>
          <a:p>
            <a:fld id="{CA86235B-75B6-49C6-B7A9-F9FF84FD393D}" type="slidenum">
              <a:rPr lang="en-US" smtClean="0"/>
              <a:t>‹#›</a:t>
            </a:fld>
            <a:endParaRPr lang="en-US"/>
          </a:p>
        </p:txBody>
      </p:sp>
    </p:spTree>
    <p:extLst>
      <p:ext uri="{BB962C8B-B14F-4D97-AF65-F5344CB8AC3E}">
        <p14:creationId xmlns:p14="http://schemas.microsoft.com/office/powerpoint/2010/main" val="2556422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A0054-224F-851E-4E31-36D59AD661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6C8E9D-6963-FD85-C29A-74FDDB6FFA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D33B9C-DDBA-65B3-55DE-FEDBDDE1A4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1F7047-54D4-41FD-CC93-6D0B7D79B23F}"/>
              </a:ext>
            </a:extLst>
          </p:cNvPr>
          <p:cNvSpPr>
            <a:spLocks noGrp="1"/>
          </p:cNvSpPr>
          <p:nvPr>
            <p:ph type="dt" sz="half" idx="10"/>
          </p:nvPr>
        </p:nvSpPr>
        <p:spPr/>
        <p:txBody>
          <a:bodyPr/>
          <a:lstStyle/>
          <a:p>
            <a:fld id="{5D088D27-770A-416B-A4A9-7127FBC2AE44}" type="datetimeFigureOut">
              <a:rPr lang="en-US" smtClean="0"/>
              <a:t>9/22/2025</a:t>
            </a:fld>
            <a:endParaRPr lang="en-US"/>
          </a:p>
        </p:txBody>
      </p:sp>
      <p:sp>
        <p:nvSpPr>
          <p:cNvPr id="6" name="Footer Placeholder 5">
            <a:extLst>
              <a:ext uri="{FF2B5EF4-FFF2-40B4-BE49-F238E27FC236}">
                <a16:creationId xmlns:a16="http://schemas.microsoft.com/office/drawing/2014/main" id="{EDFC1704-0D92-A47F-802F-19D59113FF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83984E-9C9A-647A-1277-8D1303C7AA0E}"/>
              </a:ext>
            </a:extLst>
          </p:cNvPr>
          <p:cNvSpPr>
            <a:spLocks noGrp="1"/>
          </p:cNvSpPr>
          <p:nvPr>
            <p:ph type="sldNum" sz="quarter" idx="12"/>
          </p:nvPr>
        </p:nvSpPr>
        <p:spPr/>
        <p:txBody>
          <a:bodyPr/>
          <a:lstStyle/>
          <a:p>
            <a:fld id="{CA86235B-75B6-49C6-B7A9-F9FF84FD393D}" type="slidenum">
              <a:rPr lang="en-US" smtClean="0"/>
              <a:t>‹#›</a:t>
            </a:fld>
            <a:endParaRPr lang="en-US"/>
          </a:p>
        </p:txBody>
      </p:sp>
    </p:spTree>
    <p:extLst>
      <p:ext uri="{BB962C8B-B14F-4D97-AF65-F5344CB8AC3E}">
        <p14:creationId xmlns:p14="http://schemas.microsoft.com/office/powerpoint/2010/main" val="3592005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DCFB2-C0E9-C65E-DC72-F19918D908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C569BC3-39DA-18A2-D82B-CB0FA64B1F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C02C1D-610D-6863-7AA1-BFB14D8BF7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B47B61C-DE5A-073B-2B0B-CA2F228FE6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661A57-7BAF-B82A-1B40-544F69D078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FEA8D26-9727-3D56-1BBF-8A667920CADF}"/>
              </a:ext>
            </a:extLst>
          </p:cNvPr>
          <p:cNvSpPr>
            <a:spLocks noGrp="1"/>
          </p:cNvSpPr>
          <p:nvPr>
            <p:ph type="dt" sz="half" idx="10"/>
          </p:nvPr>
        </p:nvSpPr>
        <p:spPr/>
        <p:txBody>
          <a:bodyPr/>
          <a:lstStyle/>
          <a:p>
            <a:fld id="{5D088D27-770A-416B-A4A9-7127FBC2AE44}" type="datetimeFigureOut">
              <a:rPr lang="en-US" smtClean="0"/>
              <a:t>9/22/2025</a:t>
            </a:fld>
            <a:endParaRPr lang="en-US"/>
          </a:p>
        </p:txBody>
      </p:sp>
      <p:sp>
        <p:nvSpPr>
          <p:cNvPr id="8" name="Footer Placeholder 7">
            <a:extLst>
              <a:ext uri="{FF2B5EF4-FFF2-40B4-BE49-F238E27FC236}">
                <a16:creationId xmlns:a16="http://schemas.microsoft.com/office/drawing/2014/main" id="{481BB37C-81A3-4488-7AA1-5B247057C0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9743490-BA76-53CA-1E75-46A70BCCEB47}"/>
              </a:ext>
            </a:extLst>
          </p:cNvPr>
          <p:cNvSpPr>
            <a:spLocks noGrp="1"/>
          </p:cNvSpPr>
          <p:nvPr>
            <p:ph type="sldNum" sz="quarter" idx="12"/>
          </p:nvPr>
        </p:nvSpPr>
        <p:spPr/>
        <p:txBody>
          <a:bodyPr/>
          <a:lstStyle/>
          <a:p>
            <a:fld id="{CA86235B-75B6-49C6-B7A9-F9FF84FD393D}" type="slidenum">
              <a:rPr lang="en-US" smtClean="0"/>
              <a:t>‹#›</a:t>
            </a:fld>
            <a:endParaRPr lang="en-US"/>
          </a:p>
        </p:txBody>
      </p:sp>
    </p:spTree>
    <p:extLst>
      <p:ext uri="{BB962C8B-B14F-4D97-AF65-F5344CB8AC3E}">
        <p14:creationId xmlns:p14="http://schemas.microsoft.com/office/powerpoint/2010/main" val="937906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58434-F363-105E-CA03-8B0D117FC79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CE7788B-91DD-3716-452A-2A408C2642DA}"/>
              </a:ext>
            </a:extLst>
          </p:cNvPr>
          <p:cNvSpPr>
            <a:spLocks noGrp="1"/>
          </p:cNvSpPr>
          <p:nvPr>
            <p:ph type="dt" sz="half" idx="10"/>
          </p:nvPr>
        </p:nvSpPr>
        <p:spPr/>
        <p:txBody>
          <a:bodyPr/>
          <a:lstStyle/>
          <a:p>
            <a:fld id="{5D088D27-770A-416B-A4A9-7127FBC2AE44}" type="datetimeFigureOut">
              <a:rPr lang="en-US" smtClean="0"/>
              <a:t>9/22/2025</a:t>
            </a:fld>
            <a:endParaRPr lang="en-US"/>
          </a:p>
        </p:txBody>
      </p:sp>
      <p:sp>
        <p:nvSpPr>
          <p:cNvPr id="4" name="Footer Placeholder 3">
            <a:extLst>
              <a:ext uri="{FF2B5EF4-FFF2-40B4-BE49-F238E27FC236}">
                <a16:creationId xmlns:a16="http://schemas.microsoft.com/office/drawing/2014/main" id="{6BAC2893-018F-EEE3-336C-F7F7072C8D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818CF73-C276-C159-DA6D-15B6CF8D2618}"/>
              </a:ext>
            </a:extLst>
          </p:cNvPr>
          <p:cNvSpPr>
            <a:spLocks noGrp="1"/>
          </p:cNvSpPr>
          <p:nvPr>
            <p:ph type="sldNum" sz="quarter" idx="12"/>
          </p:nvPr>
        </p:nvSpPr>
        <p:spPr/>
        <p:txBody>
          <a:bodyPr/>
          <a:lstStyle/>
          <a:p>
            <a:fld id="{CA86235B-75B6-49C6-B7A9-F9FF84FD393D}" type="slidenum">
              <a:rPr lang="en-US" smtClean="0"/>
              <a:t>‹#›</a:t>
            </a:fld>
            <a:endParaRPr lang="en-US"/>
          </a:p>
        </p:txBody>
      </p:sp>
    </p:spTree>
    <p:extLst>
      <p:ext uri="{BB962C8B-B14F-4D97-AF65-F5344CB8AC3E}">
        <p14:creationId xmlns:p14="http://schemas.microsoft.com/office/powerpoint/2010/main" val="1305906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A63964-F395-156E-F41D-D90DFA4A3832}"/>
              </a:ext>
            </a:extLst>
          </p:cNvPr>
          <p:cNvSpPr>
            <a:spLocks noGrp="1"/>
          </p:cNvSpPr>
          <p:nvPr>
            <p:ph type="dt" sz="half" idx="10"/>
          </p:nvPr>
        </p:nvSpPr>
        <p:spPr/>
        <p:txBody>
          <a:bodyPr/>
          <a:lstStyle/>
          <a:p>
            <a:fld id="{5D088D27-770A-416B-A4A9-7127FBC2AE44}" type="datetimeFigureOut">
              <a:rPr lang="en-US" smtClean="0"/>
              <a:t>9/22/2025</a:t>
            </a:fld>
            <a:endParaRPr lang="en-US"/>
          </a:p>
        </p:txBody>
      </p:sp>
      <p:sp>
        <p:nvSpPr>
          <p:cNvPr id="3" name="Footer Placeholder 2">
            <a:extLst>
              <a:ext uri="{FF2B5EF4-FFF2-40B4-BE49-F238E27FC236}">
                <a16:creationId xmlns:a16="http://schemas.microsoft.com/office/drawing/2014/main" id="{B88ED495-E5B1-5B43-BB9A-812B8DF3DA3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AEE524-1073-C306-4E62-F87102EBEAC5}"/>
              </a:ext>
            </a:extLst>
          </p:cNvPr>
          <p:cNvSpPr>
            <a:spLocks noGrp="1"/>
          </p:cNvSpPr>
          <p:nvPr>
            <p:ph type="sldNum" sz="quarter" idx="12"/>
          </p:nvPr>
        </p:nvSpPr>
        <p:spPr/>
        <p:txBody>
          <a:bodyPr/>
          <a:lstStyle/>
          <a:p>
            <a:fld id="{CA86235B-75B6-49C6-B7A9-F9FF84FD393D}" type="slidenum">
              <a:rPr lang="en-US" smtClean="0"/>
              <a:t>‹#›</a:t>
            </a:fld>
            <a:endParaRPr lang="en-US"/>
          </a:p>
        </p:txBody>
      </p:sp>
    </p:spTree>
    <p:extLst>
      <p:ext uri="{BB962C8B-B14F-4D97-AF65-F5344CB8AC3E}">
        <p14:creationId xmlns:p14="http://schemas.microsoft.com/office/powerpoint/2010/main" val="2270206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B40F0-5411-B4CA-9AB9-D68709A428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351F7D8-0525-B48E-64B4-35EA3598B5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F371107-01C0-5D50-DB1E-6F66351802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4C3A2B-808F-1842-DBE2-C6C187B7AA43}"/>
              </a:ext>
            </a:extLst>
          </p:cNvPr>
          <p:cNvSpPr>
            <a:spLocks noGrp="1"/>
          </p:cNvSpPr>
          <p:nvPr>
            <p:ph type="dt" sz="half" idx="10"/>
          </p:nvPr>
        </p:nvSpPr>
        <p:spPr/>
        <p:txBody>
          <a:bodyPr/>
          <a:lstStyle/>
          <a:p>
            <a:fld id="{5D088D27-770A-416B-A4A9-7127FBC2AE44}" type="datetimeFigureOut">
              <a:rPr lang="en-US" smtClean="0"/>
              <a:t>9/22/2025</a:t>
            </a:fld>
            <a:endParaRPr lang="en-US"/>
          </a:p>
        </p:txBody>
      </p:sp>
      <p:sp>
        <p:nvSpPr>
          <p:cNvPr id="6" name="Footer Placeholder 5">
            <a:extLst>
              <a:ext uri="{FF2B5EF4-FFF2-40B4-BE49-F238E27FC236}">
                <a16:creationId xmlns:a16="http://schemas.microsoft.com/office/drawing/2014/main" id="{ECA1E653-D433-AF85-AA1A-ACB2E23F26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6A9647-0772-8FE2-9548-53423A6B38D9}"/>
              </a:ext>
            </a:extLst>
          </p:cNvPr>
          <p:cNvSpPr>
            <a:spLocks noGrp="1"/>
          </p:cNvSpPr>
          <p:nvPr>
            <p:ph type="sldNum" sz="quarter" idx="12"/>
          </p:nvPr>
        </p:nvSpPr>
        <p:spPr/>
        <p:txBody>
          <a:bodyPr/>
          <a:lstStyle/>
          <a:p>
            <a:fld id="{CA86235B-75B6-49C6-B7A9-F9FF84FD393D}" type="slidenum">
              <a:rPr lang="en-US" smtClean="0"/>
              <a:t>‹#›</a:t>
            </a:fld>
            <a:endParaRPr lang="en-US"/>
          </a:p>
        </p:txBody>
      </p:sp>
    </p:spTree>
    <p:extLst>
      <p:ext uri="{BB962C8B-B14F-4D97-AF65-F5344CB8AC3E}">
        <p14:creationId xmlns:p14="http://schemas.microsoft.com/office/powerpoint/2010/main" val="4208084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1916A-1E5E-E268-4713-7BC12E4459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5DAC4AF-09F5-627D-8DD0-7350A64EA2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EF23EF-B960-4F90-CFDB-F974D36FE8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7D6DF0-23DC-2FA6-6023-0C28AA8328F9}"/>
              </a:ext>
            </a:extLst>
          </p:cNvPr>
          <p:cNvSpPr>
            <a:spLocks noGrp="1"/>
          </p:cNvSpPr>
          <p:nvPr>
            <p:ph type="dt" sz="half" idx="10"/>
          </p:nvPr>
        </p:nvSpPr>
        <p:spPr/>
        <p:txBody>
          <a:bodyPr/>
          <a:lstStyle/>
          <a:p>
            <a:fld id="{5D088D27-770A-416B-A4A9-7127FBC2AE44}" type="datetimeFigureOut">
              <a:rPr lang="en-US" smtClean="0"/>
              <a:t>9/22/2025</a:t>
            </a:fld>
            <a:endParaRPr lang="en-US"/>
          </a:p>
        </p:txBody>
      </p:sp>
      <p:sp>
        <p:nvSpPr>
          <p:cNvPr id="6" name="Footer Placeholder 5">
            <a:extLst>
              <a:ext uri="{FF2B5EF4-FFF2-40B4-BE49-F238E27FC236}">
                <a16:creationId xmlns:a16="http://schemas.microsoft.com/office/drawing/2014/main" id="{8BB7785A-851B-4C4E-BC23-441EDBA247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9A3E56-6B9F-7D43-68A4-FB1269EDBC4D}"/>
              </a:ext>
            </a:extLst>
          </p:cNvPr>
          <p:cNvSpPr>
            <a:spLocks noGrp="1"/>
          </p:cNvSpPr>
          <p:nvPr>
            <p:ph type="sldNum" sz="quarter" idx="12"/>
          </p:nvPr>
        </p:nvSpPr>
        <p:spPr/>
        <p:txBody>
          <a:bodyPr/>
          <a:lstStyle/>
          <a:p>
            <a:fld id="{CA86235B-75B6-49C6-B7A9-F9FF84FD393D}" type="slidenum">
              <a:rPr lang="en-US" smtClean="0"/>
              <a:t>‹#›</a:t>
            </a:fld>
            <a:endParaRPr lang="en-US"/>
          </a:p>
        </p:txBody>
      </p:sp>
    </p:spTree>
    <p:extLst>
      <p:ext uri="{BB962C8B-B14F-4D97-AF65-F5344CB8AC3E}">
        <p14:creationId xmlns:p14="http://schemas.microsoft.com/office/powerpoint/2010/main" val="1206062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6E4C20-3B04-4DBF-3B46-E819F54FB2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3FD31E9-14E9-4DCB-4132-07AC72EAEC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C82631-F45C-A1B4-3E1D-D75A291853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D088D27-770A-416B-A4A9-7127FBC2AE44}" type="datetimeFigureOut">
              <a:rPr lang="en-US" smtClean="0"/>
              <a:t>9/22/2025</a:t>
            </a:fld>
            <a:endParaRPr lang="en-US"/>
          </a:p>
        </p:txBody>
      </p:sp>
      <p:sp>
        <p:nvSpPr>
          <p:cNvPr id="5" name="Footer Placeholder 4">
            <a:extLst>
              <a:ext uri="{FF2B5EF4-FFF2-40B4-BE49-F238E27FC236}">
                <a16:creationId xmlns:a16="http://schemas.microsoft.com/office/drawing/2014/main" id="{F3FE3F06-8132-9A4B-4571-97EBC94B65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E07980D-790C-5C26-B80C-FF56AB3B8E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A86235B-75B6-49C6-B7A9-F9FF84FD393D}" type="slidenum">
              <a:rPr lang="en-US" smtClean="0"/>
              <a:t>‹#›</a:t>
            </a:fld>
            <a:endParaRPr lang="en-US"/>
          </a:p>
        </p:txBody>
      </p:sp>
    </p:spTree>
    <p:extLst>
      <p:ext uri="{BB962C8B-B14F-4D97-AF65-F5344CB8AC3E}">
        <p14:creationId xmlns:p14="http://schemas.microsoft.com/office/powerpoint/2010/main" val="17867692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Old wrinkled hands with some coins">
            <a:extLst>
              <a:ext uri="{FF2B5EF4-FFF2-40B4-BE49-F238E27FC236}">
                <a16:creationId xmlns:a16="http://schemas.microsoft.com/office/drawing/2014/main" id="{9CCFBAC0-CF06-BD25-0AC9-3ABF02B43817}"/>
              </a:ext>
            </a:extLst>
          </p:cNvPr>
          <p:cNvPicPr>
            <a:picLocks noChangeAspect="1"/>
          </p:cNvPicPr>
          <p:nvPr/>
        </p:nvPicPr>
        <p:blipFill>
          <a:blip r:embed="rId3">
            <a:alphaModFix/>
          </a:blip>
          <a:srcRect b="15730"/>
          <a:stretch>
            <a:fillRect/>
          </a:stretch>
        </p:blipFill>
        <p:spPr>
          <a:xfrm>
            <a:off x="20" y="10"/>
            <a:ext cx="12191979" cy="6857990"/>
          </a:xfrm>
          <a:prstGeom prst="rect">
            <a:avLst/>
          </a:prstGeom>
        </p:spPr>
      </p:pic>
      <p:sp>
        <p:nvSpPr>
          <p:cNvPr id="9" name="Rectangle 8">
            <a:extLst>
              <a:ext uri="{FF2B5EF4-FFF2-40B4-BE49-F238E27FC236}">
                <a16:creationId xmlns:a16="http://schemas.microsoft.com/office/drawing/2014/main" id="{EB0222B5-B739-82A9-5CCC-C5585AE12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44663" y="-4344657"/>
            <a:ext cx="3512260" cy="12201589"/>
          </a:xfrm>
          <a:prstGeom prst="rect">
            <a:avLst/>
          </a:prstGeom>
          <a:gradFill flip="none" rotWithShape="1">
            <a:gsLst>
              <a:gs pos="10000">
                <a:srgbClr val="000000">
                  <a:alpha val="0"/>
                </a:srgbClr>
              </a:gs>
              <a:gs pos="66000">
                <a:srgbClr val="000000">
                  <a:alpha val="46000"/>
                </a:srgbClr>
              </a:gs>
              <a:gs pos="100000">
                <a:srgbClr val="000000">
                  <a:alpha val="6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AA5DC7-DEBD-34C7-B89E-F4D51893AF42}"/>
              </a:ext>
            </a:extLst>
          </p:cNvPr>
          <p:cNvSpPr>
            <a:spLocks noGrp="1"/>
          </p:cNvSpPr>
          <p:nvPr>
            <p:ph type="ctrTitle"/>
          </p:nvPr>
        </p:nvSpPr>
        <p:spPr>
          <a:xfrm>
            <a:off x="762000" y="1137434"/>
            <a:ext cx="7800660" cy="1520987"/>
          </a:xfrm>
        </p:spPr>
        <p:txBody>
          <a:bodyPr anchor="t">
            <a:normAutofit/>
          </a:bodyPr>
          <a:lstStyle/>
          <a:p>
            <a:pPr algn="l"/>
            <a:r>
              <a:rPr lang="en-US" sz="4000" b="1">
                <a:solidFill>
                  <a:srgbClr val="FFFFFF"/>
                </a:solidFill>
              </a:rPr>
              <a:t>Customer Churn Prediction </a:t>
            </a:r>
          </a:p>
        </p:txBody>
      </p:sp>
      <p:sp>
        <p:nvSpPr>
          <p:cNvPr id="11" name="Rectangle 10">
            <a:extLst>
              <a:ext uri="{FF2B5EF4-FFF2-40B4-BE49-F238E27FC236}">
                <a16:creationId xmlns:a16="http://schemas.microsoft.com/office/drawing/2014/main" id="{5BE23E75-E7E9-4D9F-6D25-5512363F8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78570" y="-449383"/>
            <a:ext cx="2425271" cy="12201588"/>
          </a:xfrm>
          <a:prstGeom prst="rect">
            <a:avLst/>
          </a:prstGeom>
          <a:gradFill flip="none" rotWithShape="1">
            <a:gsLst>
              <a:gs pos="10000">
                <a:srgbClr val="000000">
                  <a:alpha val="0"/>
                </a:srgbClr>
              </a:gs>
              <a:gs pos="66000">
                <a:srgbClr val="000000">
                  <a:alpha val="35000"/>
                </a:srgbClr>
              </a:gs>
              <a:gs pos="100000">
                <a:srgbClr val="000000">
                  <a:alpha val="4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0DB69B54-7C34-DF22-2BD6-4F090BB0F3D1}"/>
              </a:ext>
            </a:extLst>
          </p:cNvPr>
          <p:cNvSpPr>
            <a:spLocks noGrp="1"/>
          </p:cNvSpPr>
          <p:nvPr>
            <p:ph type="subTitle" idx="1"/>
          </p:nvPr>
        </p:nvSpPr>
        <p:spPr>
          <a:xfrm>
            <a:off x="838200" y="4293441"/>
            <a:ext cx="6295332" cy="1588514"/>
          </a:xfrm>
        </p:spPr>
        <p:txBody>
          <a:bodyPr anchor="b">
            <a:normAutofit/>
          </a:bodyPr>
          <a:lstStyle/>
          <a:p>
            <a:pPr algn="l"/>
            <a:r>
              <a:rPr lang="en-US" sz="1800">
                <a:solidFill>
                  <a:srgbClr val="FFFFFF"/>
                </a:solidFill>
              </a:rPr>
              <a:t>An End-to-End Data Science Solution</a:t>
            </a:r>
          </a:p>
          <a:p>
            <a:pPr algn="l"/>
            <a:endParaRPr lang="en-US" sz="1800">
              <a:solidFill>
                <a:srgbClr val="FFFFFF"/>
              </a:solidFill>
            </a:endParaRPr>
          </a:p>
          <a:p>
            <a:pPr algn="l"/>
            <a:r>
              <a:rPr lang="en-US" sz="1800">
                <a:solidFill>
                  <a:srgbClr val="FFFFFF"/>
                </a:solidFill>
              </a:rPr>
              <a:t>Henry Dibie</a:t>
            </a:r>
          </a:p>
        </p:txBody>
      </p:sp>
      <p:cxnSp>
        <p:nvCxnSpPr>
          <p:cNvPr id="13" name="Straight Connector 12">
            <a:extLst>
              <a:ext uri="{FF2B5EF4-FFF2-40B4-BE49-F238E27FC236}">
                <a16:creationId xmlns:a16="http://schemas.microsoft.com/office/drawing/2014/main" id="{61B115DB-65EB-3FC3-7284-CFDF4ADC60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9096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5EC2E2-4360-3208-0DDA-A64E3DC4E86F}"/>
              </a:ext>
            </a:extLst>
          </p:cNvPr>
          <p:cNvSpPr>
            <a:spLocks noGrp="1"/>
          </p:cNvSpPr>
          <p:nvPr>
            <p:ph type="title"/>
          </p:nvPr>
        </p:nvSpPr>
        <p:spPr>
          <a:xfrm>
            <a:off x="640080" y="325369"/>
            <a:ext cx="4368602" cy="1956841"/>
          </a:xfrm>
        </p:spPr>
        <p:txBody>
          <a:bodyPr anchor="b">
            <a:normAutofit/>
          </a:bodyPr>
          <a:lstStyle/>
          <a:p>
            <a:r>
              <a:rPr lang="en-US" sz="5400" b="1"/>
              <a:t>The Business Problem</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FC1A9AA-7772-B235-6555-C5C2BABDFEB4}"/>
              </a:ext>
            </a:extLst>
          </p:cNvPr>
          <p:cNvSpPr>
            <a:spLocks noGrp="1"/>
          </p:cNvSpPr>
          <p:nvPr>
            <p:ph idx="1"/>
          </p:nvPr>
        </p:nvSpPr>
        <p:spPr>
          <a:xfrm>
            <a:off x="640080" y="2872899"/>
            <a:ext cx="4243589" cy="3320668"/>
          </a:xfrm>
        </p:spPr>
        <p:txBody>
          <a:bodyPr>
            <a:normAutofit/>
          </a:bodyPr>
          <a:lstStyle/>
          <a:p>
            <a:pPr marL="0" indent="0">
              <a:buNone/>
            </a:pPr>
            <a:r>
              <a:rPr lang="en-US" sz="1900"/>
              <a:t>The Challenge: The Leaky Bucket</a:t>
            </a:r>
          </a:p>
          <a:p>
            <a:r>
              <a:rPr lang="en-US" sz="1900"/>
              <a:t>Customer churn is a silent drain on revenue.</a:t>
            </a:r>
          </a:p>
          <a:p>
            <a:r>
              <a:rPr lang="en-US" sz="1900"/>
              <a:t>The goal was to move from a reactive approach (addressing churn after it happens) to a </a:t>
            </a:r>
            <a:r>
              <a:rPr lang="en-US" sz="1900" b="1"/>
              <a:t>proactive one</a:t>
            </a:r>
            <a:r>
              <a:rPr lang="en-US" sz="1900"/>
              <a:t> (predicting who will churn and why).</a:t>
            </a:r>
          </a:p>
          <a:p>
            <a:r>
              <a:rPr lang="en-US" sz="1900"/>
              <a:t>My solution provides a predictive engine and a dynamic dashboard to address this.</a:t>
            </a:r>
          </a:p>
        </p:txBody>
      </p:sp>
      <p:pic>
        <p:nvPicPr>
          <p:cNvPr id="5" name="Picture 4" descr="Gears of a machine">
            <a:extLst>
              <a:ext uri="{FF2B5EF4-FFF2-40B4-BE49-F238E27FC236}">
                <a16:creationId xmlns:a16="http://schemas.microsoft.com/office/drawing/2014/main" id="{310B8FF8-C29B-C0EA-2B7E-9D0314CDDC8E}"/>
              </a:ext>
            </a:extLst>
          </p:cNvPr>
          <p:cNvPicPr>
            <a:picLocks noChangeAspect="1"/>
          </p:cNvPicPr>
          <p:nvPr/>
        </p:nvPicPr>
        <p:blipFill>
          <a:blip r:embed="rId3"/>
          <a:srcRect l="20882" r="18184" b="-1"/>
          <a:stretch>
            <a:fillRect/>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218348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399178-A685-31EE-D963-9D2EEDC8F63E}"/>
              </a:ext>
            </a:extLst>
          </p:cNvPr>
          <p:cNvSpPr>
            <a:spLocks noGrp="1"/>
          </p:cNvSpPr>
          <p:nvPr>
            <p:ph type="title"/>
          </p:nvPr>
        </p:nvSpPr>
        <p:spPr>
          <a:xfrm>
            <a:off x="640080" y="325369"/>
            <a:ext cx="4368602" cy="1956841"/>
          </a:xfrm>
        </p:spPr>
        <p:txBody>
          <a:bodyPr anchor="b">
            <a:normAutofit/>
          </a:bodyPr>
          <a:lstStyle/>
          <a:p>
            <a:r>
              <a:rPr lang="en-US" sz="4200" b="1"/>
              <a:t>My Solution: The End-to-End Pipeline</a:t>
            </a:r>
          </a:p>
        </p:txBody>
      </p:sp>
      <p:sp>
        <p:nvSpPr>
          <p:cNvPr id="14"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7C3527C-6520-4A8F-243E-EF00E0FEC8BE}"/>
              </a:ext>
            </a:extLst>
          </p:cNvPr>
          <p:cNvSpPr>
            <a:spLocks noGrp="1"/>
          </p:cNvSpPr>
          <p:nvPr>
            <p:ph idx="1"/>
          </p:nvPr>
        </p:nvSpPr>
        <p:spPr>
          <a:xfrm>
            <a:off x="640080" y="2872899"/>
            <a:ext cx="4243589" cy="3320668"/>
          </a:xfrm>
        </p:spPr>
        <p:txBody>
          <a:bodyPr>
            <a:normAutofit/>
          </a:bodyPr>
          <a:lstStyle/>
          <a:p>
            <a:pPr marL="0" indent="0">
              <a:buNone/>
            </a:pPr>
            <a:r>
              <a:rPr lang="en-US" sz="1700"/>
              <a:t>My Approach: A Full-Stack Data Science Pipeline</a:t>
            </a:r>
          </a:p>
          <a:p>
            <a:r>
              <a:rPr lang="en-US" sz="1700" b="1"/>
              <a:t>Phase 1: Analysis &amp; Modeling (Python)</a:t>
            </a:r>
          </a:p>
          <a:p>
            <a:pPr marL="0" indent="0">
              <a:buNone/>
            </a:pPr>
            <a:r>
              <a:rPr lang="en-US" sz="1700" b="1"/>
              <a:t>    </a:t>
            </a:r>
            <a:r>
              <a:rPr lang="en-US" sz="1700"/>
              <a:t>- Exploratory Data Analysis (EDA)</a:t>
            </a:r>
            <a:endParaRPr lang="en-US" sz="1700" b="1"/>
          </a:p>
          <a:p>
            <a:pPr marL="0" indent="0">
              <a:buNone/>
            </a:pPr>
            <a:r>
              <a:rPr lang="en-US" sz="1700" b="1"/>
              <a:t>    </a:t>
            </a:r>
            <a:r>
              <a:rPr lang="en-US" sz="1700"/>
              <a:t>- Data Preparation &amp; Feature Engineering</a:t>
            </a:r>
          </a:p>
          <a:p>
            <a:pPr marL="0" indent="0">
              <a:buNone/>
            </a:pPr>
            <a:r>
              <a:rPr lang="en-US" sz="1700"/>
              <a:t>    - Predictive Modeling (Logistic Regression)</a:t>
            </a:r>
          </a:p>
          <a:p>
            <a:r>
              <a:rPr lang="en-US" sz="1700" b="1"/>
              <a:t>Phase 2: Actionable Insights (Power BI)</a:t>
            </a:r>
            <a:endParaRPr lang="en-US" sz="1700"/>
          </a:p>
          <a:p>
            <a:pPr marL="0" indent="0">
              <a:buNone/>
            </a:pPr>
            <a:r>
              <a:rPr lang="en-US" sz="1700"/>
              <a:t>    - Production-Ready Scripts (predict.py)</a:t>
            </a:r>
          </a:p>
          <a:p>
            <a:pPr marL="0" indent="0">
              <a:buNone/>
            </a:pPr>
            <a:r>
              <a:rPr lang="en-US" sz="1700"/>
              <a:t>    - Interactive Business Dashboard</a:t>
            </a:r>
          </a:p>
          <a:p>
            <a:pPr marL="0" indent="0">
              <a:buNone/>
            </a:pPr>
            <a:endParaRPr lang="en-US" sz="1700"/>
          </a:p>
          <a:p>
            <a:endParaRPr lang="en-US" sz="1700"/>
          </a:p>
        </p:txBody>
      </p:sp>
      <p:pic>
        <p:nvPicPr>
          <p:cNvPr id="15" name="Picture 14" descr="Financial graphs on a dark display">
            <a:extLst>
              <a:ext uri="{FF2B5EF4-FFF2-40B4-BE49-F238E27FC236}">
                <a16:creationId xmlns:a16="http://schemas.microsoft.com/office/drawing/2014/main" id="{D8265F67-4463-2BC8-555F-CE0C411237B3}"/>
              </a:ext>
            </a:extLst>
          </p:cNvPr>
          <p:cNvPicPr>
            <a:picLocks noChangeAspect="1"/>
          </p:cNvPicPr>
          <p:nvPr/>
        </p:nvPicPr>
        <p:blipFill>
          <a:blip r:embed="rId3"/>
          <a:srcRect l="15751" r="21560"/>
          <a:stretch>
            <a:fillRect/>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972312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922FE1-0EF8-E054-A958-E0A4BD9B476D}"/>
              </a:ext>
            </a:extLst>
          </p:cNvPr>
          <p:cNvSpPr>
            <a:spLocks noGrp="1"/>
          </p:cNvSpPr>
          <p:nvPr>
            <p:ph type="title"/>
          </p:nvPr>
        </p:nvSpPr>
        <p:spPr>
          <a:xfrm>
            <a:off x="411480" y="987552"/>
            <a:ext cx="4485861" cy="1088136"/>
          </a:xfrm>
        </p:spPr>
        <p:txBody>
          <a:bodyPr anchor="b">
            <a:normAutofit/>
          </a:bodyPr>
          <a:lstStyle/>
          <a:p>
            <a:r>
              <a:rPr lang="en-US" sz="3400" b="1"/>
              <a:t>Exploratory Data Analysis (EDA)</a:t>
            </a:r>
          </a:p>
        </p:txBody>
      </p:sp>
      <p:sp>
        <p:nvSpPr>
          <p:cNvPr id="15" name="Rectangle 14">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00078501-9110-759A-07B8-9E0C866175C6}"/>
              </a:ext>
            </a:extLst>
          </p:cNvPr>
          <p:cNvSpPr>
            <a:spLocks noGrp="1"/>
          </p:cNvSpPr>
          <p:nvPr>
            <p:ph idx="1"/>
          </p:nvPr>
        </p:nvSpPr>
        <p:spPr>
          <a:xfrm>
            <a:off x="411479" y="2688336"/>
            <a:ext cx="4498848" cy="3584448"/>
          </a:xfrm>
        </p:spPr>
        <p:txBody>
          <a:bodyPr anchor="t">
            <a:normAutofit/>
          </a:bodyPr>
          <a:lstStyle/>
          <a:p>
            <a:pPr marL="0" indent="0">
              <a:buNone/>
            </a:pPr>
            <a:r>
              <a:rPr lang="en-US" sz="1700"/>
              <a:t>Exploring the Data</a:t>
            </a:r>
            <a:endParaRPr lang="en-US" sz="1700" b="1"/>
          </a:p>
          <a:p>
            <a:r>
              <a:rPr lang="en-US" sz="1700" b="1"/>
              <a:t>Churn Distribution:</a:t>
            </a:r>
            <a:r>
              <a:rPr lang="en-US" sz="1700"/>
              <a:t> The dataset shows a balanced churn rate, with </a:t>
            </a:r>
            <a:r>
              <a:rPr lang="en-US" sz="1700" b="1"/>
              <a:t>46.6%</a:t>
            </a:r>
            <a:r>
              <a:rPr lang="en-US" sz="1700"/>
              <a:t> of customers churning.</a:t>
            </a:r>
          </a:p>
          <a:p>
            <a:r>
              <a:rPr lang="en-US" sz="1700" b="1"/>
              <a:t>Key Finding 1:</a:t>
            </a:r>
            <a:r>
              <a:rPr lang="en-US" sz="1700"/>
              <a:t> Customers who churned had a </a:t>
            </a:r>
            <a:r>
              <a:rPr lang="en-US" sz="1700" b="1"/>
              <a:t>lower total number of orders</a:t>
            </a:r>
            <a:r>
              <a:rPr lang="en-US" sz="1700"/>
              <a:t> and </a:t>
            </a:r>
            <a:r>
              <a:rPr lang="en-US" sz="1700" b="1"/>
              <a:t>lower total spent</a:t>
            </a:r>
            <a:r>
              <a:rPr lang="en-US" sz="1700"/>
              <a:t> compared to retained customers.</a:t>
            </a:r>
          </a:p>
          <a:p>
            <a:r>
              <a:rPr lang="en-US" sz="1700" b="1"/>
              <a:t>Key Finding 2:</a:t>
            </a:r>
            <a:r>
              <a:rPr lang="en-US" sz="1700"/>
              <a:t> Order_frequency was a strong indicator of churn. Retained customers tended to have a higher frequency of orders, suggesting regular engagement is a critical factor.</a:t>
            </a:r>
          </a:p>
        </p:txBody>
      </p:sp>
      <p:pic>
        <p:nvPicPr>
          <p:cNvPr id="16" name="Picture 15" descr="Magnifying glass showing decling performance">
            <a:extLst>
              <a:ext uri="{FF2B5EF4-FFF2-40B4-BE49-F238E27FC236}">
                <a16:creationId xmlns:a16="http://schemas.microsoft.com/office/drawing/2014/main" id="{EAAF1636-0080-289C-EB9D-2547E413C503}"/>
              </a:ext>
            </a:extLst>
          </p:cNvPr>
          <p:cNvPicPr>
            <a:picLocks noChangeAspect="1"/>
          </p:cNvPicPr>
          <p:nvPr/>
        </p:nvPicPr>
        <p:blipFill>
          <a:blip r:embed="rId3"/>
          <a:srcRect l="1217" r="31780" b="-1"/>
          <a:stretch>
            <a:fillRect/>
          </a:stretch>
        </p:blipFill>
        <p:spPr>
          <a:xfrm>
            <a:off x="5308052" y="10"/>
            <a:ext cx="6883948"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Tree>
    <p:extLst>
      <p:ext uri="{BB962C8B-B14F-4D97-AF65-F5344CB8AC3E}">
        <p14:creationId xmlns:p14="http://schemas.microsoft.com/office/powerpoint/2010/main" val="3545640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9A38EBA-6E97-44A4-B4B8-D9FB5D33F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94B7FD-709D-91AD-C5D4-C57FCE1552B3}"/>
              </a:ext>
            </a:extLst>
          </p:cNvPr>
          <p:cNvSpPr>
            <a:spLocks noGrp="1"/>
          </p:cNvSpPr>
          <p:nvPr>
            <p:ph type="title"/>
          </p:nvPr>
        </p:nvSpPr>
        <p:spPr>
          <a:xfrm>
            <a:off x="411480" y="991443"/>
            <a:ext cx="4502858" cy="1087819"/>
          </a:xfrm>
        </p:spPr>
        <p:txBody>
          <a:bodyPr anchor="b">
            <a:normAutofit/>
          </a:bodyPr>
          <a:lstStyle/>
          <a:p>
            <a:r>
              <a:rPr lang="en-US" sz="3400"/>
              <a:t>The Predictive Model</a:t>
            </a:r>
          </a:p>
        </p:txBody>
      </p:sp>
      <p:sp>
        <p:nvSpPr>
          <p:cNvPr id="11" name="!!accent">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480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D3880EB1-2D94-4FA2-DA14-E582F8F2A44E}"/>
              </a:ext>
            </a:extLst>
          </p:cNvPr>
          <p:cNvSpPr>
            <a:spLocks noGrp="1"/>
          </p:cNvSpPr>
          <p:nvPr>
            <p:ph idx="1"/>
          </p:nvPr>
        </p:nvSpPr>
        <p:spPr>
          <a:xfrm>
            <a:off x="411480" y="2684095"/>
            <a:ext cx="4502858" cy="3492868"/>
          </a:xfrm>
        </p:spPr>
        <p:txBody>
          <a:bodyPr>
            <a:normAutofit/>
          </a:bodyPr>
          <a:lstStyle/>
          <a:p>
            <a:pPr marL="0" indent="0">
              <a:buNone/>
            </a:pPr>
            <a:r>
              <a:rPr lang="en-US" sz="1700"/>
              <a:t>The Predictive Engine: Finding the Best Model</a:t>
            </a:r>
          </a:p>
          <a:p>
            <a:r>
              <a:rPr lang="en-US" sz="1700"/>
              <a:t>Engineered key features like </a:t>
            </a:r>
            <a:r>
              <a:rPr lang="en-US" sz="1700" b="1"/>
              <a:t>Recency</a:t>
            </a:r>
            <a:r>
              <a:rPr lang="en-US" sz="1700"/>
              <a:t> and </a:t>
            </a:r>
            <a:r>
              <a:rPr lang="en-US" sz="1700" b="1"/>
              <a:t>Order Frequency</a:t>
            </a:r>
            <a:r>
              <a:rPr lang="en-US" sz="1700"/>
              <a:t>.</a:t>
            </a:r>
          </a:p>
          <a:p>
            <a:r>
              <a:rPr lang="en-US" sz="1700"/>
              <a:t>Trained and evaluated </a:t>
            </a:r>
            <a:r>
              <a:rPr lang="en-US" sz="1700" b="1"/>
              <a:t>Logistic Regression</a:t>
            </a:r>
            <a:r>
              <a:rPr lang="en-US" sz="1700"/>
              <a:t>, </a:t>
            </a:r>
            <a:r>
              <a:rPr lang="en-US" sz="1700" b="1"/>
              <a:t>Random Forest</a:t>
            </a:r>
            <a:r>
              <a:rPr lang="en-US" sz="1700"/>
              <a:t>, and </a:t>
            </a:r>
            <a:r>
              <a:rPr lang="en-US" sz="1700" b="1"/>
              <a:t>XGBoost</a:t>
            </a:r>
            <a:r>
              <a:rPr lang="en-US" sz="1700"/>
              <a:t>.</a:t>
            </a:r>
          </a:p>
          <a:p>
            <a:r>
              <a:rPr lang="en-US" sz="1700" b="1"/>
              <a:t>Final Model:</a:t>
            </a:r>
            <a:r>
              <a:rPr lang="en-US" sz="1700"/>
              <a:t> Logistic Regression, with an </a:t>
            </a:r>
            <a:r>
              <a:rPr lang="en-US" sz="1700" b="1"/>
              <a:t>ROC AUC of 0.763</a:t>
            </a:r>
            <a:r>
              <a:rPr lang="en-US" sz="1700"/>
              <a:t>.</a:t>
            </a:r>
          </a:p>
          <a:p>
            <a:pPr marL="0" indent="0">
              <a:buNone/>
            </a:pPr>
            <a:r>
              <a:rPr lang="en-US" sz="1700"/>
              <a:t>    - Excellent performance for a real-world problem.</a:t>
            </a:r>
          </a:p>
          <a:p>
            <a:pPr marL="0" indent="0">
              <a:buNone/>
            </a:pPr>
            <a:r>
              <a:rPr lang="en-US" sz="1700"/>
              <a:t>    - Chosen for its balance of accuracy and interpretability.</a:t>
            </a:r>
          </a:p>
        </p:txBody>
      </p:sp>
      <p:pic>
        <p:nvPicPr>
          <p:cNvPr id="18" name="Picture 17">
            <a:extLst>
              <a:ext uri="{FF2B5EF4-FFF2-40B4-BE49-F238E27FC236}">
                <a16:creationId xmlns:a16="http://schemas.microsoft.com/office/drawing/2014/main" id="{27CD5675-622F-5D24-56A3-E2F68D6A5944}"/>
              </a:ext>
            </a:extLst>
          </p:cNvPr>
          <p:cNvPicPr>
            <a:picLocks noChangeAspect="1"/>
          </p:cNvPicPr>
          <p:nvPr/>
        </p:nvPicPr>
        <p:blipFill>
          <a:blip r:embed="rId3"/>
          <a:srcRect r="44175"/>
          <a:stretch>
            <a:fillRect/>
          </a:stretch>
        </p:blipFill>
        <p:spPr>
          <a:xfrm>
            <a:off x="5385816" y="-2"/>
            <a:ext cx="6806184" cy="6858001"/>
          </a:xfrm>
          <a:prstGeom prst="rect">
            <a:avLst/>
          </a:prstGeom>
        </p:spPr>
      </p:pic>
    </p:spTree>
    <p:extLst>
      <p:ext uri="{BB962C8B-B14F-4D97-AF65-F5344CB8AC3E}">
        <p14:creationId xmlns:p14="http://schemas.microsoft.com/office/powerpoint/2010/main" val="2292992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803386D-8EC0-490A-9296-FAFCF1ADA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 name="Picture 33">
            <a:extLst>
              <a:ext uri="{FF2B5EF4-FFF2-40B4-BE49-F238E27FC236}">
                <a16:creationId xmlns:a16="http://schemas.microsoft.com/office/drawing/2014/main" id="{C4720EDA-E218-43A9-8817-08F09F4DB6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30" name="Rectangle 29">
            <a:extLst>
              <a:ext uri="{FF2B5EF4-FFF2-40B4-BE49-F238E27FC236}">
                <a16:creationId xmlns:a16="http://schemas.microsoft.com/office/drawing/2014/main" id="{D87C4F29-0DC4-4901-A2FD-7C88889E6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E6A781BA-2341-444F-811D-870633C4FB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6678" y="0"/>
            <a:ext cx="11145980" cy="6870723"/>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le 1">
            <a:extLst>
              <a:ext uri="{FF2B5EF4-FFF2-40B4-BE49-F238E27FC236}">
                <a16:creationId xmlns:a16="http://schemas.microsoft.com/office/drawing/2014/main" id="{62EE07C3-ADBD-47B0-B9EC-0A971ABEEB2C}"/>
              </a:ext>
            </a:extLst>
          </p:cNvPr>
          <p:cNvSpPr>
            <a:spLocks noGrp="1"/>
          </p:cNvSpPr>
          <p:nvPr>
            <p:ph type="title"/>
          </p:nvPr>
        </p:nvSpPr>
        <p:spPr>
          <a:xfrm>
            <a:off x="1191965" y="552810"/>
            <a:ext cx="4804659" cy="2228759"/>
          </a:xfrm>
        </p:spPr>
        <p:txBody>
          <a:bodyPr anchor="b">
            <a:normAutofit/>
          </a:bodyPr>
          <a:lstStyle/>
          <a:p>
            <a:r>
              <a:rPr lang="en-US" sz="4800" b="1"/>
              <a:t>The Final Product: The Dashboard</a:t>
            </a:r>
          </a:p>
        </p:txBody>
      </p:sp>
      <p:sp>
        <p:nvSpPr>
          <p:cNvPr id="3" name="Content Placeholder 2">
            <a:extLst>
              <a:ext uri="{FF2B5EF4-FFF2-40B4-BE49-F238E27FC236}">
                <a16:creationId xmlns:a16="http://schemas.microsoft.com/office/drawing/2014/main" id="{3C8C19B0-0FCA-F2C9-8FAA-CF83D2EA714C}"/>
              </a:ext>
            </a:extLst>
          </p:cNvPr>
          <p:cNvSpPr>
            <a:spLocks noGrp="1"/>
          </p:cNvSpPr>
          <p:nvPr>
            <p:ph idx="1"/>
          </p:nvPr>
        </p:nvSpPr>
        <p:spPr>
          <a:xfrm>
            <a:off x="1191965" y="2959729"/>
            <a:ext cx="4804659" cy="3341075"/>
          </a:xfrm>
        </p:spPr>
        <p:txBody>
          <a:bodyPr anchor="t">
            <a:normAutofit/>
          </a:bodyPr>
          <a:lstStyle/>
          <a:p>
            <a:pPr marL="0" indent="0">
              <a:buNone/>
            </a:pPr>
            <a:r>
              <a:rPr lang="en-US" sz="1800"/>
              <a:t>The Final Product: A Live Dashboard for Business</a:t>
            </a:r>
          </a:p>
          <a:p>
            <a:endParaRPr lang="en-US" sz="1800"/>
          </a:p>
        </p:txBody>
      </p:sp>
      <p:pic>
        <p:nvPicPr>
          <p:cNvPr id="5" name="Picture 4" descr="A close-up of a paper&#10;&#10;AI-generated content may be incorrect.">
            <a:extLst>
              <a:ext uri="{FF2B5EF4-FFF2-40B4-BE49-F238E27FC236}">
                <a16:creationId xmlns:a16="http://schemas.microsoft.com/office/drawing/2014/main" id="{AF01D6A5-3B49-8074-5534-D6B399669B36}"/>
              </a:ext>
            </a:extLst>
          </p:cNvPr>
          <p:cNvPicPr>
            <a:picLocks noChangeAspect="1"/>
          </p:cNvPicPr>
          <p:nvPr/>
        </p:nvPicPr>
        <p:blipFill>
          <a:blip r:embed="rId4">
            <a:extLst>
              <a:ext uri="{28A0092B-C50C-407E-A947-70E740481C1C}">
                <a14:useLocalDpi xmlns:a14="http://schemas.microsoft.com/office/drawing/2010/main" val="0"/>
              </a:ext>
            </a:extLst>
          </a:blip>
          <a:srcRect l="2154" r="725" b="-3"/>
          <a:stretch>
            <a:fillRect/>
          </a:stretch>
        </p:blipFill>
        <p:spPr>
          <a:xfrm>
            <a:off x="6381684" y="163375"/>
            <a:ext cx="5093140" cy="6514564"/>
          </a:xfrm>
          <a:prstGeom prst="rect">
            <a:avLst/>
          </a:prstGeom>
        </p:spPr>
      </p:pic>
    </p:spTree>
    <p:extLst>
      <p:ext uri="{BB962C8B-B14F-4D97-AF65-F5344CB8AC3E}">
        <p14:creationId xmlns:p14="http://schemas.microsoft.com/office/powerpoint/2010/main" val="1147921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7675C3-30B9-C5E8-5326-BF988344FD9A}"/>
              </a:ext>
            </a:extLst>
          </p:cNvPr>
          <p:cNvSpPr>
            <a:spLocks noGrp="1"/>
          </p:cNvSpPr>
          <p:nvPr>
            <p:ph type="title"/>
          </p:nvPr>
        </p:nvSpPr>
        <p:spPr>
          <a:xfrm>
            <a:off x="635000" y="640823"/>
            <a:ext cx="3418659" cy="5583148"/>
          </a:xfrm>
        </p:spPr>
        <p:txBody>
          <a:bodyPr anchor="ctr">
            <a:normAutofit/>
          </a:bodyPr>
          <a:lstStyle/>
          <a:p>
            <a:r>
              <a:rPr lang="en-US" sz="5400" b="1"/>
              <a:t>The Actionable Insights</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A27EC646-138A-025A-86AA-805FC7044792}"/>
              </a:ext>
            </a:extLst>
          </p:cNvPr>
          <p:cNvGraphicFramePr>
            <a:graphicFrameLocks noGrp="1"/>
          </p:cNvGraphicFramePr>
          <p:nvPr>
            <p:ph idx="1"/>
            <p:extLst>
              <p:ext uri="{D42A27DB-BD31-4B8C-83A1-F6EECF244321}">
                <p14:modId xmlns:p14="http://schemas.microsoft.com/office/powerpoint/2010/main" val="391119997"/>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73330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7512B8-3899-9B9E-5BF5-2BA66CC2D1B1}"/>
              </a:ext>
            </a:extLst>
          </p:cNvPr>
          <p:cNvSpPr>
            <a:spLocks noGrp="1"/>
          </p:cNvSpPr>
          <p:nvPr>
            <p:ph type="title"/>
          </p:nvPr>
        </p:nvSpPr>
        <p:spPr>
          <a:xfrm>
            <a:off x="635000" y="640823"/>
            <a:ext cx="3418659" cy="5583148"/>
          </a:xfrm>
        </p:spPr>
        <p:txBody>
          <a:bodyPr anchor="ctr">
            <a:normAutofit/>
          </a:bodyPr>
          <a:lstStyle/>
          <a:p>
            <a:r>
              <a:rPr lang="en-US" sz="5000" b="1"/>
              <a:t>Conclusion &amp; Q&amp;A</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8FE2D562-11E9-E793-5337-2BDBE4038FAD}"/>
              </a:ext>
            </a:extLst>
          </p:cNvPr>
          <p:cNvGraphicFramePr>
            <a:graphicFrameLocks noGrp="1"/>
          </p:cNvGraphicFramePr>
          <p:nvPr>
            <p:ph idx="1"/>
            <p:extLst>
              <p:ext uri="{D42A27DB-BD31-4B8C-83A1-F6EECF244321}">
                <p14:modId xmlns:p14="http://schemas.microsoft.com/office/powerpoint/2010/main" val="2094639152"/>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178108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40</TotalTime>
  <Words>845</Words>
  <Application>Microsoft Office PowerPoint</Application>
  <PresentationFormat>Widescreen</PresentationFormat>
  <Paragraphs>58</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Aptos Display</vt:lpstr>
      <vt:lpstr>Arial</vt:lpstr>
      <vt:lpstr>Calibri</vt:lpstr>
      <vt:lpstr>Office Theme</vt:lpstr>
      <vt:lpstr>Customer Churn Prediction </vt:lpstr>
      <vt:lpstr>The Business Problem</vt:lpstr>
      <vt:lpstr>My Solution: The End-to-End Pipeline</vt:lpstr>
      <vt:lpstr>Exploratory Data Analysis (EDA)</vt:lpstr>
      <vt:lpstr>The Predictive Model</vt:lpstr>
      <vt:lpstr>The Final Product: The Dashboard</vt:lpstr>
      <vt:lpstr>The Actionable Insights</vt:lpstr>
      <vt:lpstr>Conclusion &amp; 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Henry Dibie</dc:creator>
  <cp:lastModifiedBy>Henry Dibie</cp:lastModifiedBy>
  <cp:revision>1</cp:revision>
  <dcterms:created xsi:type="dcterms:W3CDTF">2025-09-22T08:45:25Z</dcterms:created>
  <dcterms:modified xsi:type="dcterms:W3CDTF">2025-09-22T09:25:42Z</dcterms:modified>
</cp:coreProperties>
</file>