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5"/>
  </p:notesMasterIdLst>
  <p:handoutMasterIdLst>
    <p:handoutMasterId r:id="rId16"/>
  </p:handoutMasterIdLst>
  <p:sldIdLst>
    <p:sldId id="394" r:id="rId7"/>
    <p:sldId id="399" r:id="rId8"/>
    <p:sldId id="401" r:id="rId9"/>
    <p:sldId id="402" r:id="rId10"/>
    <p:sldId id="395" r:id="rId11"/>
    <p:sldId id="396" r:id="rId12"/>
    <p:sldId id="397" r:id="rId13"/>
    <p:sldId id="398" r:id="rId14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AFF"/>
    <a:srgbClr val="F7FCFF"/>
    <a:srgbClr val="E1F3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4" autoAdjust="0"/>
    <p:restoredTop sz="97083" autoAdjust="0"/>
  </p:normalViewPr>
  <p:slideViewPr>
    <p:cSldViewPr snapToGrid="0" showGuides="1">
      <p:cViewPr varScale="1">
        <p:scale>
          <a:sx n="113" d="100"/>
          <a:sy n="113" d="100"/>
        </p:scale>
        <p:origin x="117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</a:t>
            </a:r>
            <a:r>
              <a:rPr lang="nl-NL" dirty="0" smtClean="0"/>
              <a:t>voegen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571DD-E139-434D-BF63-52C0EA76EA40}" type="datetimeFigureOut">
              <a:rPr lang="nl-NL"/>
              <a:pPr>
                <a:defRPr/>
              </a:pPr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93481-4466-4503-B268-72C68175D963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0929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8"/>
          <a:srcRect l="15744" t="27663" r="17943" b="39396"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z="1200" dirty="0" smtClean="0"/>
          </a:p>
          <a:p>
            <a:pPr>
              <a:defRPr/>
            </a:pPr>
            <a:r>
              <a:rPr lang="en-GB" sz="1200" dirty="0" smtClean="0"/>
              <a:t>Requirements </a:t>
            </a:r>
            <a:r>
              <a:rPr lang="en-GB" sz="1200" dirty="0" err="1" smtClean="0"/>
              <a:t>samenvatting</a:t>
            </a:r>
            <a:r>
              <a:rPr lang="en-GB" sz="1200" dirty="0" smtClean="0"/>
              <a:t> DM-</a:t>
            </a:r>
            <a:r>
              <a:rPr lang="en-GB" sz="1200" dirty="0" err="1" smtClean="0"/>
              <a:t>Banen</a:t>
            </a:r>
            <a:endParaRPr lang="en-GB" sz="1200" dirty="0"/>
          </a:p>
          <a:p>
            <a:pPr>
              <a:defRPr/>
            </a:pPr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3481-4466-4503-B268-72C68175D963}" type="slidenum">
              <a:rPr lang="nl-NL" altLang="nl-NL" sz="1200" smtClean="0"/>
              <a:pPr/>
              <a:t>1</a:t>
            </a:fld>
            <a:endParaRPr lang="nl-NL" altLang="nl-NL" sz="1200"/>
          </a:p>
        </p:txBody>
      </p:sp>
      <p:sp>
        <p:nvSpPr>
          <p:cNvPr id="45" name="Tekstvak 44"/>
          <p:cNvSpPr txBox="1"/>
          <p:nvPr/>
        </p:nvSpPr>
        <p:spPr>
          <a:xfrm>
            <a:off x="253370" y="17395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/>
              <a:t>Wensepic</a:t>
            </a:r>
            <a:endParaRPr lang="nl-NL" sz="1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253370" y="5370313"/>
            <a:ext cx="914033" cy="27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Bronnen</a:t>
            </a:r>
            <a:endParaRPr lang="nl-NL" sz="12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1898457" y="17395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DM-Banen</a:t>
            </a:r>
            <a:endParaRPr lang="nl-NL" sz="1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1898458" y="442377"/>
            <a:ext cx="986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Drie samenhangende datamarts die de informatie van de banen, in de definitie van de RvB, van alle werknemers in Nederland bevatten: Banen Stand, Banen Stroom en de onderliggende Inkomstenverhoudingen-van-Baan. DM-Banen wordt gebruikt door de primaire divisies en door stafafdelingen van het UWV voor analyse, onderzoek en rapportage over de arbeidsmarkt en financiële verantwoording. De kern van DM-Banen is gebaseerd op de </a:t>
            </a:r>
            <a:r>
              <a:rPr lang="nl-NL" sz="1200" dirty="0" err="1" smtClean="0"/>
              <a:t>PolisPlus</a:t>
            </a:r>
            <a:r>
              <a:rPr lang="nl-NL" sz="1200" dirty="0" smtClean="0"/>
              <a:t>-Loonaangifte. De drie datamarts worden verrijkt met gegevens van natuurlijk persoon, administratieve eenheid en Authentiek adres.</a:t>
            </a:r>
            <a:endParaRPr lang="nl-NL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253370" y="1872081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Output</a:t>
            </a:r>
            <a:endParaRPr lang="nl-NL" sz="1200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1898457" y="5370313"/>
            <a:ext cx="8445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PolisPlus</a:t>
            </a:r>
            <a:r>
              <a:rPr lang="nl-NL" sz="1200" dirty="0" smtClean="0"/>
              <a:t>-Loonaangifte, Natuurlijk persoon (UPA), Administratieve  eenheid (WGA), Authentiek adres (UHR)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253370" y="495164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Fasering</a:t>
            </a:r>
            <a:endParaRPr lang="nl-NL" sz="1200" b="1" dirty="0"/>
          </a:p>
        </p:txBody>
      </p:sp>
      <p:sp>
        <p:nvSpPr>
          <p:cNvPr id="66" name="Tekstvak 65"/>
          <p:cNvSpPr txBox="1"/>
          <p:nvPr/>
        </p:nvSpPr>
        <p:spPr>
          <a:xfrm>
            <a:off x="1898455" y="5697973"/>
            <a:ext cx="904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Grote omvang (voor UWV-begrip), Evt. Fase 0 toe te voegen: ‘extrapolatie’ identiteitsgegevens als dat niet </a:t>
            </a:r>
            <a:br>
              <a:rPr lang="nl-NL" sz="1200" dirty="0" smtClean="0"/>
            </a:br>
            <a:r>
              <a:rPr lang="nl-NL" sz="1200" dirty="0" smtClean="0"/>
              <a:t>in de bronzone gebeurt. Ter illustratie van de complexiteit vier applicatieproces-diagrammen op volgende pagina’s.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253370" y="5701165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Complexiteit</a:t>
            </a:r>
            <a:endParaRPr lang="nl-NL" sz="1200" b="1" dirty="0"/>
          </a:p>
        </p:txBody>
      </p:sp>
      <p:sp>
        <p:nvSpPr>
          <p:cNvPr id="68" name="Tekstvak 67"/>
          <p:cNvSpPr txBox="1"/>
          <p:nvPr/>
        </p:nvSpPr>
        <p:spPr>
          <a:xfrm>
            <a:off x="1898455" y="4876938"/>
            <a:ext cx="769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1 IKV (ster?), 2 IKV-van-Baan, 3 DM-Banen Stand, 4. Baansessie &amp; Baan, 5 </a:t>
            </a:r>
            <a:r>
              <a:rPr lang="nl-NL" sz="1200" dirty="0"/>
              <a:t>DM-Banen </a:t>
            </a:r>
            <a:r>
              <a:rPr lang="nl-NL" sz="1200" dirty="0" smtClean="0"/>
              <a:t>Stroom, </a:t>
            </a:r>
            <a:br>
              <a:rPr lang="nl-NL" sz="1200" dirty="0" smtClean="0"/>
            </a:br>
            <a:r>
              <a:rPr lang="nl-NL" sz="1200" dirty="0" smtClean="0"/>
              <a:t>6 Verrijking WGA, 7 Verrijking UPA, 8 Verrijking IHR</a:t>
            </a:r>
          </a:p>
        </p:txBody>
      </p:sp>
      <p:grpSp>
        <p:nvGrpSpPr>
          <p:cNvPr id="9" name="Groep 8"/>
          <p:cNvGrpSpPr/>
          <p:nvPr/>
        </p:nvGrpSpPr>
        <p:grpSpPr>
          <a:xfrm>
            <a:off x="3367542" y="1624748"/>
            <a:ext cx="5556482" cy="2989321"/>
            <a:chOff x="2662692" y="1472348"/>
            <a:chExt cx="5556482" cy="2989321"/>
          </a:xfrm>
        </p:grpSpPr>
        <p:pic>
          <p:nvPicPr>
            <p:cNvPr id="17" name="Afbeelding 16"/>
            <p:cNvPicPr>
              <a:picLocks noChangeAspect="1"/>
            </p:cNvPicPr>
            <p:nvPr/>
          </p:nvPicPr>
          <p:blipFill rotWithShape="1">
            <a:blip r:embed="rId2"/>
            <a:srcRect l="7841" t="659" r="902" b="12406"/>
            <a:stretch/>
          </p:blipFill>
          <p:spPr>
            <a:xfrm>
              <a:off x="2662692" y="1529738"/>
              <a:ext cx="4608000" cy="2931931"/>
            </a:xfrm>
            <a:prstGeom prst="rect">
              <a:avLst/>
            </a:prstGeom>
          </p:spPr>
        </p:pic>
        <p:grpSp>
          <p:nvGrpSpPr>
            <p:cNvPr id="8" name="Groep 7"/>
            <p:cNvGrpSpPr/>
            <p:nvPr/>
          </p:nvGrpSpPr>
          <p:grpSpPr>
            <a:xfrm>
              <a:off x="3382629" y="1472348"/>
              <a:ext cx="4836545" cy="2813175"/>
              <a:chOff x="3382629" y="1472348"/>
              <a:chExt cx="4836545" cy="2813175"/>
            </a:xfrm>
          </p:grpSpPr>
          <p:sp>
            <p:nvSpPr>
              <p:cNvPr id="3" name="Ovaal 2"/>
              <p:cNvSpPr/>
              <p:nvPr/>
            </p:nvSpPr>
            <p:spPr>
              <a:xfrm>
                <a:off x="4664417" y="1472348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4664417" y="3009626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3a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al 19"/>
              <p:cNvSpPr/>
              <p:nvPr/>
            </p:nvSpPr>
            <p:spPr>
              <a:xfrm>
                <a:off x="4664417" y="2215804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2a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al 20"/>
              <p:cNvSpPr/>
              <p:nvPr/>
            </p:nvSpPr>
            <p:spPr>
              <a:xfrm>
                <a:off x="7047144" y="2215804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2b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al 21"/>
              <p:cNvSpPr/>
              <p:nvPr/>
            </p:nvSpPr>
            <p:spPr>
              <a:xfrm>
                <a:off x="7047144" y="3009626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3b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al 22"/>
              <p:cNvSpPr/>
              <p:nvPr/>
            </p:nvSpPr>
            <p:spPr>
              <a:xfrm>
                <a:off x="5713738" y="3009626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4a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al 23"/>
              <p:cNvSpPr/>
              <p:nvPr/>
            </p:nvSpPr>
            <p:spPr>
              <a:xfrm>
                <a:off x="5713737" y="2215804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4b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al 24"/>
              <p:cNvSpPr/>
              <p:nvPr/>
            </p:nvSpPr>
            <p:spPr>
              <a:xfrm>
                <a:off x="4664417" y="373564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5a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al 25"/>
              <p:cNvSpPr/>
              <p:nvPr/>
            </p:nvSpPr>
            <p:spPr>
              <a:xfrm>
                <a:off x="7047142" y="3753860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5b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al 26"/>
              <p:cNvSpPr/>
              <p:nvPr/>
            </p:nvSpPr>
            <p:spPr>
              <a:xfrm>
                <a:off x="3382629" y="3218833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al 27"/>
              <p:cNvSpPr/>
              <p:nvPr/>
            </p:nvSpPr>
            <p:spPr>
              <a:xfrm>
                <a:off x="3399962" y="2402961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al 28"/>
              <p:cNvSpPr/>
              <p:nvPr/>
            </p:nvSpPr>
            <p:spPr>
              <a:xfrm>
                <a:off x="3399962" y="4019193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al 30"/>
              <p:cNvSpPr/>
              <p:nvPr/>
            </p:nvSpPr>
            <p:spPr>
              <a:xfrm>
                <a:off x="7261581" y="249706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al 31"/>
              <p:cNvSpPr/>
              <p:nvPr/>
            </p:nvSpPr>
            <p:spPr>
              <a:xfrm>
                <a:off x="7261580" y="319443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al 32"/>
              <p:cNvSpPr/>
              <p:nvPr/>
            </p:nvSpPr>
            <p:spPr>
              <a:xfrm>
                <a:off x="7261579" y="3950799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al 33"/>
              <p:cNvSpPr/>
              <p:nvPr/>
            </p:nvSpPr>
            <p:spPr>
              <a:xfrm>
                <a:off x="7598339" y="249706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al 34"/>
              <p:cNvSpPr/>
              <p:nvPr/>
            </p:nvSpPr>
            <p:spPr>
              <a:xfrm>
                <a:off x="7598338" y="319443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al 35"/>
              <p:cNvSpPr/>
              <p:nvPr/>
            </p:nvSpPr>
            <p:spPr>
              <a:xfrm>
                <a:off x="7598337" y="3950799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al 36"/>
              <p:cNvSpPr/>
              <p:nvPr/>
            </p:nvSpPr>
            <p:spPr>
              <a:xfrm>
                <a:off x="7935089" y="249706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al 37"/>
              <p:cNvSpPr/>
              <p:nvPr/>
            </p:nvSpPr>
            <p:spPr>
              <a:xfrm>
                <a:off x="7935088" y="319443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al 38"/>
              <p:cNvSpPr/>
              <p:nvPr/>
            </p:nvSpPr>
            <p:spPr>
              <a:xfrm>
                <a:off x="7935087" y="3950799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Lijnbijschrift 2 41"/>
          <p:cNvSpPr/>
          <p:nvPr/>
        </p:nvSpPr>
        <p:spPr>
          <a:xfrm>
            <a:off x="1109536" y="2547627"/>
            <a:ext cx="1739357" cy="1275900"/>
          </a:xfrm>
          <a:prstGeom prst="borderCallout2">
            <a:avLst>
              <a:gd name="adj1" fmla="val 52038"/>
              <a:gd name="adj2" fmla="val 100643"/>
              <a:gd name="adj3" fmla="val 45380"/>
              <a:gd name="adj4" fmla="val 106547"/>
              <a:gd name="adj5" fmla="val 18652"/>
              <a:gd name="adj6" fmla="val 131770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Realisatie van Natuurlijk </a:t>
            </a:r>
            <a:r>
              <a:rPr lang="nl-NL" sz="1000" dirty="0" smtClean="0">
                <a:solidFill>
                  <a:schemeClr val="accent1">
                    <a:lumMod val="50000"/>
                  </a:schemeClr>
                </a:solidFill>
              </a:rPr>
              <a:t>persoon (uit UPA), </a:t>
            </a:r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Administratieve eenheid </a:t>
            </a:r>
            <a:r>
              <a:rPr lang="nl-NL" sz="1000" dirty="0" smtClean="0">
                <a:solidFill>
                  <a:schemeClr val="accent1">
                    <a:lumMod val="50000"/>
                  </a:schemeClr>
                </a:solidFill>
              </a:rPr>
              <a:t>(uit WGA) en </a:t>
            </a:r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Authentiek adres </a:t>
            </a:r>
            <a:r>
              <a:rPr lang="nl-NL" sz="1000" dirty="0" smtClean="0">
                <a:solidFill>
                  <a:schemeClr val="accent1">
                    <a:lumMod val="50000"/>
                  </a:schemeClr>
                </a:solidFill>
              </a:rPr>
              <a:t>(uit UHR) in </a:t>
            </a:r>
            <a:r>
              <a:rPr lang="nl-NL" sz="1000" dirty="0">
                <a:solidFill>
                  <a:schemeClr val="accent1">
                    <a:lumMod val="50000"/>
                  </a:schemeClr>
                </a:solidFill>
              </a:rPr>
              <a:t>separate </a:t>
            </a:r>
            <a:r>
              <a:rPr lang="nl-NL" sz="1000" dirty="0" err="1" smtClean="0">
                <a:solidFill>
                  <a:schemeClr val="accent1">
                    <a:lumMod val="50000"/>
                  </a:schemeClr>
                </a:solidFill>
              </a:rPr>
              <a:t>wensepics</a:t>
            </a:r>
            <a:r>
              <a:rPr lang="nl-NL" sz="1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nl-NL" sz="1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nl-NL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6" name="Rechte verbindingslijn 45"/>
          <p:cNvCxnSpPr>
            <a:stCxn id="42" idx="0"/>
          </p:cNvCxnSpPr>
          <p:nvPr/>
        </p:nvCxnSpPr>
        <p:spPr>
          <a:xfrm>
            <a:off x="2848893" y="3185577"/>
            <a:ext cx="518649" cy="318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>
            <a:stCxn id="42" idx="0"/>
          </p:cNvCxnSpPr>
          <p:nvPr/>
        </p:nvCxnSpPr>
        <p:spPr>
          <a:xfrm>
            <a:off x="2848893" y="3185577"/>
            <a:ext cx="544674" cy="111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ijnbijschrift 2 54"/>
          <p:cNvSpPr/>
          <p:nvPr/>
        </p:nvSpPr>
        <p:spPr>
          <a:xfrm>
            <a:off x="9813719" y="2345337"/>
            <a:ext cx="1739357" cy="1001500"/>
          </a:xfrm>
          <a:prstGeom prst="borderCallout2">
            <a:avLst>
              <a:gd name="adj1" fmla="val 49185"/>
              <a:gd name="adj2" fmla="val -1214"/>
              <a:gd name="adj3" fmla="val 46332"/>
              <a:gd name="adj4" fmla="val -29262"/>
              <a:gd name="adj5" fmla="val 44332"/>
              <a:gd name="adj6" fmla="val -45657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dirty="0" smtClean="0">
                <a:solidFill>
                  <a:schemeClr val="accent1">
                    <a:lumMod val="50000"/>
                  </a:schemeClr>
                </a:solidFill>
              </a:rPr>
              <a:t>Verrijking met velden uit Natuurlijk persoon, Administratieve eenheden Authentiek adres</a:t>
            </a:r>
            <a:endParaRPr lang="nl-NL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Rechte verbindingslijn 56"/>
          <p:cNvCxnSpPr>
            <a:stCxn id="55" idx="2"/>
          </p:cNvCxnSpPr>
          <p:nvPr/>
        </p:nvCxnSpPr>
        <p:spPr>
          <a:xfrm flipH="1">
            <a:off x="9039225" y="2846087"/>
            <a:ext cx="774494" cy="53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stCxn id="55" idx="2"/>
            <a:endCxn id="39" idx="6"/>
          </p:cNvCxnSpPr>
          <p:nvPr/>
        </p:nvCxnSpPr>
        <p:spPr>
          <a:xfrm flipH="1">
            <a:off x="8924022" y="2846087"/>
            <a:ext cx="889697" cy="139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3135811" y="1848663"/>
            <a:ext cx="128497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b="1" dirty="0" smtClean="0"/>
              <a:t>Integratiezone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6998493" y="1848663"/>
            <a:ext cx="11408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b="1" dirty="0" smtClean="0"/>
              <a:t>Bedrijfszone</a:t>
            </a:r>
          </a:p>
        </p:txBody>
      </p:sp>
      <p:sp>
        <p:nvSpPr>
          <p:cNvPr id="71" name="Rechthoek 70"/>
          <p:cNvSpPr/>
          <p:nvPr/>
        </p:nvSpPr>
        <p:spPr>
          <a:xfrm>
            <a:off x="3080624" y="1610440"/>
            <a:ext cx="3777376" cy="31331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72" name="Rechthoek 71"/>
          <p:cNvSpPr/>
          <p:nvPr/>
        </p:nvSpPr>
        <p:spPr>
          <a:xfrm>
            <a:off x="6858000" y="1610440"/>
            <a:ext cx="2343987" cy="31331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>
            <a:off x="9810462" y="3360799"/>
            <a:ext cx="1742614" cy="4627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dirty="0" smtClean="0"/>
              <a:t>Drie Datamarts, elk &gt;100 velden</a:t>
            </a:r>
            <a:endParaRPr lang="nl-NL" dirty="0"/>
          </a:p>
        </p:txBody>
      </p:sp>
      <p:sp>
        <p:nvSpPr>
          <p:cNvPr id="50" name="Tekstvak 10"/>
          <p:cNvSpPr txBox="1"/>
          <p:nvPr/>
        </p:nvSpPr>
        <p:spPr>
          <a:xfrm>
            <a:off x="10481962" y="159019"/>
            <a:ext cx="513282" cy="246221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00" dirty="0" smtClean="0"/>
              <a:t>Dave</a:t>
            </a:r>
          </a:p>
        </p:txBody>
      </p:sp>
    </p:spTree>
    <p:extLst>
      <p:ext uri="{BB962C8B-B14F-4D97-AF65-F5344CB8AC3E}">
        <p14:creationId xmlns:p14="http://schemas.microsoft.com/office/powerpoint/2010/main" val="25526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z="1200" dirty="0" smtClean="0"/>
          </a:p>
          <a:p>
            <a:pPr>
              <a:defRPr/>
            </a:pPr>
            <a:r>
              <a:rPr lang="en-GB" sz="1200" dirty="0" smtClean="0"/>
              <a:t>Requirements </a:t>
            </a:r>
            <a:r>
              <a:rPr lang="en-GB" sz="1200" dirty="0" err="1" smtClean="0"/>
              <a:t>samenvatting</a:t>
            </a:r>
            <a:r>
              <a:rPr lang="en-GB" sz="1200" dirty="0" smtClean="0"/>
              <a:t> DM-</a:t>
            </a:r>
            <a:r>
              <a:rPr lang="en-GB" sz="1200" dirty="0" err="1" smtClean="0"/>
              <a:t>Banen</a:t>
            </a:r>
            <a:endParaRPr lang="en-GB" sz="1200" dirty="0"/>
          </a:p>
          <a:p>
            <a:pPr>
              <a:defRPr/>
            </a:pPr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3481-4466-4503-B268-72C68175D963}" type="slidenum">
              <a:rPr lang="nl-NL" altLang="nl-NL" sz="1200" smtClean="0"/>
              <a:pPr/>
              <a:t>2</a:t>
            </a:fld>
            <a:endParaRPr lang="nl-NL" altLang="nl-NL" sz="1200"/>
          </a:p>
        </p:txBody>
      </p:sp>
      <p:grpSp>
        <p:nvGrpSpPr>
          <p:cNvPr id="9" name="Groep 8"/>
          <p:cNvGrpSpPr/>
          <p:nvPr/>
        </p:nvGrpSpPr>
        <p:grpSpPr>
          <a:xfrm>
            <a:off x="3367542" y="1624748"/>
            <a:ext cx="5556482" cy="2989321"/>
            <a:chOff x="2662692" y="1472348"/>
            <a:chExt cx="5556482" cy="2989321"/>
          </a:xfrm>
        </p:grpSpPr>
        <p:pic>
          <p:nvPicPr>
            <p:cNvPr id="17" name="Afbeelding 16"/>
            <p:cNvPicPr>
              <a:picLocks noChangeAspect="1"/>
            </p:cNvPicPr>
            <p:nvPr/>
          </p:nvPicPr>
          <p:blipFill rotWithShape="1">
            <a:blip r:embed="rId2"/>
            <a:srcRect l="7841" t="659" r="902" b="12406"/>
            <a:stretch/>
          </p:blipFill>
          <p:spPr>
            <a:xfrm>
              <a:off x="2662692" y="1529738"/>
              <a:ext cx="4608000" cy="2931931"/>
            </a:xfrm>
            <a:prstGeom prst="rect">
              <a:avLst/>
            </a:prstGeom>
          </p:spPr>
        </p:pic>
        <p:grpSp>
          <p:nvGrpSpPr>
            <p:cNvPr id="8" name="Groep 7"/>
            <p:cNvGrpSpPr/>
            <p:nvPr/>
          </p:nvGrpSpPr>
          <p:grpSpPr>
            <a:xfrm>
              <a:off x="3382629" y="1472348"/>
              <a:ext cx="4836545" cy="2813175"/>
              <a:chOff x="3382629" y="1472348"/>
              <a:chExt cx="4836545" cy="2813175"/>
            </a:xfrm>
          </p:grpSpPr>
          <p:sp>
            <p:nvSpPr>
              <p:cNvPr id="3" name="Ovaal 2"/>
              <p:cNvSpPr/>
              <p:nvPr/>
            </p:nvSpPr>
            <p:spPr>
              <a:xfrm>
                <a:off x="4664417" y="1472348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4664417" y="3009626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3a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al 19"/>
              <p:cNvSpPr/>
              <p:nvPr/>
            </p:nvSpPr>
            <p:spPr>
              <a:xfrm>
                <a:off x="4664417" y="2215804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2a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al 20"/>
              <p:cNvSpPr/>
              <p:nvPr/>
            </p:nvSpPr>
            <p:spPr>
              <a:xfrm>
                <a:off x="7047144" y="2215804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2b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al 21"/>
              <p:cNvSpPr/>
              <p:nvPr/>
            </p:nvSpPr>
            <p:spPr>
              <a:xfrm>
                <a:off x="7047144" y="3009626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3b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al 22"/>
              <p:cNvSpPr/>
              <p:nvPr/>
            </p:nvSpPr>
            <p:spPr>
              <a:xfrm>
                <a:off x="5713738" y="3009626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4a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al 23"/>
              <p:cNvSpPr/>
              <p:nvPr/>
            </p:nvSpPr>
            <p:spPr>
              <a:xfrm>
                <a:off x="5713737" y="2215804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4b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al 24"/>
              <p:cNvSpPr/>
              <p:nvPr/>
            </p:nvSpPr>
            <p:spPr>
              <a:xfrm>
                <a:off x="4664417" y="373564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5a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al 25"/>
              <p:cNvSpPr/>
              <p:nvPr/>
            </p:nvSpPr>
            <p:spPr>
              <a:xfrm>
                <a:off x="7047142" y="3753860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5b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al 26"/>
              <p:cNvSpPr/>
              <p:nvPr/>
            </p:nvSpPr>
            <p:spPr>
              <a:xfrm>
                <a:off x="3382629" y="3218833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al 27"/>
              <p:cNvSpPr/>
              <p:nvPr/>
            </p:nvSpPr>
            <p:spPr>
              <a:xfrm>
                <a:off x="3399962" y="2402961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al 28"/>
              <p:cNvSpPr/>
              <p:nvPr/>
            </p:nvSpPr>
            <p:spPr>
              <a:xfrm>
                <a:off x="3399962" y="4019193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8a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al 30"/>
              <p:cNvSpPr/>
              <p:nvPr/>
            </p:nvSpPr>
            <p:spPr>
              <a:xfrm>
                <a:off x="7261581" y="249706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al 31"/>
              <p:cNvSpPr/>
              <p:nvPr/>
            </p:nvSpPr>
            <p:spPr>
              <a:xfrm>
                <a:off x="7261580" y="319443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al 32"/>
              <p:cNvSpPr/>
              <p:nvPr/>
            </p:nvSpPr>
            <p:spPr>
              <a:xfrm>
                <a:off x="7261579" y="3950799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6b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al 33"/>
              <p:cNvSpPr/>
              <p:nvPr/>
            </p:nvSpPr>
            <p:spPr>
              <a:xfrm>
                <a:off x="7598339" y="249706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al 34"/>
              <p:cNvSpPr/>
              <p:nvPr/>
            </p:nvSpPr>
            <p:spPr>
              <a:xfrm>
                <a:off x="7598338" y="319443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al 35"/>
              <p:cNvSpPr/>
              <p:nvPr/>
            </p:nvSpPr>
            <p:spPr>
              <a:xfrm>
                <a:off x="7598337" y="3950799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7b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al 36"/>
              <p:cNvSpPr/>
              <p:nvPr/>
            </p:nvSpPr>
            <p:spPr>
              <a:xfrm>
                <a:off x="7935089" y="249706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al 37"/>
              <p:cNvSpPr/>
              <p:nvPr/>
            </p:nvSpPr>
            <p:spPr>
              <a:xfrm>
                <a:off x="7935088" y="3194437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al 38"/>
              <p:cNvSpPr/>
              <p:nvPr/>
            </p:nvSpPr>
            <p:spPr>
              <a:xfrm>
                <a:off x="7935087" y="3950799"/>
                <a:ext cx="284085" cy="2663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nl-NL" sz="1000" dirty="0" smtClean="0">
                    <a:solidFill>
                      <a:schemeClr val="tx1"/>
                    </a:solidFill>
                  </a:rPr>
                  <a:t>8b</a:t>
                </a:r>
                <a:endParaRPr lang="nl-NL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Tekstvak 68"/>
          <p:cNvSpPr txBox="1"/>
          <p:nvPr/>
        </p:nvSpPr>
        <p:spPr>
          <a:xfrm>
            <a:off x="3135811" y="1848663"/>
            <a:ext cx="128497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b="1" dirty="0" smtClean="0"/>
              <a:t>Integratiezone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6998493" y="1848663"/>
            <a:ext cx="11408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b="1" dirty="0" smtClean="0"/>
              <a:t>Bedrijfszone</a:t>
            </a:r>
          </a:p>
        </p:txBody>
      </p:sp>
      <p:sp>
        <p:nvSpPr>
          <p:cNvPr id="71" name="Rechthoek 70"/>
          <p:cNvSpPr/>
          <p:nvPr/>
        </p:nvSpPr>
        <p:spPr>
          <a:xfrm>
            <a:off x="3080624" y="1610440"/>
            <a:ext cx="3777376" cy="31331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72" name="Rechthoek 71"/>
          <p:cNvSpPr/>
          <p:nvPr/>
        </p:nvSpPr>
        <p:spPr>
          <a:xfrm>
            <a:off x="6858000" y="1610440"/>
            <a:ext cx="2343987" cy="31331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50" name="Tekstvak 10"/>
          <p:cNvSpPr txBox="1"/>
          <p:nvPr/>
        </p:nvSpPr>
        <p:spPr>
          <a:xfrm>
            <a:off x="10481962" y="159019"/>
            <a:ext cx="513282" cy="246221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00" dirty="0" smtClean="0"/>
              <a:t>Dave</a:t>
            </a:r>
          </a:p>
        </p:txBody>
      </p:sp>
    </p:spTree>
    <p:extLst>
      <p:ext uri="{BB962C8B-B14F-4D97-AF65-F5344CB8AC3E}">
        <p14:creationId xmlns:p14="http://schemas.microsoft.com/office/powerpoint/2010/main" val="31901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2521601" y="6280563"/>
            <a:ext cx="5097600" cy="577438"/>
          </a:xfrm>
        </p:spPr>
        <p:txBody>
          <a:bodyPr/>
          <a:lstStyle/>
          <a:p>
            <a:r>
              <a:rPr lang="en-GB" smtClean="0"/>
              <a:t>Titel van je presentatie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>
          <a:xfrm>
            <a:off x="2238071" y="6280563"/>
            <a:ext cx="283529" cy="577438"/>
          </a:xfrm>
        </p:spPr>
        <p:txBody>
          <a:bodyPr/>
          <a:lstStyle/>
          <a:p>
            <a:fld id="{EEC0F82C-4994-47DA-8D9B-99D78D224F6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b="10896"/>
          <a:stretch/>
        </p:blipFill>
        <p:spPr>
          <a:xfrm>
            <a:off x="3846898" y="843285"/>
            <a:ext cx="7742857" cy="46080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b="24919"/>
          <a:stretch/>
        </p:blipFill>
        <p:spPr>
          <a:xfrm>
            <a:off x="1099600" y="846149"/>
            <a:ext cx="2866667" cy="104400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958645" y="383459"/>
            <a:ext cx="3007622" cy="532416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107223" y="383459"/>
            <a:ext cx="5449736" cy="532416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9799467" y="383459"/>
            <a:ext cx="2058236" cy="532416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7433186" y="681046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1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7433186" y="1890149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2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7433186" y="3099252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3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7433186" y="4308355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5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9158753" y="1890149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4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0" name="Ovaal 19"/>
          <p:cNvSpPr/>
          <p:nvPr/>
        </p:nvSpPr>
        <p:spPr>
          <a:xfrm>
            <a:off x="9158753" y="3099252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4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10110024" y="1890274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2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10110024" y="3099377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3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6" name="Ovaal 25"/>
          <p:cNvSpPr/>
          <p:nvPr/>
        </p:nvSpPr>
        <p:spPr>
          <a:xfrm>
            <a:off x="10110024" y="4308480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5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7" name="Ovaal 26"/>
          <p:cNvSpPr/>
          <p:nvPr/>
        </p:nvSpPr>
        <p:spPr>
          <a:xfrm>
            <a:off x="11347253" y="1890149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6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8" name="Ovaal 27"/>
          <p:cNvSpPr/>
          <p:nvPr/>
        </p:nvSpPr>
        <p:spPr>
          <a:xfrm>
            <a:off x="11347253" y="3099252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6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>
          <a:xfrm>
            <a:off x="11347253" y="4308355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6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0" name="Ovaal 29"/>
          <p:cNvSpPr/>
          <p:nvPr/>
        </p:nvSpPr>
        <p:spPr>
          <a:xfrm>
            <a:off x="11347253" y="2273607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7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1" name="Ovaal 30"/>
          <p:cNvSpPr/>
          <p:nvPr/>
        </p:nvSpPr>
        <p:spPr>
          <a:xfrm>
            <a:off x="11347253" y="3482710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7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2" name="Ovaal 31"/>
          <p:cNvSpPr/>
          <p:nvPr/>
        </p:nvSpPr>
        <p:spPr>
          <a:xfrm>
            <a:off x="11347253" y="4691813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7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Ovaal 32"/>
          <p:cNvSpPr/>
          <p:nvPr/>
        </p:nvSpPr>
        <p:spPr>
          <a:xfrm>
            <a:off x="11347253" y="2657065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8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4" name="Ovaal 33"/>
          <p:cNvSpPr/>
          <p:nvPr/>
        </p:nvSpPr>
        <p:spPr>
          <a:xfrm>
            <a:off x="11347253" y="3866168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8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11347253" y="5075271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8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4144298" y="415572"/>
            <a:ext cx="15561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Integratiezone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9828963" y="412955"/>
            <a:ext cx="13351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Bedrijfszone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976801" y="415575"/>
            <a:ext cx="2508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Bronzone/integratiezone</a:t>
            </a:r>
          </a:p>
        </p:txBody>
      </p:sp>
      <p:sp>
        <p:nvSpPr>
          <p:cNvPr id="39" name="Ovaal 38"/>
          <p:cNvSpPr/>
          <p:nvPr/>
        </p:nvSpPr>
        <p:spPr>
          <a:xfrm>
            <a:off x="5484350" y="1890149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B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0" name="Ovaal 39"/>
          <p:cNvSpPr/>
          <p:nvPr/>
        </p:nvSpPr>
        <p:spPr>
          <a:xfrm>
            <a:off x="5484350" y="3057362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C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1" name="Ovaal 40"/>
          <p:cNvSpPr/>
          <p:nvPr/>
        </p:nvSpPr>
        <p:spPr>
          <a:xfrm>
            <a:off x="5484350" y="4224575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D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2" name="Ovaal 41"/>
          <p:cNvSpPr/>
          <p:nvPr/>
        </p:nvSpPr>
        <p:spPr>
          <a:xfrm>
            <a:off x="2277666" y="1366346"/>
            <a:ext cx="391166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A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7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/>
          <a:srcRect r="6416" b="5499"/>
          <a:stretch/>
        </p:blipFill>
        <p:spPr>
          <a:xfrm>
            <a:off x="1389358" y="796645"/>
            <a:ext cx="9180000" cy="536400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>
          <a:xfrm>
            <a:off x="2521601" y="6280563"/>
            <a:ext cx="5097600" cy="577438"/>
          </a:xfrm>
        </p:spPr>
        <p:txBody>
          <a:bodyPr/>
          <a:lstStyle/>
          <a:p>
            <a:r>
              <a:rPr lang="en-GB" smtClean="0"/>
              <a:t>Titel van je presentatie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>
          <a:xfrm>
            <a:off x="2238071" y="6280563"/>
            <a:ext cx="283529" cy="577438"/>
          </a:xfrm>
        </p:spPr>
        <p:txBody>
          <a:bodyPr/>
          <a:lstStyle/>
          <a:p>
            <a:fld id="{EEC0F82C-4994-47DA-8D9B-99D78D224F6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Rechthoek 7"/>
          <p:cNvSpPr/>
          <p:nvPr/>
        </p:nvSpPr>
        <p:spPr>
          <a:xfrm>
            <a:off x="958644" y="383459"/>
            <a:ext cx="3346655" cy="589710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512402" y="383458"/>
            <a:ext cx="6109878" cy="589710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7075046" y="856056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21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7075046" y="2606429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22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7075046" y="3766022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23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7075046" y="4895135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25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9173993" y="2393069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" name="Ovaal 19"/>
          <p:cNvSpPr/>
          <p:nvPr/>
        </p:nvSpPr>
        <p:spPr>
          <a:xfrm>
            <a:off x="9173993" y="3430742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24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7" name="Ovaal 26"/>
          <p:cNvSpPr/>
          <p:nvPr/>
        </p:nvSpPr>
        <p:spPr>
          <a:xfrm>
            <a:off x="8422335" y="2606429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34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0" name="Ovaal 29"/>
          <p:cNvSpPr/>
          <p:nvPr/>
        </p:nvSpPr>
        <p:spPr>
          <a:xfrm>
            <a:off x="8422335" y="2951787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35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3" name="Ovaal 32"/>
          <p:cNvSpPr/>
          <p:nvPr/>
        </p:nvSpPr>
        <p:spPr>
          <a:xfrm>
            <a:off x="8422335" y="3297145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36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4532918" y="415572"/>
            <a:ext cx="33766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Integratiezone/bedrijfszone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976801" y="415575"/>
            <a:ext cx="10751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Bronzone</a:t>
            </a:r>
          </a:p>
        </p:txBody>
      </p:sp>
      <p:sp>
        <p:nvSpPr>
          <p:cNvPr id="39" name="Ovaal 38"/>
          <p:cNvSpPr/>
          <p:nvPr/>
        </p:nvSpPr>
        <p:spPr>
          <a:xfrm>
            <a:off x="4737590" y="2606429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0" name="Ovaal 39"/>
          <p:cNvSpPr/>
          <p:nvPr/>
        </p:nvSpPr>
        <p:spPr>
          <a:xfrm>
            <a:off x="4737590" y="3766022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32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1" name="Ovaal 40"/>
          <p:cNvSpPr/>
          <p:nvPr/>
        </p:nvSpPr>
        <p:spPr>
          <a:xfrm>
            <a:off x="4737590" y="4895135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33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2" name="Ovaal 41"/>
          <p:cNvSpPr/>
          <p:nvPr/>
        </p:nvSpPr>
        <p:spPr>
          <a:xfrm>
            <a:off x="2590086" y="856056"/>
            <a:ext cx="391166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11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8422335" y="3752780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34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8422335" y="4098138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35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47" name="Ovaal 46"/>
          <p:cNvSpPr/>
          <p:nvPr/>
        </p:nvSpPr>
        <p:spPr>
          <a:xfrm>
            <a:off x="8422335" y="4443496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36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8" name="Ovaal 27"/>
          <p:cNvSpPr/>
          <p:nvPr/>
        </p:nvSpPr>
        <p:spPr>
          <a:xfrm>
            <a:off x="8422335" y="4861885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34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>
          <a:xfrm>
            <a:off x="8422335" y="5207243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35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1" name="Ovaal 30"/>
          <p:cNvSpPr/>
          <p:nvPr/>
        </p:nvSpPr>
        <p:spPr>
          <a:xfrm>
            <a:off x="8422335" y="5552601"/>
            <a:ext cx="383458" cy="3834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36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2" name="Ovaal 31"/>
          <p:cNvSpPr/>
          <p:nvPr/>
        </p:nvSpPr>
        <p:spPr>
          <a:xfrm>
            <a:off x="2326017" y="1725633"/>
            <a:ext cx="391166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12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4" name="Ovaal 33"/>
          <p:cNvSpPr/>
          <p:nvPr/>
        </p:nvSpPr>
        <p:spPr>
          <a:xfrm>
            <a:off x="11176708" y="2989887"/>
            <a:ext cx="383458" cy="383458"/>
          </a:xfrm>
          <a:prstGeom prst="ellipse">
            <a:avLst/>
          </a:prstGeom>
          <a:solidFill>
            <a:schemeClr val="bg1"/>
          </a:solidFill>
          <a:ln w="25400">
            <a:solidFill>
              <a:srgbClr val="BD0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smtClean="0">
                <a:solidFill>
                  <a:schemeClr val="tx1"/>
                </a:solidFill>
              </a:rPr>
              <a:t>26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10829382" y="383457"/>
            <a:ext cx="1096335" cy="589710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10777903" y="415572"/>
            <a:ext cx="10182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End-user</a:t>
            </a:r>
            <a:b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dirty="0" smtClean="0">
                <a:latin typeface="Calibri" panose="020F0502020204030204" pitchFamily="34" charset="0"/>
                <a:cs typeface="Calibri" panose="020F0502020204030204" pitchFamily="34" charset="0"/>
              </a:rPr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27298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Requirements </a:t>
            </a:r>
            <a:r>
              <a:rPr lang="en-GB" dirty="0" err="1"/>
              <a:t>samenvatting</a:t>
            </a:r>
            <a:r>
              <a:rPr lang="en-GB" dirty="0"/>
              <a:t> DM-</a:t>
            </a:r>
            <a:r>
              <a:rPr lang="en-GB" dirty="0" err="1"/>
              <a:t>Banen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43" y="280235"/>
            <a:ext cx="9031473" cy="6235489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697227" y="414044"/>
            <a:ext cx="306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IKV &amp; DM-Banen </a:t>
            </a: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IKV-van-Baan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528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Requirements </a:t>
            </a:r>
            <a:r>
              <a:rPr lang="en-GB" dirty="0" err="1"/>
              <a:t>samenvatting</a:t>
            </a:r>
            <a:r>
              <a:rPr lang="en-GB" dirty="0"/>
              <a:t> DM-</a:t>
            </a:r>
            <a:r>
              <a:rPr lang="en-GB" dirty="0" err="1"/>
              <a:t>Banen</a:t>
            </a:r>
            <a:endParaRPr lang="en-GB" dirty="0"/>
          </a:p>
          <a:p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hthoek 6"/>
          <p:cNvSpPr/>
          <p:nvPr/>
        </p:nvSpPr>
        <p:spPr>
          <a:xfrm>
            <a:off x="1697227" y="414044"/>
            <a:ext cx="177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DM-Banen Stand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23" y="1412246"/>
            <a:ext cx="4326666" cy="40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Requirements </a:t>
            </a:r>
            <a:r>
              <a:rPr lang="en-GB" dirty="0" err="1"/>
              <a:t>samenvatting</a:t>
            </a:r>
            <a:r>
              <a:rPr lang="en-GB" dirty="0"/>
              <a:t> DM-</a:t>
            </a:r>
            <a:r>
              <a:rPr lang="en-GB" dirty="0" err="1"/>
              <a:t>Banen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hthoek 6"/>
          <p:cNvSpPr/>
          <p:nvPr/>
        </p:nvSpPr>
        <p:spPr>
          <a:xfrm>
            <a:off x="1697227" y="414044"/>
            <a:ext cx="19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DM-Banen Stroom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39" y="1143874"/>
            <a:ext cx="7563238" cy="47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9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Requirements </a:t>
            </a:r>
            <a:r>
              <a:rPr lang="en-GB" dirty="0" err="1"/>
              <a:t>samenvatting</a:t>
            </a:r>
            <a:r>
              <a:rPr lang="en-GB" dirty="0"/>
              <a:t> DM-</a:t>
            </a:r>
            <a:r>
              <a:rPr lang="en-GB" dirty="0" err="1"/>
              <a:t>Banen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Rechthoek 6"/>
          <p:cNvSpPr/>
          <p:nvPr/>
        </p:nvSpPr>
        <p:spPr>
          <a:xfrm>
            <a:off x="1697227" y="414044"/>
            <a:ext cx="207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alibri" panose="020F050202020403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Verrijken DM-Banen</a:t>
            </a:r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/>
          <a:stretch>
            <a:fillRect/>
          </a:stretch>
        </p:blipFill>
        <p:spPr>
          <a:xfrm>
            <a:off x="4123791" y="200436"/>
            <a:ext cx="5442381" cy="64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00885"/>
      </p:ext>
    </p:extLst>
  </p:cSld>
  <p:clrMapOvr>
    <a:masterClrMapping/>
  </p:clrMapOvr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z="10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999999"/>
          </a:solidFill>
        </a:ln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Blank.potx" id="{A3970371-34CB-4E26-953C-02ECE651066C}" vid="{FA29768E-BCAB-4237-9DFF-16264E2B7432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houd xmlns="eee0ea19-dad4-49f3-a1bd-9105321dd7e9" xsi:nil="true"/>
    <Soort xmlns="eee0ea19-dad4-49f3-a1bd-9105321dd7e9" xsi:nil="true"/>
    <Auteur xmlns="eee0ea19-dad4-49f3-a1bd-9105321dd7e9" xsi:nil="true"/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D39F4370913F4494F02113F90580AB" ma:contentTypeVersion="3" ma:contentTypeDescription="Een nieuw document maken." ma:contentTypeScope="" ma:versionID="7204896d35318b5a1752c0c75ed6c1ca">
  <xsd:schema xmlns:xsd="http://www.w3.org/2001/XMLSchema" xmlns:xs="http://www.w3.org/2001/XMLSchema" xmlns:p="http://schemas.microsoft.com/office/2006/metadata/properties" xmlns:ns2="eee0ea19-dad4-49f3-a1bd-9105321dd7e9" targetNamespace="http://schemas.microsoft.com/office/2006/metadata/properties" ma:root="true" ma:fieldsID="ff380999b57d5748231f2ec63b1a8abe" ns2:_="">
    <xsd:import namespace="eee0ea19-dad4-49f3-a1bd-9105321dd7e9"/>
    <xsd:element name="properties">
      <xsd:complexType>
        <xsd:sequence>
          <xsd:element name="documentManagement">
            <xsd:complexType>
              <xsd:all>
                <xsd:element ref="ns2:Soort" minOccurs="0"/>
                <xsd:element ref="ns2:Inhoud" minOccurs="0"/>
                <xsd:element ref="ns2:Auteu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0ea19-dad4-49f3-a1bd-9105321dd7e9" elementFormDefault="qualified">
    <xsd:import namespace="http://schemas.microsoft.com/office/2006/documentManagement/types"/>
    <xsd:import namespace="http://schemas.microsoft.com/office/infopath/2007/PartnerControls"/>
    <xsd:element name="Soort" ma:index="2" nillable="true" ma:displayName="Soort" ma:format="Dropdown" ma:internalName="Soort">
      <xsd:simpleType>
        <xsd:restriction base="dms:Choice">
          <xsd:enumeration value="Mail"/>
          <xsd:enumeration value="Memo"/>
          <xsd:enumeration value="Plan"/>
          <xsd:enumeration value="Presentatie"/>
          <xsd:enumeration value="Productlijst"/>
          <xsd:enumeration value="Verslaglegging"/>
          <xsd:enumeration value="Overig"/>
        </xsd:restriction>
      </xsd:simpleType>
    </xsd:element>
    <xsd:element name="Inhoud" ma:index="3" nillable="true" ma:displayName="Inhoud" ma:internalName="Inhoud">
      <xsd:simpleType>
        <xsd:restriction base="dms:Note">
          <xsd:maxLength value="255"/>
        </xsd:restriction>
      </xsd:simpleType>
    </xsd:element>
    <xsd:element name="Auteur" ma:index="4" nillable="true" ma:displayName="Auteur" ma:internalName="Auteu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ADA128-ABAA-4B3E-86E5-037B95AAD7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58B2F9-A267-4906-AFB3-F2462B8F0CA0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0BD2BC7-95B2-4F4D-B56D-504D2D50E5D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eee0ea19-dad4-49f3-a1bd-9105321dd7e9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104B71E-CDDD-4DFF-94A3-7503AD08737F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C0D46E26-945A-4A04-82C7-A4C6ABEED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0ea19-dad4-49f3-a1bd-9105321dd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368</Words>
  <Application>Microsoft Office PowerPoint</Application>
  <PresentationFormat>Breedbeeld</PresentationFormat>
  <Paragraphs>132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Nuon Matthew Light</vt:lpstr>
      <vt:lpstr>Times New Roman</vt:lpstr>
      <vt:lpstr>Verdana</vt:lpstr>
      <vt:lpstr>UWV Januari 2019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Reichman, Michael (M.)</dc:creator>
  <cp:lastModifiedBy>Niessen, Henry (H.J.J.M.)</cp:lastModifiedBy>
  <cp:revision>841</cp:revision>
  <cp:lastPrinted>2019-11-05T14:13:27Z</cp:lastPrinted>
  <dcterms:created xsi:type="dcterms:W3CDTF">2019-09-13T08:30:06Z</dcterms:created>
  <dcterms:modified xsi:type="dcterms:W3CDTF">2023-12-14T11:06:11Z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68dc9e51-47f3-4abc-a9a2-fa0ab19cc127</vt:lpwstr>
  </property>
  <property fmtid="{D5CDD505-2E9C-101B-9397-08002B2CF9AE}" pid="3" name="ContentTypeId">
    <vt:lpwstr>0x01010086D39F4370913F4494F02113F90580AB</vt:lpwstr>
  </property>
</Properties>
</file>