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0"/>
  </p:notesMasterIdLst>
  <p:handoutMasterIdLst>
    <p:handoutMasterId r:id="rId11"/>
  </p:handoutMasterIdLst>
  <p:sldIdLst>
    <p:sldId id="371" r:id="rId3"/>
    <p:sldId id="464" r:id="rId4"/>
    <p:sldId id="460" r:id="rId5"/>
    <p:sldId id="461" r:id="rId6"/>
    <p:sldId id="462" r:id="rId7"/>
    <p:sldId id="463" r:id="rId8"/>
    <p:sldId id="437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5186" autoAdjust="0"/>
  </p:normalViewPr>
  <p:slideViewPr>
    <p:cSldViewPr snapToGrid="0" showGuides="1">
      <p:cViewPr varScale="1">
        <p:scale>
          <a:sx n="125" d="100"/>
          <a:sy n="125" d="100"/>
        </p:scale>
        <p:origin x="420" y="90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C6C45-A0F3-444A-B453-4A740C4EA5DA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92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C6C45-A0F3-444A-B453-4A740C4EA5DA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6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C6C45-A0F3-444A-B453-4A740C4EA5DA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C6C45-A0F3-444A-B453-4A740C4EA5DA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3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smtClean="0"/>
              <a:t>++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01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986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760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20952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72930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918011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2642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47926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52362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55586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27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75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1823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58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973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8AC94-B76A-4746-A33D-C1630B03C06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15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8"/>
          <a:srcRect l="15744" t="27663" r="17943" b="39396"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492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5" y="3978534"/>
            <a:ext cx="5275054" cy="1450716"/>
          </a:xfrm>
        </p:spPr>
        <p:txBody>
          <a:bodyPr wrap="square">
            <a:spAutoFit/>
          </a:bodyPr>
          <a:lstStyle/>
          <a:p>
            <a:r>
              <a:rPr lang="nl-NL" dirty="0" smtClean="0"/>
              <a:t>DIM Privacy </a:t>
            </a:r>
            <a:r>
              <a:rPr lang="nl-NL" dirty="0" err="1" smtClean="0"/>
              <a:t>by</a:t>
            </a:r>
            <a:r>
              <a:rPr lang="nl-NL" dirty="0"/>
              <a:t> </a:t>
            </a:r>
            <a:r>
              <a:rPr lang="nl-NL" dirty="0" smtClean="0"/>
              <a:t>Design </a:t>
            </a:r>
            <a:r>
              <a:rPr lang="nl-NL" dirty="0" err="1" smtClean="0"/>
              <a:t>by</a:t>
            </a:r>
            <a:r>
              <a:rPr lang="nl-NL" dirty="0" smtClean="0"/>
              <a:t> Default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 smtClean="0"/>
              <a:t>Project DataFabriek</a:t>
            </a:r>
            <a:endParaRPr lang="nl-NL" dirty="0"/>
          </a:p>
          <a:p>
            <a:r>
              <a:rPr lang="nl-NL" dirty="0" smtClean="0"/>
              <a:t>15 December 2023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19955756"/>
              </p:ext>
            </p:extLst>
          </p:nvPr>
        </p:nvGraphicFramePr>
        <p:xfrm>
          <a:off x="571500" y="1531938"/>
          <a:ext cx="11049000" cy="463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363846304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652812311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3705368094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989384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Maatregel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Technologie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Stand van zaken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Uitdagingen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Maskering van gegevens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err="1" smtClean="0">
                          <a:solidFill>
                            <a:srgbClr val="0078D2"/>
                          </a:solidFill>
                        </a:rPr>
                        <a:t>Optim</a:t>
                      </a:r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, </a:t>
                      </a:r>
                      <a:br>
                        <a:rPr lang="nl-NL" sz="1000" dirty="0" smtClean="0">
                          <a:solidFill>
                            <a:srgbClr val="0078D2"/>
                          </a:solidFill>
                        </a:rPr>
                      </a:br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SQL</a:t>
                      </a:r>
                    </a:p>
                    <a:p>
                      <a:r>
                        <a:rPr lang="nl-NL" sz="800" i="1" dirty="0" smtClean="0">
                          <a:solidFill>
                            <a:srgbClr val="0078D2"/>
                          </a:solidFill>
                        </a:rPr>
                        <a:t>(in sommige gevallen zoals geboortedatum worden gegevensvensters omgezet naar 1</a:t>
                      </a:r>
                      <a:r>
                        <a:rPr lang="nl-NL" sz="800" i="1" baseline="30000" dirty="0" smtClean="0">
                          <a:solidFill>
                            <a:srgbClr val="0078D2"/>
                          </a:solidFill>
                        </a:rPr>
                        <a:t>ste</a:t>
                      </a:r>
                      <a:r>
                        <a:rPr lang="nl-NL" sz="800" i="1" dirty="0" smtClean="0">
                          <a:solidFill>
                            <a:srgbClr val="0078D2"/>
                          </a:solidFill>
                        </a:rPr>
                        <a:t> </a:t>
                      </a:r>
                      <a:r>
                        <a:rPr lang="nl-NL" sz="800" i="1" dirty="0" err="1" smtClean="0">
                          <a:solidFill>
                            <a:srgbClr val="0078D2"/>
                          </a:solidFill>
                        </a:rPr>
                        <a:t>vd</a:t>
                      </a:r>
                      <a:r>
                        <a:rPr lang="nl-NL" sz="800" i="1" dirty="0" smtClean="0">
                          <a:solidFill>
                            <a:srgbClr val="0078D2"/>
                          </a:solidFill>
                        </a:rPr>
                        <a:t> maand)</a:t>
                      </a:r>
                      <a:endParaRPr lang="nl-NL" sz="800" i="1" dirty="0">
                        <a:solidFill>
                          <a:srgbClr val="0078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Volledig doorgevoerd binnen DIM. </a:t>
                      </a:r>
                      <a:r>
                        <a:rPr lang="nl-NL" sz="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Raadplegen van data is volgens toetsing doelbinding en proportionaliteit en subsidiariteit.</a:t>
                      </a:r>
                      <a:endParaRPr lang="nl-NL" sz="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nl-NL" sz="1000" b="1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Afnemer heeft geen volledige AVG implementatie op zijn organisatie gedaan</a:t>
                      </a:r>
                      <a:endParaRPr lang="nl-NL" sz="1000" b="1" kern="1200" dirty="0" smtClean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Dit leid tot discussies of ze wel werkelijk niet gemaskeerde gegevens nodig hebben</a:t>
                      </a:r>
                      <a:endParaRPr lang="nl-NL" sz="1000" kern="1200" dirty="0" smtClean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En of dit als wel voor een veel kleinere groep van mensen het geval zou moeten zijn</a:t>
                      </a:r>
                      <a:endParaRPr lang="nl-NL" sz="1000" kern="1200" dirty="0" smtClean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Recent voorbeeld de discussies tussen SMZ en FEZ BI</a:t>
                      </a:r>
                      <a:endParaRPr lang="nl-NL" sz="1000" kern="1200" dirty="0" smtClean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2)  </a:t>
                      </a:r>
                      <a:r>
                        <a:rPr lang="nl-NL" sz="1000" b="1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Afnemer mist nog gegevens in het DIM die met deze gegevens moeten worden geïntegreerd</a:t>
                      </a:r>
                    </a:p>
                    <a:p>
                      <a:pPr>
                        <a:defRPr/>
                      </a:pP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Afnemer maakt geen haast met die missende gegevens ook in het DIM te krijgen zodat ze naar gemaskeerd zouden kunnen. Moeilijk te achter halen waarom ze geen haast hiermee maken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DLM niet gemaskeerde gegevens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ETL</a:t>
                      </a:r>
                      <a:r>
                        <a:rPr lang="nl-NL" sz="1000" baseline="0" dirty="0" smtClean="0">
                          <a:solidFill>
                            <a:srgbClr val="0078D2"/>
                          </a:solidFill>
                        </a:rPr>
                        <a:t> (Datastage)</a:t>
                      </a:r>
                      <a:endParaRPr lang="nl-NL" sz="1000" dirty="0">
                        <a:solidFill>
                          <a:srgbClr val="0078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Volledig doorgevoerd binnen DIM. </a:t>
                      </a:r>
                      <a:br>
                        <a:rPr lang="nl-NL" sz="1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Doorgeven kan door vergelijking sets</a:t>
                      </a:r>
                      <a:r>
                        <a:rPr lang="nl-NL" sz="800" i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data, leveren functioneel proces, per </a:t>
                      </a:r>
                      <a:r>
                        <a:rPr lang="nl-NL" sz="800" i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nl-NL" sz="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1)  </a:t>
                      </a:r>
                      <a:r>
                        <a:rPr lang="nl-NL" sz="1000" b="1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Niet alle bronnen hebben doorgeven DLM al geïmplementeerd</a:t>
                      </a: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Ergo als de bron is in gebreke is het DIM dat ook.</a:t>
                      </a:r>
                      <a:endParaRPr lang="nl-NL" sz="1000" kern="1200" noProof="0" dirty="0" smtClean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DLM gemaskeerde gegevens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ETL</a:t>
                      </a:r>
                      <a:r>
                        <a:rPr lang="nl-NL" sz="1000" baseline="0" dirty="0" smtClean="0">
                          <a:solidFill>
                            <a:srgbClr val="0078D2"/>
                          </a:solidFill>
                        </a:rPr>
                        <a:t> (Datastage)</a:t>
                      </a:r>
                      <a:endParaRPr lang="nl-NL" sz="1000" dirty="0">
                        <a:solidFill>
                          <a:srgbClr val="0078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Deels doorgevoerd binnen DIM. Laatste afronding aan einde Datafabriek</a:t>
                      </a:r>
                    </a:p>
                    <a:p>
                      <a:endParaRPr lang="nl-NL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nl-NL" sz="1000" kern="1200" baseline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We zitten momenteel nog ruim onder de 20 + 5 jaar qua data dus door de prioritering wordt de archiefwet </a:t>
                      </a:r>
                      <a:r>
                        <a:rPr lang="nl-NL" sz="1000" b="1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verwijdering in de bronzone pas aan het eind van het programma afgerond</a:t>
                      </a: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Fijnmazige autorisatie</a:t>
                      </a:r>
                      <a:endParaRPr lang="nl-NL" sz="1000" kern="1200" dirty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Oracle i.c.m. ABS</a:t>
                      </a:r>
                      <a:endParaRPr lang="nl-NL" sz="1000" dirty="0">
                        <a:solidFill>
                          <a:srgbClr val="0078D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Volledig doorgevoerd binnen DIM met huidige UWV middelen</a:t>
                      </a:r>
                    </a:p>
                    <a:p>
                      <a:endParaRPr lang="nl-NL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1)  </a:t>
                      </a:r>
                      <a:r>
                        <a:rPr lang="nl-NL" sz="1000" b="1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Het liefst zouden we naar Zero Trust implementatie gaan echter </a:t>
                      </a:r>
                      <a:r>
                        <a:rPr lang="nl-NL" sz="1000" kern="1200" noProof="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dat project heeft nog een lange doorlooptijd van implementatie en gebruik. Zero trust zou de fijnmazigheid eenvoudiger te implementeren maken. Hiervoor nog niet de UWV middelen in huis, project MIAMI).</a:t>
                      </a:r>
                    </a:p>
                    <a:p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Lineage</a:t>
                      </a:r>
                      <a:endParaRPr lang="nl-NL" sz="1000" kern="1200" dirty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ETL (Datastage) </a:t>
                      </a:r>
                      <a:r>
                        <a:rPr lang="nl-NL" sz="800" i="1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(genereerd)</a:t>
                      </a:r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, </a:t>
                      </a:r>
                    </a:p>
                    <a:p>
                      <a:r>
                        <a:rPr lang="nl-NL" sz="1000" dirty="0" smtClean="0">
                          <a:solidFill>
                            <a:srgbClr val="0078D2"/>
                          </a:solidFill>
                        </a:rPr>
                        <a:t>IGC </a:t>
                      </a:r>
                      <a:r>
                        <a:rPr lang="nl-NL" sz="800" i="1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(toont)</a:t>
                      </a:r>
                      <a:endParaRPr lang="nl-NL" sz="800" i="1" kern="1200" dirty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Volledig doorgevoerd binnen DIM</a:t>
                      </a:r>
                    </a:p>
                    <a:p>
                      <a:endParaRPr lang="nl-NL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nl-NL" sz="1000" b="1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Lineage is beperkt tot grenzen DIM</a:t>
                      </a:r>
                      <a:r>
                        <a:rPr lang="nl-NL" sz="1000" kern="1200" dirty="0" smtClean="0">
                          <a:solidFill>
                            <a:srgbClr val="0078D2"/>
                          </a:solidFill>
                          <a:latin typeface="+mn-lt"/>
                          <a:ea typeface="+mn-ea"/>
                          <a:cs typeface="+mn-cs"/>
                        </a:rPr>
                        <a:t>. Voor daarbuiten zijn er nog geen middelen. Ander project.</a:t>
                      </a:r>
                      <a:endParaRPr lang="nl-NL" sz="1000" kern="1200" dirty="0">
                        <a:solidFill>
                          <a:srgbClr val="0078D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32327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Maatregelen Privacy </a:t>
            </a:r>
            <a:r>
              <a:rPr lang="nl-NL" dirty="0" err="1" smtClean="0"/>
              <a:t>by</a:t>
            </a:r>
            <a:r>
              <a:rPr lang="nl-NL" dirty="0" smtClean="0"/>
              <a:t> Design </a:t>
            </a:r>
            <a:r>
              <a:rPr lang="nl-NL" dirty="0" err="1" smtClean="0"/>
              <a:t>by</a:t>
            </a:r>
            <a:r>
              <a:rPr lang="nl-NL" dirty="0" smtClean="0"/>
              <a:t> Default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5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" y="686731"/>
            <a:ext cx="10122217" cy="64044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39057"/>
            <a:ext cx="11110984" cy="1238248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rgbClr val="0078D2"/>
                </a:solidFill>
              </a:rPr>
              <a:t>Privacy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Design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Default (Maskering van gegevens)</a:t>
            </a:r>
            <a:endParaRPr lang="nl-NL" dirty="0">
              <a:solidFill>
                <a:srgbClr val="0078D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flipH="1">
            <a:off x="2695074" y="1780600"/>
            <a:ext cx="1395662" cy="21657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bij binnen komst dubbel opgeslagen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gemaskeerd </a:t>
            </a:r>
            <a:b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niet gemaskeerd</a:t>
            </a:r>
          </a:p>
        </p:txBody>
      </p:sp>
      <p:sp>
        <p:nvSpPr>
          <p:cNvPr id="12" name="Rounded Rectangle 25"/>
          <p:cNvSpPr/>
          <p:nvPr/>
        </p:nvSpPr>
        <p:spPr>
          <a:xfrm flipH="1">
            <a:off x="4650880" y="1780600"/>
            <a:ext cx="1395662" cy="21657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dubbel opgeslagen in een Uniform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Informatie Model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gemaskeerd </a:t>
            </a:r>
            <a:b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niet gemaskeerd</a:t>
            </a:r>
          </a:p>
        </p:txBody>
      </p:sp>
      <p:sp>
        <p:nvSpPr>
          <p:cNvPr id="14" name="Rounded Rectangle 25"/>
          <p:cNvSpPr/>
          <p:nvPr/>
        </p:nvSpPr>
        <p:spPr>
          <a:xfrm flipH="1">
            <a:off x="6728327" y="1588168"/>
            <a:ext cx="2391605" cy="3609474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beschikbaar in de vorm die de afnemer nodig heeft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Uitgangspunt is: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Anoniem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dan pas gemaskeerd en daarna pas niet gemaskeerd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Dit in afstemming met gegevenseigenaar en Juridisch adviseurs over doelbinding, proportionaliteit en subsidiariteit van de afnemer voor die gegevens (Dit geldt voor alle gegevens)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ounded Rectangle 25"/>
          <p:cNvSpPr/>
          <p:nvPr/>
        </p:nvSpPr>
        <p:spPr>
          <a:xfrm flipH="1">
            <a:off x="9288379" y="686731"/>
            <a:ext cx="2903614" cy="5629848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Afnemer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heeft geen volledige AVG implementatie op zijn organisatie gedaan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nl-NL" sz="1200" b="1" baseline="0" dirty="0">
              <a:solidFill>
                <a:srgbClr val="FF0000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Dit leid tot discussies of ze wel werkelijk niet gemaskeerde gegevens nodig hebben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baseline="0" dirty="0">
              <a:solidFill>
                <a:srgbClr val="FF0000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of dit als wel voor een veel kleinere groep van mensen het geval zou moeten zijn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baseline="0" dirty="0">
              <a:solidFill>
                <a:srgbClr val="FF0000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Recent voorbeeld de discussies tussen SMZ en FEZ BI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baseline="0" dirty="0">
              <a:solidFill>
                <a:srgbClr val="FF0000"/>
              </a:solidFill>
              <a:latin typeface="Verdana"/>
            </a:endParaRPr>
          </a:p>
          <a:p>
            <a:pPr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2) </a:t>
            </a:r>
            <a:r>
              <a:rPr lang="nl-NL" sz="1200" b="1" dirty="0">
                <a:solidFill>
                  <a:srgbClr val="FF0000"/>
                </a:solidFill>
              </a:rPr>
              <a:t>Afnemer </a:t>
            </a:r>
            <a:r>
              <a:rPr lang="nl-NL" sz="1200" b="1" dirty="0" smtClean="0">
                <a:solidFill>
                  <a:srgbClr val="FF0000"/>
                </a:solidFill>
              </a:rPr>
              <a:t>mist </a:t>
            </a:r>
            <a:r>
              <a:rPr lang="nl-NL" sz="1200" b="1" dirty="0">
                <a:solidFill>
                  <a:srgbClr val="FF0000"/>
                </a:solidFill>
              </a:rPr>
              <a:t>nog </a:t>
            </a:r>
            <a:r>
              <a:rPr lang="nl-NL" sz="1200" b="1" dirty="0" smtClean="0">
                <a:solidFill>
                  <a:srgbClr val="FF0000"/>
                </a:solidFill>
              </a:rPr>
              <a:t>gegevens </a:t>
            </a:r>
            <a:r>
              <a:rPr lang="nl-NL" sz="1200" b="1" dirty="0">
                <a:solidFill>
                  <a:srgbClr val="FF0000"/>
                </a:solidFill>
              </a:rPr>
              <a:t>in het </a:t>
            </a:r>
            <a:r>
              <a:rPr lang="nl-NL" sz="1200" b="1" dirty="0" smtClean="0">
                <a:solidFill>
                  <a:srgbClr val="FF0000"/>
                </a:solidFill>
              </a:rPr>
              <a:t>DIM die met deze gegevens moeten worden geïntegreerd</a:t>
            </a:r>
          </a:p>
          <a:p>
            <a:pPr>
              <a:defRPr/>
            </a:pPr>
            <a:endParaRPr lang="nl-NL" sz="12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nl-NL" sz="1200" b="1" dirty="0" smtClean="0">
                <a:solidFill>
                  <a:srgbClr val="FF0000"/>
                </a:solidFill>
              </a:rPr>
              <a:t>Afnemer maakt geen haast met die missende gegevens ook in het DIM te krijgen zodat ze naar gemaskeerd zouden kunnen. Moeilijk te achter halen waarom ze geen haast hiermee maken</a:t>
            </a:r>
            <a:endParaRPr lang="nl-NL" sz="1200" b="1" dirty="0">
              <a:solidFill>
                <a:srgbClr val="FF000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Rounded Rectangle 25"/>
          <p:cNvSpPr/>
          <p:nvPr/>
        </p:nvSpPr>
        <p:spPr>
          <a:xfrm flipH="1">
            <a:off x="4090736" y="5001370"/>
            <a:ext cx="2081464" cy="1082878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Qradar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wordt gebruikt voor </a:t>
            </a:r>
            <a:r>
              <a:rPr kumimoji="0" lang="nl-NL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logging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en monitoring van toegang van het gehele DIM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" grpId="0" animBg="1"/>
      <p:bldP spid="14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" y="686731"/>
            <a:ext cx="10122217" cy="64044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39057"/>
            <a:ext cx="11110984" cy="1238248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rgbClr val="0078D2"/>
                </a:solidFill>
              </a:rPr>
              <a:t>Privacy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Design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Default (DLM niet gemaskeerde gegevens)</a:t>
            </a:r>
            <a:endParaRPr lang="nl-NL" dirty="0">
              <a:solidFill>
                <a:srgbClr val="0078D2"/>
              </a:solidFill>
            </a:endParaRPr>
          </a:p>
        </p:txBody>
      </p:sp>
      <p:sp>
        <p:nvSpPr>
          <p:cNvPr id="16" name="Rounded Rectangle 25"/>
          <p:cNvSpPr/>
          <p:nvPr/>
        </p:nvSpPr>
        <p:spPr>
          <a:xfrm flipH="1">
            <a:off x="2611190" y="1710355"/>
            <a:ext cx="1710491" cy="24964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 niet gemaskeerde gegevens wordt de DLM van de bron gevolgd: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u="sng" dirty="0" smtClean="0">
                <a:solidFill>
                  <a:srgbClr val="FF0000"/>
                </a:solidFill>
                <a:latin typeface="Verdana"/>
              </a:rPr>
              <a:t>Uitdaging:</a:t>
            </a:r>
            <a:endParaRPr lang="nl-NL" sz="1200" b="1" u="sng" dirty="0">
              <a:solidFill>
                <a:srgbClr val="FF0000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Niet alle bronnen hebben dit al geïmplementeerd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FF0000"/>
                </a:solidFill>
                <a:latin typeface="Verdana"/>
              </a:rPr>
              <a:t>Ergo als de bron is in gebreke is het DIM dat ook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" name="Rounded Rectangle 25"/>
          <p:cNvSpPr/>
          <p:nvPr/>
        </p:nvSpPr>
        <p:spPr>
          <a:xfrm flipH="1">
            <a:off x="4405565" y="1710356"/>
            <a:ext cx="4112447" cy="24964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 niet gemaskeerde gegevens wordt DLM vanuit de bronzone verder doorgevoerd naar de Integratie en de Bedrijfszone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Dit is geïmplementeerd zodra het in de bronzone wordt getriggerd werkt het ook naar de bovenliggende lagen.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</p:txBody>
      </p:sp>
      <p:sp>
        <p:nvSpPr>
          <p:cNvPr id="6" name="Rounded Rectangle 25"/>
          <p:cNvSpPr/>
          <p:nvPr/>
        </p:nvSpPr>
        <p:spPr>
          <a:xfrm flipH="1">
            <a:off x="2611190" y="4439862"/>
            <a:ext cx="6448588" cy="1287170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srgbClr val="0078D2"/>
                </a:solidFill>
                <a:latin typeface="Verdana"/>
              </a:rPr>
              <a:t>Horizontale </a:t>
            </a:r>
            <a:r>
              <a:rPr lang="nl-NL" sz="1200" b="1" dirty="0" err="1" smtClean="0">
                <a:solidFill>
                  <a:srgbClr val="0078D2"/>
                </a:solidFill>
                <a:latin typeface="Verdana"/>
              </a:rPr>
              <a:t>lineage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: </a:t>
            </a:r>
            <a:r>
              <a:rPr lang="nl-NL" sz="1200" b="1" dirty="0">
                <a:solidFill>
                  <a:srgbClr val="0078D2"/>
                </a:solidFill>
                <a:latin typeface="Verdana"/>
              </a:rPr>
              <a:t>Bronzone 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 ontkoppelviews zijn 1 </a:t>
            </a:r>
            <a:r>
              <a:rPr lang="nl-NL" sz="1200" b="1" dirty="0">
                <a:solidFill>
                  <a:srgbClr val="0078D2"/>
                </a:solidFill>
                <a:latin typeface="Verdana"/>
              </a:rPr>
              <a:t>op 1 met de 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bron tabelstructuur te relateren </a:t>
            </a:r>
            <a:r>
              <a:rPr lang="nl-NL" sz="1200" b="1" dirty="0">
                <a:solidFill>
                  <a:srgbClr val="0078D2"/>
                </a:solidFill>
                <a:latin typeface="Verdana"/>
              </a:rPr>
              <a:t>vanaf dat punt volledig tot en 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met gegevensvenster </a:t>
            </a:r>
            <a:r>
              <a:rPr lang="nl-NL" sz="1200" b="1" dirty="0" err="1" smtClean="0">
                <a:solidFill>
                  <a:srgbClr val="0078D2"/>
                </a:solidFill>
                <a:latin typeface="Verdana"/>
              </a:rPr>
              <a:t>geimplementeerd</a:t>
            </a:r>
            <a:r>
              <a:rPr lang="nl-NL" sz="1200" b="1" smtClean="0">
                <a:solidFill>
                  <a:srgbClr val="0078D2"/>
                </a:solidFill>
                <a:latin typeface="Verdana"/>
              </a:rPr>
              <a:t> (standaard 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deliverable)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Verticale </a:t>
            </a:r>
            <a:r>
              <a:rPr lang="nl-NL" sz="1200" b="1" dirty="0" err="1" smtClean="0">
                <a:solidFill>
                  <a:srgbClr val="0078D2"/>
                </a:solidFill>
                <a:latin typeface="Verdana"/>
              </a:rPr>
              <a:t>lineage</a:t>
            </a: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 : Relatie tussen metadata en data (standaard deliverable)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154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" y="686731"/>
            <a:ext cx="10122217" cy="64044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39057"/>
            <a:ext cx="11110984" cy="1238248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rgbClr val="0078D2"/>
                </a:solidFill>
              </a:rPr>
              <a:t>Privacy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Design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Default (DLM gemaskeerde gegevens)</a:t>
            </a:r>
            <a:endParaRPr lang="nl-NL" dirty="0">
              <a:solidFill>
                <a:srgbClr val="0078D2"/>
              </a:solidFill>
            </a:endParaRPr>
          </a:p>
        </p:txBody>
      </p:sp>
      <p:sp>
        <p:nvSpPr>
          <p:cNvPr id="17" name="Rounded Rectangle 25"/>
          <p:cNvSpPr/>
          <p:nvPr/>
        </p:nvSpPr>
        <p:spPr>
          <a:xfrm flipH="1">
            <a:off x="4450083" y="1603466"/>
            <a:ext cx="4112447" cy="24964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 gemaskeerde gegevens wordt DLM vanuit de bronzone verder doorgevoerd naar de Integratie en de Bedrijfszone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Dit is geïmplementeerd zodra het in de bronzone wordt getriggerd werkt het ook naar de bovenliggende lagen.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  <a:p>
            <a:pPr lvl="0">
              <a:defRPr/>
            </a:pPr>
            <a:r>
              <a:rPr lang="nl-NL" sz="1200" b="1" dirty="0" smtClean="0">
                <a:solidFill>
                  <a:srgbClr val="FF0000"/>
                </a:solidFill>
                <a:latin typeface="Verdana"/>
              </a:rPr>
              <a:t>We zitten momenteel nog ruim onder de 20 + 5 jaar qua data dus door de prioritering wordt de archiefwet verwijdering in de bronzone pas aan het eind van het programma afgerond.</a:t>
            </a:r>
            <a:endParaRPr lang="nl-NL" sz="1200" b="1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8" name="Rounded Rectangle 25"/>
          <p:cNvSpPr/>
          <p:nvPr/>
        </p:nvSpPr>
        <p:spPr>
          <a:xfrm flipH="1">
            <a:off x="2571824" y="1603467"/>
            <a:ext cx="1710491" cy="2496457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 gemaskeerde gegevens wordt de archiefwet gevolgd: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>
              <a:solidFill>
                <a:srgbClr val="0078D2"/>
              </a:solidFill>
              <a:latin typeface="Verdan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Dit is nog niet geïmplementeerd het mechanisme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van de niet gemaskeerde gegevens wordt hergebruikt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4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" y="686731"/>
            <a:ext cx="10122217" cy="64044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39057"/>
            <a:ext cx="11110984" cy="1238248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rgbClr val="0078D2"/>
                </a:solidFill>
              </a:rPr>
              <a:t>Privacy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Design </a:t>
            </a:r>
            <a:r>
              <a:rPr lang="nl-NL" dirty="0" err="1" smtClean="0">
                <a:solidFill>
                  <a:srgbClr val="0078D2"/>
                </a:solidFill>
              </a:rPr>
              <a:t>By</a:t>
            </a:r>
            <a:r>
              <a:rPr lang="nl-NL" dirty="0" smtClean="0">
                <a:solidFill>
                  <a:srgbClr val="0078D2"/>
                </a:solidFill>
              </a:rPr>
              <a:t> Default (fijnmazige autorisatie)</a:t>
            </a:r>
            <a:endParaRPr lang="nl-NL" dirty="0">
              <a:solidFill>
                <a:srgbClr val="0078D2"/>
              </a:solidFill>
            </a:endParaRPr>
          </a:p>
        </p:txBody>
      </p:sp>
      <p:sp>
        <p:nvSpPr>
          <p:cNvPr id="17" name="Rounded Rectangle 25"/>
          <p:cNvSpPr/>
          <p:nvPr/>
        </p:nvSpPr>
        <p:spPr>
          <a:xfrm flipH="1">
            <a:off x="4438047" y="1044168"/>
            <a:ext cx="4112447" cy="4899432"/>
          </a:xfrm>
          <a:prstGeom prst="roundRect">
            <a:avLst>
              <a:gd name="adj" fmla="val 1550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Gegevensvensters vormen de enige toegang laag tot het DIM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Elk gegevensvenster heeft de gegevensminimalisatie specifiek voor de bedoelde groep medewerkers van de afnemer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Voorbeelden: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Uitsluiting van niet benodigde gegevens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Uitsluiting</a:t>
            </a: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van gegevens van </a:t>
            </a:r>
            <a:r>
              <a:rPr kumimoji="0" lang="nl-NL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VIP’s</a:t>
            </a:r>
            <a:endParaRPr kumimoji="0" lang="nl-NL" sz="1200" b="1" i="0" u="none" strike="noStrike" kern="1200" cap="none" spc="0" normalizeH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1" dirty="0" smtClean="0">
                <a:solidFill>
                  <a:srgbClr val="0078D2"/>
                </a:solidFill>
                <a:latin typeface="Verdana"/>
              </a:rPr>
              <a:t>…</a:t>
            </a:r>
            <a:endParaRPr kumimoji="0" lang="nl-NL" sz="1200" b="1" i="0" u="none" strike="noStrike" kern="1200" cap="none" spc="0" normalizeH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sz="1200" b="1" baseline="0" dirty="0">
              <a:solidFill>
                <a:srgbClr val="0078D2"/>
              </a:solidFill>
              <a:latin typeface="Verdana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Elk gegevensvenster heeft een bijbehorende rol in ABS waarop de autorisatie kan worden gedaan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nl-NL" sz="1200" b="1" baseline="0" dirty="0">
              <a:solidFill>
                <a:srgbClr val="0078D2"/>
              </a:solidFill>
              <a:latin typeface="Verdana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Er zijn rollen die elkaar uitsluiten hierop wordt gemonitord dat die inderdaad niet gelijktijdig aan een medewerker worden gegeven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nl-NL" sz="1200" b="1" baseline="0" dirty="0">
              <a:solidFill>
                <a:srgbClr val="0078D2"/>
              </a:solidFill>
              <a:latin typeface="Verdana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1200" b="1" i="0" u="none" strike="noStrike" kern="1200" cap="none" spc="0" normalizeH="0" noProof="0" dirty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Het liefst zouden we naar Zero Trust implementatie gaan echter dat project heeft nog een lange doorlooptijd van implementatie en gebruik. Zero trust zou de fijnmazigheid eenvoudiger te implementeren maken</a:t>
            </a:r>
            <a:endParaRPr kumimoji="0" lang="nl-NL" sz="1200" b="1" i="0" u="none" strike="noStrike" kern="1200" cap="none" spc="0" normalizeH="0" baseline="0" noProof="0" dirty="0" smtClean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5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5" b="21008"/>
          <a:stretch/>
        </p:blipFill>
        <p:spPr>
          <a:xfrm>
            <a:off x="-1" y="0"/>
            <a:ext cx="12190457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207446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Vragen?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1_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886</Words>
  <Application>Microsoft Office PowerPoint</Application>
  <PresentationFormat>Breedbeeld</PresentationFormat>
  <Paragraphs>170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Nuon Matthew Light</vt:lpstr>
      <vt:lpstr>Verdana</vt:lpstr>
      <vt:lpstr>UWV Januari 2019</vt:lpstr>
      <vt:lpstr>1_UWV Januari 2019</vt:lpstr>
      <vt:lpstr>DIM Privacy by Design by Default</vt:lpstr>
      <vt:lpstr>Maatregelen Privacy by Design by Default</vt:lpstr>
      <vt:lpstr>Privacy by Design By Default (Maskering van gegevens)</vt:lpstr>
      <vt:lpstr>Privacy by Design By Default (DLM niet gemaskeerde gegevens)</vt:lpstr>
      <vt:lpstr>Privacy by Design By Default (DLM gemaskeerde gegevens)</vt:lpstr>
      <vt:lpstr>Privacy by Design By Default (fijnmazige autorisatie)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CAV.nl</dc:creator>
  <cp:lastModifiedBy>Klaver, Ilse (I.)</cp:lastModifiedBy>
  <cp:revision>683</cp:revision>
  <cp:lastPrinted>2019-03-21T14:58:05Z</cp:lastPrinted>
  <dcterms:created xsi:type="dcterms:W3CDTF">2019-01-21T08:51:32Z</dcterms:created>
  <dcterms:modified xsi:type="dcterms:W3CDTF">2023-12-15T08:43:22Z</dcterms:modified>
</cp:coreProperties>
</file>