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1_479375B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20"/>
  </p:notesMasterIdLst>
  <p:handoutMasterIdLst>
    <p:handoutMasterId r:id="rId21"/>
  </p:handoutMasterIdLst>
  <p:sldIdLst>
    <p:sldId id="371" r:id="rId8"/>
    <p:sldId id="446" r:id="rId9"/>
    <p:sldId id="442" r:id="rId10"/>
    <p:sldId id="445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CFE6E-740D-DB46-83DE-C57D58D3F5E3}" name="Niessen, Henry (H.J.J.M.)" initials="HN" userId="S::hni049@uwv.nl::2d27bb57-87af-46e8-ae1b-697d00fd19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86" autoAdjust="0"/>
  </p:normalViewPr>
  <p:slideViewPr>
    <p:cSldViewPr snapToGrid="0" showGuides="1">
      <p:cViewPr varScale="1">
        <p:scale>
          <a:sx n="108" d="100"/>
          <a:sy n="108" d="100"/>
        </p:scale>
        <p:origin x="660" y="96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omments/modernComment_1C1_479375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033B7-F85B-4748-B395-3E0C19850702}" authorId="{A71CFE6E-740D-DB46-83DE-C57D58D3F5E3}" created="2024-02-02T07:12:40.2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0846266" sldId="449"/>
      <ac:picMk id="8" creationId="{35E8BE60-DB13-834B-C23E-077F7935032B}"/>
    </ac:deMkLst>
    <p188:txBody>
      <a:bodyPr/>
      <a:lstStyle/>
      <a:p>
        <a:r>
          <a:rPr lang="nl-NL"/>
          <a:t>Help help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5-2-2024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5-2-2024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microsoft.com/office/2018/10/relationships/comments" Target="../comments/modernComment_1C1_479375BA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3" y="4488826"/>
            <a:ext cx="10502836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Bad SQL in het DIM (Topics DDL/DML)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Februari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38525C-69FE-A325-8BA4-ECFDDAB0D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C8F75E2-161C-8D38-E314-B255B1094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543F0E-841C-642C-11F7-F7FF5BCDC92A}"/>
              </a:ext>
            </a:extLst>
          </p:cNvPr>
          <p:cNvSpPr txBox="1"/>
          <p:nvPr/>
        </p:nvSpPr>
        <p:spPr>
          <a:xfrm>
            <a:off x="639191" y="261204"/>
            <a:ext cx="5992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Impact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/>
              <a:t>-------------------------------------------------------</a:t>
            </a:r>
          </a:p>
          <a:p>
            <a:r>
              <a:rPr lang="nl-NL" sz="900" dirty="0"/>
              <a:t>Read </a:t>
            </a:r>
            <a:r>
              <a:rPr lang="nl-NL" sz="900" dirty="0" err="1"/>
              <a:t>and</a:t>
            </a:r>
            <a:r>
              <a:rPr lang="nl-NL" sz="900" dirty="0"/>
              <a:t> </a:t>
            </a:r>
            <a:r>
              <a:rPr lang="nl-NL" sz="900" dirty="0" err="1"/>
              <a:t>write</a:t>
            </a:r>
            <a:r>
              <a:rPr lang="nl-NL" sz="900" dirty="0"/>
              <a:t> </a:t>
            </a:r>
            <a:r>
              <a:rPr lang="nl-NL" sz="900" dirty="0" err="1"/>
              <a:t>contention</a:t>
            </a:r>
            <a:r>
              <a:rPr lang="nl-NL" sz="900" dirty="0"/>
              <a:t> on database </a:t>
            </a:r>
            <a:r>
              <a:rPr lang="nl-NL" sz="900" dirty="0" err="1"/>
              <a:t>blocks</a:t>
            </a:r>
            <a:r>
              <a:rPr lang="nl-NL" sz="900" dirty="0"/>
              <a:t> was </a:t>
            </a:r>
            <a:r>
              <a:rPr lang="nl-NL" sz="900" dirty="0" err="1"/>
              <a:t>consuming</a:t>
            </a:r>
            <a:r>
              <a:rPr lang="nl-NL" sz="900" dirty="0"/>
              <a:t> significant</a:t>
            </a:r>
          </a:p>
          <a:p>
            <a:r>
              <a:rPr lang="nl-NL" sz="900" dirty="0"/>
              <a:t>database time.</a:t>
            </a:r>
          </a:p>
          <a:p>
            <a:endParaRPr lang="nl-NL" sz="900" dirty="0"/>
          </a:p>
          <a:p>
            <a:r>
              <a:rPr lang="nl-NL" sz="900" dirty="0" err="1"/>
              <a:t>Recommendation</a:t>
            </a:r>
            <a:r>
              <a:rPr lang="nl-NL" sz="900" dirty="0"/>
              <a:t> 1: Schema Changes</a:t>
            </a:r>
          </a:p>
          <a:p>
            <a:r>
              <a:rPr lang="nl-NL" sz="900" dirty="0" err="1"/>
              <a:t>Estimated</a:t>
            </a:r>
            <a:r>
              <a:rPr lang="nl-NL" sz="900" dirty="0"/>
              <a:t> benefit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/>
              <a:t>------------------------------------------------------------------</a:t>
            </a:r>
          </a:p>
          <a:p>
            <a:r>
              <a:rPr lang="nl-NL" sz="900" dirty="0"/>
              <a:t>Action</a:t>
            </a:r>
          </a:p>
          <a:p>
            <a:r>
              <a:rPr lang="nl-NL" sz="900" dirty="0" err="1"/>
              <a:t>Consider</a:t>
            </a:r>
            <a:r>
              <a:rPr lang="nl-NL" sz="900" dirty="0"/>
              <a:t> </a:t>
            </a:r>
            <a:r>
              <a:rPr lang="nl-NL" sz="900" dirty="0" err="1"/>
              <a:t>partitioning</a:t>
            </a:r>
            <a:r>
              <a:rPr lang="nl-NL" sz="900" dirty="0"/>
              <a:t> </a:t>
            </a:r>
            <a:r>
              <a:rPr lang="nl-NL" sz="900" dirty="0" err="1"/>
              <a:t>the</a:t>
            </a:r>
            <a:r>
              <a:rPr lang="nl-NL" sz="900" dirty="0"/>
              <a:t> INDEX "BDR_SMZ_SV_PM.BDR_SMZ_SV_DO_FKS_TB_PK"</a:t>
            </a:r>
          </a:p>
          <a:p>
            <a:r>
              <a:rPr lang="nl-NL" sz="900" dirty="0" err="1"/>
              <a:t>with</a:t>
            </a:r>
            <a:r>
              <a:rPr lang="nl-NL" sz="900" dirty="0"/>
              <a:t> object ID 222861 in a </a:t>
            </a:r>
            <a:r>
              <a:rPr lang="nl-NL" sz="900" dirty="0" err="1"/>
              <a:t>manner</a:t>
            </a:r>
            <a:r>
              <a:rPr lang="nl-NL" sz="900" dirty="0"/>
              <a:t> </a:t>
            </a:r>
            <a:r>
              <a:rPr lang="nl-NL" sz="900" dirty="0" err="1"/>
              <a:t>that</a:t>
            </a:r>
            <a:r>
              <a:rPr lang="nl-NL" sz="900" dirty="0"/>
              <a:t> </a:t>
            </a:r>
            <a:r>
              <a:rPr lang="nl-NL" sz="900" dirty="0" err="1"/>
              <a:t>will</a:t>
            </a:r>
            <a:r>
              <a:rPr lang="nl-NL" sz="900" dirty="0"/>
              <a:t> </a:t>
            </a:r>
            <a:r>
              <a:rPr lang="nl-NL" sz="900" dirty="0" err="1"/>
              <a:t>evenly</a:t>
            </a:r>
            <a:r>
              <a:rPr lang="nl-NL" sz="900" dirty="0"/>
              <a:t> </a:t>
            </a:r>
            <a:r>
              <a:rPr lang="nl-NL" sz="900" dirty="0" err="1"/>
              <a:t>distribute</a:t>
            </a:r>
            <a:r>
              <a:rPr lang="nl-NL" sz="900" dirty="0"/>
              <a:t> concurrent</a:t>
            </a:r>
          </a:p>
          <a:p>
            <a:r>
              <a:rPr lang="nl-NL" sz="900" dirty="0"/>
              <a:t>DML </a:t>
            </a:r>
            <a:r>
              <a:rPr lang="nl-NL" sz="900" dirty="0" err="1"/>
              <a:t>across</a:t>
            </a:r>
            <a:r>
              <a:rPr lang="nl-NL" sz="900" dirty="0"/>
              <a:t> multiple </a:t>
            </a:r>
            <a:r>
              <a:rPr lang="nl-NL" sz="900" dirty="0" err="1"/>
              <a:t>partitions</a:t>
            </a:r>
            <a:r>
              <a:rPr lang="nl-NL" sz="900" dirty="0"/>
              <a:t>.</a:t>
            </a:r>
          </a:p>
          <a:p>
            <a:r>
              <a:rPr lang="nl-NL" sz="900" dirty="0" err="1"/>
              <a:t>Related</a:t>
            </a:r>
            <a:r>
              <a:rPr lang="nl-NL" sz="900" dirty="0"/>
              <a:t> Object</a:t>
            </a:r>
          </a:p>
          <a:p>
            <a:r>
              <a:rPr lang="nl-NL" sz="900" dirty="0"/>
              <a:t>Database object </a:t>
            </a:r>
            <a:r>
              <a:rPr lang="nl-NL" sz="900" dirty="0" err="1"/>
              <a:t>with</a:t>
            </a:r>
            <a:r>
              <a:rPr lang="nl-NL" sz="900" dirty="0"/>
              <a:t> ID 222861.</a:t>
            </a:r>
          </a:p>
          <a:p>
            <a:r>
              <a:rPr lang="nl-NL" sz="900" dirty="0"/>
              <a:t>Rationale</a:t>
            </a:r>
          </a:p>
          <a:p>
            <a:r>
              <a:rPr lang="nl-NL" sz="900" dirty="0"/>
              <a:t>The INSERT statement </a:t>
            </a:r>
            <a:r>
              <a:rPr lang="nl-NL" sz="900" dirty="0" err="1"/>
              <a:t>with</a:t>
            </a:r>
            <a:r>
              <a:rPr lang="nl-NL" sz="900" dirty="0"/>
              <a:t> </a:t>
            </a:r>
            <a:r>
              <a:rPr lang="nl-NL" sz="900" dirty="0">
                <a:highlight>
                  <a:srgbClr val="FF0000"/>
                </a:highlight>
              </a:rPr>
              <a:t>SQL_ID "7h6pj92zt1v7v" </a:t>
            </a:r>
            <a:r>
              <a:rPr lang="nl-NL" sz="900" dirty="0"/>
              <a:t>was </a:t>
            </a:r>
            <a:r>
              <a:rPr lang="nl-NL" sz="900" dirty="0" err="1"/>
              <a:t>significantly</a:t>
            </a:r>
            <a:endParaRPr lang="nl-NL" sz="900" dirty="0"/>
          </a:p>
          <a:p>
            <a:r>
              <a:rPr lang="nl-NL" sz="900" dirty="0" err="1"/>
              <a:t>affected</a:t>
            </a:r>
            <a:r>
              <a:rPr lang="nl-NL" sz="900" dirty="0"/>
              <a:t> </a:t>
            </a:r>
            <a:r>
              <a:rPr lang="nl-NL" sz="900" dirty="0" err="1"/>
              <a:t>by</a:t>
            </a:r>
            <a:r>
              <a:rPr lang="nl-NL" sz="900" dirty="0"/>
              <a:t> "buffer busy" </a:t>
            </a:r>
            <a:r>
              <a:rPr lang="nl-NL" sz="900" dirty="0" err="1"/>
              <a:t>waits</a:t>
            </a:r>
            <a:r>
              <a:rPr lang="nl-NL" sz="900" dirty="0"/>
              <a:t>.</a:t>
            </a:r>
          </a:p>
          <a:p>
            <a:r>
              <a:rPr lang="nl-NL" sz="900" dirty="0" err="1"/>
              <a:t>Related</a:t>
            </a:r>
            <a:r>
              <a:rPr lang="nl-NL" sz="900" dirty="0"/>
              <a:t> Object</a:t>
            </a:r>
          </a:p>
          <a:p>
            <a:r>
              <a:rPr lang="nl-NL" sz="900" dirty="0"/>
              <a:t>SQL statement </a:t>
            </a:r>
            <a:r>
              <a:rPr lang="nl-NL" sz="900" dirty="0" err="1"/>
              <a:t>with</a:t>
            </a:r>
            <a:r>
              <a:rPr lang="nl-NL" sz="900" dirty="0"/>
              <a:t> SQL_ID 7h6pj92zt1v7v.</a:t>
            </a:r>
          </a:p>
          <a:p>
            <a:r>
              <a:rPr lang="nl-NL" sz="900" dirty="0"/>
              <a:t>INSERT INTO BDR_SMZ_SV_PM.BDR_SMZ_SV_DO_FKS_TB(DIM_KLANT_ID,DIM_UITSL</a:t>
            </a:r>
          </a:p>
          <a:p>
            <a:r>
              <a:rPr lang="nl-NL" sz="900" dirty="0"/>
              <a:t>AG_CLAIM_ID,DIM_SNAPSHOT_ID,DIM_ORGANISATIE_ID_ACTIEF,DIM_ORGANISATIE</a:t>
            </a:r>
          </a:p>
          <a:p>
            <a:r>
              <a:rPr lang="nl-NL" sz="900" dirty="0"/>
              <a:t>_ID_SMO,DIM_ORGANISATIE_ID_REGIE,DIM_PRODUCT_ID,DIM_PROCESFASE_ID,DIM</a:t>
            </a:r>
          </a:p>
          <a:p>
            <a:r>
              <a:rPr lang="nl-NL" sz="900" dirty="0"/>
              <a:t>_SOORT_AANVRAGER_ID,PCS_ID,AFG_REGIE_EN_SMO_GELIJK,AFG_INDICATIE_VA,A</a:t>
            </a:r>
          </a:p>
          <a:p>
            <a:r>
              <a:rPr lang="nl-NL" sz="900" dirty="0"/>
              <a:t>FG_INDICATIE_AD) VALUES(:DIM_KLANT_ID,:DIM_UITSLAG_CLAIM_ID,:DIM_SNAP</a:t>
            </a:r>
          </a:p>
          <a:p>
            <a:r>
              <a:rPr lang="nl-NL" sz="900" dirty="0"/>
              <a:t>SHOT_ID,:DIM_ORGANISATIE_ID_ACTIEF,:DIM_ORGANISATIE_ID_SMO,:DIM_ORGAN</a:t>
            </a:r>
          </a:p>
          <a:p>
            <a:r>
              <a:rPr lang="nl-NL" sz="900" dirty="0"/>
              <a:t>ISATIE_ID_REGIE,:DIM_PRODUCT_ID,:DIM_PROCESFASE_ID,:DIM_SOORT_AANVRAG</a:t>
            </a:r>
          </a:p>
          <a:p>
            <a:r>
              <a:rPr lang="nl-NL" sz="900" dirty="0"/>
              <a:t>ER_ID,:PCS_ID,:AFG_REGIE_EN_SMO_GELIJK,:AFG_INDICATIE_VA,:AFG_INDICAT</a:t>
            </a:r>
          </a:p>
          <a:p>
            <a:r>
              <a:rPr lang="nl-NL" sz="900" dirty="0"/>
              <a:t>IE_AD)</a:t>
            </a:r>
          </a:p>
          <a:p>
            <a:endParaRPr lang="nl-NL" sz="900" dirty="0"/>
          </a:p>
          <a:p>
            <a:r>
              <a:rPr lang="nl-NL" sz="900" dirty="0" err="1"/>
              <a:t>Symptoms</a:t>
            </a:r>
            <a:r>
              <a:rPr lang="nl-NL" sz="900" dirty="0"/>
              <a:t> </a:t>
            </a:r>
            <a:r>
              <a:rPr lang="nl-NL" sz="900" dirty="0" err="1"/>
              <a:t>That</a:t>
            </a:r>
            <a:r>
              <a:rPr lang="nl-NL" sz="900" dirty="0"/>
              <a:t> Led </a:t>
            </a:r>
            <a:r>
              <a:rPr lang="nl-NL" sz="900" dirty="0" err="1"/>
              <a:t>to</a:t>
            </a:r>
            <a:r>
              <a:rPr lang="nl-NL" sz="900" dirty="0"/>
              <a:t> </a:t>
            </a:r>
            <a:r>
              <a:rPr lang="nl-NL" sz="900" dirty="0" err="1"/>
              <a:t>the</a:t>
            </a:r>
            <a:r>
              <a:rPr lang="nl-NL" sz="900" dirty="0"/>
              <a:t> </a:t>
            </a:r>
            <a:r>
              <a:rPr lang="nl-NL" sz="900" dirty="0" err="1"/>
              <a:t>Finding</a:t>
            </a:r>
            <a:r>
              <a:rPr lang="nl-NL" sz="900" dirty="0"/>
              <a:t>:</a:t>
            </a:r>
          </a:p>
          <a:p>
            <a:r>
              <a:rPr lang="nl-NL" sz="900" dirty="0"/>
              <a:t>---------------------------------</a:t>
            </a:r>
          </a:p>
          <a:p>
            <a:r>
              <a:rPr lang="nl-NL" sz="900" dirty="0"/>
              <a:t>Read </a:t>
            </a:r>
            <a:r>
              <a:rPr lang="nl-NL" sz="900" dirty="0" err="1"/>
              <a:t>and</a:t>
            </a:r>
            <a:r>
              <a:rPr lang="nl-NL" sz="900" dirty="0"/>
              <a:t> </a:t>
            </a:r>
            <a:r>
              <a:rPr lang="nl-NL" sz="900" dirty="0" err="1"/>
              <a:t>write</a:t>
            </a:r>
            <a:r>
              <a:rPr lang="nl-NL" sz="900" dirty="0"/>
              <a:t> </a:t>
            </a:r>
            <a:r>
              <a:rPr lang="nl-NL" sz="900" dirty="0" err="1"/>
              <a:t>contention</a:t>
            </a:r>
            <a:r>
              <a:rPr lang="nl-NL" sz="900" dirty="0"/>
              <a:t> on database </a:t>
            </a:r>
            <a:r>
              <a:rPr lang="nl-NL" sz="900" dirty="0" err="1"/>
              <a:t>blocks</a:t>
            </a:r>
            <a:r>
              <a:rPr lang="nl-NL" sz="900" dirty="0"/>
              <a:t> was </a:t>
            </a:r>
            <a:r>
              <a:rPr lang="nl-NL" sz="900" dirty="0" err="1"/>
              <a:t>consuming</a:t>
            </a:r>
            <a:r>
              <a:rPr lang="nl-NL" sz="900" dirty="0"/>
              <a:t> significant</a:t>
            </a:r>
          </a:p>
          <a:p>
            <a:r>
              <a:rPr lang="nl-NL" sz="900" dirty="0"/>
              <a:t>database time.</a:t>
            </a:r>
          </a:p>
          <a:p>
            <a:r>
              <a:rPr lang="nl-NL" sz="900" dirty="0"/>
              <a:t>Impact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 err="1"/>
              <a:t>Wait</a:t>
            </a:r>
            <a:r>
              <a:rPr lang="nl-NL" sz="900" dirty="0"/>
              <a:t> class "</a:t>
            </a:r>
            <a:r>
              <a:rPr lang="nl-NL" sz="900" dirty="0" err="1"/>
              <a:t>Concurrency</a:t>
            </a:r>
            <a:r>
              <a:rPr lang="nl-NL" sz="900" dirty="0"/>
              <a:t>" was </a:t>
            </a:r>
            <a:r>
              <a:rPr lang="nl-NL" sz="900" dirty="0" err="1"/>
              <a:t>consuming</a:t>
            </a:r>
            <a:r>
              <a:rPr lang="nl-NL" sz="900" dirty="0"/>
              <a:t> significant database time.</a:t>
            </a:r>
          </a:p>
          <a:p>
            <a:r>
              <a:rPr lang="nl-NL" sz="900" dirty="0"/>
              <a:t>Impact is .07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3.69%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endParaRPr lang="nl-NL" sz="900" dirty="0"/>
          </a:p>
          <a:p>
            <a:endParaRPr lang="nl-NL" sz="9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8266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4B39D88-4D18-338E-FE1B-C54AE071F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3173CDF-E215-472A-FF87-770E13CDF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E3C27C-63EC-F5EC-18B8-711CEE25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" y="273451"/>
            <a:ext cx="5457825" cy="29908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F326ED-32E9-A99F-24C4-A938B9D3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26" y="273451"/>
            <a:ext cx="4316213" cy="28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4A3101-E094-4D11-4CCD-519C08EB4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0B1DF2-BA3A-FAFA-AF4D-7253B8573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6FEE73-B331-3A62-84E1-81C2444B08F0}"/>
              </a:ext>
            </a:extLst>
          </p:cNvPr>
          <p:cNvSpPr txBox="1"/>
          <p:nvPr/>
        </p:nvSpPr>
        <p:spPr>
          <a:xfrm>
            <a:off x="109863" y="248578"/>
            <a:ext cx="48172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Finding 2: Top Segments by "User I/O" and "Cluster"</a:t>
            </a:r>
          </a:p>
          <a:p>
            <a:r>
              <a:rPr lang="en-US" sz="800" dirty="0"/>
              <a:t>Impact is .4 active sessions, 18.17% of total activity.</a:t>
            </a:r>
          </a:p>
          <a:p>
            <a:r>
              <a:rPr lang="en-US" sz="800" dirty="0"/>
              <a:t>-------------------------------------------------------</a:t>
            </a:r>
          </a:p>
          <a:p>
            <a:r>
              <a:rPr lang="en-US" sz="800" dirty="0"/>
              <a:t>Individual database segments responsible for significant "User I/O" and </a:t>
            </a:r>
          </a:p>
          <a:p>
            <a:r>
              <a:rPr lang="en-US" sz="800" dirty="0"/>
              <a:t>"Cluster" waits were found.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1: Segment Tuning</a:t>
            </a:r>
          </a:p>
          <a:p>
            <a:r>
              <a:rPr lang="en-US" sz="800" dirty="0"/>
              <a:t>   Estimated benefit is .15 active sessions, 6.72%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"INT_SMZ_SV_PM.INT_SMZ_SV_BEOORDELING_HT.PRT_DEFAULT" with object ID </a:t>
            </a:r>
          </a:p>
          <a:p>
            <a:r>
              <a:rPr lang="en-US" sz="800" dirty="0"/>
              <a:t>      111792.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111792.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"INT_SMZ_SV_PM.INT_SMZ_SV_BEOORDELING_HT.PRT_DEFAULT"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111792.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111792.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7426 full object scans, </a:t>
            </a:r>
          </a:p>
          <a:p>
            <a:r>
              <a:rPr lang="en-US" sz="800" dirty="0"/>
              <a:t>      35079526 physical reads, 0 physical writes and 35075173 direct reads.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2: Segment Tuning</a:t>
            </a:r>
          </a:p>
          <a:p>
            <a:r>
              <a:rPr lang="en-US" sz="800" dirty="0"/>
              <a:t>   Estimated benefit is .14 active sessions, 6.34%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"INT_SMZ_SV_PM.INT_SMZ_SV_BEOORDELING_HT.PRT_RECENT" with object ID </a:t>
            </a:r>
          </a:p>
          <a:p>
            <a:r>
              <a:rPr lang="en-US" sz="800" dirty="0"/>
              <a:t>      111791.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111791.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Investigate application logic involving I/O on TABLE PARTITION </a:t>
            </a:r>
          </a:p>
          <a:p>
            <a:r>
              <a:rPr lang="en-US" sz="800" dirty="0"/>
              <a:t>      "INT_SMZ_SV_PM.INT_SMZ_SV_BEOORDELING_HT.PRT_RECENT" with object ID </a:t>
            </a:r>
          </a:p>
          <a:p>
            <a:r>
              <a:rPr lang="en-US" sz="800" dirty="0"/>
              <a:t>      111791.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111791.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</a:t>
            </a:r>
            <a:r>
              <a:rPr lang="en-US" sz="800" dirty="0">
                <a:highlight>
                  <a:srgbClr val="FF0000"/>
                </a:highlight>
              </a:rPr>
              <a:t>T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he I/O usage statistics for the object are: 5984 full object scans,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24773508 physical reads, 0 physical writes and 24775592 direct reads</a:t>
            </a:r>
            <a:r>
              <a:rPr lang="en-US" sz="800" dirty="0">
                <a:highlight>
                  <a:srgbClr val="FF0000"/>
                </a:highlight>
              </a:rPr>
              <a:t>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Symptoms That Led to the Finding:</a:t>
            </a:r>
          </a:p>
          <a:p>
            <a:r>
              <a:rPr lang="en-US" sz="800" dirty="0"/>
              <a:t>   ---------------------------------</a:t>
            </a:r>
          </a:p>
          <a:p>
            <a:r>
              <a:rPr lang="en-US" sz="800" dirty="0"/>
              <a:t>      Wait class "User I/O" was consuming significant database time.</a:t>
            </a:r>
          </a:p>
          <a:p>
            <a:r>
              <a:rPr lang="en-US" sz="800" dirty="0"/>
              <a:t>      Impact is .49 active sessions, 22.72% of total activity</a:t>
            </a:r>
            <a:endParaRPr lang="nl-NL" sz="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014876F-AE93-0220-ABA5-5B949776926F}"/>
              </a:ext>
            </a:extLst>
          </p:cNvPr>
          <p:cNvSpPr txBox="1"/>
          <p:nvPr/>
        </p:nvSpPr>
        <p:spPr>
          <a:xfrm>
            <a:off x="5291091" y="266326"/>
            <a:ext cx="464422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Recommendation 3: Segment Tuning</a:t>
            </a:r>
          </a:p>
          <a:p>
            <a:r>
              <a:rPr lang="en-US" sz="800" dirty="0"/>
              <a:t>   Estimated benefit is .06 active sessions, 2.65%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"INT_SMZ_SV_PM.INT_SMZ_SV_PROCESFASE_HT.PRT_RECENT" with object ID </a:t>
            </a:r>
          </a:p>
          <a:p>
            <a:r>
              <a:rPr lang="en-US" sz="800" dirty="0"/>
              <a:t>      208892.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208892.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>
                <a:highlight>
                  <a:srgbClr val="FF0000"/>
                </a:highlight>
              </a:rPr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"INT_SMZ_SV_PM.INT_SMZ_SV_PROCESFASE_HT.PRT_RECENT"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208892.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208892.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2394 full object scans, </a:t>
            </a:r>
          </a:p>
          <a:p>
            <a:r>
              <a:rPr lang="en-US" sz="800" dirty="0"/>
              <a:t>      11030471 physical reads, 0 physical writes and 11030294 direct reads.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4: Segment Tuning</a:t>
            </a:r>
          </a:p>
          <a:p>
            <a:r>
              <a:rPr lang="en-US" sz="800" dirty="0"/>
              <a:t>   Estimated benefit is .05 active sessions, 2.46%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"INT_SMZ_SV_PM.INT_SMZ_SV_PROCESFASE_HT.PRT_DEFAULT" with object ID </a:t>
            </a:r>
          </a:p>
          <a:p>
            <a:r>
              <a:rPr lang="en-US" sz="800" dirty="0"/>
              <a:t>      208893.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208893.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"INT_SMZ_SV_PM.INT_SMZ_SV_PROCESFASE_HT.PRT_DEFAULT"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208893.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208893</a:t>
            </a:r>
            <a:r>
              <a:rPr lang="en-US" sz="800" dirty="0">
                <a:highlight>
                  <a:srgbClr val="FF0000"/>
                </a:highlight>
              </a:rPr>
              <a:t>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2656 full object scans, </a:t>
            </a:r>
          </a:p>
          <a:p>
            <a:r>
              <a:rPr lang="en-US" sz="800" dirty="0"/>
              <a:t>      10637548 physical reads, 0 physical writes and 10636894 direct reads.</a:t>
            </a:r>
          </a:p>
          <a:p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9608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F3BC833-14E9-A847-F892-86086549B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Bad </a:t>
            </a:r>
            <a:r>
              <a:rPr lang="en-GB" dirty="0" err="1"/>
              <a:t>sql</a:t>
            </a:r>
            <a:r>
              <a:rPr lang="en-GB" dirty="0"/>
              <a:t> </a:t>
            </a:r>
            <a:r>
              <a:rPr lang="en-GB" dirty="0" err="1"/>
              <a:t>optimalisatie</a:t>
            </a:r>
            <a:r>
              <a:rPr lang="en-GB" dirty="0"/>
              <a:t> – kick off -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0F94DE-8282-D323-CAE0-074B1E39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807F05-B4DD-43CB-4AFC-BFE5AE82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8" y="514903"/>
            <a:ext cx="5349906" cy="405413"/>
          </a:xfrm>
        </p:spPr>
        <p:txBody>
          <a:bodyPr/>
          <a:lstStyle/>
          <a:p>
            <a:r>
              <a:rPr lang="nl-NL" dirty="0"/>
              <a:t>Top 10 </a:t>
            </a:r>
            <a:r>
              <a:rPr lang="nl-NL" dirty="0" err="1"/>
              <a:t>sql’s</a:t>
            </a:r>
            <a:r>
              <a:rPr lang="nl-NL" dirty="0"/>
              <a:t> voor de 1</a:t>
            </a:r>
            <a:r>
              <a:rPr lang="nl-NL" baseline="30000" dirty="0"/>
              <a:t>e</a:t>
            </a:r>
            <a:r>
              <a:rPr lang="nl-NL" dirty="0"/>
              <a:t> ronde !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FCD7084-E060-3C60-1588-C6D08F68342D}"/>
              </a:ext>
            </a:extLst>
          </p:cNvPr>
          <p:cNvSpPr txBox="1"/>
          <p:nvPr/>
        </p:nvSpPr>
        <p:spPr>
          <a:xfrm>
            <a:off x="648071" y="1397675"/>
            <a:ext cx="5007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1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2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3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4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5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Connection Pooling Datastage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Release / Delivery </a:t>
            </a:r>
            <a:r>
              <a:rPr lang="nl-NL" dirty="0" err="1"/>
              <a:t>methologie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SGA uitbreiding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PGA Uitbreiding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 </a:t>
            </a:r>
            <a:r>
              <a:rPr lang="nl-NL" dirty="0" err="1"/>
              <a:t>Backup</a:t>
            </a:r>
            <a:r>
              <a:rPr lang="nl-NL" dirty="0"/>
              <a:t>/</a:t>
            </a:r>
            <a:r>
              <a:rPr lang="nl-NL" dirty="0" err="1"/>
              <a:t>Restore</a:t>
            </a:r>
            <a:r>
              <a:rPr lang="nl-NL" dirty="0"/>
              <a:t> </a:t>
            </a:r>
            <a:r>
              <a:rPr lang="nl-NL" dirty="0" err="1"/>
              <a:t>losing</a:t>
            </a:r>
            <a:r>
              <a:rPr lang="nl-NL" dirty="0"/>
              <a:t> time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 Monitoring en </a:t>
            </a:r>
            <a:r>
              <a:rPr lang="nl-NL" dirty="0" err="1"/>
              <a:t>loggings</a:t>
            </a:r>
            <a:r>
              <a:rPr lang="nl-NL" dirty="0"/>
              <a:t> </a:t>
            </a:r>
            <a:r>
              <a:rPr lang="nl-NL" dirty="0" err="1"/>
              <a:t>CTE’s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verversen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F2D6AD5-26BE-C67E-5218-77DE65A5F0AD}"/>
              </a:ext>
            </a:extLst>
          </p:cNvPr>
          <p:cNvSpPr txBox="1"/>
          <p:nvPr/>
        </p:nvSpPr>
        <p:spPr>
          <a:xfrm>
            <a:off x="5274830" y="1132824"/>
            <a:ext cx="6559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WOW, welke tools en hoe gebruikt on </a:t>
            </a:r>
            <a:r>
              <a:rPr lang="nl-NL" dirty="0" err="1"/>
              <a:t>insight</a:t>
            </a:r>
            <a:r>
              <a:rPr lang="nl-NL" dirty="0"/>
              <a:t> te krijgen.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Sql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DBA </a:t>
            </a:r>
            <a:r>
              <a:rPr lang="nl-NL" dirty="0" err="1"/>
              <a:t>utility</a:t>
            </a:r>
            <a:r>
              <a:rPr lang="nl-NL" dirty="0"/>
              <a:t> snapshot verwerken tot AWR rapport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Monitoring en </a:t>
            </a:r>
            <a:r>
              <a:rPr lang="nl-NL" dirty="0" err="1"/>
              <a:t>logging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(Datastage track) </a:t>
            </a:r>
            <a:r>
              <a:rPr lang="nl-NL" dirty="0" err="1"/>
              <a:t>CTE’s</a:t>
            </a:r>
            <a:r>
              <a:rPr lang="nl-NL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TIC </a:t>
            </a:r>
            <a:r>
              <a:rPr lang="nl-NL" dirty="0" err="1"/>
              <a:t>daily</a:t>
            </a:r>
            <a:r>
              <a:rPr lang="nl-NL" dirty="0"/>
              <a:t>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OEM performance en </a:t>
            </a:r>
            <a:r>
              <a:rPr lang="nl-NL" dirty="0" err="1"/>
              <a:t>tuning</a:t>
            </a:r>
            <a:r>
              <a:rPr lang="nl-NL" dirty="0"/>
              <a:t> pack indien </a:t>
            </a:r>
            <a:r>
              <a:rPr lang="nl-NL" dirty="0" err="1"/>
              <a:t>available</a:t>
            </a:r>
            <a:r>
              <a:rPr lang="nl-NL" dirty="0"/>
              <a:t> !</a:t>
            </a:r>
            <a:br>
              <a:rPr lang="nl-NL" dirty="0"/>
            </a:br>
            <a:r>
              <a:rPr lang="nl-NL" dirty="0"/>
              <a:t>“Inrichting” staat op change lijst DXC !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C7FDE8-1197-434D-118A-C3D9D18DCAC2}"/>
              </a:ext>
            </a:extLst>
          </p:cNvPr>
          <p:cNvSpPr txBox="1"/>
          <p:nvPr/>
        </p:nvSpPr>
        <p:spPr>
          <a:xfrm>
            <a:off x="6454066" y="497149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Informtie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8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Estafette </a:t>
            </a:r>
            <a:r>
              <a:rPr lang="nl-NL" dirty="0" err="1"/>
              <a:t>parcour</a:t>
            </a:r>
            <a:r>
              <a:rPr lang="nl-NL" dirty="0"/>
              <a:t> in het Data Integratie Magazijn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280150"/>
            <a:ext cx="284163" cy="5778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4810" b="17194"/>
          <a:stretch/>
        </p:blipFill>
        <p:spPr>
          <a:xfrm>
            <a:off x="1170938" y="1524000"/>
            <a:ext cx="9666775" cy="477040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095555" y="997787"/>
            <a:ext cx="3519577" cy="36662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8D2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Bronontsluiting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4145" y="997787"/>
            <a:ext cx="1837426" cy="366622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6590584" y="997787"/>
            <a:ext cx="3588589" cy="4451232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Informatieproducten</a:t>
            </a:r>
          </a:p>
        </p:txBody>
      </p:sp>
    </p:spTree>
    <p:extLst>
      <p:ext uri="{BB962C8B-B14F-4D97-AF65-F5344CB8AC3E}">
        <p14:creationId xmlns:p14="http://schemas.microsoft.com/office/powerpoint/2010/main" val="42217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1500" y="26446"/>
            <a:ext cx="11049000" cy="654527"/>
          </a:xfrm>
        </p:spPr>
        <p:txBody>
          <a:bodyPr/>
          <a:lstStyle/>
          <a:p>
            <a:r>
              <a:rPr lang="nl-NL" dirty="0"/>
              <a:t>Levering en toegang van data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1854079" y="1250317"/>
          <a:ext cx="8127996" cy="268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063472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0383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73643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23625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370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58510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47763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30857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8356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5538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4272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5812152"/>
                    </a:ext>
                  </a:extLst>
                </a:gridCol>
              </a:tblGrid>
              <a:tr h="518099"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Bronontsluiting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Integratie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Informatieproducten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14042"/>
                  </a:ext>
                </a:extLst>
              </a:tr>
              <a:tr h="33642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89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43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17121"/>
                  </a:ext>
                </a:extLst>
              </a:tr>
            </a:tbl>
          </a:graphicData>
        </a:graphic>
      </p:graphicFrame>
      <p:sp>
        <p:nvSpPr>
          <p:cNvPr id="8" name="Rechthoek 7"/>
          <p:cNvSpPr/>
          <p:nvPr/>
        </p:nvSpPr>
        <p:spPr>
          <a:xfrm>
            <a:off x="708548" y="1250318"/>
            <a:ext cx="582685" cy="2690688"/>
          </a:xfrm>
          <a:prstGeom prst="rect">
            <a:avLst/>
          </a:prstGeom>
          <a:solidFill>
            <a:srgbClr val="BE00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Bronnen</a:t>
            </a:r>
          </a:p>
        </p:txBody>
      </p:sp>
      <p:sp>
        <p:nvSpPr>
          <p:cNvPr id="18" name="Pijl-rechts 17"/>
          <p:cNvSpPr/>
          <p:nvPr/>
        </p:nvSpPr>
        <p:spPr>
          <a:xfrm rot="5400000">
            <a:off x="1708484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19" name="Pijl-rechts 18"/>
          <p:cNvSpPr/>
          <p:nvPr/>
        </p:nvSpPr>
        <p:spPr>
          <a:xfrm rot="5400000">
            <a:off x="23544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23" name="Pijl-rechts 22"/>
          <p:cNvSpPr/>
          <p:nvPr/>
        </p:nvSpPr>
        <p:spPr>
          <a:xfrm rot="5400000">
            <a:off x="3040722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24" name="Pijl-rechts 23"/>
          <p:cNvSpPr/>
          <p:nvPr/>
        </p:nvSpPr>
        <p:spPr>
          <a:xfrm rot="5400000">
            <a:off x="3680237" y="2990849"/>
            <a:ext cx="918763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pSp>
        <p:nvGrpSpPr>
          <p:cNvPr id="34" name="Groep 33"/>
          <p:cNvGrpSpPr/>
          <p:nvPr/>
        </p:nvGrpSpPr>
        <p:grpSpPr>
          <a:xfrm>
            <a:off x="1287875" y="2161021"/>
            <a:ext cx="8442293" cy="300403"/>
            <a:chOff x="1287875" y="2317424"/>
            <a:chExt cx="8442293" cy="144000"/>
          </a:xfrm>
        </p:grpSpPr>
        <p:grpSp>
          <p:nvGrpSpPr>
            <p:cNvPr id="29" name="Groep 28"/>
            <p:cNvGrpSpPr/>
            <p:nvPr/>
          </p:nvGrpSpPr>
          <p:grpSpPr>
            <a:xfrm>
              <a:off x="3330082" y="2317424"/>
              <a:ext cx="6400086" cy="144000"/>
              <a:chOff x="3330082" y="2317424"/>
              <a:chExt cx="6400086" cy="144000"/>
            </a:xfrm>
          </p:grpSpPr>
          <p:sp>
            <p:nvSpPr>
              <p:cNvPr id="27" name="Pijl-rechts 26"/>
              <p:cNvSpPr/>
              <p:nvPr/>
            </p:nvSpPr>
            <p:spPr>
              <a:xfrm>
                <a:off x="8724384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8" name="Pijl-rechts 27"/>
              <p:cNvSpPr/>
              <p:nvPr/>
            </p:nvSpPr>
            <p:spPr>
              <a:xfrm>
                <a:off x="4180656" y="2324403"/>
                <a:ext cx="4773563" cy="130042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6" name="Pijl-rechts 25"/>
              <p:cNvSpPr/>
              <p:nvPr/>
            </p:nvSpPr>
            <p:spPr>
              <a:xfrm>
                <a:off x="6027233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Pijl-rechts 12"/>
              <p:cNvSpPr/>
              <p:nvPr/>
            </p:nvSpPr>
            <p:spPr>
              <a:xfrm>
                <a:off x="3485292" y="2317424"/>
                <a:ext cx="2794959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5" name="Pijl-rechts 24"/>
              <p:cNvSpPr/>
              <p:nvPr/>
            </p:nvSpPr>
            <p:spPr>
              <a:xfrm>
                <a:off x="3330082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9" name="Pijl-rechts 8"/>
            <p:cNvSpPr/>
            <p:nvPr/>
          </p:nvSpPr>
          <p:spPr>
            <a:xfrm>
              <a:off x="1287875" y="2317424"/>
              <a:ext cx="2265577" cy="144000"/>
            </a:xfrm>
            <a:prstGeom prst="rightArrow">
              <a:avLst/>
            </a:prstGeom>
            <a:solidFill>
              <a:srgbClr val="BE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1295314" y="2429773"/>
            <a:ext cx="7048923" cy="317693"/>
            <a:chOff x="1295314" y="2464277"/>
            <a:chExt cx="7048923" cy="386303"/>
          </a:xfrm>
        </p:grpSpPr>
        <p:sp>
          <p:nvSpPr>
            <p:cNvPr id="30" name="Pijl-rechts 29"/>
            <p:cNvSpPr/>
            <p:nvPr/>
          </p:nvSpPr>
          <p:spPr>
            <a:xfrm>
              <a:off x="743481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Pijl-rechts 32"/>
            <p:cNvSpPr/>
            <p:nvPr/>
          </p:nvSpPr>
          <p:spPr>
            <a:xfrm>
              <a:off x="5290713" y="2464277"/>
              <a:ext cx="243271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Pijl-rechts 31"/>
            <p:cNvSpPr/>
            <p:nvPr/>
          </p:nvSpPr>
          <p:spPr>
            <a:xfrm>
              <a:off x="4756035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Pijl-rechts 30"/>
            <p:cNvSpPr/>
            <p:nvPr/>
          </p:nvSpPr>
          <p:spPr>
            <a:xfrm>
              <a:off x="2686747" y="2464277"/>
              <a:ext cx="2319473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Pijl-rechts 20"/>
            <p:cNvSpPr/>
            <p:nvPr/>
          </p:nvSpPr>
          <p:spPr>
            <a:xfrm>
              <a:off x="198910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Pijl-rechts 11"/>
            <p:cNvSpPr/>
            <p:nvPr/>
          </p:nvSpPr>
          <p:spPr>
            <a:xfrm>
              <a:off x="1295314" y="2464277"/>
              <a:ext cx="87918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SALT #1</a:t>
              </a:r>
            </a:p>
          </p:txBody>
        </p:sp>
      </p:grpSp>
      <p:sp>
        <p:nvSpPr>
          <p:cNvPr id="36" name="Pijl-rechts 35"/>
          <p:cNvSpPr/>
          <p:nvPr/>
        </p:nvSpPr>
        <p:spPr>
          <a:xfrm rot="5400000">
            <a:off x="44173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37" name="Pijl-rechts 36"/>
          <p:cNvSpPr/>
          <p:nvPr/>
        </p:nvSpPr>
        <p:spPr>
          <a:xfrm rot="5400000">
            <a:off x="5063386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38" name="Pijl-rechts 37"/>
          <p:cNvSpPr/>
          <p:nvPr/>
        </p:nvSpPr>
        <p:spPr>
          <a:xfrm rot="5400000">
            <a:off x="5749623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39" name="Pijl-rechts 38"/>
          <p:cNvSpPr/>
          <p:nvPr/>
        </p:nvSpPr>
        <p:spPr>
          <a:xfrm rot="5400000">
            <a:off x="6389139" y="2990847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sp>
        <p:nvSpPr>
          <p:cNvPr id="40" name="Pijl-rechts 39"/>
          <p:cNvSpPr/>
          <p:nvPr/>
        </p:nvSpPr>
        <p:spPr>
          <a:xfrm rot="5400000">
            <a:off x="7142028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41" name="Pijl-rechts 40"/>
          <p:cNvSpPr/>
          <p:nvPr/>
        </p:nvSpPr>
        <p:spPr>
          <a:xfrm rot="5400000">
            <a:off x="7822533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42" name="Pijl-rechts 41"/>
          <p:cNvSpPr/>
          <p:nvPr/>
        </p:nvSpPr>
        <p:spPr>
          <a:xfrm rot="5400000">
            <a:off x="8508770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43" name="Pijl-rechts 42"/>
          <p:cNvSpPr/>
          <p:nvPr/>
        </p:nvSpPr>
        <p:spPr>
          <a:xfrm rot="5400000">
            <a:off x="9148286" y="2990850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aphicFrame>
        <p:nvGraphicFramePr>
          <p:cNvPr id="48" name="Tabel 47"/>
          <p:cNvGraphicFramePr>
            <a:graphicFrameLocks noGrp="1"/>
          </p:cNvGraphicFramePr>
          <p:nvPr/>
        </p:nvGraphicFramePr>
        <p:xfrm>
          <a:off x="708548" y="4359106"/>
          <a:ext cx="6518909" cy="14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830">
                  <a:extLst>
                    <a:ext uri="{9D8B030D-6E8A-4147-A177-3AD203B41FA5}">
                      <a16:colId xmlns:a16="http://schemas.microsoft.com/office/drawing/2014/main" val="3884209953"/>
                    </a:ext>
                  </a:extLst>
                </a:gridCol>
                <a:gridCol w="5492079">
                  <a:extLst>
                    <a:ext uri="{9D8B030D-6E8A-4147-A177-3AD203B41FA5}">
                      <a16:colId xmlns:a16="http://schemas.microsoft.com/office/drawing/2014/main" val="350004329"/>
                    </a:ext>
                  </a:extLst>
                </a:gridCol>
              </a:tblGrid>
              <a:tr h="36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P-regime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Alleen functie gebonden toegang of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mbv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Yellow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Enveloppe Procedure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19289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P-regime</a:t>
                      </a:r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  <a:r>
                        <a:rPr lang="nl-NL" sz="1200" baseline="0" dirty="0"/>
                        <a:t> tot gemaskeerde data</a:t>
                      </a:r>
                      <a:endParaRPr lang="nl-NL" sz="1200" dirty="0"/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22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T-regime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6028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O-regime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16591"/>
                  </a:ext>
                </a:extLst>
              </a:tr>
            </a:tbl>
          </a:graphicData>
        </a:graphic>
      </p:graphicFrame>
      <p:sp>
        <p:nvSpPr>
          <p:cNvPr id="50" name="Pijl-rechts 49"/>
          <p:cNvSpPr/>
          <p:nvPr/>
        </p:nvSpPr>
        <p:spPr>
          <a:xfrm>
            <a:off x="7981950" y="4859439"/>
            <a:ext cx="1409631" cy="712686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Maskeringsleutel</a:t>
            </a:r>
            <a:endParaRPr kumimoji="0" lang="nl-NL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1" name="Tabel 50"/>
          <p:cNvGraphicFramePr>
            <a:graphicFrameLocks noGrp="1"/>
          </p:cNvGraphicFramePr>
          <p:nvPr/>
        </p:nvGraphicFramePr>
        <p:xfrm>
          <a:off x="9998490" y="2145851"/>
          <a:ext cx="2052873" cy="178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873">
                  <a:extLst>
                    <a:ext uri="{9D8B030D-6E8A-4147-A177-3AD203B41FA5}">
                      <a16:colId xmlns:a16="http://schemas.microsoft.com/office/drawing/2014/main" val="2769498476"/>
                    </a:ext>
                  </a:extLst>
                </a:gridCol>
              </a:tblGrid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Ongemaskeerde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9798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62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A6877A-A613-4C87-4C1E-EF3A56B13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F48C1F-D9F1-0CFF-D75A-667AA0707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5AFF38-EA32-2421-6C62-A61A9ED4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4" y="238218"/>
            <a:ext cx="2704775" cy="239845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5FE654F-5AF1-9BB6-6CC8-84CF2CF1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28" y="422153"/>
            <a:ext cx="2815842" cy="1131441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4380E4-3C99-3FFE-B8B9-A21A393AC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00637"/>
              </p:ext>
            </p:extLst>
          </p:nvPr>
        </p:nvGraphicFramePr>
        <p:xfrm>
          <a:off x="9040797" y="5099713"/>
          <a:ext cx="2118434" cy="47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4" imgW="2904120" imgH="648000" progId="Package">
                  <p:embed/>
                </p:oleObj>
              </mc:Choice>
              <mc:Fallback>
                <p:oleObj name="Packager Shell-object" showAsIcon="1" r:id="rId4" imgW="2904120" imgH="64800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D4380E4-3C99-3FFE-B8B9-A21A393AC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0797" y="5099713"/>
                        <a:ext cx="2118434" cy="47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E76A4E30-4806-656E-6A1A-C14E4FB7951C}"/>
              </a:ext>
            </a:extLst>
          </p:cNvPr>
          <p:cNvSpPr txBox="1"/>
          <p:nvPr/>
        </p:nvSpPr>
        <p:spPr>
          <a:xfrm>
            <a:off x="6670274" y="5202946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Show me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F2464E39-3E05-89A3-C4A8-BB6A88C10DFD}"/>
              </a:ext>
            </a:extLst>
          </p:cNvPr>
          <p:cNvCxnSpPr>
            <a:cxnSpLocks/>
          </p:cNvCxnSpPr>
          <p:nvPr/>
        </p:nvCxnSpPr>
        <p:spPr>
          <a:xfrm>
            <a:off x="7933863" y="5423638"/>
            <a:ext cx="11718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3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BF2F601-758D-12B7-C304-F9BA6A48A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9658C50-44FB-26AE-96E2-18C1B0100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34C64C-022A-5757-F2A4-C3CACB79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" y="505993"/>
            <a:ext cx="6829389" cy="48703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6C174CA-B0B0-E4F5-BA9E-088BF36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95" y="1614459"/>
            <a:ext cx="4613762" cy="26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8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7C7895E-17C2-4AFB-C0F9-6430CD54AC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512F0AB-A17A-F034-E92B-F74393A1A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9132A4-1FC0-9CEF-3DA1-0468BF93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616421"/>
            <a:ext cx="3747788" cy="257954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E8BE60-DB13-834B-C23E-077F7935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2" y="3340960"/>
            <a:ext cx="7538932" cy="27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62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F904276-59EA-08D9-48C0-8E12E6708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926D11-3E34-6DCB-6926-0D8A61C8E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35DCB10-1F21-8427-60B3-92F1B695EC5A}"/>
              </a:ext>
            </a:extLst>
          </p:cNvPr>
          <p:cNvSpPr txBox="1"/>
          <p:nvPr/>
        </p:nvSpPr>
        <p:spPr>
          <a:xfrm>
            <a:off x="482723" y="745725"/>
            <a:ext cx="483497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Recommendation</a:t>
            </a:r>
            <a:r>
              <a:rPr lang="nl-NL" sz="800" dirty="0"/>
              <a:t> 2: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.34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15.58%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</a:t>
            </a:r>
            <a:r>
              <a:rPr lang="nl-NL" sz="800" dirty="0" err="1"/>
              <a:t>with</a:t>
            </a:r>
            <a:r>
              <a:rPr lang="nl-NL" sz="800" dirty="0"/>
              <a:t> SQL_ID</a:t>
            </a:r>
          </a:p>
          <a:p>
            <a:r>
              <a:rPr lang="nl-NL" sz="800" dirty="0"/>
              <a:t>"cuhb1t38xjvf0". </a:t>
            </a:r>
            <a:r>
              <a:rPr lang="nl-NL" sz="800" dirty="0" err="1"/>
              <a:t>Additionally</a:t>
            </a:r>
            <a:r>
              <a:rPr lang="nl-NL" sz="800" dirty="0"/>
              <a:t>, </a:t>
            </a:r>
            <a:r>
              <a:rPr lang="nl-NL" sz="800" dirty="0" err="1"/>
              <a:t>investigate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statement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possible</a:t>
            </a:r>
            <a:endParaRPr lang="nl-NL" sz="800" dirty="0"/>
          </a:p>
          <a:p>
            <a:r>
              <a:rPr lang="nl-NL" sz="800" dirty="0"/>
              <a:t>performance </a:t>
            </a:r>
            <a:r>
              <a:rPr lang="nl-NL" sz="800" dirty="0" err="1"/>
              <a:t>improvements</a:t>
            </a:r>
            <a:r>
              <a:rPr lang="nl-NL" sz="800" dirty="0"/>
              <a:t>. </a:t>
            </a:r>
            <a:r>
              <a:rPr lang="nl-NL" sz="800" dirty="0" err="1"/>
              <a:t>You</a:t>
            </a:r>
            <a:r>
              <a:rPr lang="nl-NL" sz="800" dirty="0"/>
              <a:t> </a:t>
            </a:r>
            <a:r>
              <a:rPr lang="nl-NL" sz="800" dirty="0" err="1"/>
              <a:t>can</a:t>
            </a:r>
            <a:r>
              <a:rPr lang="nl-NL" sz="800" dirty="0"/>
              <a:t> supplement </a:t>
            </a:r>
            <a:r>
              <a:rPr lang="nl-NL" sz="800" dirty="0" err="1"/>
              <a:t>the</a:t>
            </a:r>
            <a:r>
              <a:rPr lang="nl-NL" sz="800" dirty="0"/>
              <a:t> information </a:t>
            </a:r>
            <a:r>
              <a:rPr lang="nl-NL" sz="800" dirty="0" err="1"/>
              <a:t>given</a:t>
            </a:r>
            <a:r>
              <a:rPr lang="nl-NL" sz="800" dirty="0"/>
              <a:t> here</a:t>
            </a:r>
          </a:p>
          <a:p>
            <a:r>
              <a:rPr lang="nl-NL" sz="800" dirty="0" err="1"/>
              <a:t>with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ASH report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SQL_ID.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</a:t>
            </a:r>
            <a:r>
              <a:rPr lang="nl-NL" sz="800" dirty="0" err="1">
                <a:highlight>
                  <a:srgbClr val="FFFF00"/>
                </a:highlight>
              </a:rPr>
              <a:t>with</a:t>
            </a:r>
            <a:r>
              <a:rPr lang="nl-NL" sz="800" dirty="0">
                <a:highlight>
                  <a:srgbClr val="FFFF00"/>
                </a:highlight>
              </a:rPr>
              <a:t> SQL_ID cuhb1t38xjvf0.</a:t>
            </a:r>
          </a:p>
          <a:p>
            <a:r>
              <a:rPr lang="nl-NL" sz="800" dirty="0"/>
              <a:t>INSERT INTO </a:t>
            </a:r>
            <a:r>
              <a:rPr lang="nl-NL" sz="800" dirty="0" err="1"/>
              <a:t>bdr_smz_sv_PM.bdr_smz_sv_herbo_ft</a:t>
            </a:r>
            <a:r>
              <a:rPr lang="nl-NL" sz="800" dirty="0"/>
              <a:t>(PCS_ID,DIM_DATUM_AANMAA</a:t>
            </a:r>
          </a:p>
          <a:p>
            <a:r>
              <a:rPr lang="nl-NL" sz="800" dirty="0"/>
              <a:t>K,DIM_USER_AANMAAK,AFG_REGIE_EN_SMO_GELIJK,AFG_INDICATIE_VA,AFG_INDIC</a:t>
            </a:r>
          </a:p>
          <a:p>
            <a:r>
              <a:rPr lang="nl-NL" sz="800" dirty="0"/>
              <a:t>ATIE_AD,DIM_SNAPSHOT_ID,DIM_ORGANISATIE_ID_ACTIEF……………………………………….) </a:t>
            </a:r>
          </a:p>
          <a:p>
            <a:r>
              <a:rPr lang="nl-NL" sz="800" dirty="0"/>
              <a:t>VALUES(:PCS_ID,:DIM_DATUM_AANMAAK,:DIM_USER_AANMAAK,:AFG_RE</a:t>
            </a:r>
          </a:p>
          <a:p>
            <a:r>
              <a:rPr lang="nl-NL" sz="800" dirty="0"/>
              <a:t>GIE_EN_SMO_GELIJK,:AFG_INDICATIE_VA,:AFG_INDICATIE_AD,:DIM_SNAPSHOT_I</a:t>
            </a:r>
          </a:p>
          <a:p>
            <a:r>
              <a:rPr lang="nl-NL" sz="800" dirty="0"/>
              <a:t>D,:DIM_ORGANISATIE_ID_ACTIEF,:DIM_KLANT_ID,:DIM_UITSLAG_CLAIM_ID,:DIM</a:t>
            </a:r>
          </a:p>
          <a:p>
            <a:r>
              <a:rPr lang="nl-NL" sz="800" dirty="0"/>
              <a:t>_LEEFTIJD_ID,:DIM_LEEFTIJD_ID_DATUM_AFGESLOTEN,:DIM_PROCESFASE_ID,:DI</a:t>
            </a:r>
          </a:p>
          <a:p>
            <a:r>
              <a:rPr lang="nl-NL" sz="800" dirty="0"/>
              <a:t>M_PROCESDATA_ID,:DIM_PRODUCT_ID,:DIM_KLANTCATEGORIE_ID,:DIM_LAND_ID,:</a:t>
            </a:r>
          </a:p>
          <a:p>
            <a:r>
              <a:rPr lang="nl-NL" sz="800" dirty="0"/>
              <a:t>DIM_ORGANISATIE_ID_REGIE,:DIM_ORGANISATIE_ID_SMO,:DIM_SOORT_AANVRAGER</a:t>
            </a:r>
          </a:p>
          <a:p>
            <a:r>
              <a:rPr lang="nl-NL" sz="800" dirty="0"/>
              <a:t>_ID,:DIM_GESLACHT_ID,:S1600_NETTO_INPUT_MON,:S1601_OUTPUT_MON………………</a:t>
            </a:r>
          </a:p>
          <a:p>
            <a:r>
              <a:rPr lang="nl-NL" sz="800" dirty="0"/>
              <a:t>‘………………………………………………………………………………………</a:t>
            </a:r>
          </a:p>
          <a:p>
            <a:r>
              <a:rPr lang="nl-NL" sz="800" dirty="0"/>
              <a:t>UITING,:DOORLOOPTIJD_OEND,:DOORLOOPTIJD_INTAKE_REGIE,:DOORLOOPTIJD_IN</a:t>
            </a:r>
          </a:p>
          <a:p>
            <a:r>
              <a:rPr lang="nl-NL" sz="800" dirty="0"/>
              <a:t>TAKE,:DOORLOOPTIJD_MED_BEOORDELING,:DOORLOOPTIJD_AD_BEOORDELING,:DOOR</a:t>
            </a:r>
          </a:p>
          <a:p>
            <a:r>
              <a:rPr lang="nl-NL" sz="800" dirty="0"/>
              <a:t>LOOPTIJD_RDH,:INFO_UITSTEL_MED_INFO_AANTAL,:INFO_UITSTEL_MED_INFO_DUU</a:t>
            </a:r>
          </a:p>
          <a:p>
            <a:r>
              <a:rPr lang="nl-NL" sz="800" dirty="0"/>
              <a:t>R,:INFO_UITSTEL_MED_EXP_AANTAL,:INFO_UITSTEL_MED_EXP_DUUR,:OUDERDOM_V</a:t>
            </a:r>
          </a:p>
          <a:p>
            <a:r>
              <a:rPr lang="nl-NL" sz="800" dirty="0"/>
              <a:t>OORRAAD,:VOORPORTAAL_STREEFMAAND)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The SQL </a:t>
            </a:r>
            <a:r>
              <a:rPr lang="nl-NL" sz="800" dirty="0" err="1"/>
              <a:t>spent</a:t>
            </a:r>
            <a:r>
              <a:rPr lang="nl-NL" sz="800" dirty="0"/>
              <a:t> 51% of </a:t>
            </a:r>
            <a:r>
              <a:rPr lang="nl-NL" sz="800" dirty="0" err="1"/>
              <a:t>its</a:t>
            </a:r>
            <a:r>
              <a:rPr lang="nl-NL" sz="800" dirty="0"/>
              <a:t> database time on CPU, I/O </a:t>
            </a:r>
            <a:r>
              <a:rPr lang="nl-NL" sz="800" dirty="0" err="1"/>
              <a:t>and</a:t>
            </a:r>
            <a:r>
              <a:rPr lang="nl-NL" sz="800" dirty="0"/>
              <a:t> Cluster </a:t>
            </a:r>
            <a:r>
              <a:rPr lang="nl-NL" sz="800" dirty="0" err="1"/>
              <a:t>waits</a:t>
            </a:r>
            <a:r>
              <a:rPr lang="nl-NL" sz="800" dirty="0"/>
              <a:t>.</a:t>
            </a:r>
          </a:p>
          <a:p>
            <a:r>
              <a:rPr lang="nl-NL" sz="800" dirty="0" err="1"/>
              <a:t>This</a:t>
            </a:r>
            <a:r>
              <a:rPr lang="nl-NL" sz="800" dirty="0"/>
              <a:t> part of database time </a:t>
            </a:r>
            <a:r>
              <a:rPr lang="nl-NL" sz="800" dirty="0" err="1"/>
              <a:t>may</a:t>
            </a:r>
            <a:r>
              <a:rPr lang="nl-NL" sz="800" dirty="0"/>
              <a:t> </a:t>
            </a:r>
            <a:r>
              <a:rPr lang="nl-NL" sz="800" dirty="0" err="1"/>
              <a:t>be</a:t>
            </a:r>
            <a:r>
              <a:rPr lang="nl-NL" sz="800" dirty="0"/>
              <a:t> </a:t>
            </a:r>
            <a:r>
              <a:rPr lang="nl-NL" sz="800" dirty="0" err="1"/>
              <a:t>improved</a:t>
            </a:r>
            <a:r>
              <a:rPr lang="nl-NL" sz="800" dirty="0"/>
              <a:t> </a:t>
            </a:r>
            <a:r>
              <a:rPr lang="nl-NL" sz="800" dirty="0" err="1"/>
              <a:t>by</a:t>
            </a:r>
            <a:r>
              <a:rPr lang="nl-NL" sz="800" dirty="0"/>
              <a:t> </a:t>
            </a:r>
            <a:r>
              <a:rPr lang="nl-NL" sz="800" dirty="0" err="1"/>
              <a:t>the</a:t>
            </a:r>
            <a:r>
              <a:rPr lang="nl-NL" sz="800" dirty="0"/>
              <a:t> SQL </a:t>
            </a:r>
            <a:r>
              <a:rPr lang="nl-NL" sz="800" dirty="0" err="1"/>
              <a:t>Tuning</a:t>
            </a:r>
            <a:r>
              <a:rPr lang="nl-NL" sz="800" dirty="0"/>
              <a:t> Advisor.</a:t>
            </a:r>
          </a:p>
          <a:p>
            <a:r>
              <a:rPr lang="nl-NL" sz="800" dirty="0"/>
              <a:t>Look at data </a:t>
            </a:r>
            <a:r>
              <a:rPr lang="nl-NL" sz="800" dirty="0" err="1"/>
              <a:t>given</a:t>
            </a:r>
            <a:r>
              <a:rPr lang="nl-NL" sz="800" dirty="0"/>
              <a:t> below </a:t>
            </a:r>
            <a:r>
              <a:rPr lang="nl-NL" sz="800" dirty="0" err="1"/>
              <a:t>and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ASH report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further</a:t>
            </a:r>
            <a:r>
              <a:rPr lang="nl-NL" sz="800" dirty="0"/>
              <a:t> performance</a:t>
            </a:r>
          </a:p>
          <a:p>
            <a:r>
              <a:rPr lang="nl-NL" sz="800" dirty="0" err="1"/>
              <a:t>improvements</a:t>
            </a:r>
            <a:r>
              <a:rPr lang="nl-NL" sz="800" dirty="0"/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Database time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 was </a:t>
            </a:r>
            <a:r>
              <a:rPr lang="nl-NL" sz="800" dirty="0" err="1"/>
              <a:t>divided</a:t>
            </a:r>
            <a:r>
              <a:rPr lang="nl-NL" sz="800" dirty="0"/>
              <a:t> as </a:t>
            </a:r>
            <a:r>
              <a:rPr lang="nl-NL" sz="800" dirty="0" err="1"/>
              <a:t>follows</a:t>
            </a:r>
            <a:r>
              <a:rPr lang="nl-NL" sz="800" dirty="0"/>
              <a:t>: 100% </a:t>
            </a:r>
            <a:r>
              <a:rPr lang="nl-NL" sz="800" dirty="0" err="1"/>
              <a:t>for</a:t>
            </a:r>
            <a:r>
              <a:rPr lang="nl-NL" sz="800" dirty="0"/>
              <a:t> SQL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parsing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PL/SQL </a:t>
            </a:r>
            <a:r>
              <a:rPr lang="nl-NL" sz="800" dirty="0" err="1"/>
              <a:t>execution</a:t>
            </a:r>
            <a:r>
              <a:rPr lang="nl-NL" sz="800" dirty="0"/>
              <a:t> </a:t>
            </a:r>
            <a:r>
              <a:rPr lang="nl-NL" sz="800" dirty="0" err="1"/>
              <a:t>and</a:t>
            </a:r>
            <a:r>
              <a:rPr lang="nl-NL" sz="800" dirty="0"/>
              <a:t> 0% </a:t>
            </a:r>
            <a:r>
              <a:rPr lang="nl-NL" sz="800" dirty="0" err="1"/>
              <a:t>for</a:t>
            </a:r>
            <a:r>
              <a:rPr lang="nl-NL" sz="800" dirty="0"/>
              <a:t> Java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SQL statement </a:t>
            </a:r>
            <a:r>
              <a:rPr lang="nl-NL" sz="800" dirty="0" err="1"/>
              <a:t>with</a:t>
            </a:r>
            <a:r>
              <a:rPr lang="nl-NL" sz="800" dirty="0"/>
              <a:t> SQL_ID </a:t>
            </a:r>
            <a:r>
              <a:rPr lang="nl-NL" sz="800" dirty="0">
                <a:highlight>
                  <a:srgbClr val="FFFF00"/>
                </a:highlight>
              </a:rPr>
              <a:t>"cuhb1t38xjvf0" was </a:t>
            </a:r>
            <a:r>
              <a:rPr lang="nl-NL" sz="800" dirty="0" err="1">
                <a:highlight>
                  <a:srgbClr val="FFFF00"/>
                </a:highlight>
              </a:rPr>
              <a:t>executed</a:t>
            </a:r>
            <a:r>
              <a:rPr lang="nl-NL" sz="800" dirty="0">
                <a:highlight>
                  <a:srgbClr val="FFFF00"/>
                </a:highlight>
              </a:rPr>
              <a:t> 1999 </a:t>
            </a:r>
            <a:r>
              <a:rPr lang="nl-NL" sz="800" dirty="0" err="1">
                <a:highlight>
                  <a:srgbClr val="FFFF00"/>
                </a:highlight>
              </a:rPr>
              <a:t>times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and</a:t>
            </a:r>
            <a:endParaRPr lang="nl-NL" sz="800" dirty="0">
              <a:highlight>
                <a:srgbClr val="FFFF00"/>
              </a:highlight>
            </a:endParaRPr>
          </a:p>
          <a:p>
            <a:r>
              <a:rPr lang="nl-NL" sz="800" dirty="0">
                <a:highlight>
                  <a:srgbClr val="FFFF00"/>
                </a:highlight>
              </a:rPr>
              <a:t>had </a:t>
            </a:r>
            <a:r>
              <a:rPr lang="nl-NL" sz="800" dirty="0" err="1">
                <a:highlight>
                  <a:srgbClr val="FFFF00"/>
                </a:highlight>
              </a:rPr>
              <a:t>an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average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elapsed</a:t>
            </a:r>
            <a:r>
              <a:rPr lang="nl-NL" sz="800" dirty="0">
                <a:highlight>
                  <a:srgbClr val="FFFF00"/>
                </a:highlight>
              </a:rPr>
              <a:t> time of 0.65 </a:t>
            </a:r>
            <a:r>
              <a:rPr lang="nl-NL" sz="800" dirty="0" err="1">
                <a:highlight>
                  <a:srgbClr val="FFFF00"/>
                </a:highlight>
              </a:rPr>
              <a:t>seconds</a:t>
            </a:r>
            <a:r>
              <a:rPr lang="nl-NL" sz="800" dirty="0">
                <a:highlight>
                  <a:srgbClr val="FFFF00"/>
                </a:highlight>
              </a:rPr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Waiting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for</a:t>
            </a:r>
            <a:r>
              <a:rPr lang="nl-NL" sz="800" dirty="0">
                <a:highlight>
                  <a:srgbClr val="FFFF00"/>
                </a:highlight>
              </a:rPr>
              <a:t> event "buffer busy </a:t>
            </a:r>
            <a:r>
              <a:rPr lang="nl-NL" sz="800" dirty="0" err="1">
                <a:highlight>
                  <a:srgbClr val="FFFF00"/>
                </a:highlight>
              </a:rPr>
              <a:t>waits</a:t>
            </a:r>
            <a:r>
              <a:rPr lang="nl-NL" sz="800" dirty="0">
                <a:highlight>
                  <a:srgbClr val="FFFF00"/>
                </a:highlight>
              </a:rPr>
              <a:t>" in </a:t>
            </a:r>
            <a:r>
              <a:rPr lang="nl-NL" sz="800" dirty="0" err="1">
                <a:highlight>
                  <a:srgbClr val="FFFF00"/>
                </a:highlight>
              </a:rPr>
              <a:t>wait</a:t>
            </a:r>
            <a:r>
              <a:rPr lang="nl-NL" sz="800" dirty="0">
                <a:highlight>
                  <a:srgbClr val="FFFF00"/>
                </a:highlight>
              </a:rPr>
              <a:t> class "</a:t>
            </a:r>
            <a:r>
              <a:rPr lang="nl-NL" sz="800" dirty="0" err="1">
                <a:highlight>
                  <a:srgbClr val="FFFF00"/>
                </a:highlight>
              </a:rPr>
              <a:t>Concurrency</a:t>
            </a:r>
            <a:r>
              <a:rPr lang="nl-NL" sz="800" dirty="0">
                <a:highlight>
                  <a:srgbClr val="FFFF00"/>
                </a:highlight>
              </a:rPr>
              <a:t>"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accounted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for</a:t>
            </a:r>
            <a:r>
              <a:rPr lang="nl-NL" sz="800" dirty="0">
                <a:highlight>
                  <a:srgbClr val="FFFF00"/>
                </a:highlight>
              </a:rPr>
              <a:t> 39% of </a:t>
            </a:r>
            <a:r>
              <a:rPr lang="nl-NL" sz="800" dirty="0" err="1">
                <a:highlight>
                  <a:srgbClr val="FFFF00"/>
                </a:highlight>
              </a:rPr>
              <a:t>the</a:t>
            </a:r>
            <a:r>
              <a:rPr lang="nl-NL" sz="800" dirty="0">
                <a:highlight>
                  <a:srgbClr val="FFFF00"/>
                </a:highlight>
              </a:rPr>
              <a:t> database time </a:t>
            </a:r>
            <a:r>
              <a:rPr lang="nl-NL" sz="800" dirty="0" err="1">
                <a:highlight>
                  <a:srgbClr val="FFFF00"/>
                </a:highlight>
              </a:rPr>
              <a:t>spent</a:t>
            </a:r>
            <a:r>
              <a:rPr lang="nl-NL" sz="800" dirty="0">
                <a:highlight>
                  <a:srgbClr val="FFFF00"/>
                </a:highlight>
              </a:rPr>
              <a:t> in processing </a:t>
            </a:r>
            <a:r>
              <a:rPr lang="nl-NL" sz="800" dirty="0" err="1">
                <a:highlight>
                  <a:srgbClr val="FFFF00"/>
                </a:highlight>
              </a:rPr>
              <a:t>the</a:t>
            </a:r>
            <a:r>
              <a:rPr lang="nl-NL" sz="800" dirty="0">
                <a:highlight>
                  <a:srgbClr val="FFFF00"/>
                </a:highlight>
              </a:rPr>
              <a:t> SQL</a:t>
            </a:r>
          </a:p>
          <a:p>
            <a:r>
              <a:rPr lang="nl-NL" sz="800" dirty="0">
                <a:highlight>
                  <a:srgbClr val="FFFF00"/>
                </a:highlight>
              </a:rPr>
              <a:t>statement </a:t>
            </a:r>
            <a:r>
              <a:rPr lang="nl-NL" sz="800" dirty="0" err="1">
                <a:highlight>
                  <a:srgbClr val="FFFF00"/>
                </a:highlight>
              </a:rPr>
              <a:t>with</a:t>
            </a:r>
            <a:r>
              <a:rPr lang="nl-NL" sz="800" dirty="0">
                <a:highlight>
                  <a:srgbClr val="FFFF00"/>
                </a:highlight>
              </a:rPr>
              <a:t> SQL_ID "cuhb1t38xjvf0".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40C928-46DD-7D47-F5CD-82BA52A1C4B6}"/>
              </a:ext>
            </a:extLst>
          </p:cNvPr>
          <p:cNvSpPr txBox="1"/>
          <p:nvPr/>
        </p:nvSpPr>
        <p:spPr>
          <a:xfrm>
            <a:off x="2689929" y="24857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highlight>
                  <a:srgbClr val="00FF00"/>
                </a:highlight>
              </a:rPr>
              <a:t>SQL_ID cuhb1t38xjvf0</a:t>
            </a:r>
            <a:endParaRPr lang="nl-N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081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9DF41B-F991-412C-6F89-F2E60208A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470D69-54EF-726C-B8DF-D0DF9C79B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82A6912-5C7F-F345-19C0-E852E2FC080C}"/>
              </a:ext>
            </a:extLst>
          </p:cNvPr>
          <p:cNvSpPr txBox="1"/>
          <p:nvPr/>
        </p:nvSpPr>
        <p:spPr>
          <a:xfrm>
            <a:off x="470517" y="577048"/>
            <a:ext cx="522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Finding 1: Top SQL Statements</a:t>
            </a:r>
          </a:p>
          <a:p>
            <a:r>
              <a:rPr lang="en-US" sz="900" dirty="0"/>
              <a:t>Impact is .54 active sessions, 29.04% of total activity.</a:t>
            </a:r>
          </a:p>
          <a:p>
            <a:r>
              <a:rPr lang="en-US" sz="900" dirty="0"/>
              <a:t>--------------------------------------------------------</a:t>
            </a:r>
          </a:p>
          <a:p>
            <a:r>
              <a:rPr lang="en-US" sz="900" dirty="0"/>
              <a:t>SQL statements consuming significant database time were found. These</a:t>
            </a:r>
          </a:p>
          <a:p>
            <a:r>
              <a:rPr lang="en-US" sz="900" dirty="0"/>
              <a:t>statements offer a good opportunity for performance improvement.</a:t>
            </a:r>
          </a:p>
          <a:p>
            <a:endParaRPr lang="en-US" sz="900" dirty="0"/>
          </a:p>
          <a:p>
            <a:r>
              <a:rPr lang="en-US" sz="900" dirty="0"/>
              <a:t>Recommendation 1: SQL Tuning</a:t>
            </a:r>
          </a:p>
          <a:p>
            <a:r>
              <a:rPr lang="en-US" sz="900" dirty="0"/>
              <a:t>Estimated benefit is .21 active sessions, 11.49% of total activity.</a:t>
            </a:r>
          </a:p>
          <a:p>
            <a:r>
              <a:rPr lang="en-US" sz="900" dirty="0"/>
              <a:t>-------------------------------------------------------------------</a:t>
            </a:r>
          </a:p>
          <a:p>
            <a:r>
              <a:rPr lang="en-US" sz="900" dirty="0"/>
              <a:t>Action</a:t>
            </a:r>
          </a:p>
          <a:p>
            <a:r>
              <a:rPr lang="en-US" sz="900" dirty="0"/>
              <a:t>Investigate the TRUNCATE TABLE statement with SQL_ID "9afrk1sxxczuq" for</a:t>
            </a:r>
          </a:p>
          <a:p>
            <a:r>
              <a:rPr lang="en-US" sz="900" dirty="0"/>
              <a:t>possible performance improvements. You can supplement the information</a:t>
            </a:r>
          </a:p>
          <a:p>
            <a:r>
              <a:rPr lang="en-US" sz="900" dirty="0"/>
              <a:t>given here with an ASH report for this SQL_ID.</a:t>
            </a:r>
          </a:p>
          <a:p>
            <a:r>
              <a:rPr lang="en-US" sz="900" dirty="0"/>
              <a:t>Related Object</a:t>
            </a:r>
          </a:p>
          <a:p>
            <a:r>
              <a:rPr lang="en-US" sz="900" dirty="0"/>
              <a:t>SQL statement with SQL_ID 9afrk1sxxczuq.</a:t>
            </a:r>
          </a:p>
          <a:p>
            <a:endParaRPr lang="en-US" sz="900" dirty="0"/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The SQL Tuning Advisor cannot operate on TRUNCATE TABLE statements.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Database time for this SQL was divided as follows: 100% for SQL</a:t>
            </a:r>
          </a:p>
          <a:p>
            <a:r>
              <a:rPr lang="en-US" sz="900" dirty="0"/>
              <a:t>execution, 0% for parsing, 0% for PL/SQL execution and 0% for Java</a:t>
            </a:r>
          </a:p>
          <a:p>
            <a:r>
              <a:rPr lang="en-US" sz="900" dirty="0"/>
              <a:t>execution.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Waiting for event "</a:t>
            </a:r>
            <a:r>
              <a:rPr lang="en-US" sz="900" dirty="0" err="1">
                <a:solidFill>
                  <a:schemeClr val="bg1"/>
                </a:solidFill>
                <a:highlight>
                  <a:srgbClr val="FF0000"/>
                </a:highlight>
              </a:rPr>
              <a:t>enq</a:t>
            </a:r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: RO - fast object reuse" in wait class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"Application" accounted for 45% of the database time spent in processing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the SQL statement with SQL_ID "9afrk1sxxczuq".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Top level calls to execute the PL/SQL statement with SQL_ID</a:t>
            </a:r>
          </a:p>
          <a:p>
            <a:r>
              <a:rPr lang="en-US" sz="900" dirty="0"/>
              <a:t>"63ccw3cq0tvrk" are responsible for 100% of the database time spent on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the TRUNCATE TABLE statement with SQL_ID "9afrk1sxxczuq".</a:t>
            </a:r>
          </a:p>
          <a:p>
            <a:r>
              <a:rPr lang="en-US" sz="900" dirty="0"/>
              <a:t>Related Object</a:t>
            </a:r>
          </a:p>
          <a:p>
            <a:r>
              <a:rPr lang="en-US" sz="900" dirty="0"/>
              <a:t>SQL statement with SQL_ID 63ccw3cq0tvrk.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DBMS_MVIEW.REFRESH('BDR_SMZ_SV_PM.BDR_SMZ_SV_DO_AM', 'C', '', TRUE,</a:t>
            </a:r>
          </a:p>
          <a:p>
            <a:r>
              <a:rPr lang="en-US" sz="900" dirty="0"/>
              <a:t>FALSE,0,0,0, FALSE, FALSE);</a:t>
            </a:r>
          </a:p>
          <a:p>
            <a:r>
              <a:rPr lang="en-US" sz="900" dirty="0"/>
              <a:t>end;</a:t>
            </a:r>
            <a:endParaRPr lang="nl-NL" sz="9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E55205D-4186-7102-4584-1E3029484E96}"/>
              </a:ext>
            </a:extLst>
          </p:cNvPr>
          <p:cNvSpPr txBox="1"/>
          <p:nvPr/>
        </p:nvSpPr>
        <p:spPr>
          <a:xfrm>
            <a:off x="5370989" y="1473691"/>
            <a:ext cx="4234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Symptoms That Led to the Finding:</a:t>
            </a:r>
          </a:p>
          <a:p>
            <a:r>
              <a:rPr lang="en-US" sz="800" dirty="0"/>
              <a:t>---------------------------------</a:t>
            </a:r>
          </a:p>
          <a:p>
            <a:r>
              <a:rPr lang="en-US" sz="800" dirty="0"/>
              <a:t>Wait class "User I/O" was consuming significant database time.</a:t>
            </a:r>
          </a:p>
          <a:p>
            <a:r>
              <a:rPr lang="en-US" sz="800" dirty="0"/>
              <a:t>Impact is .59 active sessions, 31.63% of total activity.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Finding 3: Checkpoints Due to DROP or TRUNCATE</a:t>
            </a:r>
          </a:p>
          <a:p>
            <a:r>
              <a:rPr lang="en-US" sz="800" dirty="0"/>
              <a:t>Impact is .1 active sessions, 5.35% of total activity.</a:t>
            </a:r>
          </a:p>
          <a:p>
            <a:r>
              <a:rPr lang="en-US" sz="800" dirty="0"/>
              <a:t>------------------------------------------------------</a:t>
            </a:r>
          </a:p>
          <a:p>
            <a:r>
              <a:rPr lang="en-US" sz="800" dirty="0"/>
              <a:t>Buffer cache writes due to DROP and TRUNCATE operations had a significant</a:t>
            </a:r>
          </a:p>
          <a:p>
            <a:r>
              <a:rPr lang="en-US" sz="800" dirty="0"/>
              <a:t>impact on the throughput of the I/O subsystem.</a:t>
            </a:r>
          </a:p>
          <a:p>
            <a:endParaRPr lang="en-US" sz="800" dirty="0"/>
          </a:p>
          <a:p>
            <a:r>
              <a:rPr lang="en-US" sz="800" dirty="0"/>
              <a:t>No recommendations are available.</a:t>
            </a:r>
          </a:p>
          <a:p>
            <a:endParaRPr lang="en-US" sz="800" dirty="0"/>
          </a:p>
          <a:p>
            <a:r>
              <a:rPr lang="en-US" sz="800" dirty="0"/>
              <a:t>Symptoms That Led to the Finding:</a:t>
            </a:r>
          </a:p>
          <a:p>
            <a:r>
              <a:rPr lang="en-US" sz="800" dirty="0"/>
              <a:t>---------------------------------</a:t>
            </a:r>
          </a:p>
          <a:p>
            <a:r>
              <a:rPr lang="en-US" sz="800" dirty="0"/>
              <a:t>Wait class "Application" was consuming significant database time.</a:t>
            </a:r>
          </a:p>
          <a:p>
            <a:r>
              <a:rPr lang="en-US" sz="800" dirty="0"/>
              <a:t>Impact is .1 active sessions, 5.39% of total activity.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1511745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2339</Words>
  <Application>Microsoft Office PowerPoint</Application>
  <PresentationFormat>Breedbeeld</PresentationFormat>
  <Paragraphs>313</Paragraphs>
  <Slides>12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</vt:lpstr>
      <vt:lpstr>Nuon Matthew Light</vt:lpstr>
      <vt:lpstr>Verdana</vt:lpstr>
      <vt:lpstr>UWV Januari 2019</vt:lpstr>
      <vt:lpstr>UWV December 2021</vt:lpstr>
      <vt:lpstr>Packager Shell-object</vt:lpstr>
      <vt:lpstr>Bad SQL in het DIM (Topics DDL/DML)</vt:lpstr>
      <vt:lpstr>Top 10 sql’s voor de 1e ronde !</vt:lpstr>
      <vt:lpstr>Estafette parcour in het Data Integratie Magazijn</vt:lpstr>
      <vt:lpstr>Levering en toegang van data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695</cp:revision>
  <cp:lastPrinted>2019-03-21T14:58:05Z</cp:lastPrinted>
  <dcterms:created xsi:type="dcterms:W3CDTF">2019-01-21T08:51:32Z</dcterms:created>
  <dcterms:modified xsi:type="dcterms:W3CDTF">2024-02-05T06:27:14Z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