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C1_479375BA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90" r:id="rId7"/>
  </p:sldMasterIdLst>
  <p:notesMasterIdLst>
    <p:notesMasterId r:id="rId30"/>
  </p:notesMasterIdLst>
  <p:handoutMasterIdLst>
    <p:handoutMasterId r:id="rId31"/>
  </p:handoutMasterIdLst>
  <p:sldIdLst>
    <p:sldId id="371" r:id="rId8"/>
    <p:sldId id="446" r:id="rId9"/>
    <p:sldId id="442" r:id="rId10"/>
    <p:sldId id="459" r:id="rId11"/>
    <p:sldId id="467" r:id="rId12"/>
    <p:sldId id="447" r:id="rId13"/>
    <p:sldId id="448" r:id="rId14"/>
    <p:sldId id="468" r:id="rId15"/>
    <p:sldId id="466" r:id="rId16"/>
    <p:sldId id="465" r:id="rId17"/>
    <p:sldId id="449" r:id="rId18"/>
    <p:sldId id="450" r:id="rId19"/>
    <p:sldId id="451" r:id="rId20"/>
    <p:sldId id="452" r:id="rId21"/>
    <p:sldId id="453" r:id="rId22"/>
    <p:sldId id="454" r:id="rId23"/>
    <p:sldId id="463" r:id="rId24"/>
    <p:sldId id="462" r:id="rId25"/>
    <p:sldId id="464" r:id="rId26"/>
    <p:sldId id="469" r:id="rId27"/>
    <p:sldId id="457" r:id="rId28"/>
    <p:sldId id="458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1CFE6E-740D-DB46-83DE-C57D58D3F5E3}" name="Niessen, Henry (H.J.J.M.)" initials="HN" userId="S::hni049@uwv.nl::2d27bb57-87af-46e8-ae1b-697d00fd19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D1F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86" autoAdjust="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273"/>
        <p:guide pos="384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comments/modernComment_1C1_479375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5033B7-F85B-4748-B395-3E0C19850702}" authorId="{A71CFE6E-740D-DB46-83DE-C57D58D3F5E3}" created="2024-02-02T07:12:40.2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0846266" sldId="449"/>
      <ac:picMk id="8" creationId="{35E8BE60-DB13-834B-C23E-077F7935032B}"/>
    </ac:deMkLst>
    <p188:txBody>
      <a:bodyPr/>
      <a:lstStyle/>
      <a:p>
        <a:r>
          <a:rPr lang="nl-NL"/>
          <a:t>Help help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0:5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24575,'4'1'0,"1"0"0,-1 1 0,1 0 0,-1 0 0,1 1 0,-1-1 0,0 1 0,0 0 0,0 0 0,0 0 0,-1 0 0,6 7 0,6 4 0,116 103 0,101 82 0,-61-69 0,236 135 0,-323-223 0,164 58 0,-99-45 0,40 21 0,591 228 0,16-48 0,-784-253 0,14 4 0,0 0 0,36 17 0,-55-20 0,0-1 0,0 1 0,-1 1 0,1-1 0,-1 1 0,0 0 0,0 1 0,0-1 0,-1 1 0,0 1 0,0-1 0,7 13 0,-7-11 0,1 1 0,0-1 0,1 0 0,-1 0 0,2 0 0,-1-1 0,1-1 0,0 1 0,1-1 0,-1 0 0,17 7 0,18 14 0,-42-27-80,0 1 12,0-1 1,0 1-1,-1-1 0,1 1 1,0-1-1,0 1 1,0 0-1,0 0 0,0-1 1,-1 1-1,1 0 0,0 0 1,-1 0-1,1 0 0,-1 0 1,1 0-1,-1 0 1,1 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2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1734 24575,'69'-1'0,"0"-2"0,-1-3 0,120-27 0,53-32 0,93-23 0,423-60 0,410-99 0,-615 69 0,-457 144 0,790-336 0,-714 290 0,209-135 0,-39-38-1365,-326 240-5461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0:5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1981 24575,'122'-135'0,"11"-10"0,167-151 0,75-70 0,203-88 0,-490 394 0,3 4 0,3 4 0,1 4 0,3 4 0,148-44 0,-91 42 0,167-26 0,-127 42 0,192-37 0,-333 52-1365,-32 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24575,'9'1'0,"1"0"0,-1 0 0,0 1 0,1 0 0,-1 1 0,0 0 0,0 1 0,0-1 0,-1 2 0,0-1 0,1 1 0,-1 1 0,-1-1 0,8 8 0,13 12 0,-2 2 0,29 37 0,-33-37 0,425 508 0,-6-72 0,-320-344 0,308 301 0,224 224 0,-604-597 0,2-2 0,63 42 0,116 61 0,-159-104 0,-32-15-1365,-24-13-5461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2192 1 24575,'-2'0'0,"0"0"0,1 1 0,-1 0 0,1-1 0,-1 1 0,1 0 0,-1 0 0,1 0 0,0 0 0,-1 0 0,1 0 0,0 0 0,0 0 0,0 0 0,0 1 0,0-1 0,0 0 0,-1 2 0,-18 33 0,13-24 0,-36 55 0,-65 73 0,82-108 0,-228 256 0,31-39 0,-404 586 0,482-605 0,-60 99 0,195-313 0,-38 69 0,22-38 0,-2-1 0,-46 58 0,-42 19 1,86-96-229,2 2 0,0 2 1,2 0-1,1 2 1,-35 61-1,51-76-6598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24575,'10'0'0,"-1"2"0,1-1 0,-1 1 0,0 0 0,0 1 0,0 0 0,0 1 0,0 0 0,0 0 0,-1 1 0,15 11 0,9 9 0,44 44 0,-46-40 0,157 149 0,157 142 0,-182-183 0,185 167 0,-122-71 0,-43-41 0,-146-156 0,323 312 0,-237-239 0,143 97 0,-230-182 0,-2 2 0,37 37 0,22 24 0,196 145 0,-279-226-109,6 4 332,-23-18-1702,-17-15-5347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2954 1 24575,'-5'1'0,"0"1"0,0 0 0,0 0 0,0 0 0,0 1 0,1 0 0,-1 0 0,1 0 0,0 0 0,-1 1 0,2 0 0,-1-1 0,-3 6 0,-2 0 0,-155 155 0,-86 80 0,-754 567 0,531-442 0,330-255 0,-5-7 0,-4-6 0,-196 96 0,333-189 14,2 1 0,-1 1 0,1 0 0,0 0 0,1 1 0,0 1 0,-16 21 0,-37 34-1491,53-58-5349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0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24575,'1'2'0,"-1"0"0,1 0 0,0 0 0,0 0 0,0 0 0,0 0 0,1 0 0,-1 0 0,0 0 0,1-1 0,-1 1 0,1-1 0,2 2 0,6 8 0,101 146 0,41 53 0,265 271 0,-206-246 0,284 394 0,-313-387 0,-25-8 0,-63-88 0,152 223 0,-236-357 0,1 0 0,0 0 0,1-1 0,1 0 0,0-1 0,26 15 0,21 18 0,-18-5-1365,-29-23-5461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24575,'8'-1'0,"0"-1"0,0 1 0,0-1 0,0 0 0,-1-1 0,1 0 0,0 0 0,-1-1 0,10-6 0,61-45 0,406-412 0,4-2 0,244-66 0,80-67 0,-779 571 0,38-46 0,3-3 0,-59 68 26,0 0 0,1 0 0,1 2-1,28-15 1,-26 16-399,0-2-1,-1 0 1,25-20-1,-28 17-6452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06:11:2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24575,'22'22'0,"1"-1"0,1-1 0,0-1 0,2-2 0,0 0 0,1-2 0,0 0 0,1-2 0,39 12 0,542 195 0,-383-139 0,2-9 0,351 62 0,489-4 0,21-17 0,-845-85-682,389-4-1,-591-25-6143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5-2-2024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r>
              <a:rPr lang="nl-NL" dirty="0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  <a:endParaRPr lang="nl-NL" dirty="0"/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4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583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12769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0241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6693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0640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6115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1015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08190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0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226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86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8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6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17334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6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3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843591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49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einddia tekst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13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6AF-77D5-43B4-9D2F-64922EE50E6F}" type="datetimeFigureOut">
              <a:rPr lang="nl-NL" smtClean="0"/>
              <a:t>5-2-2024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C12E-654E-481A-8B96-5D554D7388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microsoft.com/office/2018/10/relationships/comments" Target="../comments/modernComment_1C1_479375BA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0.png"/><Relationship Id="rId18" Type="http://schemas.openxmlformats.org/officeDocument/2006/relationships/customXml" Target="../ink/ink8.xm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5.xml"/><Relationship Id="rId17" Type="http://schemas.openxmlformats.org/officeDocument/2006/relationships/image" Target="../media/image32.png"/><Relationship Id="rId2" Type="http://schemas.openxmlformats.org/officeDocument/2006/relationships/image" Target="../media/image2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43.xml"/><Relationship Id="rId6" Type="http://schemas.openxmlformats.org/officeDocument/2006/relationships/customXml" Target="../ink/ink2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4.xml"/><Relationship Id="rId19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2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3" y="3050262"/>
            <a:ext cx="10502836" cy="1450716"/>
          </a:xfrm>
        </p:spPr>
        <p:txBody>
          <a:bodyPr wrap="square">
            <a:spAutoFit/>
          </a:bodyPr>
          <a:lstStyle/>
          <a:p>
            <a:r>
              <a:rPr lang="nl-NL" dirty="0"/>
              <a:t>Bad SQL in het DIM (Topics DDL/DML)</a:t>
            </a:r>
            <a:br>
              <a:rPr lang="nl-NL" dirty="0"/>
            </a:br>
            <a:r>
              <a:rPr lang="nl-NL" dirty="0"/>
              <a:t>Top 10 voor verbetering 1</a:t>
            </a:r>
            <a:r>
              <a:rPr lang="nl-NL" baseline="30000" dirty="0"/>
              <a:t>e</a:t>
            </a:r>
            <a:r>
              <a:rPr lang="nl-NL" dirty="0"/>
              <a:t> in reeks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/>
              <a:t>Project DataFabriek</a:t>
            </a:r>
          </a:p>
          <a:p>
            <a:r>
              <a:rPr lang="nl-NL" dirty="0"/>
              <a:t>Februari 2024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C1E098B-149A-DEA3-6D0E-C0989F77A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5029" y="6280563"/>
            <a:ext cx="5899453" cy="577438"/>
          </a:xfrm>
        </p:spPr>
        <p:txBody>
          <a:bodyPr/>
          <a:lstStyle/>
          <a:p>
            <a:r>
              <a:rPr lang="en-GB" dirty="0"/>
              <a:t>SQL no 2             </a:t>
            </a:r>
            <a:r>
              <a:rPr lang="en-GB" dirty="0" err="1"/>
              <a:t>Onderdeel</a:t>
            </a:r>
            <a:r>
              <a:rPr lang="en-GB" dirty="0"/>
              <a:t> van het </a:t>
            </a:r>
            <a:r>
              <a:rPr lang="en-GB" dirty="0" err="1"/>
              <a:t>datamasken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op de </a:t>
            </a:r>
            <a:r>
              <a:rPr lang="en-GB" dirty="0" err="1"/>
              <a:t>schop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.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1FCC28C-7FE2-F1E1-C5AB-D45E353924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57DC3B4-3D48-36C2-EFEE-103A53BEB79C}"/>
              </a:ext>
            </a:extLst>
          </p:cNvPr>
          <p:cNvSpPr txBox="1"/>
          <p:nvPr/>
        </p:nvSpPr>
        <p:spPr>
          <a:xfrm>
            <a:off x="2885536" y="-45918659"/>
            <a:ext cx="6426678" cy="312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800" dirty="0" err="1"/>
              <a:t>Recommendation</a:t>
            </a:r>
            <a:r>
              <a:rPr lang="nl-NL" sz="800" dirty="0"/>
              <a:t> 1: SQL </a:t>
            </a:r>
            <a:r>
              <a:rPr lang="nl-NL" sz="800" dirty="0" err="1"/>
              <a:t>Tuning</a:t>
            </a:r>
            <a:endParaRPr lang="nl-NL" sz="800" dirty="0"/>
          </a:p>
          <a:p>
            <a:r>
              <a:rPr lang="nl-NL" sz="800" dirty="0" err="1"/>
              <a:t>Estimated</a:t>
            </a:r>
            <a:r>
              <a:rPr lang="nl-NL" sz="800" dirty="0"/>
              <a:t> benefit is 3.07 </a:t>
            </a:r>
            <a:r>
              <a:rPr lang="nl-NL" sz="800" dirty="0" err="1"/>
              <a:t>active</a:t>
            </a:r>
            <a:r>
              <a:rPr lang="nl-NL" sz="800" dirty="0"/>
              <a:t> </a:t>
            </a:r>
            <a:r>
              <a:rPr lang="nl-NL" sz="800" dirty="0" err="1"/>
              <a:t>sessions</a:t>
            </a:r>
            <a:r>
              <a:rPr lang="nl-NL" sz="800" dirty="0"/>
              <a:t>, 52.37% of </a:t>
            </a:r>
            <a:r>
              <a:rPr lang="nl-NL" sz="800" dirty="0" err="1"/>
              <a:t>total</a:t>
            </a:r>
            <a:r>
              <a:rPr lang="nl-NL" sz="800" dirty="0"/>
              <a:t> </a:t>
            </a:r>
            <a:r>
              <a:rPr lang="nl-NL" sz="800" dirty="0" err="1"/>
              <a:t>activity</a:t>
            </a:r>
            <a:r>
              <a:rPr lang="nl-NL" sz="800" dirty="0"/>
              <a:t>.</a:t>
            </a:r>
          </a:p>
          <a:p>
            <a:r>
              <a:rPr lang="nl-NL" sz="800" dirty="0"/>
              <a:t>--------------------------------------------------------------------</a:t>
            </a:r>
          </a:p>
          <a:p>
            <a:r>
              <a:rPr lang="nl-NL" sz="800" dirty="0"/>
              <a:t>Action</a:t>
            </a:r>
          </a:p>
          <a:p>
            <a:r>
              <a:rPr lang="nl-NL" sz="800" dirty="0"/>
              <a:t>Run SQL </a:t>
            </a:r>
            <a:r>
              <a:rPr lang="nl-NL" sz="800" dirty="0" err="1"/>
              <a:t>Tuning</a:t>
            </a:r>
            <a:r>
              <a:rPr lang="nl-NL" sz="800" dirty="0"/>
              <a:t> Advisor on </a:t>
            </a:r>
            <a:r>
              <a:rPr lang="nl-NL" sz="800" dirty="0" err="1"/>
              <a:t>the</a:t>
            </a:r>
            <a:r>
              <a:rPr lang="nl-NL" sz="800" dirty="0"/>
              <a:t> INSERT statement with SQL_ID</a:t>
            </a:r>
          </a:p>
          <a:p>
            <a:r>
              <a:rPr lang="nl-NL" sz="800" dirty="0"/>
              <a:t>"5hmw3ddrqajhv".</a:t>
            </a:r>
          </a:p>
          <a:p>
            <a:r>
              <a:rPr lang="nl-NL" sz="800" dirty="0" err="1"/>
              <a:t>Related</a:t>
            </a:r>
            <a:r>
              <a:rPr lang="nl-NL" sz="800" dirty="0"/>
              <a:t> Object</a:t>
            </a:r>
          </a:p>
          <a:p>
            <a:r>
              <a:rPr lang="nl-NL" sz="800" dirty="0"/>
              <a:t>SQL statement with SQL_ID 5hmw3ddrqajhv.</a:t>
            </a:r>
          </a:p>
          <a:p>
            <a:r>
              <a:rPr lang="nl-NL" sz="800" dirty="0" err="1"/>
              <a:t>insert</a:t>
            </a:r>
            <a:r>
              <a:rPr lang="nl-NL" sz="800" dirty="0"/>
              <a:t> into </a:t>
            </a:r>
            <a:r>
              <a:rPr lang="nl-NL" sz="800" dirty="0" err="1"/>
              <a:t>DIM_MASKERING.dl_bsn_maskering_tb</a:t>
            </a:r>
            <a:r>
              <a:rPr lang="nl-NL" sz="800" dirty="0"/>
              <a:t>(</a:t>
            </a:r>
            <a:r>
              <a:rPr lang="nl-NL" sz="800" dirty="0" err="1"/>
              <a:t>ongemaskeerd</a:t>
            </a:r>
            <a:r>
              <a:rPr lang="nl-NL" sz="800" dirty="0"/>
              <a:t>,</a:t>
            </a:r>
          </a:p>
          <a:p>
            <a:r>
              <a:rPr lang="nl-NL" sz="800" dirty="0"/>
              <a:t>gemaskeerd)</a:t>
            </a:r>
          </a:p>
          <a:p>
            <a:r>
              <a:rPr lang="nl-NL" sz="800" dirty="0"/>
              <a:t>select  </a:t>
            </a:r>
            <a:r>
              <a:rPr lang="nl-NL" sz="800" dirty="0" err="1"/>
              <a:t>unn.ongemaskeerd</a:t>
            </a:r>
            <a:r>
              <a:rPr lang="nl-NL" sz="800" dirty="0"/>
              <a:t>, </a:t>
            </a:r>
            <a:r>
              <a:rPr lang="nl-NL" sz="800" dirty="0" err="1"/>
              <a:t>OptimMaskStr</a:t>
            </a:r>
            <a:r>
              <a:rPr lang="nl-NL" sz="800" dirty="0"/>
              <a:t>(</a:t>
            </a:r>
            <a:r>
              <a:rPr lang="nl-NL" sz="800" dirty="0" err="1"/>
              <a:t>ongemaskeerd</a:t>
            </a:r>
            <a:r>
              <a:rPr lang="nl-NL" sz="800" dirty="0"/>
              <a:t>, 'pro=</a:t>
            </a:r>
            <a:r>
              <a:rPr lang="nl-NL" sz="800" dirty="0" err="1"/>
              <a:t>aff</a:t>
            </a:r>
            <a:r>
              <a:rPr lang="nl-NL" sz="800" dirty="0"/>
              <a:t>,</a:t>
            </a:r>
          </a:p>
          <a:p>
            <a:r>
              <a:rPr lang="nl-NL" sz="800" dirty="0" err="1"/>
              <a:t>algo</a:t>
            </a:r>
            <a:r>
              <a:rPr lang="nl-NL" sz="800" dirty="0"/>
              <a:t>=</a:t>
            </a:r>
            <a:r>
              <a:rPr lang="nl-NL" sz="800" dirty="0" err="1"/>
              <a:t>fpe</a:t>
            </a:r>
            <a:r>
              <a:rPr lang="nl-NL" sz="800" dirty="0"/>
              <a:t>, </a:t>
            </a:r>
            <a:r>
              <a:rPr lang="nl-NL" sz="800" dirty="0" err="1"/>
              <a:t>mtd</a:t>
            </a:r>
            <a:r>
              <a:rPr lang="nl-NL" sz="800" dirty="0"/>
              <a:t>=rep, </a:t>
            </a:r>
            <a:r>
              <a:rPr lang="nl-NL" sz="800" dirty="0" err="1"/>
              <a:t>key</a:t>
            </a:r>
            <a:r>
              <a:rPr lang="nl-NL" sz="800" dirty="0"/>
              <a:t>="' ||</a:t>
            </a:r>
          </a:p>
          <a:p>
            <a:r>
              <a:rPr lang="nl-NL" sz="800" dirty="0"/>
              <a:t>(select </a:t>
            </a:r>
            <a:r>
              <a:rPr lang="nl-NL" sz="800" dirty="0" err="1"/>
              <a:t>salt_waarde</a:t>
            </a:r>
            <a:r>
              <a:rPr lang="nl-NL" sz="800" dirty="0"/>
              <a:t> from </a:t>
            </a:r>
            <a:r>
              <a:rPr lang="nl-NL" sz="800" dirty="0" err="1"/>
              <a:t>dim_bronzone.brz_salt_tb</a:t>
            </a:r>
            <a:r>
              <a:rPr lang="nl-NL" sz="800" dirty="0"/>
              <a:t> where cast</a:t>
            </a:r>
          </a:p>
          <a:p>
            <a:r>
              <a:rPr lang="nl-NL" sz="800" dirty="0"/>
              <a:t>(</a:t>
            </a:r>
            <a:r>
              <a:rPr lang="nl-NL" sz="800" dirty="0" err="1"/>
              <a:t>salt_type</a:t>
            </a:r>
            <a:r>
              <a:rPr lang="nl-NL" sz="800" dirty="0"/>
              <a:t>  as varchar2(30) )  = 'BSN' )||'" , flddef1=(name=dummy,</a:t>
            </a:r>
          </a:p>
          <a:p>
            <a:r>
              <a:rPr lang="nl-NL" sz="800" dirty="0"/>
              <a:t>datatype=</a:t>
            </a:r>
            <a:r>
              <a:rPr lang="nl-NL" sz="800" dirty="0" err="1"/>
              <a:t>char</a:t>
            </a:r>
            <a:r>
              <a:rPr lang="nl-NL" sz="800" dirty="0"/>
              <a:t> datatype=</a:t>
            </a:r>
            <a:r>
              <a:rPr lang="nl-NL" sz="800" dirty="0" err="1"/>
              <a:t>char</a:t>
            </a:r>
            <a:r>
              <a:rPr lang="nl-NL" sz="800" dirty="0"/>
              <a:t>)' )</a:t>
            </a:r>
          </a:p>
          <a:p>
            <a:r>
              <a:rPr lang="nl-NL" sz="800" dirty="0"/>
              <a:t>from (</a:t>
            </a:r>
          </a:p>
          <a:p>
            <a:r>
              <a:rPr lang="nl-NL" sz="800" dirty="0"/>
              <a:t>select </a:t>
            </a:r>
            <a:r>
              <a:rPr lang="nl-NL" sz="800" dirty="0" err="1"/>
              <a:t>distinct</a:t>
            </a:r>
            <a:r>
              <a:rPr lang="nl-NL" sz="800" dirty="0"/>
              <a:t> </a:t>
            </a:r>
            <a:r>
              <a:rPr lang="nl-NL" sz="800" dirty="0" err="1"/>
              <a:t>ongemaskeerd</a:t>
            </a:r>
            <a:endParaRPr lang="nl-NL" sz="800" dirty="0"/>
          </a:p>
          <a:p>
            <a:r>
              <a:rPr lang="nl-NL" sz="800" dirty="0"/>
              <a:t>from (select '1' as </a:t>
            </a:r>
            <a:r>
              <a:rPr lang="nl-NL" sz="800" dirty="0" err="1"/>
              <a:t>ongemaskeerd</a:t>
            </a:r>
            <a:r>
              <a:rPr lang="nl-NL" sz="800" dirty="0"/>
              <a:t> from </a:t>
            </a:r>
            <a:r>
              <a:rPr lang="nl-NL" sz="800" dirty="0" err="1"/>
              <a:t>dual</a:t>
            </a:r>
            <a:r>
              <a:rPr lang="nl-NL" sz="800" dirty="0"/>
              <a:t> where 1 = 2</a:t>
            </a:r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stg_wwo.stg_r0006_achterafcontr_tb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stg_wwo.stg_r0007_achterafcontr_opm_tb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stg_wwo.stg_r0009_afwcontr_tb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stg_wwo.stg_r0010_afwcontr_opm_tb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stg_wwo.stg_r0015_bt_vast_tb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stg_wwo.stg_r0034_ingangsdatum_tb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stg_wwo.stg_r0036_ink_tb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stg_wwo.stg_r0048_persoon_tb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stg_wwo.stg_r0051_persoonsactie_tb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stg_wwo.stg_r0052_persoonsbeschr_tb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stg_wwo.stg_r0058_rechtactie_tb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stg_wwo.stg_r0059_res_vast_tb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stg_wwo.stg_r0061_status_tb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stg_wwo.stg_r0062_toeslag_tb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stg_wwo.stg_r0064_toeslag_sanctie_tb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stg_wwo.stg_r0065_toeslag_vast_tb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stg_wwo.stg_r0066_uitk_vast_tb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stg_wwo.stg_r0067_vast_tb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stg_wwo.stg_r0072_voorafcontr_tb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stg_wwo.stg_r0073_voorafcontr_opm_tb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stg_wwo.stg_r0074_vs_vast_tb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stg_wwo.stg_r0076_wb_tb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stg_wwo.stg_r0079_wk_wb_tb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stg_wwo.stg_r0080_ww_recht_tb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stg_wwo.stg_r0081_ww_recht_betaanw_tb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stg_wwo.stg_r0084_ww_recht_datum_tb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stg_wwo.stg_r0085_ww_recht_sanctie_tb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stg_wwo.stg_r0086_ww_rechtbeschr_tb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stg_wwo.stg_r0094_afb_dk_bhg_vast_tb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stg_wwo.stg_r0095_afb_export_vast_tb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stg_wwo.stg_r0097_bt_cum_vast_tb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stg_wwo.stg_r0098_cat_vast_tb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stg_wwo.stg_r0102_eenm_vast_tb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stg_wwo.stg_r0104_logistiek_tb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stg_wwo.stg_r0108_activering_tb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stg_wwo.stg_r0116_deelaspect_tb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stg_wwo.stg_r0124_declaratie_vast_tb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stg_wwo.stg_r0125_declaratie_vast_hk_tb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stg_wwo.stg_r0126_ww_recht_erd_tb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stg_wwo.stg_r0127_declaratie_regel_tb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stg_wwo.stg_r0132_maatregel_bcm_tb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stg_wwo.stg_r0134_actualisatie_tb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stg_wwo.stg_r0135_toekenning_tb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stg_wwo.stg_r0136_toekenning_regel_tb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stg_wwo.stg_r0137_toekenning_periode_tb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stg_wwo.stg_r0138_toekenning_fonds_tb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)  ) </a:t>
            </a:r>
            <a:r>
              <a:rPr lang="nl-NL" sz="800" dirty="0" err="1"/>
              <a:t>unn</a:t>
            </a:r>
            <a:endParaRPr lang="nl-NL" sz="800" dirty="0"/>
          </a:p>
          <a:p>
            <a:r>
              <a:rPr lang="nl-NL" sz="800" dirty="0"/>
              <a:t>where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exists</a:t>
            </a:r>
            <a:r>
              <a:rPr lang="nl-NL" sz="800" dirty="0"/>
              <a:t> (select 1 from </a:t>
            </a:r>
            <a:r>
              <a:rPr lang="nl-NL" sz="800" dirty="0" err="1"/>
              <a:t>DIM_MASKERING.dl_bsn_maskering_tb</a:t>
            </a:r>
            <a:r>
              <a:rPr lang="nl-NL" sz="800" dirty="0"/>
              <a:t> </a:t>
            </a:r>
            <a:r>
              <a:rPr lang="nl-NL" sz="800" dirty="0" err="1"/>
              <a:t>msk</a:t>
            </a:r>
            <a:endParaRPr lang="nl-NL" sz="800" dirty="0"/>
          </a:p>
          <a:p>
            <a:r>
              <a:rPr lang="nl-NL" sz="800" dirty="0"/>
              <a:t>where </a:t>
            </a:r>
            <a:r>
              <a:rPr lang="nl-NL" sz="800" dirty="0" err="1"/>
              <a:t>msk.ongemaskeerd</a:t>
            </a:r>
            <a:r>
              <a:rPr lang="nl-NL" sz="800" dirty="0"/>
              <a:t> = </a:t>
            </a:r>
            <a:r>
              <a:rPr lang="nl-NL" sz="800" dirty="0" err="1"/>
              <a:t>unn.ongemaskeerd</a:t>
            </a:r>
            <a:r>
              <a:rPr lang="nl-NL" sz="800" dirty="0"/>
              <a:t> )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The SQL </a:t>
            </a:r>
            <a:r>
              <a:rPr lang="nl-NL" sz="800" dirty="0" err="1"/>
              <a:t>spent</a:t>
            </a:r>
            <a:r>
              <a:rPr lang="nl-NL" sz="800" dirty="0"/>
              <a:t> 99% of </a:t>
            </a:r>
            <a:r>
              <a:rPr lang="nl-NL" sz="800" dirty="0" err="1"/>
              <a:t>its</a:t>
            </a:r>
            <a:r>
              <a:rPr lang="nl-NL" sz="800" dirty="0"/>
              <a:t> database time on CPU, I/O and Cluster </a:t>
            </a:r>
            <a:r>
              <a:rPr lang="nl-NL" sz="800" dirty="0" err="1"/>
              <a:t>waits</a:t>
            </a:r>
            <a:r>
              <a:rPr lang="nl-NL" sz="800" dirty="0"/>
              <a:t>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AA90FE5-68CB-A3EE-AF62-DD0A3C844B6E}"/>
              </a:ext>
            </a:extLst>
          </p:cNvPr>
          <p:cNvSpPr txBox="1"/>
          <p:nvPr/>
        </p:nvSpPr>
        <p:spPr>
          <a:xfrm>
            <a:off x="405442" y="483077"/>
            <a:ext cx="40285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/>
              <a:t>Recommendation</a:t>
            </a:r>
            <a:r>
              <a:rPr lang="nl-NL" sz="800" dirty="0"/>
              <a:t> 1: SQL </a:t>
            </a:r>
            <a:r>
              <a:rPr lang="nl-NL" sz="800" dirty="0" err="1"/>
              <a:t>Tuning</a:t>
            </a:r>
            <a:endParaRPr lang="nl-NL" sz="800" dirty="0"/>
          </a:p>
          <a:p>
            <a:r>
              <a:rPr lang="nl-NL" sz="800" dirty="0" err="1"/>
              <a:t>Estimated</a:t>
            </a:r>
            <a:r>
              <a:rPr lang="nl-NL" sz="800" dirty="0"/>
              <a:t> benefit is 3.07 </a:t>
            </a:r>
            <a:r>
              <a:rPr lang="nl-NL" sz="800" dirty="0" err="1"/>
              <a:t>active</a:t>
            </a:r>
            <a:r>
              <a:rPr lang="nl-NL" sz="800" dirty="0"/>
              <a:t> </a:t>
            </a:r>
            <a:r>
              <a:rPr lang="nl-NL" sz="800" dirty="0" err="1"/>
              <a:t>sessions</a:t>
            </a:r>
            <a:r>
              <a:rPr lang="nl-NL" sz="800" dirty="0"/>
              <a:t>, 52.37% of </a:t>
            </a:r>
            <a:r>
              <a:rPr lang="nl-NL" sz="800" dirty="0" err="1"/>
              <a:t>total</a:t>
            </a:r>
            <a:r>
              <a:rPr lang="nl-NL" sz="800" dirty="0"/>
              <a:t> </a:t>
            </a:r>
            <a:r>
              <a:rPr lang="nl-NL" sz="800" dirty="0" err="1"/>
              <a:t>activity</a:t>
            </a:r>
            <a:r>
              <a:rPr lang="nl-NL" sz="800" dirty="0"/>
              <a:t>.</a:t>
            </a:r>
          </a:p>
          <a:p>
            <a:r>
              <a:rPr lang="nl-NL" sz="800" dirty="0"/>
              <a:t>--------------------------------------------------------------------</a:t>
            </a:r>
          </a:p>
          <a:p>
            <a:r>
              <a:rPr lang="nl-NL" sz="800" dirty="0"/>
              <a:t>Action</a:t>
            </a:r>
          </a:p>
          <a:p>
            <a:r>
              <a:rPr lang="nl-NL" sz="800" dirty="0"/>
              <a:t>Run SQL </a:t>
            </a:r>
            <a:r>
              <a:rPr lang="nl-NL" sz="800" dirty="0" err="1"/>
              <a:t>Tuning</a:t>
            </a:r>
            <a:r>
              <a:rPr lang="nl-NL" sz="800" dirty="0"/>
              <a:t> Advisor on </a:t>
            </a:r>
            <a:r>
              <a:rPr lang="nl-NL" sz="800" dirty="0" err="1"/>
              <a:t>the</a:t>
            </a:r>
            <a:r>
              <a:rPr lang="nl-NL" sz="800" dirty="0"/>
              <a:t> INSERT statement with SQL_ID</a:t>
            </a:r>
          </a:p>
          <a:p>
            <a:r>
              <a:rPr lang="nl-NL" sz="800" dirty="0"/>
              <a:t>"5hmw3ddrqajhv".</a:t>
            </a:r>
          </a:p>
          <a:p>
            <a:r>
              <a:rPr lang="nl-NL" sz="800" dirty="0" err="1"/>
              <a:t>Related</a:t>
            </a:r>
            <a:r>
              <a:rPr lang="nl-NL" sz="800" dirty="0"/>
              <a:t> Object</a:t>
            </a:r>
          </a:p>
          <a:p>
            <a:r>
              <a:rPr lang="nl-NL" sz="800" dirty="0"/>
              <a:t>SQL statement with SQL_ID 5hmw3ddrqajhv.</a:t>
            </a:r>
          </a:p>
          <a:p>
            <a:r>
              <a:rPr lang="nl-NL" sz="800" dirty="0" err="1"/>
              <a:t>insert</a:t>
            </a:r>
            <a:r>
              <a:rPr lang="nl-NL" sz="800" dirty="0"/>
              <a:t> into </a:t>
            </a:r>
            <a:r>
              <a:rPr lang="nl-NL" sz="800" dirty="0" err="1"/>
              <a:t>DIM_MASKERING.dl_bsn_maskering_tb</a:t>
            </a:r>
            <a:r>
              <a:rPr lang="nl-NL" sz="800" dirty="0"/>
              <a:t>(</a:t>
            </a:r>
            <a:r>
              <a:rPr lang="nl-NL" sz="800" dirty="0" err="1"/>
              <a:t>ongemaskeerd</a:t>
            </a:r>
            <a:r>
              <a:rPr lang="nl-NL" sz="800" dirty="0"/>
              <a:t>,</a:t>
            </a:r>
          </a:p>
          <a:p>
            <a:r>
              <a:rPr lang="nl-NL" sz="800" dirty="0"/>
              <a:t>gemaskeerd)</a:t>
            </a:r>
          </a:p>
          <a:p>
            <a:r>
              <a:rPr lang="nl-NL" sz="800" dirty="0"/>
              <a:t>select  </a:t>
            </a:r>
            <a:r>
              <a:rPr lang="nl-NL" sz="800" dirty="0" err="1"/>
              <a:t>unn.ongemaskeerd</a:t>
            </a:r>
            <a:r>
              <a:rPr lang="nl-NL" sz="800" dirty="0"/>
              <a:t>, </a:t>
            </a:r>
            <a:r>
              <a:rPr lang="nl-NL" sz="800" dirty="0" err="1"/>
              <a:t>OptimMaskStr</a:t>
            </a:r>
            <a:r>
              <a:rPr lang="nl-NL" sz="800" dirty="0"/>
              <a:t>(</a:t>
            </a:r>
            <a:r>
              <a:rPr lang="nl-NL" sz="800" dirty="0" err="1"/>
              <a:t>ongemaskeerd</a:t>
            </a:r>
            <a:r>
              <a:rPr lang="nl-NL" sz="800" dirty="0"/>
              <a:t>, 'pro=</a:t>
            </a:r>
            <a:r>
              <a:rPr lang="nl-NL" sz="800" dirty="0" err="1"/>
              <a:t>aff</a:t>
            </a:r>
            <a:r>
              <a:rPr lang="nl-NL" sz="800" dirty="0"/>
              <a:t>,</a:t>
            </a:r>
          </a:p>
          <a:p>
            <a:r>
              <a:rPr lang="nl-NL" sz="800" dirty="0" err="1"/>
              <a:t>algo</a:t>
            </a:r>
            <a:r>
              <a:rPr lang="nl-NL" sz="800" dirty="0"/>
              <a:t>=</a:t>
            </a:r>
            <a:r>
              <a:rPr lang="nl-NL" sz="800" dirty="0" err="1"/>
              <a:t>fpe</a:t>
            </a:r>
            <a:r>
              <a:rPr lang="nl-NL" sz="800" dirty="0"/>
              <a:t>, </a:t>
            </a:r>
            <a:r>
              <a:rPr lang="nl-NL" sz="800" dirty="0" err="1"/>
              <a:t>mtd</a:t>
            </a:r>
            <a:r>
              <a:rPr lang="nl-NL" sz="800" dirty="0"/>
              <a:t>=rep, </a:t>
            </a:r>
            <a:r>
              <a:rPr lang="nl-NL" sz="800" dirty="0" err="1"/>
              <a:t>key</a:t>
            </a:r>
            <a:r>
              <a:rPr lang="nl-NL" sz="800" dirty="0"/>
              <a:t>="' ||</a:t>
            </a:r>
          </a:p>
          <a:p>
            <a:r>
              <a:rPr lang="nl-NL" sz="800" dirty="0"/>
              <a:t>(select </a:t>
            </a:r>
            <a:r>
              <a:rPr lang="nl-NL" sz="800" dirty="0" err="1"/>
              <a:t>salt_waarde</a:t>
            </a:r>
            <a:r>
              <a:rPr lang="nl-NL" sz="800" dirty="0"/>
              <a:t> from </a:t>
            </a:r>
            <a:r>
              <a:rPr lang="nl-NL" sz="800" dirty="0" err="1"/>
              <a:t>dim_bronzone.brz_salt_tb</a:t>
            </a:r>
            <a:r>
              <a:rPr lang="nl-NL" sz="800" dirty="0"/>
              <a:t> where cast</a:t>
            </a:r>
          </a:p>
          <a:p>
            <a:r>
              <a:rPr lang="nl-NL" sz="800" dirty="0"/>
              <a:t>(</a:t>
            </a:r>
            <a:r>
              <a:rPr lang="nl-NL" sz="800" dirty="0" err="1"/>
              <a:t>salt_type</a:t>
            </a:r>
            <a:r>
              <a:rPr lang="nl-NL" sz="800" dirty="0"/>
              <a:t>  as varchar2(30) )  = 'BSN' )||'" , flddef1=(name=dummy,</a:t>
            </a:r>
          </a:p>
          <a:p>
            <a:r>
              <a:rPr lang="nl-NL" sz="800" dirty="0"/>
              <a:t>datatype=</a:t>
            </a:r>
            <a:r>
              <a:rPr lang="nl-NL" sz="800" dirty="0" err="1"/>
              <a:t>char</a:t>
            </a:r>
            <a:r>
              <a:rPr lang="nl-NL" sz="800" dirty="0"/>
              <a:t> datatype=</a:t>
            </a:r>
            <a:r>
              <a:rPr lang="nl-NL" sz="800" dirty="0" err="1"/>
              <a:t>char</a:t>
            </a:r>
            <a:r>
              <a:rPr lang="nl-NL" sz="800" dirty="0"/>
              <a:t>)' )</a:t>
            </a:r>
          </a:p>
          <a:p>
            <a:r>
              <a:rPr lang="nl-NL" sz="800" dirty="0"/>
              <a:t>from (</a:t>
            </a:r>
          </a:p>
          <a:p>
            <a:r>
              <a:rPr lang="nl-NL" sz="800" dirty="0"/>
              <a:t>select </a:t>
            </a:r>
            <a:r>
              <a:rPr lang="nl-NL" sz="800" dirty="0" err="1"/>
              <a:t>distinct</a:t>
            </a:r>
            <a:r>
              <a:rPr lang="nl-NL" sz="800" dirty="0"/>
              <a:t> </a:t>
            </a:r>
            <a:r>
              <a:rPr lang="nl-NL" sz="800" dirty="0" err="1"/>
              <a:t>ongemaskeerd</a:t>
            </a:r>
            <a:endParaRPr lang="nl-NL" sz="800" dirty="0"/>
          </a:p>
          <a:p>
            <a:r>
              <a:rPr lang="nl-NL" sz="800" dirty="0"/>
              <a:t>from (select '1' as </a:t>
            </a:r>
            <a:r>
              <a:rPr lang="nl-NL" sz="800" dirty="0" err="1"/>
              <a:t>ongemaskeerd</a:t>
            </a:r>
            <a:r>
              <a:rPr lang="nl-NL" sz="800" dirty="0"/>
              <a:t> from </a:t>
            </a:r>
            <a:r>
              <a:rPr lang="nl-NL" sz="800" dirty="0" err="1"/>
              <a:t>dual</a:t>
            </a:r>
            <a:r>
              <a:rPr lang="nl-NL" sz="800" dirty="0"/>
              <a:t> where 1 = 2</a:t>
            </a:r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stg_wwo.stg_r0006_achterafcontr_tb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stg_wwo.stg_r0007_achterafcontr_opm_tb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stg_wwo.stg_r0009_afwcontr_tb</a:t>
            </a:r>
          </a:p>
          <a:p>
            <a:r>
              <a:rPr lang="nl-NL" sz="800" dirty="0"/>
              <a:t>UNION ALL select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</a:t>
            </a:r>
          </a:p>
          <a:p>
            <a:r>
              <a:rPr lang="nl-NL" sz="800" dirty="0"/>
              <a:t>'[^0-9]', ''),'0'),  9, '0')</a:t>
            </a:r>
          </a:p>
          <a:p>
            <a:r>
              <a:rPr lang="nl-NL" sz="800" dirty="0"/>
              <a:t>from    stg_wwo.stg_r0138_toekenning_fonds_tb</a:t>
            </a:r>
          </a:p>
          <a:p>
            <a:r>
              <a:rPr lang="nl-NL" sz="800" dirty="0"/>
              <a:t>where   </a:t>
            </a:r>
            <a:r>
              <a:rPr lang="nl-NL" sz="800" dirty="0" err="1"/>
              <a:t>lpad</a:t>
            </a:r>
            <a:r>
              <a:rPr lang="nl-NL" sz="800" dirty="0"/>
              <a:t>( </a:t>
            </a:r>
            <a:r>
              <a:rPr lang="nl-NL" sz="800" dirty="0" err="1"/>
              <a:t>ltrim</a:t>
            </a:r>
            <a:r>
              <a:rPr lang="nl-NL" sz="800" dirty="0"/>
              <a:t>(</a:t>
            </a:r>
            <a:r>
              <a:rPr lang="nl-NL" sz="800" dirty="0" err="1"/>
              <a:t>regexp_replace</a:t>
            </a:r>
            <a:r>
              <a:rPr lang="nl-NL" sz="800" dirty="0"/>
              <a:t>( </a:t>
            </a:r>
            <a:r>
              <a:rPr lang="nl-NL" sz="800" dirty="0" err="1"/>
              <a:t>to_char</a:t>
            </a:r>
            <a:r>
              <a:rPr lang="nl-NL" sz="800" dirty="0"/>
              <a:t>(</a:t>
            </a:r>
            <a:r>
              <a:rPr lang="nl-NL" sz="800" dirty="0" err="1"/>
              <a:t>nr_sofi</a:t>
            </a:r>
            <a:r>
              <a:rPr lang="nl-NL" sz="800" dirty="0"/>
              <a:t>), '[^0-9]',</a:t>
            </a:r>
          </a:p>
          <a:p>
            <a:r>
              <a:rPr lang="nl-NL" sz="800" dirty="0"/>
              <a:t>''),'0'),  9, '0') is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null</a:t>
            </a:r>
            <a:endParaRPr lang="nl-NL" sz="800" dirty="0"/>
          </a:p>
          <a:p>
            <a:r>
              <a:rPr lang="nl-NL" sz="800" dirty="0"/>
              <a:t>)  ) </a:t>
            </a:r>
            <a:r>
              <a:rPr lang="nl-NL" sz="800" dirty="0" err="1"/>
              <a:t>unn</a:t>
            </a:r>
            <a:endParaRPr lang="nl-NL" sz="800" dirty="0"/>
          </a:p>
          <a:p>
            <a:r>
              <a:rPr lang="nl-NL" sz="800" dirty="0"/>
              <a:t>where </a:t>
            </a:r>
            <a:r>
              <a:rPr lang="nl-NL" sz="800" dirty="0" err="1"/>
              <a:t>not</a:t>
            </a:r>
            <a:r>
              <a:rPr lang="nl-NL" sz="800" dirty="0"/>
              <a:t> </a:t>
            </a:r>
            <a:r>
              <a:rPr lang="nl-NL" sz="800" dirty="0" err="1"/>
              <a:t>exists</a:t>
            </a:r>
            <a:r>
              <a:rPr lang="nl-NL" sz="800" dirty="0"/>
              <a:t> (select 1 from </a:t>
            </a:r>
            <a:r>
              <a:rPr lang="nl-NL" sz="800" dirty="0" err="1"/>
              <a:t>DIM_MASKERING.dl_bsn_maskering_tb</a:t>
            </a:r>
            <a:r>
              <a:rPr lang="nl-NL" sz="800" dirty="0"/>
              <a:t> </a:t>
            </a:r>
            <a:r>
              <a:rPr lang="nl-NL" sz="800" dirty="0" err="1"/>
              <a:t>msk</a:t>
            </a:r>
            <a:endParaRPr lang="nl-NL" sz="800" dirty="0"/>
          </a:p>
          <a:p>
            <a:r>
              <a:rPr lang="nl-NL" sz="800" dirty="0"/>
              <a:t>where </a:t>
            </a:r>
            <a:r>
              <a:rPr lang="nl-NL" sz="800" dirty="0" err="1"/>
              <a:t>msk.ongemaskeerd</a:t>
            </a:r>
            <a:r>
              <a:rPr lang="nl-NL" sz="800" dirty="0"/>
              <a:t> = </a:t>
            </a:r>
            <a:r>
              <a:rPr lang="nl-NL" sz="800" dirty="0" err="1"/>
              <a:t>unn.ongemaskeerd</a:t>
            </a:r>
            <a:r>
              <a:rPr lang="nl-NL" sz="800" dirty="0"/>
              <a:t> )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The SQL </a:t>
            </a:r>
            <a:r>
              <a:rPr lang="nl-NL" sz="800" dirty="0" err="1"/>
              <a:t>spent</a:t>
            </a:r>
            <a:r>
              <a:rPr lang="nl-NL" sz="800" dirty="0"/>
              <a:t> 99% of </a:t>
            </a:r>
            <a:r>
              <a:rPr lang="nl-NL" sz="800" dirty="0" err="1"/>
              <a:t>its</a:t>
            </a:r>
            <a:r>
              <a:rPr lang="nl-NL" sz="800" dirty="0"/>
              <a:t> database time on CPU, I/O and Cluster </a:t>
            </a:r>
            <a:r>
              <a:rPr lang="nl-NL" sz="800" dirty="0" err="1"/>
              <a:t>waits</a:t>
            </a:r>
            <a:r>
              <a:rPr lang="nl-NL" sz="800" dirty="0"/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027362C-6D1B-F565-B5EB-96EEF4CFBC17}"/>
              </a:ext>
            </a:extLst>
          </p:cNvPr>
          <p:cNvSpPr txBox="1"/>
          <p:nvPr/>
        </p:nvSpPr>
        <p:spPr>
          <a:xfrm>
            <a:off x="6142004" y="3796011"/>
            <a:ext cx="4753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dirty="0" err="1">
                <a:highlight>
                  <a:srgbClr val="FFFF00"/>
                </a:highlight>
              </a:rPr>
              <a:t>Akties</a:t>
            </a:r>
            <a:r>
              <a:rPr lang="nl-NL" sz="1100" b="1" i="1" dirty="0">
                <a:highlight>
                  <a:srgbClr val="FFFF00"/>
                </a:highlight>
              </a:rPr>
              <a:t>: </a:t>
            </a:r>
            <a:br>
              <a:rPr lang="nl-NL" sz="1100" b="1" i="1" dirty="0">
                <a:highlight>
                  <a:srgbClr val="FFFF00"/>
                </a:highlight>
              </a:rPr>
            </a:br>
            <a:r>
              <a:rPr lang="nl-NL" sz="1100" dirty="0">
                <a:highlight>
                  <a:srgbClr val="FFFF00"/>
                </a:highlight>
              </a:rPr>
              <a:t>Meer dan 30 minuten duurt de </a:t>
            </a:r>
            <a:r>
              <a:rPr lang="nl-NL" sz="1100" dirty="0" err="1">
                <a:highlight>
                  <a:srgbClr val="FFFF00"/>
                </a:highlight>
              </a:rPr>
              <a:t>maskerings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aktie</a:t>
            </a:r>
            <a:r>
              <a:rPr lang="nl-NL" sz="1100" dirty="0">
                <a:highlight>
                  <a:srgbClr val="FFFF00"/>
                </a:highlight>
              </a:rPr>
              <a:t>. 99% van de doorlooptijd zijn er </a:t>
            </a:r>
            <a:r>
              <a:rPr lang="nl-NL" sz="1100" dirty="0" err="1">
                <a:highlight>
                  <a:srgbClr val="FFFF00"/>
                </a:highlight>
              </a:rPr>
              <a:t>waitstates</a:t>
            </a:r>
            <a:r>
              <a:rPr lang="nl-NL" sz="1100" dirty="0">
                <a:highlight>
                  <a:srgbClr val="FFFF00"/>
                </a:highlight>
              </a:rPr>
              <a:t> op CPU, IO en cluster !</a:t>
            </a:r>
            <a:r>
              <a:rPr lang="nl-NL" sz="1100" b="1" i="1" dirty="0">
                <a:highlight>
                  <a:srgbClr val="FFFF00"/>
                </a:highlight>
              </a:rPr>
              <a:t> </a:t>
            </a:r>
          </a:p>
          <a:p>
            <a:endParaRPr lang="nl-NL" sz="1100" b="1" i="1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Het doorbreken van de opeenvolgende </a:t>
            </a:r>
            <a:r>
              <a:rPr lang="nl-NL" sz="1100" dirty="0" err="1">
                <a:highlight>
                  <a:srgbClr val="FFFF00"/>
                </a:highlight>
              </a:rPr>
              <a:t>wait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states</a:t>
            </a:r>
            <a:r>
              <a:rPr lang="nl-NL" sz="1100" dirty="0">
                <a:highlight>
                  <a:srgbClr val="FFFF00"/>
                </a:highlight>
              </a:rPr>
              <a:t> kan alleen door </a:t>
            </a:r>
            <a:r>
              <a:rPr lang="nl-NL" sz="1100" dirty="0" err="1">
                <a:highlight>
                  <a:srgbClr val="FFFF00"/>
                </a:highlight>
              </a:rPr>
              <a:t>redisgne</a:t>
            </a:r>
            <a:r>
              <a:rPr lang="nl-NL" sz="1100" dirty="0">
                <a:highlight>
                  <a:srgbClr val="FFFF00"/>
                </a:highlight>
              </a:rPr>
              <a:t> van </a:t>
            </a:r>
            <a:r>
              <a:rPr lang="nl-NL" sz="1100" dirty="0" err="1">
                <a:highlight>
                  <a:srgbClr val="FFFF00"/>
                </a:highlight>
              </a:rPr>
              <a:t>sql</a:t>
            </a:r>
            <a:r>
              <a:rPr lang="nl-NL" sz="1100" dirty="0">
                <a:highlight>
                  <a:srgbClr val="FFFF00"/>
                </a:highlight>
              </a:rPr>
              <a:t> statement. </a:t>
            </a:r>
          </a:p>
          <a:p>
            <a:endParaRPr lang="nl-NL" sz="900" dirty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F271B9C7-B56E-05A3-EEBB-0F001AF67B81}"/>
              </a:ext>
            </a:extLst>
          </p:cNvPr>
          <p:cNvGrpSpPr/>
          <p:nvPr/>
        </p:nvGrpSpPr>
        <p:grpSpPr>
          <a:xfrm>
            <a:off x="5198239" y="735375"/>
            <a:ext cx="692103" cy="899526"/>
            <a:chOff x="1643051" y="5645840"/>
            <a:chExt cx="692103" cy="899526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59AA8BD3-A1E3-F6DF-D6F2-24C5D42A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43187211-D076-56CE-5A49-424F3830D18F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7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7C7895E-17C2-4AFB-C0F9-6430CD54AC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SQL no 3             3 &lt; 1 (OKV’s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anders</a:t>
            </a:r>
            <a:r>
              <a:rPr lang="en-GB" dirty="0"/>
              <a:t> DIMIF style)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512F0AB-A17A-F034-E92B-F74393A1A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9132A4-1FC0-9CEF-3DA1-0468BF93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616421"/>
            <a:ext cx="5676900" cy="39073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E8BE60-DB13-834B-C23E-077F7935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22" y="3340960"/>
            <a:ext cx="7538932" cy="2794604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EE1CF455-4CB6-DDED-9D7B-AD70D4052C91}"/>
              </a:ext>
            </a:extLst>
          </p:cNvPr>
          <p:cNvGrpSpPr/>
          <p:nvPr/>
        </p:nvGrpSpPr>
        <p:grpSpPr>
          <a:xfrm>
            <a:off x="5749948" y="1444440"/>
            <a:ext cx="692103" cy="899526"/>
            <a:chOff x="1643051" y="5645840"/>
            <a:chExt cx="692103" cy="89952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4C6F0E2D-8D9F-A573-E586-907318BC9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F3375273-5305-8CE4-A168-64E0B49B916F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9A6955EB-A64E-4FD3-CC23-DBF41CFBD9CD}"/>
              </a:ext>
            </a:extLst>
          </p:cNvPr>
          <p:cNvSpPr txBox="1"/>
          <p:nvPr/>
        </p:nvSpPr>
        <p:spPr>
          <a:xfrm>
            <a:off x="6639681" y="447446"/>
            <a:ext cx="47531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dirty="0" err="1"/>
              <a:t>Akties</a:t>
            </a:r>
            <a:r>
              <a:rPr lang="nl-NL" sz="1100" b="1" i="1" dirty="0"/>
              <a:t>: </a:t>
            </a:r>
            <a:br>
              <a:rPr lang="nl-NL" sz="1100" b="1" i="1" dirty="0"/>
            </a:br>
            <a:endParaRPr lang="nl-NL" sz="1100" b="1" i="1" dirty="0"/>
          </a:p>
          <a:p>
            <a:r>
              <a:rPr lang="nl-NL" sz="1100" dirty="0"/>
              <a:t>Typische respons van OKV enorme wachttijden op IO </a:t>
            </a:r>
            <a:r>
              <a:rPr lang="nl-NL" sz="1100" dirty="0" err="1"/>
              <a:t>t.g.v.uitvragingen</a:t>
            </a:r>
            <a:r>
              <a:rPr lang="nl-NL" sz="1100" dirty="0"/>
              <a:t> waarbij blijk dat 1 tabel in de </a:t>
            </a:r>
            <a:r>
              <a:rPr lang="nl-NL" sz="1100" dirty="0" err="1"/>
              <a:t>datavault</a:t>
            </a:r>
            <a:r>
              <a:rPr lang="nl-NL" sz="1100" dirty="0"/>
              <a:t> constructie niet </a:t>
            </a:r>
            <a:r>
              <a:rPr lang="nl-NL" sz="1100" dirty="0" err="1"/>
              <a:t>performt</a:t>
            </a:r>
            <a:r>
              <a:rPr lang="nl-NL" sz="1100" dirty="0"/>
              <a:t>.</a:t>
            </a:r>
          </a:p>
          <a:p>
            <a:endParaRPr lang="nl-NL" sz="1100" b="1" i="1" dirty="0"/>
          </a:p>
          <a:p>
            <a:r>
              <a:rPr lang="nl-NL" sz="1100" dirty="0"/>
              <a:t>Enerzijds door de </a:t>
            </a:r>
            <a:r>
              <a:rPr lang="nl-NL" sz="1100" dirty="0" err="1"/>
              <a:t>lazy</a:t>
            </a:r>
            <a:r>
              <a:rPr lang="nl-NL" sz="1100" dirty="0"/>
              <a:t> </a:t>
            </a:r>
            <a:r>
              <a:rPr lang="nl-NL" sz="1100" dirty="0" err="1"/>
              <a:t>ddl</a:t>
            </a:r>
            <a:r>
              <a:rPr lang="nl-NL" sz="1100" dirty="0"/>
              <a:t> van de view. Ook het onderliggende tabel model is niet voorbereid voor integratie </a:t>
            </a:r>
            <a:r>
              <a:rPr lang="nl-NL" sz="1100" dirty="0" err="1"/>
              <a:t>queries</a:t>
            </a:r>
            <a:r>
              <a:rPr lang="nl-NL" sz="1100" dirty="0"/>
              <a:t> etc.</a:t>
            </a:r>
          </a:p>
          <a:p>
            <a:endParaRPr lang="nl-NL" sz="1100" dirty="0"/>
          </a:p>
          <a:p>
            <a:r>
              <a:rPr lang="nl-NL" sz="1100" dirty="0" err="1"/>
              <a:t>Compressed</a:t>
            </a:r>
            <a:r>
              <a:rPr lang="nl-NL" sz="1100" dirty="0"/>
              <a:t> </a:t>
            </a:r>
            <a:r>
              <a:rPr lang="nl-NL" sz="1100" dirty="0" err="1"/>
              <a:t>indexes</a:t>
            </a:r>
            <a:r>
              <a:rPr lang="nl-NL" sz="1100" dirty="0"/>
              <a:t> op specifieke kolommen hebben al op sommige plekken performance boost gebracht.</a:t>
            </a:r>
          </a:p>
          <a:p>
            <a:endParaRPr lang="nl-NL" sz="1100" dirty="0"/>
          </a:p>
          <a:p>
            <a:r>
              <a:rPr lang="nl-NL" sz="1100" dirty="0"/>
              <a:t>Structureel helpt alleen de DIMIF oplossingen van 3 wordt 1 gemaskeerd of </a:t>
            </a:r>
            <a:r>
              <a:rPr lang="nl-NL" sz="1100" dirty="0" err="1"/>
              <a:t>ongemaskeerd</a:t>
            </a:r>
            <a:r>
              <a:rPr lang="nl-NL" sz="1100" dirty="0"/>
              <a:t>. </a:t>
            </a:r>
            <a:r>
              <a:rPr lang="nl-NL" sz="1100" b="1" i="1" dirty="0">
                <a:highlight>
                  <a:srgbClr val="FFFF00"/>
                </a:highlight>
              </a:rPr>
              <a:t>In O,T,A worden zo ook cruciale performance problemen omzeild. Er wordt onder de OKV een </a:t>
            </a:r>
            <a:r>
              <a:rPr lang="nl-NL" sz="1100" b="1" i="1" dirty="0" err="1">
                <a:highlight>
                  <a:srgbClr val="FFFF00"/>
                </a:highlight>
              </a:rPr>
              <a:t>meterialised</a:t>
            </a:r>
            <a:r>
              <a:rPr lang="nl-NL" sz="1100" b="1" i="1" dirty="0">
                <a:highlight>
                  <a:srgbClr val="FFFF00"/>
                </a:highlight>
              </a:rPr>
              <a:t> view/ tabel gezet !!! </a:t>
            </a:r>
          </a:p>
          <a:p>
            <a:endParaRPr lang="nl-NL" sz="1100" dirty="0"/>
          </a:p>
          <a:p>
            <a:endParaRPr lang="nl-NL" sz="1100" b="1" i="1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2008462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F904276-59EA-08D9-48C0-8E12E6708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Sql</a:t>
            </a:r>
            <a:r>
              <a:rPr lang="en-GB" dirty="0"/>
              <a:t> 4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926D11-3E34-6DCB-6926-0D8A61C8E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35DCB10-1F21-8427-60B3-92F1B695EC5A}"/>
              </a:ext>
            </a:extLst>
          </p:cNvPr>
          <p:cNvSpPr txBox="1"/>
          <p:nvPr/>
        </p:nvSpPr>
        <p:spPr>
          <a:xfrm>
            <a:off x="482723" y="745725"/>
            <a:ext cx="483497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err="1"/>
              <a:t>Recommendation</a:t>
            </a:r>
            <a:r>
              <a:rPr lang="nl-NL" sz="800" dirty="0"/>
              <a:t> 2: SQL </a:t>
            </a:r>
            <a:r>
              <a:rPr lang="nl-NL" sz="800" dirty="0" err="1"/>
              <a:t>Tuning</a:t>
            </a:r>
            <a:endParaRPr lang="nl-NL" sz="800" dirty="0"/>
          </a:p>
          <a:p>
            <a:r>
              <a:rPr lang="nl-NL" sz="800" dirty="0" err="1"/>
              <a:t>Estimated</a:t>
            </a:r>
            <a:r>
              <a:rPr lang="nl-NL" sz="800" dirty="0"/>
              <a:t> benefit is .34 </a:t>
            </a:r>
            <a:r>
              <a:rPr lang="nl-NL" sz="800" dirty="0" err="1"/>
              <a:t>active</a:t>
            </a:r>
            <a:r>
              <a:rPr lang="nl-NL" sz="800" dirty="0"/>
              <a:t> </a:t>
            </a:r>
            <a:r>
              <a:rPr lang="nl-NL" sz="800" dirty="0" err="1"/>
              <a:t>sessions</a:t>
            </a:r>
            <a:r>
              <a:rPr lang="nl-NL" sz="800" dirty="0"/>
              <a:t>, 15.58% of </a:t>
            </a:r>
            <a:r>
              <a:rPr lang="nl-NL" sz="800" dirty="0" err="1"/>
              <a:t>total</a:t>
            </a:r>
            <a:r>
              <a:rPr lang="nl-NL" sz="800" dirty="0"/>
              <a:t> </a:t>
            </a:r>
            <a:r>
              <a:rPr lang="nl-NL" sz="800" dirty="0" err="1"/>
              <a:t>activity</a:t>
            </a:r>
            <a:r>
              <a:rPr lang="nl-NL" sz="800" dirty="0"/>
              <a:t>.</a:t>
            </a:r>
          </a:p>
          <a:p>
            <a:r>
              <a:rPr lang="nl-NL" sz="800" dirty="0"/>
              <a:t>-------------------------------------------------------------------</a:t>
            </a:r>
          </a:p>
          <a:p>
            <a:r>
              <a:rPr lang="nl-NL" sz="800" dirty="0"/>
              <a:t>Action</a:t>
            </a:r>
          </a:p>
          <a:p>
            <a:r>
              <a:rPr lang="nl-NL" sz="800" dirty="0"/>
              <a:t>Run SQL </a:t>
            </a:r>
            <a:r>
              <a:rPr lang="nl-NL" sz="800" dirty="0" err="1"/>
              <a:t>Tuning</a:t>
            </a:r>
            <a:r>
              <a:rPr lang="nl-NL" sz="800" dirty="0"/>
              <a:t> Advisor on </a:t>
            </a:r>
            <a:r>
              <a:rPr lang="nl-NL" sz="800" dirty="0" err="1"/>
              <a:t>the</a:t>
            </a:r>
            <a:r>
              <a:rPr lang="nl-NL" sz="800" dirty="0"/>
              <a:t> INSERT statement </a:t>
            </a:r>
            <a:r>
              <a:rPr lang="nl-NL" sz="800" dirty="0" err="1"/>
              <a:t>with</a:t>
            </a:r>
            <a:r>
              <a:rPr lang="nl-NL" sz="800" dirty="0"/>
              <a:t> SQL_ID</a:t>
            </a:r>
          </a:p>
          <a:p>
            <a:r>
              <a:rPr lang="nl-NL" sz="800" dirty="0"/>
              <a:t>"cuhb1t38xjvf0". </a:t>
            </a:r>
            <a:r>
              <a:rPr lang="nl-NL" sz="800" dirty="0" err="1"/>
              <a:t>Additionally</a:t>
            </a:r>
            <a:r>
              <a:rPr lang="nl-NL" sz="800" dirty="0"/>
              <a:t>, </a:t>
            </a:r>
            <a:r>
              <a:rPr lang="nl-NL" sz="800" dirty="0" err="1"/>
              <a:t>investigate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statement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possible</a:t>
            </a:r>
            <a:endParaRPr lang="nl-NL" sz="800" dirty="0"/>
          </a:p>
          <a:p>
            <a:r>
              <a:rPr lang="nl-NL" sz="800" dirty="0"/>
              <a:t>performance </a:t>
            </a:r>
            <a:r>
              <a:rPr lang="nl-NL" sz="800" dirty="0" err="1"/>
              <a:t>improvements</a:t>
            </a:r>
            <a:r>
              <a:rPr lang="nl-NL" sz="800" dirty="0"/>
              <a:t>. </a:t>
            </a:r>
            <a:r>
              <a:rPr lang="nl-NL" sz="800" dirty="0" err="1"/>
              <a:t>You</a:t>
            </a:r>
            <a:r>
              <a:rPr lang="nl-NL" sz="800" dirty="0"/>
              <a:t> </a:t>
            </a:r>
            <a:r>
              <a:rPr lang="nl-NL" sz="800" dirty="0" err="1"/>
              <a:t>can</a:t>
            </a:r>
            <a:r>
              <a:rPr lang="nl-NL" sz="800" dirty="0"/>
              <a:t> supplement </a:t>
            </a:r>
            <a:r>
              <a:rPr lang="nl-NL" sz="800" dirty="0" err="1"/>
              <a:t>the</a:t>
            </a:r>
            <a:r>
              <a:rPr lang="nl-NL" sz="800" dirty="0"/>
              <a:t> information </a:t>
            </a:r>
            <a:r>
              <a:rPr lang="nl-NL" sz="800" dirty="0" err="1"/>
              <a:t>given</a:t>
            </a:r>
            <a:r>
              <a:rPr lang="nl-NL" sz="800" dirty="0"/>
              <a:t> here</a:t>
            </a:r>
          </a:p>
          <a:p>
            <a:r>
              <a:rPr lang="nl-NL" sz="800" dirty="0" err="1"/>
              <a:t>with</a:t>
            </a:r>
            <a:r>
              <a:rPr lang="nl-NL" sz="800" dirty="0"/>
              <a:t> </a:t>
            </a:r>
            <a:r>
              <a:rPr lang="nl-NL" sz="800" dirty="0" err="1"/>
              <a:t>an</a:t>
            </a:r>
            <a:r>
              <a:rPr lang="nl-NL" sz="800" dirty="0"/>
              <a:t> ASH report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SQL_ID.</a:t>
            </a:r>
          </a:p>
          <a:p>
            <a:r>
              <a:rPr lang="nl-NL" sz="800" dirty="0" err="1"/>
              <a:t>Related</a:t>
            </a:r>
            <a:r>
              <a:rPr lang="nl-NL" sz="800" dirty="0"/>
              <a:t> Object</a:t>
            </a:r>
          </a:p>
          <a:p>
            <a:r>
              <a:rPr lang="nl-NL" sz="800" dirty="0"/>
              <a:t>SQL statement </a:t>
            </a:r>
            <a:r>
              <a:rPr lang="nl-NL" sz="800" dirty="0" err="1">
                <a:highlight>
                  <a:srgbClr val="FFFF00"/>
                </a:highlight>
              </a:rPr>
              <a:t>with</a:t>
            </a:r>
            <a:r>
              <a:rPr lang="nl-NL" sz="800" dirty="0">
                <a:highlight>
                  <a:srgbClr val="FFFF00"/>
                </a:highlight>
              </a:rPr>
              <a:t> SQL_ID cuhb1t38xjvf0.</a:t>
            </a:r>
          </a:p>
          <a:p>
            <a:r>
              <a:rPr lang="nl-NL" sz="800" dirty="0"/>
              <a:t>INSERT INTO </a:t>
            </a:r>
            <a:r>
              <a:rPr lang="nl-NL" sz="800" dirty="0" err="1"/>
              <a:t>bdr_smz_sv_PM.bdr_smz_sv_herbo_ft</a:t>
            </a:r>
            <a:r>
              <a:rPr lang="nl-NL" sz="800" dirty="0"/>
              <a:t>(PCS_ID,DIM_DATUM_AANMAA</a:t>
            </a:r>
          </a:p>
          <a:p>
            <a:r>
              <a:rPr lang="nl-NL" sz="800" dirty="0"/>
              <a:t>K,DIM_USER_AANMAAK,AFG_REGIE_EN_SMO_GELIJK,AFG_INDICATIE_VA,AFG_INDIC</a:t>
            </a:r>
          </a:p>
          <a:p>
            <a:r>
              <a:rPr lang="nl-NL" sz="800" dirty="0"/>
              <a:t>ATIE_AD,DIM_SNAPSHOT_ID,DIM_ORGANISATIE_ID_ACTIEF……………………………………….) </a:t>
            </a:r>
          </a:p>
          <a:p>
            <a:r>
              <a:rPr lang="nl-NL" sz="800" dirty="0"/>
              <a:t>VALUES(:PCS_ID,:DIM_DATUM_AANMAAK,:DIM_USER_AANMAAK,:AFG_RE</a:t>
            </a:r>
          </a:p>
          <a:p>
            <a:r>
              <a:rPr lang="nl-NL" sz="800" dirty="0"/>
              <a:t>GIE_EN_SMO_GELIJK,:AFG_INDICATIE_VA,:AFG_INDICATIE_AD,:DIM_SNAPSHOT_I</a:t>
            </a:r>
          </a:p>
          <a:p>
            <a:r>
              <a:rPr lang="nl-NL" sz="800" dirty="0"/>
              <a:t>D,:DIM_ORGANISATIE_ID_ACTIEF,:DIM_KLANT_ID,:DIM_UITSLAG_CLAIM_ID,:DIM</a:t>
            </a:r>
          </a:p>
          <a:p>
            <a:r>
              <a:rPr lang="nl-NL" sz="800" dirty="0"/>
              <a:t>_LEEFTIJD_ID,:DIM_LEEFTIJD_ID_DATUM_AFGESLOTEN,:DIM_PROCESFASE_ID,:DI</a:t>
            </a:r>
          </a:p>
          <a:p>
            <a:r>
              <a:rPr lang="nl-NL" sz="800" dirty="0"/>
              <a:t>M_PROCESDATA_ID,:DIM_PRODUCT_ID,:DIM_KLANTCATEGORIE_ID,:DIM_LAND_ID,:</a:t>
            </a:r>
          </a:p>
          <a:p>
            <a:r>
              <a:rPr lang="nl-NL" sz="800" dirty="0"/>
              <a:t>DIM_ORGANISATIE_ID_REGIE,:DIM_ORGANISATIE_ID_SMO,:DIM_SOORT_AANVRAGER</a:t>
            </a:r>
          </a:p>
          <a:p>
            <a:r>
              <a:rPr lang="nl-NL" sz="800" dirty="0"/>
              <a:t>_ID,:DIM_GESLACHT_ID,:S1600_NETTO_INPUT_MON,:S1601_OUTPUT_MON………………</a:t>
            </a:r>
          </a:p>
          <a:p>
            <a:r>
              <a:rPr lang="nl-NL" sz="800" dirty="0"/>
              <a:t>‘………………………………………………………………………………………</a:t>
            </a:r>
          </a:p>
          <a:p>
            <a:r>
              <a:rPr lang="nl-NL" sz="800" dirty="0"/>
              <a:t>UITING,:DOORLOOPTIJD_OEND,:DOORLOOPTIJD_INTAKE_REGIE,:DOORLOOPTIJD_IN</a:t>
            </a:r>
          </a:p>
          <a:p>
            <a:r>
              <a:rPr lang="nl-NL" sz="800" dirty="0"/>
              <a:t>TAKE,:DOORLOOPTIJD_MED_BEOORDELING,:DOORLOOPTIJD_AD_BEOORDELING,:DOOR</a:t>
            </a:r>
          </a:p>
          <a:p>
            <a:r>
              <a:rPr lang="nl-NL" sz="800" dirty="0"/>
              <a:t>LOOPTIJD_RDH,:INFO_UITSTEL_MED_INFO_AANTAL,:INFO_UITSTEL_MED_INFO_DUU</a:t>
            </a:r>
          </a:p>
          <a:p>
            <a:r>
              <a:rPr lang="nl-NL" sz="800" dirty="0"/>
              <a:t>R,:INFO_UITSTEL_MED_EXP_AANTAL,:INFO_UITSTEL_MED_EXP_DUUR,:OUDERDOM_V</a:t>
            </a:r>
          </a:p>
          <a:p>
            <a:r>
              <a:rPr lang="nl-NL" sz="800" dirty="0"/>
              <a:t>OORRAAD,:VOORPORTAAL_STREEFMAAND)</a:t>
            </a:r>
          </a:p>
          <a:p>
            <a:endParaRPr lang="nl-NL" sz="800" dirty="0"/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The SQL </a:t>
            </a:r>
            <a:r>
              <a:rPr lang="nl-NL" sz="800" dirty="0" err="1"/>
              <a:t>spent</a:t>
            </a:r>
            <a:r>
              <a:rPr lang="nl-NL" sz="800" dirty="0"/>
              <a:t> 51% of </a:t>
            </a:r>
            <a:r>
              <a:rPr lang="nl-NL" sz="800" dirty="0" err="1"/>
              <a:t>its</a:t>
            </a:r>
            <a:r>
              <a:rPr lang="nl-NL" sz="800" dirty="0"/>
              <a:t> database time on CPU, I/O </a:t>
            </a:r>
            <a:r>
              <a:rPr lang="nl-NL" sz="800" dirty="0" err="1"/>
              <a:t>and</a:t>
            </a:r>
            <a:r>
              <a:rPr lang="nl-NL" sz="800" dirty="0"/>
              <a:t> Cluster </a:t>
            </a:r>
            <a:r>
              <a:rPr lang="nl-NL" sz="800" dirty="0" err="1"/>
              <a:t>waits</a:t>
            </a:r>
            <a:r>
              <a:rPr lang="nl-NL" sz="800" dirty="0"/>
              <a:t>.</a:t>
            </a:r>
          </a:p>
          <a:p>
            <a:r>
              <a:rPr lang="nl-NL" sz="800" dirty="0" err="1"/>
              <a:t>This</a:t>
            </a:r>
            <a:r>
              <a:rPr lang="nl-NL" sz="800" dirty="0"/>
              <a:t> part of database time </a:t>
            </a:r>
            <a:r>
              <a:rPr lang="nl-NL" sz="800" dirty="0" err="1"/>
              <a:t>may</a:t>
            </a:r>
            <a:r>
              <a:rPr lang="nl-NL" sz="800" dirty="0"/>
              <a:t> </a:t>
            </a:r>
            <a:r>
              <a:rPr lang="nl-NL" sz="800" dirty="0" err="1"/>
              <a:t>be</a:t>
            </a:r>
            <a:r>
              <a:rPr lang="nl-NL" sz="800" dirty="0"/>
              <a:t> </a:t>
            </a:r>
            <a:r>
              <a:rPr lang="nl-NL" sz="800" dirty="0" err="1"/>
              <a:t>improved</a:t>
            </a:r>
            <a:r>
              <a:rPr lang="nl-NL" sz="800" dirty="0"/>
              <a:t> </a:t>
            </a:r>
            <a:r>
              <a:rPr lang="nl-NL" sz="800" dirty="0" err="1"/>
              <a:t>by</a:t>
            </a:r>
            <a:r>
              <a:rPr lang="nl-NL" sz="800" dirty="0"/>
              <a:t> </a:t>
            </a:r>
            <a:r>
              <a:rPr lang="nl-NL" sz="800" dirty="0" err="1"/>
              <a:t>the</a:t>
            </a:r>
            <a:r>
              <a:rPr lang="nl-NL" sz="800" dirty="0"/>
              <a:t> SQL </a:t>
            </a:r>
            <a:r>
              <a:rPr lang="nl-NL" sz="800" dirty="0" err="1"/>
              <a:t>Tuning</a:t>
            </a:r>
            <a:r>
              <a:rPr lang="nl-NL" sz="800" dirty="0"/>
              <a:t> Advisor.</a:t>
            </a:r>
          </a:p>
          <a:p>
            <a:r>
              <a:rPr lang="nl-NL" sz="800" dirty="0"/>
              <a:t>Look at data </a:t>
            </a:r>
            <a:r>
              <a:rPr lang="nl-NL" sz="800" dirty="0" err="1"/>
              <a:t>given</a:t>
            </a:r>
            <a:r>
              <a:rPr lang="nl-NL" sz="800" dirty="0"/>
              <a:t> below </a:t>
            </a:r>
            <a:r>
              <a:rPr lang="nl-NL" sz="800" dirty="0" err="1"/>
              <a:t>and</a:t>
            </a:r>
            <a:r>
              <a:rPr lang="nl-NL" sz="800" dirty="0"/>
              <a:t> </a:t>
            </a:r>
            <a:r>
              <a:rPr lang="nl-NL" sz="800" dirty="0" err="1"/>
              <a:t>an</a:t>
            </a:r>
            <a:r>
              <a:rPr lang="nl-NL" sz="800" dirty="0"/>
              <a:t> ASH report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further</a:t>
            </a:r>
            <a:r>
              <a:rPr lang="nl-NL" sz="800" dirty="0"/>
              <a:t> performance</a:t>
            </a:r>
          </a:p>
          <a:p>
            <a:r>
              <a:rPr lang="nl-NL" sz="800" dirty="0" err="1"/>
              <a:t>improvements</a:t>
            </a:r>
            <a:r>
              <a:rPr lang="nl-NL" sz="800" dirty="0"/>
              <a:t>.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Database time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SQL was </a:t>
            </a:r>
            <a:r>
              <a:rPr lang="nl-NL" sz="800" dirty="0" err="1"/>
              <a:t>divided</a:t>
            </a:r>
            <a:r>
              <a:rPr lang="nl-NL" sz="800" dirty="0"/>
              <a:t> as </a:t>
            </a:r>
            <a:r>
              <a:rPr lang="nl-NL" sz="800" dirty="0" err="1"/>
              <a:t>follows</a:t>
            </a:r>
            <a:r>
              <a:rPr lang="nl-NL" sz="800" dirty="0"/>
              <a:t>: 100% </a:t>
            </a:r>
            <a:r>
              <a:rPr lang="nl-NL" sz="800" dirty="0" err="1"/>
              <a:t>for</a:t>
            </a:r>
            <a:r>
              <a:rPr lang="nl-NL" sz="800" dirty="0"/>
              <a:t> SQL</a:t>
            </a:r>
          </a:p>
          <a:p>
            <a:r>
              <a:rPr lang="nl-NL" sz="800" dirty="0" err="1"/>
              <a:t>execution</a:t>
            </a:r>
            <a:r>
              <a:rPr lang="nl-NL" sz="800" dirty="0"/>
              <a:t>, 0%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parsing</a:t>
            </a:r>
            <a:r>
              <a:rPr lang="nl-NL" sz="800" dirty="0"/>
              <a:t>, 0% </a:t>
            </a:r>
            <a:r>
              <a:rPr lang="nl-NL" sz="800" dirty="0" err="1"/>
              <a:t>for</a:t>
            </a:r>
            <a:r>
              <a:rPr lang="nl-NL" sz="800" dirty="0"/>
              <a:t> PL/SQL </a:t>
            </a:r>
            <a:r>
              <a:rPr lang="nl-NL" sz="800" dirty="0" err="1"/>
              <a:t>execution</a:t>
            </a:r>
            <a:r>
              <a:rPr lang="nl-NL" sz="800" dirty="0"/>
              <a:t> </a:t>
            </a:r>
            <a:r>
              <a:rPr lang="nl-NL" sz="800" dirty="0" err="1"/>
              <a:t>and</a:t>
            </a:r>
            <a:r>
              <a:rPr lang="nl-NL" sz="800" dirty="0"/>
              <a:t> 0% </a:t>
            </a:r>
            <a:r>
              <a:rPr lang="nl-NL" sz="800" dirty="0" err="1"/>
              <a:t>for</a:t>
            </a:r>
            <a:r>
              <a:rPr lang="nl-NL" sz="800" dirty="0"/>
              <a:t> Java</a:t>
            </a:r>
          </a:p>
          <a:p>
            <a:r>
              <a:rPr lang="nl-NL" sz="800" dirty="0" err="1"/>
              <a:t>execution</a:t>
            </a:r>
            <a:r>
              <a:rPr lang="nl-NL" sz="800" dirty="0"/>
              <a:t>.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SQL statement </a:t>
            </a:r>
            <a:r>
              <a:rPr lang="nl-NL" sz="800" dirty="0" err="1"/>
              <a:t>with</a:t>
            </a:r>
            <a:r>
              <a:rPr lang="nl-NL" sz="800" dirty="0"/>
              <a:t> SQL_ID </a:t>
            </a:r>
            <a:r>
              <a:rPr lang="nl-NL" sz="800" dirty="0">
                <a:highlight>
                  <a:srgbClr val="FFFF00"/>
                </a:highlight>
              </a:rPr>
              <a:t>"cuhb1t38xjvf0" was </a:t>
            </a:r>
            <a:r>
              <a:rPr lang="nl-NL" sz="800" dirty="0" err="1">
                <a:highlight>
                  <a:srgbClr val="FFFF00"/>
                </a:highlight>
              </a:rPr>
              <a:t>executed</a:t>
            </a:r>
            <a:r>
              <a:rPr lang="nl-NL" sz="800" dirty="0">
                <a:highlight>
                  <a:srgbClr val="FFFF00"/>
                </a:highlight>
              </a:rPr>
              <a:t> 1999 </a:t>
            </a:r>
            <a:r>
              <a:rPr lang="nl-NL" sz="800" dirty="0" err="1">
                <a:highlight>
                  <a:srgbClr val="FFFF00"/>
                </a:highlight>
              </a:rPr>
              <a:t>times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and</a:t>
            </a:r>
            <a:endParaRPr lang="nl-NL" sz="800" dirty="0">
              <a:highlight>
                <a:srgbClr val="FFFF00"/>
              </a:highlight>
            </a:endParaRPr>
          </a:p>
          <a:p>
            <a:r>
              <a:rPr lang="nl-NL" sz="800" dirty="0">
                <a:highlight>
                  <a:srgbClr val="FFFF00"/>
                </a:highlight>
              </a:rPr>
              <a:t>had </a:t>
            </a:r>
            <a:r>
              <a:rPr lang="nl-NL" sz="800" dirty="0" err="1">
                <a:highlight>
                  <a:srgbClr val="FFFF00"/>
                </a:highlight>
              </a:rPr>
              <a:t>an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average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elapsed</a:t>
            </a:r>
            <a:r>
              <a:rPr lang="nl-NL" sz="800" dirty="0">
                <a:highlight>
                  <a:srgbClr val="FFFF00"/>
                </a:highlight>
              </a:rPr>
              <a:t> time of 0.65 </a:t>
            </a:r>
            <a:r>
              <a:rPr lang="nl-NL" sz="800" dirty="0" err="1">
                <a:highlight>
                  <a:srgbClr val="FFFF00"/>
                </a:highlight>
              </a:rPr>
              <a:t>seconds</a:t>
            </a:r>
            <a:r>
              <a:rPr lang="nl-NL" sz="800" dirty="0">
                <a:highlight>
                  <a:srgbClr val="FFFF00"/>
                </a:highlight>
              </a:rPr>
              <a:t>.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 err="1">
                <a:highlight>
                  <a:srgbClr val="FFFF00"/>
                </a:highlight>
              </a:rPr>
              <a:t>Waiting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for</a:t>
            </a:r>
            <a:r>
              <a:rPr lang="nl-NL" sz="800" dirty="0">
                <a:highlight>
                  <a:srgbClr val="FFFF00"/>
                </a:highlight>
              </a:rPr>
              <a:t> event "buffer busy </a:t>
            </a:r>
            <a:r>
              <a:rPr lang="nl-NL" sz="800" dirty="0" err="1">
                <a:highlight>
                  <a:srgbClr val="FFFF00"/>
                </a:highlight>
              </a:rPr>
              <a:t>waits</a:t>
            </a:r>
            <a:r>
              <a:rPr lang="nl-NL" sz="800" dirty="0">
                <a:highlight>
                  <a:srgbClr val="FFFF00"/>
                </a:highlight>
              </a:rPr>
              <a:t>" in </a:t>
            </a:r>
            <a:r>
              <a:rPr lang="nl-NL" sz="800" dirty="0" err="1">
                <a:highlight>
                  <a:srgbClr val="FFFF00"/>
                </a:highlight>
              </a:rPr>
              <a:t>wait</a:t>
            </a:r>
            <a:r>
              <a:rPr lang="nl-NL" sz="800" dirty="0">
                <a:highlight>
                  <a:srgbClr val="FFFF00"/>
                </a:highlight>
              </a:rPr>
              <a:t> class "</a:t>
            </a:r>
            <a:r>
              <a:rPr lang="nl-NL" sz="800" dirty="0" err="1">
                <a:highlight>
                  <a:srgbClr val="FFFF00"/>
                </a:highlight>
              </a:rPr>
              <a:t>Concurrency</a:t>
            </a:r>
            <a:r>
              <a:rPr lang="nl-NL" sz="800" dirty="0">
                <a:highlight>
                  <a:srgbClr val="FFFF00"/>
                </a:highlight>
              </a:rPr>
              <a:t>"</a:t>
            </a:r>
          </a:p>
          <a:p>
            <a:r>
              <a:rPr lang="nl-NL" sz="800" dirty="0" err="1">
                <a:highlight>
                  <a:srgbClr val="FFFF00"/>
                </a:highlight>
              </a:rPr>
              <a:t>accounted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for</a:t>
            </a:r>
            <a:r>
              <a:rPr lang="nl-NL" sz="800" dirty="0">
                <a:highlight>
                  <a:srgbClr val="FFFF00"/>
                </a:highlight>
              </a:rPr>
              <a:t> 39% of </a:t>
            </a:r>
            <a:r>
              <a:rPr lang="nl-NL" sz="800" dirty="0" err="1">
                <a:highlight>
                  <a:srgbClr val="FFFF00"/>
                </a:highlight>
              </a:rPr>
              <a:t>the</a:t>
            </a:r>
            <a:r>
              <a:rPr lang="nl-NL" sz="800" dirty="0">
                <a:highlight>
                  <a:srgbClr val="FFFF00"/>
                </a:highlight>
              </a:rPr>
              <a:t> database time </a:t>
            </a:r>
            <a:r>
              <a:rPr lang="nl-NL" sz="800" dirty="0" err="1">
                <a:highlight>
                  <a:srgbClr val="FFFF00"/>
                </a:highlight>
              </a:rPr>
              <a:t>spent</a:t>
            </a:r>
            <a:r>
              <a:rPr lang="nl-NL" sz="800" dirty="0">
                <a:highlight>
                  <a:srgbClr val="FFFF00"/>
                </a:highlight>
              </a:rPr>
              <a:t> in processing </a:t>
            </a:r>
            <a:r>
              <a:rPr lang="nl-NL" sz="800" dirty="0" err="1">
                <a:highlight>
                  <a:srgbClr val="FFFF00"/>
                </a:highlight>
              </a:rPr>
              <a:t>the</a:t>
            </a:r>
            <a:r>
              <a:rPr lang="nl-NL" sz="800" dirty="0">
                <a:highlight>
                  <a:srgbClr val="FFFF00"/>
                </a:highlight>
              </a:rPr>
              <a:t> SQL</a:t>
            </a:r>
          </a:p>
          <a:p>
            <a:r>
              <a:rPr lang="nl-NL" sz="800" dirty="0">
                <a:highlight>
                  <a:srgbClr val="FFFF00"/>
                </a:highlight>
              </a:rPr>
              <a:t>statement </a:t>
            </a:r>
            <a:r>
              <a:rPr lang="nl-NL" sz="800" dirty="0" err="1">
                <a:highlight>
                  <a:srgbClr val="FFFF00"/>
                </a:highlight>
              </a:rPr>
              <a:t>with</a:t>
            </a:r>
            <a:r>
              <a:rPr lang="nl-NL" sz="800" dirty="0">
                <a:highlight>
                  <a:srgbClr val="FFFF00"/>
                </a:highlight>
              </a:rPr>
              <a:t> SQL_ID "cuhb1t38xjvf0".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340C928-46DD-7D47-F5CD-82BA52A1C4B6}"/>
              </a:ext>
            </a:extLst>
          </p:cNvPr>
          <p:cNvSpPr txBox="1"/>
          <p:nvPr/>
        </p:nvSpPr>
        <p:spPr>
          <a:xfrm>
            <a:off x="2689929" y="248575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highlight>
                  <a:srgbClr val="00FF00"/>
                </a:highlight>
              </a:rPr>
              <a:t>SQL_ID cuhb1t38xjvf0</a:t>
            </a:r>
            <a:endParaRPr lang="nl-NL" dirty="0">
              <a:highlight>
                <a:srgbClr val="00FF00"/>
              </a:highlight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4051B30-DB38-1442-9246-61661D28E8DC}"/>
              </a:ext>
            </a:extLst>
          </p:cNvPr>
          <p:cNvSpPr txBox="1"/>
          <p:nvPr/>
        </p:nvSpPr>
        <p:spPr>
          <a:xfrm>
            <a:off x="6639681" y="1120304"/>
            <a:ext cx="475316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dirty="0" err="1">
                <a:highlight>
                  <a:srgbClr val="FFFF00"/>
                </a:highlight>
              </a:rPr>
              <a:t>Akties</a:t>
            </a:r>
            <a:r>
              <a:rPr lang="nl-NL" sz="1100" b="1" i="1" dirty="0">
                <a:highlight>
                  <a:srgbClr val="FFFF00"/>
                </a:highlight>
              </a:rPr>
              <a:t>: </a:t>
            </a:r>
            <a:br>
              <a:rPr lang="nl-NL" sz="1100" b="1" i="1" dirty="0">
                <a:highlight>
                  <a:srgbClr val="FFFF00"/>
                </a:highlight>
              </a:rPr>
            </a:br>
            <a:endParaRPr lang="nl-NL" sz="1100" b="1" i="1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Verdeling van de </a:t>
            </a:r>
            <a:r>
              <a:rPr lang="nl-NL" sz="1100" dirty="0" err="1">
                <a:highlight>
                  <a:srgbClr val="FFFF00"/>
                </a:highlight>
              </a:rPr>
              <a:t>wait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states</a:t>
            </a:r>
            <a:r>
              <a:rPr lang="nl-NL" sz="1100" dirty="0">
                <a:highlight>
                  <a:srgbClr val="FFFF00"/>
                </a:highlight>
              </a:rPr>
              <a:t> is divers. 51% van de wacht tijd is gebaseerd op IO,CPU etc.</a:t>
            </a:r>
          </a:p>
          <a:p>
            <a:r>
              <a:rPr lang="nl-NL" sz="1100" dirty="0">
                <a:highlight>
                  <a:srgbClr val="FFFF00"/>
                </a:highlight>
              </a:rPr>
              <a:t>Hetgeen verklaard kan worden door de 1999 runs van 0,65 seconden duren. Advies is ook optimaliseer de </a:t>
            </a:r>
            <a:r>
              <a:rPr lang="nl-NL" sz="1100" dirty="0" err="1">
                <a:highlight>
                  <a:srgbClr val="FFFF00"/>
                </a:highlight>
              </a:rPr>
              <a:t>de</a:t>
            </a:r>
            <a:r>
              <a:rPr lang="nl-NL" sz="1100" dirty="0">
                <a:highlight>
                  <a:srgbClr val="FFFF00"/>
                </a:highlight>
              </a:rPr>
              <a:t> DML dynamiek en gebruikt SQL </a:t>
            </a:r>
            <a:r>
              <a:rPr lang="nl-NL" sz="1100" dirty="0" err="1">
                <a:highlight>
                  <a:srgbClr val="FFFF00"/>
                </a:highlight>
              </a:rPr>
              <a:t>Tuning</a:t>
            </a:r>
            <a:r>
              <a:rPr lang="nl-NL" sz="1100" dirty="0">
                <a:highlight>
                  <a:srgbClr val="FFFF00"/>
                </a:highlight>
              </a:rPr>
              <a:t> Advisor.</a:t>
            </a:r>
            <a:br>
              <a:rPr lang="nl-NL" sz="1100" dirty="0">
                <a:highlight>
                  <a:srgbClr val="FFFF00"/>
                </a:highlight>
              </a:rPr>
            </a:br>
            <a:r>
              <a:rPr lang="nl-NL" sz="1100" dirty="0">
                <a:highlight>
                  <a:srgbClr val="FFFF00"/>
                </a:highlight>
              </a:rPr>
              <a:t>Op het 1</a:t>
            </a:r>
            <a:r>
              <a:rPr lang="nl-NL" sz="1100" baseline="30000" dirty="0">
                <a:highlight>
                  <a:srgbClr val="FFFF00"/>
                </a:highlight>
              </a:rPr>
              <a:t>e</a:t>
            </a:r>
            <a:r>
              <a:rPr lang="nl-NL" sz="1100" dirty="0">
                <a:highlight>
                  <a:srgbClr val="FFFF00"/>
                </a:highlight>
              </a:rPr>
              <a:t> gezicht is het </a:t>
            </a:r>
            <a:r>
              <a:rPr lang="nl-NL" sz="1100" dirty="0" err="1">
                <a:highlight>
                  <a:srgbClr val="FFFF00"/>
                </a:highlight>
              </a:rPr>
              <a:t>row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based</a:t>
            </a:r>
            <a:r>
              <a:rPr lang="nl-NL" sz="1100" dirty="0">
                <a:highlight>
                  <a:srgbClr val="FFFF00"/>
                </a:highlight>
              </a:rPr>
              <a:t> en bind variabele. 1 </a:t>
            </a:r>
            <a:r>
              <a:rPr lang="nl-NL" sz="1100" dirty="0" err="1">
                <a:highlight>
                  <a:srgbClr val="FFFF00"/>
                </a:highlight>
              </a:rPr>
              <a:t>row</a:t>
            </a:r>
            <a:r>
              <a:rPr lang="nl-NL" sz="1100" dirty="0">
                <a:highlight>
                  <a:srgbClr val="FFFF00"/>
                </a:highlight>
              </a:rPr>
              <a:t> per 0,65 is een onacceptabele snelheid.</a:t>
            </a:r>
          </a:p>
          <a:p>
            <a:r>
              <a:rPr lang="nl-NL" sz="1100" dirty="0">
                <a:highlight>
                  <a:srgbClr val="FFFF00"/>
                </a:highlight>
              </a:rPr>
              <a:t>39 % van de wachttijd komt uit de buffer busy </a:t>
            </a:r>
            <a:r>
              <a:rPr lang="nl-NL" sz="1100" dirty="0" err="1">
                <a:highlight>
                  <a:srgbClr val="FFFF00"/>
                </a:highlight>
              </a:rPr>
              <a:t>wait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concurrency</a:t>
            </a:r>
            <a:r>
              <a:rPr lang="nl-NL" sz="1100" dirty="0">
                <a:highlight>
                  <a:srgbClr val="FFFF00"/>
                </a:highlight>
              </a:rPr>
              <a:t> class die we de tsunami noemen.</a:t>
            </a:r>
          </a:p>
          <a:p>
            <a:r>
              <a:rPr lang="nl-NL" sz="1100" dirty="0">
                <a:highlight>
                  <a:srgbClr val="FFFF00"/>
                </a:highlight>
              </a:rPr>
              <a:t>Deze wordt </a:t>
            </a:r>
            <a:r>
              <a:rPr lang="nl-NL" sz="1100" dirty="0" err="1">
                <a:highlight>
                  <a:srgbClr val="FFFF00"/>
                </a:highlight>
              </a:rPr>
              <a:t>rechstreeks</a:t>
            </a:r>
            <a:r>
              <a:rPr lang="nl-NL" sz="1100" dirty="0">
                <a:highlight>
                  <a:srgbClr val="FFFF00"/>
                </a:highlight>
              </a:rPr>
              <a:t> veroorzaakt door hoe de Datastage workflow management UWV stijl sessie gebruikt. </a:t>
            </a:r>
          </a:p>
          <a:p>
            <a:endParaRPr lang="nl-NL" sz="1100" b="1" i="1" dirty="0"/>
          </a:p>
          <a:p>
            <a:endParaRPr lang="nl-NL" sz="9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96B561E-8D6B-847A-5034-D1C80078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292" y="650201"/>
            <a:ext cx="916742" cy="680659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BD956F86-C393-2A2A-D540-C222A6DC8F08}"/>
              </a:ext>
            </a:extLst>
          </p:cNvPr>
          <p:cNvGrpSpPr/>
          <p:nvPr/>
        </p:nvGrpSpPr>
        <p:grpSpPr>
          <a:xfrm>
            <a:off x="5475611" y="1521134"/>
            <a:ext cx="692103" cy="899526"/>
            <a:chOff x="1643051" y="5645840"/>
            <a:chExt cx="692103" cy="899526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31B5F1FB-CBF7-BFBB-182D-3BA97EB6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5FE8F3-D522-094A-82AA-F95174CE6836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81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39DF41B-F991-412C-6F89-F2E60208A7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Sql</a:t>
            </a:r>
            <a:r>
              <a:rPr lang="en-GB" dirty="0"/>
              <a:t> 5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470D69-54EF-726C-B8DF-D0DF9C79BA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82A6912-5C7F-F345-19C0-E852E2FC080C}"/>
              </a:ext>
            </a:extLst>
          </p:cNvPr>
          <p:cNvSpPr txBox="1"/>
          <p:nvPr/>
        </p:nvSpPr>
        <p:spPr>
          <a:xfrm>
            <a:off x="470517" y="577048"/>
            <a:ext cx="5220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Finding 1: Top SQL Statements</a:t>
            </a:r>
          </a:p>
          <a:p>
            <a:r>
              <a:rPr lang="en-US" sz="900" dirty="0"/>
              <a:t>Impact is .54 active sessions, 29.04% of total activity.</a:t>
            </a:r>
          </a:p>
          <a:p>
            <a:r>
              <a:rPr lang="en-US" sz="900" dirty="0"/>
              <a:t>--------------------------------------------------------</a:t>
            </a:r>
          </a:p>
          <a:p>
            <a:r>
              <a:rPr lang="en-US" sz="900" dirty="0"/>
              <a:t>SQL statements consuming significant database time were found. These</a:t>
            </a:r>
          </a:p>
          <a:p>
            <a:r>
              <a:rPr lang="en-US" sz="900" dirty="0"/>
              <a:t>statements offer a good opportunity for performance improvement.</a:t>
            </a:r>
          </a:p>
          <a:p>
            <a:endParaRPr lang="en-US" sz="900" dirty="0"/>
          </a:p>
          <a:p>
            <a:r>
              <a:rPr lang="en-US" sz="900" dirty="0"/>
              <a:t>Recommendation 1: SQL Tuning</a:t>
            </a:r>
          </a:p>
          <a:p>
            <a:r>
              <a:rPr lang="en-US" sz="900" dirty="0"/>
              <a:t>Estimated benefit is .21 active sessions, 11.49% of total activity.</a:t>
            </a:r>
          </a:p>
          <a:p>
            <a:r>
              <a:rPr lang="en-US" sz="900" dirty="0"/>
              <a:t>-------------------------------------------------------------------</a:t>
            </a:r>
          </a:p>
          <a:p>
            <a:r>
              <a:rPr lang="en-US" sz="900" dirty="0"/>
              <a:t>Action</a:t>
            </a:r>
          </a:p>
          <a:p>
            <a:r>
              <a:rPr lang="en-US" sz="900" dirty="0"/>
              <a:t>Investigate the TRUNCATE TABLE statement with SQL_ID "9afrk1sxxczuq" for</a:t>
            </a:r>
          </a:p>
          <a:p>
            <a:r>
              <a:rPr lang="en-US" sz="900" dirty="0"/>
              <a:t>possible performance improvements. You can supplement the information</a:t>
            </a:r>
          </a:p>
          <a:p>
            <a:r>
              <a:rPr lang="en-US" sz="900" dirty="0"/>
              <a:t>given here with an ASH report for this SQL_ID.</a:t>
            </a:r>
          </a:p>
          <a:p>
            <a:r>
              <a:rPr lang="en-US" sz="900" dirty="0"/>
              <a:t>Related Object</a:t>
            </a:r>
          </a:p>
          <a:p>
            <a:r>
              <a:rPr lang="en-US" sz="900" dirty="0"/>
              <a:t>SQL statement with SQL_ID 9afrk1sxxczuq.</a:t>
            </a:r>
          </a:p>
          <a:p>
            <a:endParaRPr lang="en-US" sz="900" dirty="0"/>
          </a:p>
          <a:p>
            <a:r>
              <a:rPr lang="en-US" sz="900" dirty="0"/>
              <a:t>Rationale</a:t>
            </a:r>
          </a:p>
          <a:p>
            <a:r>
              <a:rPr lang="en-US" sz="900" dirty="0"/>
              <a:t>The SQL Tuning Advisor cannot operate on TRUNCATE TABLE statements.</a:t>
            </a:r>
          </a:p>
          <a:p>
            <a:r>
              <a:rPr lang="en-US" sz="900" dirty="0"/>
              <a:t>Rationale</a:t>
            </a:r>
          </a:p>
          <a:p>
            <a:r>
              <a:rPr lang="en-US" sz="900" dirty="0"/>
              <a:t>Database time for this SQL was divided as follows: 100% for SQL</a:t>
            </a:r>
          </a:p>
          <a:p>
            <a:r>
              <a:rPr lang="en-US" sz="900" dirty="0"/>
              <a:t>execution, 0% for parsing, 0% for PL/SQL execution and 0% for Java</a:t>
            </a:r>
          </a:p>
          <a:p>
            <a:r>
              <a:rPr lang="en-US" sz="900" dirty="0"/>
              <a:t>execution.</a:t>
            </a:r>
          </a:p>
          <a:p>
            <a:r>
              <a:rPr lang="en-US" sz="900" dirty="0"/>
              <a:t>Rationale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Waiting for event "</a:t>
            </a:r>
            <a:r>
              <a:rPr lang="en-US" sz="900" dirty="0" err="1">
                <a:solidFill>
                  <a:schemeClr val="bg1"/>
                </a:solidFill>
                <a:highlight>
                  <a:srgbClr val="FF0000"/>
                </a:highlight>
              </a:rPr>
              <a:t>enq</a:t>
            </a:r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: RO - fast object reuse" in wait class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"Application" accounted for 45% of the database time spent in processing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the SQL statement with SQL_ID "9afrk1sxxczuq".</a:t>
            </a:r>
          </a:p>
          <a:p>
            <a:r>
              <a:rPr lang="en-US" sz="900" dirty="0"/>
              <a:t>Rationale</a:t>
            </a:r>
          </a:p>
          <a:p>
            <a:r>
              <a:rPr lang="en-US" sz="900" dirty="0"/>
              <a:t>Top level calls to execute the PL/SQL statement with SQL_ID</a:t>
            </a:r>
          </a:p>
          <a:p>
            <a:r>
              <a:rPr lang="en-US" sz="900" dirty="0"/>
              <a:t>"63ccw3cq0tvrk" are responsible for 100% of the database time spent on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the TRUNCATE TABLE statement with SQL_ID "9afrk1sxxczuq".</a:t>
            </a:r>
          </a:p>
          <a:p>
            <a:r>
              <a:rPr lang="en-US" sz="900" dirty="0"/>
              <a:t>Related Object</a:t>
            </a:r>
          </a:p>
          <a:p>
            <a:r>
              <a:rPr lang="en-US" sz="900" dirty="0"/>
              <a:t>SQL statement with SQL_ID 63ccw3cq0tvrk.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DBMS_MVIEW.REFRESH('BDR_SMZ_SV_PM.BDR_SMZ_SV_DO_AM', 'C', '', TRUE,</a:t>
            </a:r>
          </a:p>
          <a:p>
            <a:r>
              <a:rPr lang="en-US" sz="900" dirty="0"/>
              <a:t>FALSE,0,0,0, FALSE, FALSE);</a:t>
            </a:r>
          </a:p>
          <a:p>
            <a:r>
              <a:rPr lang="en-US" sz="900" dirty="0"/>
              <a:t>end;</a:t>
            </a:r>
            <a:endParaRPr lang="nl-NL" sz="9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E55205D-4186-7102-4584-1E3029484E96}"/>
              </a:ext>
            </a:extLst>
          </p:cNvPr>
          <p:cNvSpPr txBox="1"/>
          <p:nvPr/>
        </p:nvSpPr>
        <p:spPr>
          <a:xfrm>
            <a:off x="5905823" y="671433"/>
            <a:ext cx="4234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Symptoms That Led to the Finding:</a:t>
            </a:r>
          </a:p>
          <a:p>
            <a:r>
              <a:rPr lang="en-US" sz="800" dirty="0"/>
              <a:t>---------------------------------</a:t>
            </a:r>
          </a:p>
          <a:p>
            <a:r>
              <a:rPr lang="en-US" sz="800" dirty="0"/>
              <a:t>Wait class "User I/O" was consuming significant database time.</a:t>
            </a:r>
          </a:p>
          <a:p>
            <a:r>
              <a:rPr lang="en-US" sz="800" dirty="0"/>
              <a:t>Impact is .59 active sessions, 31.63% of total activity.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Finding 3: Checkpoints Due to DROP or TRUNCATE</a:t>
            </a:r>
          </a:p>
          <a:p>
            <a:r>
              <a:rPr lang="en-US" sz="800" dirty="0"/>
              <a:t>Impact is .1 active sessions, 5.35% of total activity.</a:t>
            </a:r>
          </a:p>
          <a:p>
            <a:r>
              <a:rPr lang="en-US" sz="800" dirty="0"/>
              <a:t>------------------------------------------------------</a:t>
            </a:r>
          </a:p>
          <a:p>
            <a:r>
              <a:rPr lang="en-US" sz="800" dirty="0"/>
              <a:t>Buffer cache writes due to DROP and TRUNCATE operations had a significant</a:t>
            </a:r>
          </a:p>
          <a:p>
            <a:r>
              <a:rPr lang="en-US" sz="800" dirty="0"/>
              <a:t>impact on the throughput of the I/O subsystem.</a:t>
            </a:r>
          </a:p>
          <a:p>
            <a:endParaRPr lang="en-US" sz="800" dirty="0"/>
          </a:p>
          <a:p>
            <a:r>
              <a:rPr lang="en-US" sz="800" dirty="0"/>
              <a:t>No recommendations are available.</a:t>
            </a:r>
          </a:p>
          <a:p>
            <a:endParaRPr lang="en-US" sz="800" dirty="0"/>
          </a:p>
          <a:p>
            <a:r>
              <a:rPr lang="en-US" sz="800" dirty="0"/>
              <a:t>Symptoms That Led to the Finding:</a:t>
            </a:r>
          </a:p>
          <a:p>
            <a:r>
              <a:rPr lang="en-US" sz="800" dirty="0"/>
              <a:t>---------------------------------</a:t>
            </a:r>
          </a:p>
          <a:p>
            <a:r>
              <a:rPr lang="en-US" sz="800" dirty="0"/>
              <a:t>Wait class "Application" was consuming significant database time.</a:t>
            </a:r>
          </a:p>
          <a:p>
            <a:r>
              <a:rPr lang="en-US" sz="800" dirty="0"/>
              <a:t>Impact is .1 active sessions, 5.39% of total activity.</a:t>
            </a:r>
            <a:endParaRPr lang="nl-NL" sz="8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E98F130-0C58-01FC-2E5D-5F14AF3ED746}"/>
              </a:ext>
            </a:extLst>
          </p:cNvPr>
          <p:cNvSpPr txBox="1"/>
          <p:nvPr/>
        </p:nvSpPr>
        <p:spPr>
          <a:xfrm>
            <a:off x="5799924" y="3490281"/>
            <a:ext cx="475316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dirty="0" err="1">
                <a:highlight>
                  <a:srgbClr val="FFFF00"/>
                </a:highlight>
              </a:rPr>
              <a:t>Akties</a:t>
            </a:r>
            <a:r>
              <a:rPr lang="nl-NL" sz="1100" b="1" i="1" dirty="0">
                <a:highlight>
                  <a:srgbClr val="FFFF00"/>
                </a:highlight>
              </a:rPr>
              <a:t>: </a:t>
            </a:r>
            <a:br>
              <a:rPr lang="nl-NL" sz="1100" b="1" i="1" dirty="0">
                <a:highlight>
                  <a:srgbClr val="FFFF00"/>
                </a:highlight>
              </a:rPr>
            </a:br>
            <a:endParaRPr lang="nl-NL" sz="1100" b="1" i="1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Verdeling van de </a:t>
            </a:r>
            <a:r>
              <a:rPr lang="nl-NL" sz="1100" dirty="0" err="1">
                <a:highlight>
                  <a:srgbClr val="FFFF00"/>
                </a:highlight>
              </a:rPr>
              <a:t>wait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states</a:t>
            </a:r>
            <a:r>
              <a:rPr lang="nl-NL" sz="1100" dirty="0">
                <a:highlight>
                  <a:srgbClr val="FFFF00"/>
                </a:highlight>
              </a:rPr>
              <a:t> is divers. 51% van de wacht tijd is gebaseerd op IO,CPU etc.</a:t>
            </a:r>
          </a:p>
          <a:p>
            <a:r>
              <a:rPr lang="nl-NL" sz="1100" dirty="0">
                <a:highlight>
                  <a:srgbClr val="FFFF00"/>
                </a:highlight>
              </a:rPr>
              <a:t>Hetgeen verklaard kan worden door de 1999 runs van 0,65 seconden duren. Advies is ook optimaliseer de </a:t>
            </a:r>
            <a:r>
              <a:rPr lang="nl-NL" sz="1100" dirty="0" err="1">
                <a:highlight>
                  <a:srgbClr val="FFFF00"/>
                </a:highlight>
              </a:rPr>
              <a:t>de</a:t>
            </a:r>
            <a:r>
              <a:rPr lang="nl-NL" sz="1100" dirty="0">
                <a:highlight>
                  <a:srgbClr val="FFFF00"/>
                </a:highlight>
              </a:rPr>
              <a:t> DML dynamiek en gebruikt SQL </a:t>
            </a:r>
            <a:r>
              <a:rPr lang="nl-NL" sz="1100" dirty="0" err="1">
                <a:highlight>
                  <a:srgbClr val="FFFF00"/>
                </a:highlight>
              </a:rPr>
              <a:t>Tuning</a:t>
            </a:r>
            <a:r>
              <a:rPr lang="nl-NL" sz="1100" dirty="0">
                <a:highlight>
                  <a:srgbClr val="FFFF00"/>
                </a:highlight>
              </a:rPr>
              <a:t> Advisor.</a:t>
            </a:r>
            <a:br>
              <a:rPr lang="nl-NL" sz="1100" dirty="0">
                <a:highlight>
                  <a:srgbClr val="FFFF00"/>
                </a:highlight>
              </a:rPr>
            </a:br>
            <a:r>
              <a:rPr lang="nl-NL" sz="1100" dirty="0">
                <a:highlight>
                  <a:srgbClr val="FFFF00"/>
                </a:highlight>
              </a:rPr>
              <a:t>Op het 1</a:t>
            </a:r>
            <a:r>
              <a:rPr lang="nl-NL" sz="1100" baseline="30000" dirty="0">
                <a:highlight>
                  <a:srgbClr val="FFFF00"/>
                </a:highlight>
              </a:rPr>
              <a:t>e</a:t>
            </a:r>
            <a:r>
              <a:rPr lang="nl-NL" sz="1100" dirty="0">
                <a:highlight>
                  <a:srgbClr val="FFFF00"/>
                </a:highlight>
              </a:rPr>
              <a:t> gezicht is het </a:t>
            </a:r>
            <a:r>
              <a:rPr lang="nl-NL" sz="1100" dirty="0" err="1">
                <a:highlight>
                  <a:srgbClr val="FFFF00"/>
                </a:highlight>
              </a:rPr>
              <a:t>row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based</a:t>
            </a:r>
            <a:r>
              <a:rPr lang="nl-NL" sz="1100" dirty="0">
                <a:highlight>
                  <a:srgbClr val="FFFF00"/>
                </a:highlight>
              </a:rPr>
              <a:t> en bind variabele. 1 </a:t>
            </a:r>
            <a:r>
              <a:rPr lang="nl-NL" sz="1100" dirty="0" err="1">
                <a:highlight>
                  <a:srgbClr val="FFFF00"/>
                </a:highlight>
              </a:rPr>
              <a:t>row</a:t>
            </a:r>
            <a:r>
              <a:rPr lang="nl-NL" sz="1100" dirty="0">
                <a:highlight>
                  <a:srgbClr val="FFFF00"/>
                </a:highlight>
              </a:rPr>
              <a:t> per 0,65 is een onacceptabele snelheid.</a:t>
            </a:r>
          </a:p>
          <a:p>
            <a:r>
              <a:rPr lang="nl-NL" sz="1100" dirty="0">
                <a:highlight>
                  <a:srgbClr val="FFFF00"/>
                </a:highlight>
              </a:rPr>
              <a:t>39 % van de wachttijd komt uit de buffer busy </a:t>
            </a:r>
            <a:r>
              <a:rPr lang="nl-NL" sz="1100" dirty="0" err="1">
                <a:highlight>
                  <a:srgbClr val="FFFF00"/>
                </a:highlight>
              </a:rPr>
              <a:t>wait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concurrency</a:t>
            </a:r>
            <a:r>
              <a:rPr lang="nl-NL" sz="1100" dirty="0">
                <a:highlight>
                  <a:srgbClr val="FFFF00"/>
                </a:highlight>
              </a:rPr>
              <a:t> class die we de tsunami noemen.</a:t>
            </a:r>
          </a:p>
          <a:p>
            <a:r>
              <a:rPr lang="nl-NL" sz="1100" dirty="0">
                <a:highlight>
                  <a:srgbClr val="FFFF00"/>
                </a:highlight>
              </a:rPr>
              <a:t>Deze wordt </a:t>
            </a:r>
            <a:r>
              <a:rPr lang="nl-NL" sz="1100" dirty="0" err="1">
                <a:highlight>
                  <a:srgbClr val="FFFF00"/>
                </a:highlight>
              </a:rPr>
              <a:t>rechstreeks</a:t>
            </a:r>
            <a:r>
              <a:rPr lang="nl-NL" sz="1100" dirty="0">
                <a:highlight>
                  <a:srgbClr val="FFFF00"/>
                </a:highlight>
              </a:rPr>
              <a:t> veroorzaakt door hoe de Datastage workflow management UWV stijl sessie gebruikt. </a:t>
            </a:r>
          </a:p>
          <a:p>
            <a:endParaRPr lang="nl-NL" sz="1100" b="1" i="1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51174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C38525C-69FE-A325-8BA4-ECFDDAB0D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Sql</a:t>
            </a:r>
            <a:r>
              <a:rPr lang="en-GB" dirty="0"/>
              <a:t> 6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C8F75E2-161C-8D38-E314-B255B1094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543F0E-841C-642C-11F7-F7FF5BCDC92A}"/>
              </a:ext>
            </a:extLst>
          </p:cNvPr>
          <p:cNvSpPr txBox="1"/>
          <p:nvPr/>
        </p:nvSpPr>
        <p:spPr>
          <a:xfrm>
            <a:off x="639191" y="261204"/>
            <a:ext cx="59924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Impact is .05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2.73%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r>
              <a:rPr lang="nl-NL" sz="900" dirty="0"/>
              <a:t>.</a:t>
            </a:r>
          </a:p>
          <a:p>
            <a:r>
              <a:rPr lang="nl-NL" sz="900" dirty="0"/>
              <a:t>-------------------------------------------------------</a:t>
            </a:r>
          </a:p>
          <a:p>
            <a:r>
              <a:rPr lang="nl-NL" sz="900" dirty="0"/>
              <a:t>Read </a:t>
            </a:r>
            <a:r>
              <a:rPr lang="nl-NL" sz="900" dirty="0" err="1"/>
              <a:t>and</a:t>
            </a:r>
            <a:r>
              <a:rPr lang="nl-NL" sz="900" dirty="0"/>
              <a:t> </a:t>
            </a:r>
            <a:r>
              <a:rPr lang="nl-NL" sz="900" dirty="0" err="1"/>
              <a:t>write</a:t>
            </a:r>
            <a:r>
              <a:rPr lang="nl-NL" sz="900" dirty="0"/>
              <a:t> </a:t>
            </a:r>
            <a:r>
              <a:rPr lang="nl-NL" sz="900" dirty="0" err="1"/>
              <a:t>contention</a:t>
            </a:r>
            <a:r>
              <a:rPr lang="nl-NL" sz="900" dirty="0"/>
              <a:t> on database </a:t>
            </a:r>
            <a:r>
              <a:rPr lang="nl-NL" sz="900" dirty="0" err="1"/>
              <a:t>blocks</a:t>
            </a:r>
            <a:r>
              <a:rPr lang="nl-NL" sz="900" dirty="0"/>
              <a:t> was </a:t>
            </a:r>
            <a:r>
              <a:rPr lang="nl-NL" sz="900" dirty="0" err="1"/>
              <a:t>consuming</a:t>
            </a:r>
            <a:r>
              <a:rPr lang="nl-NL" sz="900" dirty="0"/>
              <a:t> significant</a:t>
            </a:r>
          </a:p>
          <a:p>
            <a:r>
              <a:rPr lang="nl-NL" sz="900" dirty="0"/>
              <a:t>database time.</a:t>
            </a:r>
          </a:p>
          <a:p>
            <a:endParaRPr lang="nl-NL" sz="900" dirty="0"/>
          </a:p>
          <a:p>
            <a:r>
              <a:rPr lang="nl-NL" sz="900" dirty="0" err="1"/>
              <a:t>Recommendation</a:t>
            </a:r>
            <a:r>
              <a:rPr lang="nl-NL" sz="900" dirty="0"/>
              <a:t> 1: Schema Changes</a:t>
            </a:r>
          </a:p>
          <a:p>
            <a:r>
              <a:rPr lang="nl-NL" sz="900" dirty="0" err="1"/>
              <a:t>Estimated</a:t>
            </a:r>
            <a:r>
              <a:rPr lang="nl-NL" sz="900" dirty="0"/>
              <a:t> benefit is .05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2.73%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r>
              <a:rPr lang="nl-NL" sz="900" dirty="0"/>
              <a:t>.</a:t>
            </a:r>
          </a:p>
          <a:p>
            <a:r>
              <a:rPr lang="nl-NL" sz="900" dirty="0"/>
              <a:t>------------------------------------------------------------------</a:t>
            </a:r>
          </a:p>
          <a:p>
            <a:r>
              <a:rPr lang="nl-NL" sz="900" dirty="0"/>
              <a:t>Action</a:t>
            </a:r>
          </a:p>
          <a:p>
            <a:r>
              <a:rPr lang="nl-NL" sz="900" dirty="0" err="1"/>
              <a:t>Consider</a:t>
            </a:r>
            <a:r>
              <a:rPr lang="nl-NL" sz="900" dirty="0"/>
              <a:t> </a:t>
            </a:r>
            <a:r>
              <a:rPr lang="nl-NL" sz="900" dirty="0" err="1"/>
              <a:t>partitioning</a:t>
            </a:r>
            <a:r>
              <a:rPr lang="nl-NL" sz="900" dirty="0"/>
              <a:t> </a:t>
            </a:r>
            <a:r>
              <a:rPr lang="nl-NL" sz="900" dirty="0" err="1"/>
              <a:t>the</a:t>
            </a:r>
            <a:r>
              <a:rPr lang="nl-NL" sz="900" dirty="0"/>
              <a:t> INDEX "BDR_SMZ_SV_PM.BDR_SMZ_SV_DO_FKS_TB_PK"</a:t>
            </a:r>
          </a:p>
          <a:p>
            <a:r>
              <a:rPr lang="nl-NL" sz="900" dirty="0" err="1"/>
              <a:t>with</a:t>
            </a:r>
            <a:r>
              <a:rPr lang="nl-NL" sz="900" dirty="0"/>
              <a:t> object ID 222861 in a </a:t>
            </a:r>
            <a:r>
              <a:rPr lang="nl-NL" sz="900" dirty="0" err="1"/>
              <a:t>manner</a:t>
            </a:r>
            <a:r>
              <a:rPr lang="nl-NL" sz="900" dirty="0"/>
              <a:t> </a:t>
            </a:r>
            <a:r>
              <a:rPr lang="nl-NL" sz="900" dirty="0" err="1"/>
              <a:t>that</a:t>
            </a:r>
            <a:r>
              <a:rPr lang="nl-NL" sz="900" dirty="0"/>
              <a:t> </a:t>
            </a:r>
            <a:r>
              <a:rPr lang="nl-NL" sz="900" dirty="0" err="1"/>
              <a:t>will</a:t>
            </a:r>
            <a:r>
              <a:rPr lang="nl-NL" sz="900" dirty="0"/>
              <a:t> </a:t>
            </a:r>
            <a:r>
              <a:rPr lang="nl-NL" sz="900" dirty="0" err="1"/>
              <a:t>evenly</a:t>
            </a:r>
            <a:r>
              <a:rPr lang="nl-NL" sz="900" dirty="0"/>
              <a:t> </a:t>
            </a:r>
            <a:r>
              <a:rPr lang="nl-NL" sz="900" dirty="0" err="1"/>
              <a:t>distribute</a:t>
            </a:r>
            <a:r>
              <a:rPr lang="nl-NL" sz="900" dirty="0"/>
              <a:t> concurrent</a:t>
            </a:r>
          </a:p>
          <a:p>
            <a:r>
              <a:rPr lang="nl-NL" sz="900" dirty="0"/>
              <a:t>DML </a:t>
            </a:r>
            <a:r>
              <a:rPr lang="nl-NL" sz="900" dirty="0" err="1"/>
              <a:t>across</a:t>
            </a:r>
            <a:r>
              <a:rPr lang="nl-NL" sz="900" dirty="0"/>
              <a:t> multiple </a:t>
            </a:r>
            <a:r>
              <a:rPr lang="nl-NL" sz="900" dirty="0" err="1"/>
              <a:t>partitions</a:t>
            </a:r>
            <a:r>
              <a:rPr lang="nl-NL" sz="900" dirty="0"/>
              <a:t>.</a:t>
            </a:r>
          </a:p>
          <a:p>
            <a:r>
              <a:rPr lang="nl-NL" sz="900" dirty="0" err="1"/>
              <a:t>Related</a:t>
            </a:r>
            <a:r>
              <a:rPr lang="nl-NL" sz="900" dirty="0"/>
              <a:t> Object</a:t>
            </a:r>
          </a:p>
          <a:p>
            <a:r>
              <a:rPr lang="nl-NL" sz="900" dirty="0"/>
              <a:t>Database object </a:t>
            </a:r>
            <a:r>
              <a:rPr lang="nl-NL" sz="900" dirty="0" err="1"/>
              <a:t>with</a:t>
            </a:r>
            <a:r>
              <a:rPr lang="nl-NL" sz="900" dirty="0"/>
              <a:t> ID 222861.</a:t>
            </a:r>
          </a:p>
          <a:p>
            <a:r>
              <a:rPr lang="nl-NL" sz="900" dirty="0"/>
              <a:t>Rationale</a:t>
            </a:r>
          </a:p>
          <a:p>
            <a:r>
              <a:rPr lang="nl-NL" sz="900" dirty="0"/>
              <a:t>The INSERT statement </a:t>
            </a:r>
            <a:r>
              <a:rPr lang="nl-NL" sz="900" dirty="0" err="1"/>
              <a:t>with</a:t>
            </a:r>
            <a:r>
              <a:rPr lang="nl-NL" sz="900" dirty="0"/>
              <a:t> </a:t>
            </a:r>
            <a:r>
              <a:rPr lang="nl-NL" sz="900" dirty="0">
                <a:highlight>
                  <a:srgbClr val="FF0000"/>
                </a:highlight>
              </a:rPr>
              <a:t>SQL_ID "7h6pj92zt1v7v" </a:t>
            </a:r>
            <a:r>
              <a:rPr lang="nl-NL" sz="900" dirty="0"/>
              <a:t>was </a:t>
            </a:r>
            <a:r>
              <a:rPr lang="nl-NL" sz="900" dirty="0" err="1"/>
              <a:t>significantly</a:t>
            </a:r>
            <a:endParaRPr lang="nl-NL" sz="900" dirty="0"/>
          </a:p>
          <a:p>
            <a:r>
              <a:rPr lang="nl-NL" sz="900" dirty="0" err="1"/>
              <a:t>affected</a:t>
            </a:r>
            <a:r>
              <a:rPr lang="nl-NL" sz="900" dirty="0"/>
              <a:t> </a:t>
            </a:r>
            <a:r>
              <a:rPr lang="nl-NL" sz="900" dirty="0" err="1"/>
              <a:t>by</a:t>
            </a:r>
            <a:r>
              <a:rPr lang="nl-NL" sz="900" dirty="0"/>
              <a:t> "buffer busy" </a:t>
            </a:r>
            <a:r>
              <a:rPr lang="nl-NL" sz="900" dirty="0" err="1"/>
              <a:t>waits</a:t>
            </a:r>
            <a:r>
              <a:rPr lang="nl-NL" sz="900" dirty="0"/>
              <a:t>.</a:t>
            </a:r>
          </a:p>
          <a:p>
            <a:r>
              <a:rPr lang="nl-NL" sz="900" dirty="0" err="1"/>
              <a:t>Related</a:t>
            </a:r>
            <a:r>
              <a:rPr lang="nl-NL" sz="900" dirty="0"/>
              <a:t> Object</a:t>
            </a:r>
          </a:p>
          <a:p>
            <a:r>
              <a:rPr lang="nl-NL" sz="900" dirty="0"/>
              <a:t>SQL statement </a:t>
            </a:r>
            <a:r>
              <a:rPr lang="nl-NL" sz="900" dirty="0" err="1"/>
              <a:t>with</a:t>
            </a:r>
            <a:r>
              <a:rPr lang="nl-NL" sz="900" dirty="0"/>
              <a:t> SQL_ID 7h6pj92zt1v7v.</a:t>
            </a:r>
          </a:p>
          <a:p>
            <a:r>
              <a:rPr lang="nl-NL" sz="900" dirty="0"/>
              <a:t>INSERT INTO BDR_SMZ_SV_PM.BDR_SMZ_SV_DO_FKS_TB(DIM_KLANT_ID,DIM_UITSL</a:t>
            </a:r>
          </a:p>
          <a:p>
            <a:r>
              <a:rPr lang="nl-NL" sz="900" dirty="0"/>
              <a:t>AG_CLAIM_ID,DIM_SNAPSHOT_ID,DIM_ORGANISATIE_ID_ACTIEF,DIM_ORGANISATIE</a:t>
            </a:r>
          </a:p>
          <a:p>
            <a:r>
              <a:rPr lang="nl-NL" sz="900" dirty="0"/>
              <a:t>_ID_SMO,DIM_ORGANISATIE_ID_REGIE,DIM_PRODUCT_ID,DIM_PROCESFASE_ID,DIM</a:t>
            </a:r>
          </a:p>
          <a:p>
            <a:r>
              <a:rPr lang="nl-NL" sz="900" dirty="0"/>
              <a:t>_SOORT_AANVRAGER_ID,PCS_ID,AFG_REGIE_EN_SMO_GELIJK,AFG_INDICATIE_VA,A</a:t>
            </a:r>
          </a:p>
          <a:p>
            <a:r>
              <a:rPr lang="nl-NL" sz="900" dirty="0"/>
              <a:t>FG_INDICATIE_AD) VALUES(:DIM_KLANT_ID,:DIM_UITSLAG_CLAIM_ID,:DIM_SNAP</a:t>
            </a:r>
          </a:p>
          <a:p>
            <a:r>
              <a:rPr lang="nl-NL" sz="900" dirty="0"/>
              <a:t>SHOT_ID,:DIM_ORGANISATIE_ID_ACTIEF,:DIM_ORGANISATIE_ID_SMO,:DIM_ORGAN</a:t>
            </a:r>
          </a:p>
          <a:p>
            <a:r>
              <a:rPr lang="nl-NL" sz="900" dirty="0"/>
              <a:t>ISATIE_ID_REGIE,:DIM_PRODUCT_ID,:DIM_PROCESFASE_ID,:DIM_SOORT_AANVRAG</a:t>
            </a:r>
          </a:p>
          <a:p>
            <a:r>
              <a:rPr lang="nl-NL" sz="900" dirty="0"/>
              <a:t>ER_ID,:PCS_ID,:AFG_REGIE_EN_SMO_GELIJK,:AFG_INDICATIE_VA,:AFG_INDICAT</a:t>
            </a:r>
          </a:p>
          <a:p>
            <a:r>
              <a:rPr lang="nl-NL" sz="900" dirty="0"/>
              <a:t>IE_AD)</a:t>
            </a:r>
          </a:p>
          <a:p>
            <a:endParaRPr lang="nl-NL" sz="900" dirty="0"/>
          </a:p>
          <a:p>
            <a:r>
              <a:rPr lang="nl-NL" sz="900" dirty="0" err="1"/>
              <a:t>Symptoms</a:t>
            </a:r>
            <a:r>
              <a:rPr lang="nl-NL" sz="900" dirty="0"/>
              <a:t> </a:t>
            </a:r>
            <a:r>
              <a:rPr lang="nl-NL" sz="900" dirty="0" err="1"/>
              <a:t>That</a:t>
            </a:r>
            <a:r>
              <a:rPr lang="nl-NL" sz="900" dirty="0"/>
              <a:t> Led </a:t>
            </a:r>
            <a:r>
              <a:rPr lang="nl-NL" sz="900" dirty="0" err="1"/>
              <a:t>to</a:t>
            </a:r>
            <a:r>
              <a:rPr lang="nl-NL" sz="900" dirty="0"/>
              <a:t> </a:t>
            </a:r>
            <a:r>
              <a:rPr lang="nl-NL" sz="900" dirty="0" err="1"/>
              <a:t>the</a:t>
            </a:r>
            <a:r>
              <a:rPr lang="nl-NL" sz="900" dirty="0"/>
              <a:t> </a:t>
            </a:r>
            <a:r>
              <a:rPr lang="nl-NL" sz="900" dirty="0" err="1"/>
              <a:t>Finding</a:t>
            </a:r>
            <a:r>
              <a:rPr lang="nl-NL" sz="900" dirty="0"/>
              <a:t>:</a:t>
            </a:r>
          </a:p>
          <a:p>
            <a:r>
              <a:rPr lang="nl-NL" sz="900" dirty="0"/>
              <a:t>---------------------------------</a:t>
            </a:r>
          </a:p>
          <a:p>
            <a:r>
              <a:rPr lang="nl-NL" sz="900" dirty="0"/>
              <a:t>Read </a:t>
            </a:r>
            <a:r>
              <a:rPr lang="nl-NL" sz="900" dirty="0" err="1"/>
              <a:t>and</a:t>
            </a:r>
            <a:r>
              <a:rPr lang="nl-NL" sz="900" dirty="0"/>
              <a:t> </a:t>
            </a:r>
            <a:r>
              <a:rPr lang="nl-NL" sz="900" dirty="0" err="1"/>
              <a:t>write</a:t>
            </a:r>
            <a:r>
              <a:rPr lang="nl-NL" sz="900" dirty="0"/>
              <a:t> </a:t>
            </a:r>
            <a:r>
              <a:rPr lang="nl-NL" sz="900" dirty="0" err="1"/>
              <a:t>contention</a:t>
            </a:r>
            <a:r>
              <a:rPr lang="nl-NL" sz="900" dirty="0"/>
              <a:t> on database </a:t>
            </a:r>
            <a:r>
              <a:rPr lang="nl-NL" sz="900" dirty="0" err="1"/>
              <a:t>blocks</a:t>
            </a:r>
            <a:r>
              <a:rPr lang="nl-NL" sz="900" dirty="0"/>
              <a:t> was </a:t>
            </a:r>
            <a:r>
              <a:rPr lang="nl-NL" sz="900" dirty="0" err="1"/>
              <a:t>consuming</a:t>
            </a:r>
            <a:r>
              <a:rPr lang="nl-NL" sz="900" dirty="0"/>
              <a:t> significant</a:t>
            </a:r>
          </a:p>
          <a:p>
            <a:r>
              <a:rPr lang="nl-NL" sz="900" dirty="0"/>
              <a:t>database time.</a:t>
            </a:r>
          </a:p>
          <a:p>
            <a:r>
              <a:rPr lang="nl-NL" sz="900" dirty="0"/>
              <a:t>Impact is .05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2.73%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r>
              <a:rPr lang="nl-NL" sz="900" dirty="0"/>
              <a:t>.</a:t>
            </a:r>
          </a:p>
          <a:p>
            <a:r>
              <a:rPr lang="nl-NL" sz="900" dirty="0" err="1"/>
              <a:t>Wait</a:t>
            </a:r>
            <a:r>
              <a:rPr lang="nl-NL" sz="900" dirty="0"/>
              <a:t> class "</a:t>
            </a:r>
            <a:r>
              <a:rPr lang="nl-NL" sz="900" dirty="0" err="1"/>
              <a:t>Concurrency</a:t>
            </a:r>
            <a:r>
              <a:rPr lang="nl-NL" sz="900" dirty="0"/>
              <a:t>" was </a:t>
            </a:r>
            <a:r>
              <a:rPr lang="nl-NL" sz="900" dirty="0" err="1"/>
              <a:t>consuming</a:t>
            </a:r>
            <a:r>
              <a:rPr lang="nl-NL" sz="900" dirty="0"/>
              <a:t> significant database time.</a:t>
            </a:r>
          </a:p>
          <a:p>
            <a:r>
              <a:rPr lang="nl-NL" sz="900" dirty="0"/>
              <a:t>Impact is .07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3.69%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endParaRPr lang="nl-NL" sz="900" dirty="0"/>
          </a:p>
          <a:p>
            <a:endParaRPr lang="nl-NL" sz="900" dirty="0"/>
          </a:p>
          <a:p>
            <a:endParaRPr lang="nl-NL" sz="900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C82C2A3B-11AF-5913-2A68-302DFAD8D643}"/>
              </a:ext>
            </a:extLst>
          </p:cNvPr>
          <p:cNvGrpSpPr/>
          <p:nvPr/>
        </p:nvGrpSpPr>
        <p:grpSpPr>
          <a:xfrm>
            <a:off x="5939515" y="499389"/>
            <a:ext cx="692103" cy="899526"/>
            <a:chOff x="1643051" y="5645840"/>
            <a:chExt cx="692103" cy="899526"/>
          </a:xfrm>
        </p:grpSpPr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0C099790-4697-3FF5-AC8F-9DC45CB4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647D093E-35A1-508B-322F-6C3B68E62193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kstvak 7">
            <a:extLst>
              <a:ext uri="{FF2B5EF4-FFF2-40B4-BE49-F238E27FC236}">
                <a16:creationId xmlns:a16="http://schemas.microsoft.com/office/drawing/2014/main" id="{35E16B53-E27E-5CAA-AA59-7C9514251392}"/>
              </a:ext>
            </a:extLst>
          </p:cNvPr>
          <p:cNvSpPr txBox="1"/>
          <p:nvPr/>
        </p:nvSpPr>
        <p:spPr>
          <a:xfrm>
            <a:off x="7162202" y="551138"/>
            <a:ext cx="47531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dirty="0" err="1">
                <a:highlight>
                  <a:srgbClr val="FFFF00"/>
                </a:highlight>
              </a:rPr>
              <a:t>Akties</a:t>
            </a:r>
            <a:r>
              <a:rPr lang="nl-NL" sz="1100" b="1" i="1" dirty="0">
                <a:highlight>
                  <a:srgbClr val="FFFF00"/>
                </a:highlight>
              </a:rPr>
              <a:t>: </a:t>
            </a:r>
            <a:br>
              <a:rPr lang="nl-NL" sz="1100" b="1" i="1" dirty="0">
                <a:highlight>
                  <a:srgbClr val="FFFF00"/>
                </a:highlight>
              </a:rPr>
            </a:br>
            <a:endParaRPr lang="nl-NL" sz="1100" b="1" i="1" dirty="0">
              <a:highlight>
                <a:srgbClr val="FFFF00"/>
              </a:highlight>
            </a:endParaRPr>
          </a:p>
          <a:p>
            <a:r>
              <a:rPr lang="nl-NL" sz="1000" dirty="0" err="1">
                <a:highlight>
                  <a:srgbClr val="FFFF00"/>
                </a:highlight>
              </a:rPr>
              <a:t>Sql</a:t>
            </a:r>
            <a:r>
              <a:rPr lang="nl-NL" sz="1000" dirty="0">
                <a:highlight>
                  <a:srgbClr val="FFFF00"/>
                </a:highlight>
              </a:rPr>
              <a:t> </a:t>
            </a:r>
            <a:r>
              <a:rPr lang="nl-NL" sz="1000" dirty="0" err="1">
                <a:highlight>
                  <a:srgbClr val="FFFF00"/>
                </a:highlight>
              </a:rPr>
              <a:t>tuning</a:t>
            </a:r>
            <a:r>
              <a:rPr lang="nl-NL" sz="1000" dirty="0">
                <a:highlight>
                  <a:srgbClr val="FFFF00"/>
                </a:highlight>
              </a:rPr>
              <a:t> </a:t>
            </a:r>
            <a:r>
              <a:rPr lang="nl-NL" sz="1000" dirty="0" err="1">
                <a:highlight>
                  <a:srgbClr val="FFFF00"/>
                </a:highlight>
              </a:rPr>
              <a:t>advisor</a:t>
            </a:r>
            <a:r>
              <a:rPr lang="nl-NL" sz="1000" dirty="0">
                <a:highlight>
                  <a:srgbClr val="FFFF00"/>
                </a:highlight>
              </a:rPr>
              <a:t> gebruiken. 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Op een </a:t>
            </a:r>
            <a:r>
              <a:rPr lang="nl-NL" sz="1000" dirty="0" err="1">
                <a:highlight>
                  <a:srgbClr val="FFFF00"/>
                </a:highlight>
              </a:rPr>
              <a:t>gepartitioneerde</a:t>
            </a:r>
            <a:r>
              <a:rPr lang="nl-NL" sz="1000" dirty="0">
                <a:highlight>
                  <a:srgbClr val="FFFF00"/>
                </a:highlight>
              </a:rPr>
              <a:t> tabel is een index type gebruikt dat </a:t>
            </a:r>
            <a:r>
              <a:rPr lang="nl-NL" sz="1000" dirty="0" err="1">
                <a:highlight>
                  <a:srgbClr val="FFFF00"/>
                </a:highlight>
              </a:rPr>
              <a:t>partition</a:t>
            </a:r>
            <a:r>
              <a:rPr lang="nl-NL" sz="1000" dirty="0">
                <a:highlight>
                  <a:srgbClr val="FFFF00"/>
                </a:highlight>
              </a:rPr>
              <a:t> </a:t>
            </a:r>
            <a:r>
              <a:rPr lang="nl-NL" sz="1000" dirty="0" err="1">
                <a:highlight>
                  <a:srgbClr val="FFFF00"/>
                </a:highlight>
              </a:rPr>
              <a:t>pruning</a:t>
            </a:r>
            <a:r>
              <a:rPr lang="nl-NL" sz="1000" dirty="0">
                <a:highlight>
                  <a:srgbClr val="FFFF00"/>
                </a:highlight>
              </a:rPr>
              <a:t> en parallel processing </a:t>
            </a:r>
            <a:r>
              <a:rPr lang="nl-NL" sz="1000" dirty="0" err="1">
                <a:highlight>
                  <a:srgbClr val="FFFF00"/>
                </a:highlight>
              </a:rPr>
              <a:t>verhindend</a:t>
            </a:r>
            <a:r>
              <a:rPr lang="nl-NL" sz="1000" dirty="0">
                <a:highlight>
                  <a:srgbClr val="FFFF00"/>
                </a:highlight>
              </a:rPr>
              <a:t>. Ook de tsunami (datastage workflow) zorgt voor een aandeel in de </a:t>
            </a:r>
            <a:r>
              <a:rPr lang="nl-NL" sz="1000" dirty="0" err="1">
                <a:highlight>
                  <a:srgbClr val="FFFF00"/>
                </a:highlight>
              </a:rPr>
              <a:t>waitstate</a:t>
            </a:r>
            <a:r>
              <a:rPr lang="nl-NL" sz="1000" dirty="0">
                <a:highlight>
                  <a:srgbClr val="FFFF00"/>
                </a:highlight>
              </a:rPr>
              <a:t> (buffer busy, </a:t>
            </a:r>
            <a:r>
              <a:rPr lang="nl-NL" sz="1000" dirty="0" err="1">
                <a:highlight>
                  <a:srgbClr val="FFFF00"/>
                </a:highlight>
              </a:rPr>
              <a:t>Concurrency</a:t>
            </a:r>
            <a:r>
              <a:rPr lang="nl-NL" sz="1000" dirty="0">
                <a:highlight>
                  <a:srgbClr val="FFFF00"/>
                </a:highlight>
              </a:rPr>
              <a:t>).</a:t>
            </a:r>
            <a:br>
              <a:rPr lang="nl-NL" sz="1000" dirty="0">
                <a:highlight>
                  <a:srgbClr val="FFFF00"/>
                </a:highlight>
              </a:rPr>
            </a:br>
            <a:endParaRPr lang="nl-NL" sz="1000" dirty="0">
              <a:highlight>
                <a:srgbClr val="FFFF00"/>
              </a:highlight>
            </a:endParaRPr>
          </a:p>
          <a:p>
            <a:r>
              <a:rPr lang="nl-NL" sz="1000" dirty="0">
                <a:highlight>
                  <a:srgbClr val="FFFF00"/>
                </a:highlight>
              </a:rPr>
              <a:t>Index veranderen en ETL aansturing veranderen. </a:t>
            </a:r>
            <a:br>
              <a:rPr lang="nl-NL" sz="900" dirty="0"/>
            </a:br>
            <a:endParaRPr lang="nl-NL" sz="9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0900F01-BCB0-3977-89E6-68F8C20F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21" y="1613199"/>
            <a:ext cx="916742" cy="6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4B39D88-4D18-338E-FE1B-C54AE071F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Sql</a:t>
            </a:r>
            <a:r>
              <a:rPr lang="en-GB" dirty="0"/>
              <a:t> 7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3173CDF-E215-472A-FF87-770E13CDF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4E3C27C-63EC-F5EC-18B8-711CEE25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7" y="273451"/>
            <a:ext cx="5457825" cy="29908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AF326ED-32E9-A99F-24C4-A938B9D3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26" y="273451"/>
            <a:ext cx="4316213" cy="2837825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6024EA70-59F0-5208-D438-CBED26A1E6B1}"/>
              </a:ext>
            </a:extLst>
          </p:cNvPr>
          <p:cNvGrpSpPr/>
          <p:nvPr/>
        </p:nvGrpSpPr>
        <p:grpSpPr>
          <a:xfrm>
            <a:off x="5110230" y="2887943"/>
            <a:ext cx="692103" cy="899526"/>
            <a:chOff x="1643051" y="5645840"/>
            <a:chExt cx="692103" cy="89952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E44E34F-B80C-A5B3-5F8A-09ECA01E3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03BD9A09-135B-F4D5-AACB-EC290253E5AC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kstvak 8">
            <a:extLst>
              <a:ext uri="{FF2B5EF4-FFF2-40B4-BE49-F238E27FC236}">
                <a16:creationId xmlns:a16="http://schemas.microsoft.com/office/drawing/2014/main" id="{B4576F8E-568A-05BB-318C-510623F9C42A}"/>
              </a:ext>
            </a:extLst>
          </p:cNvPr>
          <p:cNvSpPr txBox="1"/>
          <p:nvPr/>
        </p:nvSpPr>
        <p:spPr>
          <a:xfrm>
            <a:off x="6182479" y="3191701"/>
            <a:ext cx="4753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dirty="0" err="1">
                <a:highlight>
                  <a:srgbClr val="FFFF00"/>
                </a:highlight>
              </a:rPr>
              <a:t>Akties</a:t>
            </a:r>
            <a:r>
              <a:rPr lang="nl-NL" sz="1100" b="1" i="1" dirty="0">
                <a:highlight>
                  <a:srgbClr val="FFFF00"/>
                </a:highlight>
              </a:rPr>
              <a:t>: </a:t>
            </a:r>
            <a:br>
              <a:rPr lang="nl-NL" sz="1100" b="1" i="1" dirty="0">
                <a:highlight>
                  <a:srgbClr val="FFFF00"/>
                </a:highlight>
              </a:rPr>
            </a:br>
            <a:endParaRPr lang="nl-NL" sz="1100" b="1" i="1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Over de interval periode varieerden de extra kosten van SGA en PGA te klein tussen 5 – 10%. In het geval van PGA resulteert het in meer IO van de Temp </a:t>
            </a:r>
            <a:r>
              <a:rPr lang="nl-NL" sz="1100" dirty="0" err="1">
                <a:highlight>
                  <a:srgbClr val="FFFF00"/>
                </a:highlight>
              </a:rPr>
              <a:t>Tablespace</a:t>
            </a:r>
            <a:r>
              <a:rPr lang="nl-NL" sz="1100" dirty="0">
                <a:highlight>
                  <a:srgbClr val="FFFF00"/>
                </a:highlight>
              </a:rPr>
              <a:t> en SGA te kleine door de tsunami en DB cache data vervanging te hoog.</a:t>
            </a:r>
          </a:p>
          <a:p>
            <a:endParaRPr lang="nl-NL" sz="1100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De setting mogelijk maken zoals op A beide naar 256 GB is de 1</a:t>
            </a:r>
            <a:r>
              <a:rPr lang="nl-NL" sz="1100" baseline="30000" dirty="0">
                <a:highlight>
                  <a:srgbClr val="FFFF00"/>
                </a:highlight>
              </a:rPr>
              <a:t>e</a:t>
            </a:r>
            <a:r>
              <a:rPr lang="nl-NL" sz="1100" dirty="0">
                <a:highlight>
                  <a:srgbClr val="FFFF00"/>
                </a:highlight>
              </a:rPr>
              <a:t> stap. Uit sporadisch gebruik is het beschikbaar stellen van meer geheugen niet voldoende. Er moet </a:t>
            </a:r>
            <a:r>
              <a:rPr lang="nl-NL" sz="1100" dirty="0" err="1">
                <a:highlight>
                  <a:srgbClr val="FFFF00"/>
                </a:highlight>
              </a:rPr>
              <a:t>aktief</a:t>
            </a:r>
            <a:r>
              <a:rPr lang="nl-NL" sz="1100" dirty="0">
                <a:highlight>
                  <a:srgbClr val="FFFF00"/>
                </a:highlight>
              </a:rPr>
              <a:t> gebruik van gemaakt worden. </a:t>
            </a:r>
          </a:p>
          <a:p>
            <a:endParaRPr lang="nl-NL" sz="1100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Een geschikt middel in IO naar de in Mem </a:t>
            </a:r>
            <a:r>
              <a:rPr lang="nl-NL" sz="1100" dirty="0" err="1">
                <a:highlight>
                  <a:srgbClr val="FFFF00"/>
                </a:highlight>
              </a:rPr>
              <a:t>columnaire</a:t>
            </a:r>
            <a:r>
              <a:rPr lang="nl-NL" sz="1100" dirty="0">
                <a:highlight>
                  <a:srgbClr val="FFFF00"/>
                </a:highlight>
              </a:rPr>
              <a:t> database sturen. Zodat diverse delen van de ETL in memory kan plaatsen. Tabel kunnen per sessie in en uit geheugen genomen worden. De </a:t>
            </a:r>
            <a:r>
              <a:rPr lang="nl-NL" sz="1100" dirty="0" err="1">
                <a:highlight>
                  <a:srgbClr val="FFFF00"/>
                </a:highlight>
              </a:rPr>
              <a:t>inMem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funktie</a:t>
            </a:r>
            <a:r>
              <a:rPr lang="nl-NL" sz="1100" dirty="0">
                <a:highlight>
                  <a:srgbClr val="FFFF00"/>
                </a:highlight>
              </a:rPr>
              <a:t> zorgt op de achtergrond dat de data naar de </a:t>
            </a:r>
            <a:r>
              <a:rPr lang="nl-NL" sz="1100" dirty="0" err="1">
                <a:highlight>
                  <a:srgbClr val="FFFF00"/>
                </a:highlight>
              </a:rPr>
              <a:t>tabelspaces</a:t>
            </a:r>
            <a:r>
              <a:rPr lang="nl-NL" sz="1100" dirty="0">
                <a:highlight>
                  <a:srgbClr val="FFFF00"/>
                </a:highlight>
              </a:rPr>
              <a:t> geschreven worden (later). Embedded “Times 10” features. Veel grotere Db-cache kan alleen werken als de ETL snel </a:t>
            </a:r>
            <a:r>
              <a:rPr lang="nl-NL" sz="1100" dirty="0" err="1">
                <a:highlight>
                  <a:srgbClr val="FFFF00"/>
                </a:highlight>
              </a:rPr>
              <a:t>funktioneert</a:t>
            </a:r>
            <a:r>
              <a:rPr lang="nl-NL" sz="1100" dirty="0">
                <a:highlight>
                  <a:srgbClr val="FFFF00"/>
                </a:highlight>
              </a:rPr>
              <a:t>. Een representatieve cache komt door inspanning. Zonder data flow ziet de database geen reden de </a:t>
            </a:r>
            <a:r>
              <a:rPr lang="nl-NL" sz="1100" dirty="0" err="1">
                <a:highlight>
                  <a:srgbClr val="FFFF00"/>
                </a:highlight>
              </a:rPr>
              <a:t>aktieve</a:t>
            </a:r>
            <a:r>
              <a:rPr lang="nl-NL" sz="1100" dirty="0">
                <a:highlight>
                  <a:srgbClr val="FFFF00"/>
                </a:highlight>
              </a:rPr>
              <a:t> cache te verhogen. Ook dit kan </a:t>
            </a:r>
            <a:r>
              <a:rPr lang="nl-NL" sz="1100" dirty="0" err="1">
                <a:highlight>
                  <a:srgbClr val="FFFF00"/>
                </a:highlight>
              </a:rPr>
              <a:t>geinitieerd</a:t>
            </a:r>
            <a:r>
              <a:rPr lang="nl-NL" sz="1100" dirty="0">
                <a:highlight>
                  <a:srgbClr val="FFFF00"/>
                </a:highlight>
              </a:rPr>
              <a:t> worden.  </a:t>
            </a:r>
          </a:p>
          <a:p>
            <a:endParaRPr lang="nl-NL" sz="9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0BC9AAA-E7CB-80E2-4908-F896B073B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684" y="3901450"/>
            <a:ext cx="916742" cy="6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64A3101-E094-4D11-4CCD-519C08EB4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Sql</a:t>
            </a:r>
            <a:r>
              <a:rPr lang="en-GB" dirty="0"/>
              <a:t> 8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F0B1DF2-BA3A-FAFA-AF4D-7253B8573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6FEE73-B331-3A62-84E1-81C2444B08F0}"/>
              </a:ext>
            </a:extLst>
          </p:cNvPr>
          <p:cNvSpPr txBox="1"/>
          <p:nvPr/>
        </p:nvSpPr>
        <p:spPr>
          <a:xfrm>
            <a:off x="109863" y="266326"/>
            <a:ext cx="481724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Finding 2: Top Segments by "User I/O" and "Cluster"</a:t>
            </a:r>
          </a:p>
          <a:p>
            <a:r>
              <a:rPr lang="en-US" sz="800" dirty="0"/>
              <a:t>Impact is .4 active sessions, 18.17% of total activity.</a:t>
            </a:r>
          </a:p>
          <a:p>
            <a:r>
              <a:rPr lang="en-US" sz="800" dirty="0"/>
              <a:t>-------------------------------------------------------</a:t>
            </a:r>
          </a:p>
          <a:p>
            <a:r>
              <a:rPr lang="en-US" sz="800" dirty="0"/>
              <a:t>Individual database segments responsible for significant "User I/O" and </a:t>
            </a:r>
          </a:p>
          <a:p>
            <a:r>
              <a:rPr lang="en-US" sz="800" dirty="0"/>
              <a:t>"Cluster" waits were found.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Recommendation 1: Segment Tuning</a:t>
            </a:r>
          </a:p>
          <a:p>
            <a:r>
              <a:rPr lang="en-US" sz="800" dirty="0"/>
              <a:t>   Estimated benefit is .15 active sessions, 6.72%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"INT_SMZ_SV_PM.INT_SMZ_SV_BEOORDELING_HT.PRT_DEFAULT" with object ID </a:t>
            </a:r>
          </a:p>
          <a:p>
            <a:r>
              <a:rPr lang="en-US" sz="800" dirty="0"/>
              <a:t>      111792.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111792.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"INT_SMZ_SV_PM.INT_SMZ_SV_BEOORDELING_HT.PRT_DEFAULT" with object ID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111792.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111792.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The I/O usage statistics for the object are: 7426 full object scans, </a:t>
            </a:r>
          </a:p>
          <a:p>
            <a:r>
              <a:rPr lang="en-US" sz="800" dirty="0"/>
              <a:t>      35079526 physical reads, 0 physical writes and 35075173 direct reads.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Recommendation 2: Segment Tuning</a:t>
            </a:r>
          </a:p>
          <a:p>
            <a:r>
              <a:rPr lang="en-US" sz="800" dirty="0"/>
              <a:t>   Estimated benefit is .14 active sessions, 6.34%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"INT_SMZ_SV_PM.INT_SMZ_SV_BEOORDELING_HT.PRT_RECENT" with object ID </a:t>
            </a:r>
          </a:p>
          <a:p>
            <a:r>
              <a:rPr lang="en-US" sz="800" dirty="0"/>
              <a:t>      111791.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111791.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Investigate application logic involving I/O on TABLE PARTITION </a:t>
            </a:r>
          </a:p>
          <a:p>
            <a:r>
              <a:rPr lang="en-US" sz="800" dirty="0"/>
              <a:t>      "INT_SMZ_SV_PM.INT_SMZ_SV_BEOORDELING_HT.PRT_RECENT" with object ID </a:t>
            </a:r>
          </a:p>
          <a:p>
            <a:r>
              <a:rPr lang="en-US" sz="800" dirty="0"/>
              <a:t>      111791.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111791.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</a:t>
            </a:r>
            <a:r>
              <a:rPr lang="en-US" sz="800" dirty="0">
                <a:highlight>
                  <a:srgbClr val="FF0000"/>
                </a:highlight>
              </a:rPr>
              <a:t>T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he I/O usage statistics for the object are: 5984 full object scans,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24773508 physical reads, 0 physical writes and 24775592 direct reads</a:t>
            </a:r>
            <a:r>
              <a:rPr lang="en-US" sz="800" dirty="0">
                <a:highlight>
                  <a:srgbClr val="FF0000"/>
                </a:highlight>
              </a:rPr>
              <a:t>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Symptoms That Led to the Finding:</a:t>
            </a:r>
          </a:p>
          <a:p>
            <a:r>
              <a:rPr lang="en-US" sz="800" dirty="0"/>
              <a:t>   ---------------------------------</a:t>
            </a:r>
          </a:p>
          <a:p>
            <a:r>
              <a:rPr lang="en-US" sz="800" dirty="0"/>
              <a:t>      Wait class "User I/O" was consuming significant database time.</a:t>
            </a:r>
          </a:p>
          <a:p>
            <a:r>
              <a:rPr lang="en-US" sz="800" dirty="0"/>
              <a:t>      Impact is .49 active sessions, 22.72% of total activity</a:t>
            </a:r>
            <a:endParaRPr lang="nl-NL" sz="8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014876F-AE93-0220-ABA5-5B949776926F}"/>
              </a:ext>
            </a:extLst>
          </p:cNvPr>
          <p:cNvSpPr txBox="1"/>
          <p:nvPr/>
        </p:nvSpPr>
        <p:spPr>
          <a:xfrm>
            <a:off x="5291091" y="266326"/>
            <a:ext cx="464422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Recommendation 3: Segment Tuning</a:t>
            </a:r>
          </a:p>
          <a:p>
            <a:r>
              <a:rPr lang="en-US" sz="800" dirty="0"/>
              <a:t>   Estimated benefit is .06 active sessions, 2.65%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"INT_SMZ_SV_PM.INT_SMZ_SV_PROCESFASE_HT.PRT_RECENT" with object ID </a:t>
            </a:r>
          </a:p>
          <a:p>
            <a:r>
              <a:rPr lang="en-US" sz="800" dirty="0"/>
              <a:t>      208892.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208892.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>
                <a:highlight>
                  <a:srgbClr val="FF0000"/>
                </a:highlight>
              </a:rPr>
              <a:t>      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"INT_SMZ_SV_PM.INT_SMZ_SV_PROCESFASE_HT.PRT_RECENT" with object ID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208892.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Related Object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   Database object with ID 208892.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The I/O usage statistics for the object are: 2394 full object scans, </a:t>
            </a:r>
          </a:p>
          <a:p>
            <a:r>
              <a:rPr lang="en-US" sz="800" dirty="0"/>
              <a:t>      11030471 physical reads, 0 physical writes and 11030294 direct reads.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Recommendation 4: Segment Tuning</a:t>
            </a:r>
          </a:p>
          <a:p>
            <a:r>
              <a:rPr lang="en-US" sz="800" dirty="0"/>
              <a:t>   Estimated benefit is .05 active sessions, 2.46%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"INT_SMZ_SV_PM.INT_SMZ_SV_PROCESFASE_HT.PRT_DEFAULT" with object ID </a:t>
            </a:r>
          </a:p>
          <a:p>
            <a:r>
              <a:rPr lang="en-US" sz="800" dirty="0"/>
              <a:t>      208893.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208893.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"INT_SMZ_SV_PM.INT_SMZ_SV_PROCESFASE_HT.PRT_DEFAULT" with object ID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208893.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Related Object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   Database object with ID 208893</a:t>
            </a:r>
            <a:r>
              <a:rPr lang="en-US" sz="800" dirty="0">
                <a:highlight>
                  <a:srgbClr val="FF0000"/>
                </a:highlight>
              </a:rPr>
              <a:t>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The I/O usage statistics for the object are: 2656 full object scans, </a:t>
            </a:r>
          </a:p>
          <a:p>
            <a:r>
              <a:rPr lang="en-US" sz="800" dirty="0"/>
              <a:t>      10637548 physical reads, 0 physical writes and 10636894 direct reads.</a:t>
            </a:r>
          </a:p>
          <a:p>
            <a:endParaRPr lang="nl-NL" sz="800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1C3368C1-A57D-D67D-2906-E33EEE9829F6}"/>
              </a:ext>
            </a:extLst>
          </p:cNvPr>
          <p:cNvGrpSpPr/>
          <p:nvPr/>
        </p:nvGrpSpPr>
        <p:grpSpPr>
          <a:xfrm>
            <a:off x="4927109" y="5223934"/>
            <a:ext cx="692103" cy="899526"/>
            <a:chOff x="1643051" y="5645840"/>
            <a:chExt cx="692103" cy="899526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07A93CF1-9415-1B86-3127-D6662970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7A89ABAE-FD89-1943-C35E-B1CA58723D0B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2C5D28DC-A670-0FFD-43CF-AD5A82C6BCDB}"/>
              </a:ext>
            </a:extLst>
          </p:cNvPr>
          <p:cNvSpPr txBox="1"/>
          <p:nvPr/>
        </p:nvSpPr>
        <p:spPr>
          <a:xfrm>
            <a:off x="5781260" y="4986011"/>
            <a:ext cx="4753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dirty="0" err="1">
                <a:highlight>
                  <a:srgbClr val="FFFF00"/>
                </a:highlight>
              </a:rPr>
              <a:t>Akties</a:t>
            </a:r>
            <a:r>
              <a:rPr lang="nl-NL" sz="1100" b="1" i="1" dirty="0">
                <a:highlight>
                  <a:srgbClr val="FFFF00"/>
                </a:highlight>
              </a:rPr>
              <a:t>:</a:t>
            </a:r>
          </a:p>
          <a:p>
            <a:r>
              <a:rPr lang="nl-NL" sz="1100" dirty="0">
                <a:highlight>
                  <a:srgbClr val="FFFF00"/>
                </a:highlight>
              </a:rPr>
              <a:t>Applicatie logica dicteert een andere partitie compositie. De Alerts zijn afkomstig van diverse objecten die de </a:t>
            </a:r>
            <a:r>
              <a:rPr lang="nl-NL" sz="1100" dirty="0" err="1">
                <a:highlight>
                  <a:srgbClr val="FFFF00"/>
                </a:highlight>
              </a:rPr>
              <a:t>wait</a:t>
            </a:r>
            <a:r>
              <a:rPr lang="nl-NL" sz="1100" dirty="0">
                <a:highlight>
                  <a:srgbClr val="FFFF00"/>
                </a:highlight>
              </a:rPr>
              <a:t> state op IO krijgen door de partitie keuze. Verder leidt het onnodig veel </a:t>
            </a:r>
            <a:r>
              <a:rPr lang="nl-NL" sz="1100" dirty="0" err="1">
                <a:highlight>
                  <a:srgbClr val="FFFF00"/>
                </a:highlight>
              </a:rPr>
              <a:t>table</a:t>
            </a:r>
            <a:r>
              <a:rPr lang="nl-NL" sz="1100" dirty="0">
                <a:highlight>
                  <a:srgbClr val="FFFF00"/>
                </a:highlight>
              </a:rPr>
              <a:t> scan en </a:t>
            </a:r>
            <a:r>
              <a:rPr lang="nl-NL" sz="1100" dirty="0" err="1">
                <a:highlight>
                  <a:srgbClr val="FFFF00"/>
                </a:highlight>
              </a:rPr>
              <a:t>read</a:t>
            </a:r>
            <a:r>
              <a:rPr lang="nl-NL" sz="1100" dirty="0">
                <a:highlight>
                  <a:srgbClr val="FFFF00"/>
                </a:highlight>
              </a:rPr>
              <a:t> en </a:t>
            </a:r>
            <a:r>
              <a:rPr lang="nl-NL" sz="1100" dirty="0" err="1">
                <a:highlight>
                  <a:srgbClr val="FFFF00"/>
                </a:highlight>
              </a:rPr>
              <a:t>write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akties</a:t>
            </a:r>
            <a:r>
              <a:rPr lang="nl-NL" sz="1100" dirty="0">
                <a:highlight>
                  <a:srgbClr val="FFFF00"/>
                </a:highlight>
              </a:rPr>
              <a:t> (</a:t>
            </a:r>
            <a:r>
              <a:rPr lang="nl-NL" sz="1100" dirty="0" err="1">
                <a:highlight>
                  <a:srgbClr val="FFFF00"/>
                </a:highlight>
              </a:rPr>
              <a:t>inefficiente</a:t>
            </a:r>
            <a:r>
              <a:rPr lang="nl-NL" sz="1100" dirty="0">
                <a:highlight>
                  <a:srgbClr val="FFFF00"/>
                </a:highlight>
              </a:rPr>
              <a:t> data collectie vanuit de storage.</a:t>
            </a:r>
            <a:br>
              <a:rPr lang="nl-NL" sz="1100" dirty="0">
                <a:highlight>
                  <a:srgbClr val="FFFF00"/>
                </a:highlight>
              </a:rPr>
            </a:br>
            <a:endParaRPr lang="nl-NL" sz="1100" dirty="0">
              <a:highlight>
                <a:srgbClr val="FFFF00"/>
              </a:highlight>
            </a:endParaRPr>
          </a:p>
          <a:p>
            <a:r>
              <a:rPr lang="nl-NL" sz="1100" b="1" i="1" dirty="0" err="1">
                <a:highlight>
                  <a:srgbClr val="FFFF00"/>
                </a:highlight>
              </a:rPr>
              <a:t>Partition</a:t>
            </a:r>
            <a:r>
              <a:rPr lang="nl-NL" sz="1100" b="1" i="1" dirty="0">
                <a:highlight>
                  <a:srgbClr val="FFFF00"/>
                </a:highlight>
              </a:rPr>
              <a:t> </a:t>
            </a:r>
            <a:r>
              <a:rPr lang="nl-NL" sz="1100" b="1" i="1" dirty="0" err="1">
                <a:highlight>
                  <a:srgbClr val="FFFF00"/>
                </a:highlight>
              </a:rPr>
              <a:t>redesign</a:t>
            </a:r>
            <a:r>
              <a:rPr lang="nl-NL" sz="1100" b="1" i="1" dirty="0">
                <a:highlight>
                  <a:srgbClr val="FFFF00"/>
                </a:highlight>
              </a:rPr>
              <a:t>.</a:t>
            </a:r>
            <a:br>
              <a:rPr lang="nl-NL" sz="1100" b="1" i="1" dirty="0"/>
            </a:br>
            <a:endParaRPr lang="nl-NL" sz="1100" b="1" i="1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296081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49A161A-EA91-E473-213F-BDA231CB5F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Sql</a:t>
            </a:r>
            <a:r>
              <a:rPr lang="en-GB" dirty="0"/>
              <a:t> 9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E013DF-64EE-BB65-3BAD-FD21B7419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9B8481B-3213-89E0-6D63-9CD8175F982D}"/>
              </a:ext>
            </a:extLst>
          </p:cNvPr>
          <p:cNvSpPr txBox="1"/>
          <p:nvPr/>
        </p:nvSpPr>
        <p:spPr>
          <a:xfrm>
            <a:off x="390563" y="-138024"/>
            <a:ext cx="554678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/>
              <a:t>Recommendation</a:t>
            </a:r>
            <a:r>
              <a:rPr lang="nl-NL" sz="800" dirty="0"/>
              <a:t> 2: SQL </a:t>
            </a:r>
            <a:r>
              <a:rPr lang="nl-NL" sz="800" dirty="0" err="1"/>
              <a:t>Tuning</a:t>
            </a:r>
            <a:endParaRPr lang="nl-NL" sz="800" dirty="0"/>
          </a:p>
          <a:p>
            <a:r>
              <a:rPr lang="nl-NL" sz="800" dirty="0" err="1"/>
              <a:t>Estimated</a:t>
            </a:r>
            <a:r>
              <a:rPr lang="nl-NL" sz="800" dirty="0"/>
              <a:t> benefit is .34 </a:t>
            </a:r>
            <a:r>
              <a:rPr lang="nl-NL" sz="800" dirty="0" err="1"/>
              <a:t>active</a:t>
            </a:r>
            <a:r>
              <a:rPr lang="nl-NL" sz="800" dirty="0"/>
              <a:t> </a:t>
            </a:r>
            <a:r>
              <a:rPr lang="nl-NL" sz="800" dirty="0" err="1"/>
              <a:t>sessions</a:t>
            </a:r>
            <a:r>
              <a:rPr lang="nl-NL" sz="800" dirty="0"/>
              <a:t>, 5.83% of </a:t>
            </a:r>
            <a:r>
              <a:rPr lang="nl-NL" sz="800" dirty="0" err="1"/>
              <a:t>total</a:t>
            </a:r>
            <a:r>
              <a:rPr lang="nl-NL" sz="800" dirty="0"/>
              <a:t> </a:t>
            </a:r>
            <a:r>
              <a:rPr lang="nl-NL" sz="800" dirty="0" err="1"/>
              <a:t>activity</a:t>
            </a:r>
            <a:r>
              <a:rPr lang="nl-NL" sz="800" dirty="0"/>
              <a:t>.</a:t>
            </a:r>
          </a:p>
          <a:p>
            <a:r>
              <a:rPr lang="nl-NL" sz="800" dirty="0"/>
              <a:t>------------------------------------------------------------------</a:t>
            </a:r>
          </a:p>
          <a:p>
            <a:r>
              <a:rPr lang="nl-NL" sz="800" dirty="0"/>
              <a:t>Action</a:t>
            </a:r>
          </a:p>
          <a:p>
            <a:r>
              <a:rPr lang="nl-NL" sz="800" dirty="0"/>
              <a:t>Run SQL </a:t>
            </a:r>
            <a:r>
              <a:rPr lang="nl-NL" sz="800" dirty="0" err="1"/>
              <a:t>Tuning</a:t>
            </a:r>
            <a:r>
              <a:rPr lang="nl-NL" sz="800" dirty="0"/>
              <a:t> Advisor on </a:t>
            </a:r>
            <a:r>
              <a:rPr lang="nl-NL" sz="800" dirty="0" err="1"/>
              <a:t>the</a:t>
            </a:r>
            <a:r>
              <a:rPr lang="nl-NL" sz="800" dirty="0"/>
              <a:t> INSERT statement with SQL_ID</a:t>
            </a:r>
          </a:p>
          <a:p>
            <a:r>
              <a:rPr lang="nl-NL" sz="800" dirty="0"/>
              <a:t>"dvcdqma4f265j".</a:t>
            </a:r>
          </a:p>
          <a:p>
            <a:r>
              <a:rPr lang="nl-NL" sz="800" dirty="0" err="1"/>
              <a:t>Related</a:t>
            </a:r>
            <a:r>
              <a:rPr lang="nl-NL" sz="800" dirty="0"/>
              <a:t> Object</a:t>
            </a:r>
          </a:p>
          <a:p>
            <a:r>
              <a:rPr lang="nl-NL" sz="800" dirty="0"/>
              <a:t>SQL statement with SQL_ID dvcdqma4f265j.</a:t>
            </a:r>
          </a:p>
          <a:p>
            <a:r>
              <a:rPr lang="nl-NL" sz="800" dirty="0" err="1"/>
              <a:t>insert</a:t>
            </a:r>
            <a:r>
              <a:rPr lang="nl-NL" sz="800" dirty="0"/>
              <a:t> into INT_URS_AG_PM.INT_TEMP_BITEMPORAL_WAJONG_TB</a:t>
            </a:r>
          </a:p>
          <a:p>
            <a:r>
              <a:rPr lang="nl-NL" sz="800" dirty="0"/>
              <a:t>with base as</a:t>
            </a:r>
          </a:p>
          <a:p>
            <a:r>
              <a:rPr lang="nl-NL" sz="800" dirty="0"/>
              <a:t>(</a:t>
            </a:r>
          </a:p>
          <a:p>
            <a:r>
              <a:rPr lang="nl-NL" sz="800" dirty="0"/>
              <a:t>select</a:t>
            </a:r>
          </a:p>
          <a:p>
            <a:r>
              <a:rPr lang="nl-NL" sz="800" dirty="0">
                <a:highlight>
                  <a:srgbClr val="C28D1F"/>
                </a:highlight>
              </a:rPr>
              <a:t>/*+ </a:t>
            </a:r>
            <a:r>
              <a:rPr lang="nl-NL" sz="800" dirty="0" err="1">
                <a:highlight>
                  <a:srgbClr val="C28D1F"/>
                </a:highlight>
              </a:rPr>
              <a:t>materialize</a:t>
            </a:r>
            <a:r>
              <a:rPr lang="nl-NL" sz="800" dirty="0">
                <a:highlight>
                  <a:srgbClr val="C28D1F"/>
                </a:highlight>
              </a:rPr>
              <a:t> */</a:t>
            </a:r>
          </a:p>
          <a:p>
            <a:r>
              <a:rPr lang="nl-NL" sz="800" dirty="0" err="1"/>
              <a:t>bron.VOLGNUMMER_GEVAL</a:t>
            </a:r>
            <a:endParaRPr lang="nl-NL" sz="800" dirty="0"/>
          </a:p>
          <a:p>
            <a:r>
              <a:rPr lang="nl-NL" sz="800" dirty="0"/>
              <a:t>, </a:t>
            </a:r>
            <a:r>
              <a:rPr lang="nl-NL" sz="800" dirty="0" err="1"/>
              <a:t>bron.BEGINDATUM_SPEC</a:t>
            </a:r>
            <a:endParaRPr lang="nl-NL" sz="800" dirty="0"/>
          </a:p>
          <a:p>
            <a:r>
              <a:rPr lang="nl-NL" sz="800" dirty="0"/>
              <a:t>……….</a:t>
            </a:r>
          </a:p>
          <a:p>
            <a:r>
              <a:rPr lang="nl-NL" sz="800" dirty="0"/>
              <a:t>from</a:t>
            </a:r>
            <a:r>
              <a:rPr lang="nl-NL" sz="800" dirty="0">
                <a:highlight>
                  <a:srgbClr val="00FF00"/>
                </a:highlight>
              </a:rPr>
              <a:t> INT_URS_AG_PM.INT_OKV_SPECIFICATIE_WAJONG_VW bron</a:t>
            </a:r>
          </a:p>
          <a:p>
            <a:r>
              <a:rPr lang="nl-NL" sz="800" dirty="0" err="1">
                <a:highlight>
                  <a:srgbClr val="00FF00"/>
                </a:highlight>
              </a:rPr>
              <a:t>inner</a:t>
            </a:r>
            <a:r>
              <a:rPr lang="nl-NL" sz="800" dirty="0">
                <a:highlight>
                  <a:srgbClr val="00FF00"/>
                </a:highlight>
              </a:rPr>
              <a:t> </a:t>
            </a:r>
            <a:r>
              <a:rPr lang="nl-NL" sz="800" dirty="0" err="1">
                <a:highlight>
                  <a:srgbClr val="00FF00"/>
                </a:highlight>
              </a:rPr>
              <a:t>join</a:t>
            </a:r>
            <a:r>
              <a:rPr lang="nl-NL" sz="800" dirty="0">
                <a:highlight>
                  <a:srgbClr val="00FF00"/>
                </a:highlight>
              </a:rPr>
              <a:t> INT_URS_AG_PM.INT_DELTA_TB delta</a:t>
            </a:r>
          </a:p>
          <a:p>
            <a:r>
              <a:rPr lang="nl-NL" sz="800" dirty="0">
                <a:highlight>
                  <a:srgbClr val="00FF00"/>
                </a:highlight>
              </a:rPr>
              <a:t>on </a:t>
            </a:r>
            <a:r>
              <a:rPr lang="nl-NL" sz="800" dirty="0" err="1">
                <a:highlight>
                  <a:srgbClr val="00FF00"/>
                </a:highlight>
              </a:rPr>
              <a:t>bron.VOLGNUMMER_GEVAL</a:t>
            </a:r>
            <a:r>
              <a:rPr lang="nl-NL" sz="800" dirty="0">
                <a:highlight>
                  <a:srgbClr val="00FF00"/>
                </a:highlight>
              </a:rPr>
              <a:t> = </a:t>
            </a:r>
            <a:r>
              <a:rPr lang="nl-NL" sz="800" dirty="0" err="1">
                <a:highlight>
                  <a:srgbClr val="00FF00"/>
                </a:highlight>
              </a:rPr>
              <a:t>delta.VOLGNUMMER_GEVAL</a:t>
            </a:r>
            <a:endParaRPr lang="nl-NL" sz="800" dirty="0">
              <a:highlight>
                <a:srgbClr val="00FF00"/>
              </a:highlight>
            </a:endParaRPr>
          </a:p>
          <a:p>
            <a:r>
              <a:rPr lang="nl-NL" sz="800" dirty="0">
                <a:highlight>
                  <a:srgbClr val="00FF00"/>
                </a:highlight>
              </a:rPr>
              <a:t>and </a:t>
            </a:r>
            <a:r>
              <a:rPr lang="nl-NL" sz="800" dirty="0" err="1">
                <a:highlight>
                  <a:srgbClr val="00FF00"/>
                </a:highlight>
              </a:rPr>
              <a:t>delta.ONDERDEEL</a:t>
            </a:r>
            <a:r>
              <a:rPr lang="nl-NL" sz="800" dirty="0">
                <a:highlight>
                  <a:srgbClr val="00FF00"/>
                </a:highlight>
              </a:rPr>
              <a:t> = 'WAJONG'</a:t>
            </a:r>
          </a:p>
          <a:p>
            <a:r>
              <a:rPr lang="nl-NL" sz="800" dirty="0"/>
              <a:t>)</a:t>
            </a:r>
          </a:p>
          <a:p>
            <a:r>
              <a:rPr lang="nl-NL" sz="800" dirty="0"/>
              <a:t>select</a:t>
            </a:r>
          </a:p>
          <a:p>
            <a:r>
              <a:rPr lang="nl-NL" sz="800" dirty="0"/>
              <a:t>VOLGNUMMER_GEVAL</a:t>
            </a:r>
          </a:p>
          <a:p>
            <a:r>
              <a:rPr lang="nl-NL" sz="800" dirty="0"/>
              <a:t>, BEGINDATUM_SPEC</a:t>
            </a:r>
          </a:p>
          <a:p>
            <a:r>
              <a:rPr lang="nl-NL" sz="800" dirty="0"/>
              <a:t>……</a:t>
            </a:r>
          </a:p>
          <a:p>
            <a:r>
              <a:rPr lang="nl-NL" sz="800" dirty="0"/>
              <a:t>, </a:t>
            </a:r>
            <a:r>
              <a:rPr lang="nl-NL" sz="800" dirty="0">
                <a:highlight>
                  <a:srgbClr val="FF0000"/>
                </a:highlight>
              </a:rPr>
              <a:t>lead(DIM_START_DATUM_GELDIGHEID - 1, 1,</a:t>
            </a:r>
          </a:p>
          <a:p>
            <a:r>
              <a:rPr lang="nl-NL" sz="800" dirty="0">
                <a:highlight>
                  <a:srgbClr val="FFFF00"/>
                </a:highlight>
              </a:rPr>
              <a:t>TO_DATE('9999-12-31','yyyy-mm-dd')) OVER (</a:t>
            </a:r>
            <a:r>
              <a:rPr lang="nl-NL" sz="800" dirty="0" err="1">
                <a:highlight>
                  <a:srgbClr val="FFFF00"/>
                </a:highlight>
              </a:rPr>
              <a:t>partition</a:t>
            </a:r>
            <a:r>
              <a:rPr lang="nl-NL" sz="800" dirty="0">
                <a:highlight>
                  <a:srgbClr val="FFFF00"/>
                </a:highlight>
              </a:rPr>
              <a:t> by DIM_VERSIE,</a:t>
            </a:r>
          </a:p>
          <a:p>
            <a:r>
              <a:rPr lang="nl-NL" sz="800" dirty="0">
                <a:highlight>
                  <a:srgbClr val="FFFF00"/>
                </a:highlight>
              </a:rPr>
              <a:t>VOLGNUMMER_GEVAL order by DIM_START_DATUM_GELDIGHEID) as</a:t>
            </a:r>
          </a:p>
          <a:p>
            <a:r>
              <a:rPr lang="nl-NL" sz="800" dirty="0">
                <a:highlight>
                  <a:srgbClr val="FFFF00"/>
                </a:highlight>
              </a:rPr>
              <a:t>DIM_EIND_DATUM_GELDIGHEID</a:t>
            </a:r>
          </a:p>
          <a:p>
            <a:r>
              <a:rPr lang="nl-NL" sz="800" dirty="0"/>
              <a:t>, DIM_START_DATUM_ADMINISTRATIE</a:t>
            </a:r>
          </a:p>
          <a:p>
            <a:r>
              <a:rPr lang="nl-NL" sz="800" dirty="0"/>
              <a:t>, DIM_EIND_DATUM_ADMINISTRATIE</a:t>
            </a:r>
          </a:p>
          <a:p>
            <a:r>
              <a:rPr lang="nl-NL" sz="800" dirty="0"/>
              <a:t>from</a:t>
            </a:r>
          </a:p>
          <a:p>
            <a:r>
              <a:rPr lang="nl-NL" sz="800" dirty="0"/>
              <a:t>(</a:t>
            </a:r>
          </a:p>
          <a:p>
            <a:r>
              <a:rPr lang="nl-NL" sz="800" dirty="0"/>
              <a:t>select</a:t>
            </a:r>
          </a:p>
          <a:p>
            <a:r>
              <a:rPr lang="nl-NL" sz="800" dirty="0" err="1"/>
              <a:t>toestand.versie</a:t>
            </a:r>
            <a:r>
              <a:rPr lang="nl-NL" sz="800" dirty="0"/>
              <a:t> as DIM_VERSIE,</a:t>
            </a:r>
          </a:p>
          <a:p>
            <a:r>
              <a:rPr lang="nl-NL" sz="800" dirty="0"/>
              <a:t>………</a:t>
            </a:r>
          </a:p>
          <a:p>
            <a:r>
              <a:rPr lang="nl-NL" sz="800" dirty="0" err="1"/>
              <a:t>nvl</a:t>
            </a:r>
            <a:r>
              <a:rPr lang="nl-NL" sz="800" dirty="0"/>
              <a:t>(</a:t>
            </a:r>
            <a:r>
              <a:rPr lang="nl-NL" sz="800" dirty="0" err="1"/>
              <a:t>toestand.VOLGENDE_ADMINISTRATIEVETIJDLIJN,TO_DATE</a:t>
            </a:r>
            <a:r>
              <a:rPr lang="nl-NL" sz="800" dirty="0"/>
              <a:t>('9999-12-31',</a:t>
            </a:r>
          </a:p>
          <a:p>
            <a:r>
              <a:rPr lang="nl-NL" sz="800" dirty="0"/>
              <a:t>'</a:t>
            </a:r>
            <a:r>
              <a:rPr lang="nl-NL" sz="800" dirty="0" err="1"/>
              <a:t>yyyy</a:t>
            </a:r>
            <a:r>
              <a:rPr lang="nl-NL" sz="800" dirty="0"/>
              <a:t>-mm-</a:t>
            </a:r>
            <a:r>
              <a:rPr lang="nl-NL" sz="800" dirty="0" err="1"/>
              <a:t>dd</a:t>
            </a:r>
            <a:r>
              <a:rPr lang="nl-NL" sz="800" dirty="0"/>
              <a:t>')) as DIM_EIND_DATUM_ADMINISTRATIE,</a:t>
            </a:r>
          </a:p>
          <a:p>
            <a:r>
              <a:rPr lang="nl-NL" sz="800" dirty="0">
                <a:highlight>
                  <a:srgbClr val="FFFF00"/>
                </a:highlight>
              </a:rPr>
              <a:t>rank() OVER (PARTITION BY </a:t>
            </a:r>
            <a:r>
              <a:rPr lang="nl-NL" sz="800" dirty="0" err="1">
                <a:highlight>
                  <a:srgbClr val="FFFF00"/>
                </a:highlight>
              </a:rPr>
              <a:t>bron.VOLGNUMMER_GEVAL</a:t>
            </a:r>
            <a:r>
              <a:rPr lang="nl-NL" sz="800" dirty="0">
                <a:highlight>
                  <a:srgbClr val="FFFF00"/>
                </a:highlight>
              </a:rPr>
              <a:t>, </a:t>
            </a:r>
            <a:r>
              <a:rPr lang="nl-NL" sz="800" dirty="0" err="1">
                <a:highlight>
                  <a:srgbClr val="FFFF00"/>
                </a:highlight>
              </a:rPr>
              <a:t>toestand.versie</a:t>
            </a:r>
            <a:r>
              <a:rPr lang="nl-NL" sz="800" dirty="0">
                <a:highlight>
                  <a:srgbClr val="FFFF00"/>
                </a:highlight>
              </a:rPr>
              <a:t>,</a:t>
            </a:r>
          </a:p>
          <a:p>
            <a:r>
              <a:rPr lang="nl-NL" sz="800" dirty="0" err="1">
                <a:highlight>
                  <a:srgbClr val="FFFF00"/>
                </a:highlight>
              </a:rPr>
              <a:t>bron.BEGINDATUM_SPEC</a:t>
            </a:r>
            <a:r>
              <a:rPr lang="nl-NL" sz="800" dirty="0">
                <a:highlight>
                  <a:srgbClr val="FFFF00"/>
                </a:highlight>
              </a:rPr>
              <a:t> ORDER BY </a:t>
            </a:r>
            <a:r>
              <a:rPr lang="nl-NL" sz="800" dirty="0" err="1">
                <a:highlight>
                  <a:srgbClr val="FFFF00"/>
                </a:highlight>
              </a:rPr>
              <a:t>bron.AFG_DATUM_OVERDRACHT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desc</a:t>
            </a:r>
            <a:r>
              <a:rPr lang="nl-NL" sz="800" dirty="0">
                <a:highlight>
                  <a:srgbClr val="FFFF00"/>
                </a:highlight>
              </a:rPr>
              <a:t>) as</a:t>
            </a:r>
          </a:p>
          <a:p>
            <a:r>
              <a:rPr lang="nl-NL" sz="800" dirty="0"/>
              <a:t>from base bron</a:t>
            </a:r>
          </a:p>
          <a:p>
            <a:r>
              <a:rPr lang="nl-NL" sz="800" dirty="0" err="1"/>
              <a:t>inner</a:t>
            </a:r>
            <a:r>
              <a:rPr lang="nl-NL" sz="800" dirty="0"/>
              <a:t> </a:t>
            </a:r>
            <a:r>
              <a:rPr lang="nl-NL" sz="800" dirty="0" err="1"/>
              <a:t>join</a:t>
            </a:r>
            <a:endParaRPr lang="nl-NL" sz="800" dirty="0"/>
          </a:p>
          <a:p>
            <a:r>
              <a:rPr lang="nl-NL" sz="800" dirty="0"/>
              <a:t>(</a:t>
            </a:r>
          </a:p>
          <a:p>
            <a:r>
              <a:rPr lang="nl-NL" sz="800" dirty="0"/>
              <a:t>select</a:t>
            </a:r>
          </a:p>
          <a:p>
            <a:r>
              <a:rPr lang="nl-NL" sz="800" dirty="0"/>
              <a:t>…….</a:t>
            </a:r>
          </a:p>
          <a:p>
            <a:r>
              <a:rPr lang="nl-NL" sz="800" dirty="0"/>
              <a:t>select</a:t>
            </a:r>
          </a:p>
          <a:p>
            <a:r>
              <a:rPr lang="nl-NL" sz="800" dirty="0"/>
              <a:t>rank() OVER (PARTITION BY </a:t>
            </a:r>
            <a:r>
              <a:rPr lang="nl-NL" sz="800" dirty="0" err="1"/>
              <a:t>bron.VOLGNUMMER_GEVAL</a:t>
            </a:r>
            <a:r>
              <a:rPr lang="nl-NL" sz="800" dirty="0"/>
              <a:t> ORDER BY</a:t>
            </a:r>
          </a:p>
          <a:p>
            <a:r>
              <a:rPr lang="nl-NL" sz="800" dirty="0" err="1"/>
              <a:t>bron.AFG_DATUM_OVERDRACHT</a:t>
            </a:r>
            <a:r>
              <a:rPr lang="nl-NL" sz="800" dirty="0"/>
              <a:t>) as VERSIE,</a:t>
            </a:r>
          </a:p>
          <a:p>
            <a:r>
              <a:rPr lang="nl-NL" sz="800" dirty="0" err="1"/>
              <a:t>bron.VOLGNUMMER_GEVAL</a:t>
            </a:r>
            <a:r>
              <a:rPr lang="nl-NL" sz="800" dirty="0"/>
              <a:t>,</a:t>
            </a:r>
          </a:p>
          <a:p>
            <a:r>
              <a:rPr lang="nl-NL" sz="800" dirty="0" err="1"/>
              <a:t>bron.AFG_DATUM_OVERDRACHT</a:t>
            </a:r>
            <a:r>
              <a:rPr lang="nl-NL" sz="800" dirty="0"/>
              <a:t>,</a:t>
            </a:r>
          </a:p>
          <a:p>
            <a:r>
              <a:rPr lang="nl-NL" sz="800" dirty="0"/>
              <a:t>LEAD(</a:t>
            </a:r>
            <a:r>
              <a:rPr lang="nl-NL" sz="800" dirty="0" err="1"/>
              <a:t>bron.AFG_DATUM_OVERDRACHT</a:t>
            </a:r>
            <a:r>
              <a:rPr lang="nl-NL" sz="800" dirty="0"/>
              <a:t> - 1, 1, TO_DATE('9999-12-31',</a:t>
            </a:r>
          </a:p>
          <a:p>
            <a:r>
              <a:rPr lang="nl-NL" sz="800" dirty="0"/>
              <a:t>'</a:t>
            </a:r>
            <a:r>
              <a:rPr lang="nl-NL" sz="800" dirty="0" err="1"/>
              <a:t>yyyy</a:t>
            </a:r>
            <a:r>
              <a:rPr lang="nl-NL" sz="800" dirty="0"/>
              <a:t>-mm-</a:t>
            </a:r>
            <a:r>
              <a:rPr lang="nl-NL" sz="800" dirty="0" err="1"/>
              <a:t>dd</a:t>
            </a:r>
            <a:r>
              <a:rPr lang="nl-NL" sz="800" dirty="0"/>
              <a:t>')) OVER (PARTITION BY </a:t>
            </a:r>
            <a:r>
              <a:rPr lang="nl-NL" sz="800" dirty="0" err="1"/>
              <a:t>bron.VOLGNUMMER_GEVAL</a:t>
            </a:r>
            <a:r>
              <a:rPr lang="nl-NL" sz="800" dirty="0"/>
              <a:t> ORDER BY</a:t>
            </a:r>
          </a:p>
          <a:p>
            <a:endParaRPr lang="nl-NL" sz="900" dirty="0"/>
          </a:p>
          <a:p>
            <a:endParaRPr lang="nl-NL" sz="9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53DE626-064C-B791-6608-527B7E9B2630}"/>
              </a:ext>
            </a:extLst>
          </p:cNvPr>
          <p:cNvSpPr txBox="1"/>
          <p:nvPr/>
        </p:nvSpPr>
        <p:spPr>
          <a:xfrm>
            <a:off x="6193761" y="310552"/>
            <a:ext cx="48911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/>
              <a:t> base bron</a:t>
            </a:r>
          </a:p>
          <a:p>
            <a:r>
              <a:rPr lang="nl-NL" sz="800" dirty="0" err="1"/>
              <a:t>group</a:t>
            </a:r>
            <a:r>
              <a:rPr lang="nl-NL" sz="800" dirty="0"/>
              <a:t> by </a:t>
            </a:r>
            <a:r>
              <a:rPr lang="nl-NL" sz="800" dirty="0" err="1"/>
              <a:t>bron.VOLGNUMMER_GEVAL</a:t>
            </a:r>
            <a:r>
              <a:rPr lang="nl-NL" sz="800" dirty="0"/>
              <a:t>, </a:t>
            </a:r>
            <a:r>
              <a:rPr lang="nl-NL" sz="800" dirty="0" err="1"/>
              <a:t>bron.AFG_DATUM_OVERDRACHT</a:t>
            </a:r>
            <a:endParaRPr lang="nl-NL" sz="800" dirty="0"/>
          </a:p>
          <a:p>
            <a:r>
              <a:rPr lang="nl-NL" sz="800" dirty="0"/>
              <a:t>) toestand</a:t>
            </a:r>
          </a:p>
          <a:p>
            <a:r>
              <a:rPr lang="nl-NL" sz="800" dirty="0"/>
              <a:t>on </a:t>
            </a:r>
            <a:r>
              <a:rPr lang="nl-NL" sz="800" dirty="0" err="1"/>
              <a:t>bron.VOLGNUMMER_GEVAL</a:t>
            </a:r>
            <a:r>
              <a:rPr lang="nl-NL" sz="800" dirty="0"/>
              <a:t> = </a:t>
            </a:r>
            <a:r>
              <a:rPr lang="nl-NL" sz="800" dirty="0" err="1"/>
              <a:t>toestand.VOLGNUMMER_GEVAL</a:t>
            </a:r>
            <a:endParaRPr lang="nl-NL" sz="800" dirty="0"/>
          </a:p>
          <a:p>
            <a:r>
              <a:rPr lang="nl-NL" sz="800" dirty="0"/>
              <a:t>and </a:t>
            </a:r>
            <a:r>
              <a:rPr lang="nl-NL" sz="800" dirty="0" err="1"/>
              <a:t>bron.AFG_DATUM_OVERDRACHT</a:t>
            </a:r>
            <a:r>
              <a:rPr lang="nl-NL" sz="800" dirty="0"/>
              <a:t> &lt;= </a:t>
            </a:r>
            <a:r>
              <a:rPr lang="nl-NL" sz="800" dirty="0" err="1"/>
              <a:t>toestand.AFG_DATUM_OVERDRACHT</a:t>
            </a:r>
            <a:endParaRPr lang="nl-NL" sz="800" dirty="0"/>
          </a:p>
          <a:p>
            <a:r>
              <a:rPr lang="nl-NL" sz="800" dirty="0"/>
              <a:t>)</a:t>
            </a:r>
          </a:p>
          <a:p>
            <a:r>
              <a:rPr lang="nl-NL" sz="800" dirty="0"/>
              <a:t>where DIM_PRIO_OVERDRACHT = 1</a:t>
            </a:r>
          </a:p>
          <a:p>
            <a:r>
              <a:rPr lang="en-US" sz="800" dirty="0"/>
              <a:t>Rationale</a:t>
            </a:r>
          </a:p>
          <a:p>
            <a:r>
              <a:rPr lang="en-US" sz="800" dirty="0">
                <a:highlight>
                  <a:srgbClr val="FFFF00"/>
                </a:highlight>
              </a:rPr>
              <a:t>The SQL spent 100% of its database time on CPU, I/O and Cluster waits.</a:t>
            </a:r>
          </a:p>
          <a:p>
            <a:r>
              <a:rPr lang="en-US" sz="800" dirty="0">
                <a:highlight>
                  <a:srgbClr val="FFFF00"/>
                </a:highlight>
              </a:rPr>
              <a:t>This part of database time may be improved by the SQL Tuning Advisor.</a:t>
            </a:r>
          </a:p>
          <a:p>
            <a:r>
              <a:rPr lang="en-US" sz="800" dirty="0">
                <a:highlight>
                  <a:srgbClr val="FFFF00"/>
                </a:highlight>
              </a:rPr>
              <a:t>Rationale</a:t>
            </a:r>
          </a:p>
          <a:p>
            <a:r>
              <a:rPr lang="en-US" sz="800" dirty="0">
                <a:highlight>
                  <a:srgbClr val="FFFF00"/>
                </a:highlight>
              </a:rPr>
              <a:t>Database time for this SQL was divided as follows: 100% for SQL</a:t>
            </a:r>
          </a:p>
          <a:p>
            <a:r>
              <a:rPr lang="en-US" sz="800" dirty="0">
                <a:highlight>
                  <a:srgbClr val="FFFF00"/>
                </a:highlight>
              </a:rPr>
              <a:t>execution, 0% for parsing, 0% for PL/SQL execution and 0% for Java</a:t>
            </a:r>
          </a:p>
          <a:p>
            <a:r>
              <a:rPr lang="en-US" sz="800" dirty="0">
                <a:highlight>
                  <a:srgbClr val="FFFF00"/>
                </a:highlight>
              </a:rPr>
              <a:t>execution.</a:t>
            </a:r>
            <a:endParaRPr lang="nl-NL" sz="800" dirty="0">
              <a:highlight>
                <a:srgbClr val="FFFF00"/>
              </a:highlight>
            </a:endParaRPr>
          </a:p>
          <a:p>
            <a:endParaRPr lang="nl-NL" sz="800" dirty="0"/>
          </a:p>
          <a:p>
            <a:endParaRPr lang="nl-NL" sz="800" dirty="0"/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0EB48E6E-B717-8EBF-17F7-0B81870622AE}"/>
              </a:ext>
            </a:extLst>
          </p:cNvPr>
          <p:cNvCxnSpPr/>
          <p:nvPr/>
        </p:nvCxnSpPr>
        <p:spPr>
          <a:xfrm flipV="1">
            <a:off x="4287328" y="1104181"/>
            <a:ext cx="1808672" cy="489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0F67DCDB-99E1-B6F7-8BDB-491443318094}"/>
              </a:ext>
            </a:extLst>
          </p:cNvPr>
          <p:cNvSpPr txBox="1"/>
          <p:nvPr/>
        </p:nvSpPr>
        <p:spPr>
          <a:xfrm>
            <a:off x="6193761" y="2372655"/>
            <a:ext cx="475316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>
                <a:highlight>
                  <a:srgbClr val="FFFF00"/>
                </a:highlight>
              </a:rPr>
              <a:t>Akties</a:t>
            </a:r>
            <a:r>
              <a:rPr lang="nl-NL" sz="1100" b="1" dirty="0">
                <a:highlight>
                  <a:srgbClr val="FFFF00"/>
                </a:highlight>
              </a:rPr>
              <a:t>:   </a:t>
            </a:r>
            <a:br>
              <a:rPr lang="nl-NL" sz="1100" dirty="0">
                <a:highlight>
                  <a:srgbClr val="FFFF00"/>
                </a:highlight>
              </a:rPr>
            </a:br>
            <a:endParaRPr lang="nl-NL" sz="1100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Special type:  /*+ </a:t>
            </a:r>
            <a:r>
              <a:rPr lang="nl-NL" sz="1100" dirty="0" err="1">
                <a:highlight>
                  <a:srgbClr val="FFFF00"/>
                </a:highlight>
              </a:rPr>
              <a:t>Materialize</a:t>
            </a:r>
            <a:r>
              <a:rPr lang="nl-NL" sz="1100" dirty="0">
                <a:highlight>
                  <a:srgbClr val="FFFF00"/>
                </a:highlight>
              </a:rPr>
              <a:t> */ verraad recidivist.</a:t>
            </a:r>
          </a:p>
          <a:p>
            <a:r>
              <a:rPr lang="nl-NL" sz="1100" dirty="0">
                <a:highlight>
                  <a:srgbClr val="FFFF00"/>
                </a:highlight>
              </a:rPr>
              <a:t>De doorlooptijd is weer 3* langer geworden. </a:t>
            </a:r>
            <a:br>
              <a:rPr lang="nl-NL" sz="1100" dirty="0">
                <a:highlight>
                  <a:srgbClr val="FFFF00"/>
                </a:highlight>
              </a:rPr>
            </a:br>
            <a:r>
              <a:rPr lang="nl-NL" sz="1100" dirty="0">
                <a:highlight>
                  <a:srgbClr val="FFFF00"/>
                </a:highlight>
              </a:rPr>
              <a:t>Dit Type CTE komt vaak waarbij structureel de </a:t>
            </a:r>
            <a:r>
              <a:rPr lang="nl-NL" sz="1100" dirty="0" err="1">
                <a:highlight>
                  <a:srgbClr val="FFFF00"/>
                </a:highlight>
              </a:rPr>
              <a:t>materialize</a:t>
            </a:r>
            <a:r>
              <a:rPr lang="nl-NL" sz="1100" dirty="0">
                <a:highlight>
                  <a:srgbClr val="FFFF00"/>
                </a:highlight>
              </a:rPr>
              <a:t> is ingezet. De applicatie logica van de </a:t>
            </a:r>
            <a:r>
              <a:rPr lang="nl-NL" sz="1100" dirty="0" err="1">
                <a:highlight>
                  <a:srgbClr val="FFFF00"/>
                </a:highlight>
              </a:rPr>
              <a:t>sql</a:t>
            </a:r>
            <a:r>
              <a:rPr lang="nl-NL" sz="1100" dirty="0">
                <a:highlight>
                  <a:srgbClr val="FFFF00"/>
                </a:highlight>
              </a:rPr>
              <a:t> moet verder worden aangescherpt.</a:t>
            </a:r>
          </a:p>
          <a:p>
            <a:endParaRPr lang="nl-NL" sz="1100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De volgordelijkheid van de </a:t>
            </a:r>
            <a:r>
              <a:rPr lang="nl-NL" sz="1100" dirty="0" err="1">
                <a:highlight>
                  <a:srgbClr val="FFFF00"/>
                </a:highlight>
              </a:rPr>
              <a:t>deelresulaten</a:t>
            </a:r>
            <a:r>
              <a:rPr lang="nl-NL" sz="1100" dirty="0">
                <a:highlight>
                  <a:srgbClr val="FFFF00"/>
                </a:highlight>
              </a:rPr>
              <a:t> op halen is niet correct. Er treden 3 type </a:t>
            </a:r>
            <a:r>
              <a:rPr lang="nl-NL" sz="1100" dirty="0" err="1">
                <a:highlight>
                  <a:srgbClr val="FFFF00"/>
                </a:highlight>
              </a:rPr>
              <a:t>waits</a:t>
            </a:r>
            <a:r>
              <a:rPr lang="nl-NL" sz="1100" dirty="0">
                <a:highlight>
                  <a:srgbClr val="FFFF00"/>
                </a:highlight>
              </a:rPr>
              <a:t> op. </a:t>
            </a:r>
          </a:p>
          <a:p>
            <a:endParaRPr lang="nl-NL" sz="1100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Door de delta </a:t>
            </a:r>
            <a:r>
              <a:rPr lang="nl-NL" sz="1100" dirty="0" err="1">
                <a:highlight>
                  <a:srgbClr val="FFFF00"/>
                </a:highlight>
              </a:rPr>
              <a:t>results</a:t>
            </a:r>
            <a:r>
              <a:rPr lang="nl-NL" sz="1100" dirty="0">
                <a:highlight>
                  <a:srgbClr val="FFFF00"/>
                </a:highlight>
              </a:rPr>
              <a:t> set is het missen van juiste index op de OKV tabellen ongunstig. Geen range scan mogelijk. </a:t>
            </a:r>
          </a:p>
          <a:p>
            <a:endParaRPr lang="nl-NL" sz="1100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Performance Regressie testen na wijzingen !!!</a:t>
            </a:r>
          </a:p>
          <a:p>
            <a:endParaRPr lang="nl-NL" sz="1100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Gebruik van </a:t>
            </a:r>
            <a:r>
              <a:rPr lang="nl-NL" sz="1100" dirty="0" err="1">
                <a:highlight>
                  <a:srgbClr val="FFFF00"/>
                </a:highlight>
              </a:rPr>
              <a:t>sql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tuning</a:t>
            </a:r>
            <a:r>
              <a:rPr lang="nl-NL" sz="1100" dirty="0">
                <a:highlight>
                  <a:srgbClr val="FFFF00"/>
                </a:highlight>
              </a:rPr>
              <a:t> Advisor is dringend gewenst. </a:t>
            </a:r>
          </a:p>
          <a:p>
            <a:endParaRPr lang="nl-NL" sz="1100" dirty="0"/>
          </a:p>
          <a:p>
            <a:br>
              <a:rPr lang="nl-NL" sz="1100" dirty="0"/>
            </a:br>
            <a:endParaRPr lang="nl-NL" sz="1100" dirty="0"/>
          </a:p>
          <a:p>
            <a:endParaRPr lang="nl-NL" sz="900" dirty="0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094229F3-BB2F-9C1C-450A-DE1BC08995E4}"/>
              </a:ext>
            </a:extLst>
          </p:cNvPr>
          <p:cNvGrpSpPr/>
          <p:nvPr/>
        </p:nvGrpSpPr>
        <p:grpSpPr>
          <a:xfrm>
            <a:off x="4922194" y="442077"/>
            <a:ext cx="692103" cy="899526"/>
            <a:chOff x="1643051" y="5645840"/>
            <a:chExt cx="692103" cy="899526"/>
          </a:xfrm>
        </p:grpSpPr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8D8701F1-F4F7-0A9B-B174-407752B5C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FE02E497-E2EA-7BCF-E8C8-0596CF98EA3A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30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8DF1107-3E78-7796-3432-02B5EB8A2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Sql</a:t>
            </a:r>
            <a:r>
              <a:rPr lang="en-GB" dirty="0"/>
              <a:t> 10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F4F82C4-A3B0-B5A9-396E-AA2680F68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E914372-CDF9-5D6A-F157-CF746360140A}"/>
              </a:ext>
            </a:extLst>
          </p:cNvPr>
          <p:cNvSpPr txBox="1"/>
          <p:nvPr/>
        </p:nvSpPr>
        <p:spPr>
          <a:xfrm>
            <a:off x="571500" y="595223"/>
            <a:ext cx="4983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Finding 4: Unusual "Network" Wait Event</a:t>
            </a:r>
          </a:p>
          <a:p>
            <a:r>
              <a:rPr lang="en-US" sz="900" dirty="0"/>
              <a:t>Impact is .16 active sessions, 2.49% of total activity.</a:t>
            </a:r>
          </a:p>
          <a:p>
            <a:r>
              <a:rPr lang="en-US" sz="900" dirty="0"/>
              <a:t>-------------------------------------------------------</a:t>
            </a:r>
          </a:p>
          <a:p>
            <a:r>
              <a:rPr lang="en-US" sz="900" dirty="0"/>
              <a:t>Wait event "SQL*Net more data from client" in wait class "Network" was</a:t>
            </a:r>
          </a:p>
          <a:p>
            <a:r>
              <a:rPr lang="en-US" sz="900" dirty="0"/>
              <a:t>consuming significant database time.</a:t>
            </a:r>
          </a:p>
          <a:p>
            <a:endParaRPr lang="en-US" sz="900" dirty="0"/>
          </a:p>
          <a:p>
            <a:r>
              <a:rPr lang="en-US" sz="900" dirty="0"/>
              <a:t>Recommendation 1: Application Analysis</a:t>
            </a:r>
          </a:p>
          <a:p>
            <a:r>
              <a:rPr lang="en-US" sz="900" dirty="0"/>
              <a:t>Estimated benefit is .16 active sessions, 2.49% of total activity.</a:t>
            </a:r>
          </a:p>
          <a:p>
            <a:r>
              <a:rPr lang="en-US" sz="900" dirty="0"/>
              <a:t>------------------------------------------------------------------</a:t>
            </a:r>
          </a:p>
          <a:p>
            <a:r>
              <a:rPr lang="en-US" sz="900" dirty="0"/>
              <a:t>Action</a:t>
            </a:r>
          </a:p>
          <a:p>
            <a:r>
              <a:rPr lang="en-US" sz="900" dirty="0"/>
              <a:t>Investigate the cause for high "SQL*Net more data from client" waits.</a:t>
            </a:r>
          </a:p>
          <a:p>
            <a:r>
              <a:rPr lang="en-US" sz="900" dirty="0"/>
              <a:t>Refer to Oracle's "Database Reference" for the description of this wait</a:t>
            </a:r>
          </a:p>
          <a:p>
            <a:r>
              <a:rPr lang="en-US" sz="900" dirty="0"/>
              <a:t>event.</a:t>
            </a:r>
          </a:p>
          <a:p>
            <a:endParaRPr lang="en-US" sz="900" dirty="0"/>
          </a:p>
          <a:p>
            <a:r>
              <a:rPr lang="en-US" sz="900" dirty="0"/>
              <a:t>Recommendation 2: Application Analysis</a:t>
            </a:r>
          </a:p>
          <a:p>
            <a:r>
              <a:rPr lang="en-US" sz="900" dirty="0"/>
              <a:t>Estimated benefit is .16 active sessions, 2.49% of total activity.</a:t>
            </a:r>
          </a:p>
          <a:p>
            <a:r>
              <a:rPr lang="en-US" sz="900" dirty="0"/>
              <a:t>------------------------------------------------------------------</a:t>
            </a:r>
          </a:p>
          <a:p>
            <a:r>
              <a:rPr lang="en-US" sz="900" dirty="0"/>
              <a:t>Action</a:t>
            </a:r>
          </a:p>
          <a:p>
            <a:r>
              <a:rPr lang="en-US" sz="900" dirty="0"/>
              <a:t>Investigate the cause for high "SQL*Net more data from client" waits in</a:t>
            </a:r>
          </a:p>
          <a:p>
            <a:r>
              <a:rPr lang="en-US" sz="900" dirty="0"/>
              <a:t>Module "osh@uwvm2vlpapp0021.p-dc.ba.uwv.nl (TNS V1-V3)".</a:t>
            </a:r>
          </a:p>
          <a:p>
            <a:endParaRPr lang="en-US" sz="900" dirty="0"/>
          </a:p>
          <a:p>
            <a:r>
              <a:rPr lang="en-US" sz="900" dirty="0"/>
              <a:t>Recommendation 3: Application Analysis</a:t>
            </a:r>
          </a:p>
          <a:p>
            <a:r>
              <a:rPr lang="en-US" sz="900" dirty="0"/>
              <a:t>Estimated benefit is .16 active sessions, 2.49% of total activity.</a:t>
            </a:r>
          </a:p>
          <a:p>
            <a:r>
              <a:rPr lang="en-US" sz="900" dirty="0"/>
              <a:t>------------------------------------------------------------------</a:t>
            </a:r>
          </a:p>
          <a:p>
            <a:r>
              <a:rPr lang="en-US" sz="900" dirty="0"/>
              <a:t>Action</a:t>
            </a:r>
          </a:p>
          <a:p>
            <a:r>
              <a:rPr lang="en-US" sz="900" dirty="0"/>
              <a:t>Investigate the cause for high "SQL*Net more data from client" waits in</a:t>
            </a:r>
          </a:p>
          <a:p>
            <a:r>
              <a:rPr lang="en-US" sz="900" dirty="0"/>
              <a:t>Service "SYS$USERS".</a:t>
            </a:r>
          </a:p>
          <a:p>
            <a:endParaRPr lang="en-US" sz="900" dirty="0"/>
          </a:p>
          <a:p>
            <a:r>
              <a:rPr lang="en-US" sz="900" dirty="0"/>
              <a:t>Symptoms That Led to the Finding:</a:t>
            </a:r>
          </a:p>
          <a:p>
            <a:r>
              <a:rPr lang="en-US" sz="900" dirty="0"/>
              <a:t>---------------------------------</a:t>
            </a:r>
          </a:p>
          <a:p>
            <a:r>
              <a:rPr lang="en-US" sz="900" dirty="0"/>
              <a:t>Wait class "Network" was consuming significant database time.</a:t>
            </a:r>
          </a:p>
          <a:p>
            <a:r>
              <a:rPr lang="en-US" sz="900" dirty="0"/>
              <a:t>Impact is .21 active sessions, 3.29% of total activity.</a:t>
            </a:r>
            <a:endParaRPr lang="nl-NL" sz="900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7D3D091F-D6E4-3D11-A812-551BA99E92A9}"/>
              </a:ext>
            </a:extLst>
          </p:cNvPr>
          <p:cNvGrpSpPr/>
          <p:nvPr/>
        </p:nvGrpSpPr>
        <p:grpSpPr>
          <a:xfrm>
            <a:off x="5110230" y="2769080"/>
            <a:ext cx="692103" cy="899526"/>
            <a:chOff x="1643051" y="5645840"/>
            <a:chExt cx="692103" cy="899526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6804C8DE-BE4F-52D8-2CD3-2231C445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FE666853-359F-1EB6-C40F-1858CF361B5E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FC37A20F-9E89-1B78-7EC6-F03E2649C1B3}"/>
              </a:ext>
            </a:extLst>
          </p:cNvPr>
          <p:cNvSpPr txBox="1"/>
          <p:nvPr/>
        </p:nvSpPr>
        <p:spPr>
          <a:xfrm>
            <a:off x="6193761" y="2372655"/>
            <a:ext cx="475316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dirty="0" err="1">
                <a:highlight>
                  <a:srgbClr val="FFFF00"/>
                </a:highlight>
              </a:rPr>
              <a:t>Akties</a:t>
            </a:r>
            <a:r>
              <a:rPr lang="nl-NL" sz="1100" b="1" i="1" dirty="0">
                <a:highlight>
                  <a:srgbClr val="FFFF00"/>
                </a:highlight>
              </a:rPr>
              <a:t>:</a:t>
            </a:r>
          </a:p>
          <a:p>
            <a:r>
              <a:rPr lang="nl-NL" sz="900" dirty="0">
                <a:highlight>
                  <a:srgbClr val="FFFF00"/>
                </a:highlight>
              </a:rPr>
              <a:t>   </a:t>
            </a:r>
            <a:br>
              <a:rPr lang="nl-NL" sz="1100" dirty="0">
                <a:highlight>
                  <a:srgbClr val="FFFF00"/>
                </a:highlight>
              </a:rPr>
            </a:br>
            <a:r>
              <a:rPr lang="nl-NL" sz="900" dirty="0" err="1">
                <a:highlight>
                  <a:srgbClr val="FFFF00"/>
                </a:highlight>
              </a:rPr>
              <a:t>Unusual</a:t>
            </a:r>
            <a:r>
              <a:rPr lang="nl-NL" sz="900" dirty="0">
                <a:highlight>
                  <a:srgbClr val="FFFF00"/>
                </a:highlight>
              </a:rPr>
              <a:t> Network </a:t>
            </a:r>
            <a:r>
              <a:rPr lang="nl-NL" sz="900" dirty="0" err="1">
                <a:highlight>
                  <a:srgbClr val="FFFF00"/>
                </a:highlight>
              </a:rPr>
              <a:t>wait</a:t>
            </a:r>
            <a:r>
              <a:rPr lang="nl-NL" sz="900" dirty="0">
                <a:highlight>
                  <a:srgbClr val="FFFF00"/>
                </a:highlight>
              </a:rPr>
              <a:t> events </a:t>
            </a:r>
            <a:br>
              <a:rPr lang="nl-NL" sz="900" dirty="0">
                <a:highlight>
                  <a:srgbClr val="FFFF00"/>
                </a:highlight>
              </a:rPr>
            </a:br>
            <a:r>
              <a:rPr lang="nl-NL" sz="900" dirty="0">
                <a:highlight>
                  <a:srgbClr val="FFFF00"/>
                </a:highlight>
              </a:rPr>
              <a:t>Recidivist.</a:t>
            </a:r>
          </a:p>
          <a:p>
            <a:endParaRPr lang="nl-NL" sz="900" dirty="0">
              <a:highlight>
                <a:srgbClr val="FFFF00"/>
              </a:highlight>
            </a:endParaRPr>
          </a:p>
          <a:p>
            <a:r>
              <a:rPr lang="nl-NL" sz="900" dirty="0">
                <a:highlight>
                  <a:srgbClr val="FFFF00"/>
                </a:highlight>
              </a:rPr>
              <a:t>Netwerk (</a:t>
            </a:r>
            <a:r>
              <a:rPr lang="nl-NL" sz="900" dirty="0" err="1">
                <a:highlight>
                  <a:srgbClr val="FFFF00"/>
                </a:highlight>
              </a:rPr>
              <a:t>sqlnet</a:t>
            </a:r>
            <a:r>
              <a:rPr lang="nl-NL" sz="900" dirty="0">
                <a:highlight>
                  <a:srgbClr val="FFFF00"/>
                </a:highlight>
              </a:rPr>
              <a:t> </a:t>
            </a:r>
            <a:r>
              <a:rPr lang="nl-NL" sz="900" dirty="0" err="1">
                <a:highlight>
                  <a:srgbClr val="FFFF00"/>
                </a:highlight>
              </a:rPr>
              <a:t>classe</a:t>
            </a:r>
            <a:r>
              <a:rPr lang="nl-NL" sz="900" dirty="0">
                <a:highlight>
                  <a:srgbClr val="FFFF00"/>
                </a:highlight>
              </a:rPr>
              <a:t> van Data van Client) zet Database in </a:t>
            </a:r>
          </a:p>
          <a:p>
            <a:r>
              <a:rPr lang="nl-NL" sz="900" dirty="0">
                <a:highlight>
                  <a:srgbClr val="FFFF00"/>
                </a:highlight>
              </a:rPr>
              <a:t>Wachtstand. 3,3 % van alle wachttijd.</a:t>
            </a:r>
          </a:p>
          <a:p>
            <a:endParaRPr lang="nl-NL" sz="900" dirty="0">
              <a:highlight>
                <a:srgbClr val="FFFF00"/>
              </a:highlight>
            </a:endParaRPr>
          </a:p>
          <a:p>
            <a:r>
              <a:rPr lang="nl-NL" sz="900" dirty="0">
                <a:highlight>
                  <a:srgbClr val="FFFF00"/>
                </a:highlight>
              </a:rPr>
              <a:t>Met </a:t>
            </a:r>
            <a:r>
              <a:rPr lang="nl-NL" sz="900" dirty="0" err="1">
                <a:highlight>
                  <a:srgbClr val="FFFF00"/>
                </a:highlight>
              </a:rPr>
              <a:t>Dynatrace</a:t>
            </a:r>
            <a:r>
              <a:rPr lang="nl-NL" sz="900" dirty="0">
                <a:highlight>
                  <a:srgbClr val="FFFF00"/>
                </a:highlight>
              </a:rPr>
              <a:t> verandering opsporen. </a:t>
            </a:r>
          </a:p>
          <a:p>
            <a:endParaRPr lang="nl-NL" sz="900" dirty="0">
              <a:highlight>
                <a:srgbClr val="FFFF00"/>
              </a:highlight>
            </a:endParaRPr>
          </a:p>
          <a:p>
            <a:r>
              <a:rPr lang="nl-NL" sz="900" dirty="0">
                <a:highlight>
                  <a:srgbClr val="FFFF00"/>
                </a:highlight>
              </a:rPr>
              <a:t>Gebruik van </a:t>
            </a:r>
            <a:r>
              <a:rPr lang="nl-NL" sz="900" dirty="0" err="1">
                <a:highlight>
                  <a:srgbClr val="FFFF00"/>
                </a:highlight>
              </a:rPr>
              <a:t>sql</a:t>
            </a:r>
            <a:r>
              <a:rPr lang="nl-NL" sz="900" dirty="0">
                <a:highlight>
                  <a:srgbClr val="FFFF00"/>
                </a:highlight>
              </a:rPr>
              <a:t> </a:t>
            </a:r>
            <a:r>
              <a:rPr lang="nl-NL" sz="900" dirty="0" err="1">
                <a:highlight>
                  <a:srgbClr val="FFFF00"/>
                </a:highlight>
              </a:rPr>
              <a:t>tuning</a:t>
            </a:r>
            <a:r>
              <a:rPr lang="nl-NL" sz="900" dirty="0">
                <a:highlight>
                  <a:srgbClr val="FFFF00"/>
                </a:highlight>
              </a:rPr>
              <a:t> Advisor is dringend gewenst. </a:t>
            </a:r>
          </a:p>
          <a:p>
            <a:endParaRPr lang="nl-NL" sz="900" dirty="0"/>
          </a:p>
          <a:p>
            <a:br>
              <a:rPr lang="nl-NL" sz="1100" dirty="0"/>
            </a:br>
            <a:endParaRPr lang="nl-NL" sz="1100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362154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0E6A5F5-3FA7-A00B-14DA-7F8D24A1A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4AE8718-F18F-02E7-BCA1-91EADDCA8197}"/>
              </a:ext>
            </a:extLst>
          </p:cNvPr>
          <p:cNvSpPr txBox="1"/>
          <p:nvPr/>
        </p:nvSpPr>
        <p:spPr>
          <a:xfrm>
            <a:off x="4692770" y="595223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Einde top 10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07C42A6-F777-E2A3-24CC-493370C5B891}"/>
              </a:ext>
            </a:extLst>
          </p:cNvPr>
          <p:cNvSpPr txBox="1"/>
          <p:nvPr/>
        </p:nvSpPr>
        <p:spPr>
          <a:xfrm>
            <a:off x="1285336" y="1639019"/>
            <a:ext cx="9144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 Wie krijgt wat, kort samengevat de plan de campagne</a:t>
            </a:r>
          </a:p>
          <a:p>
            <a:endParaRPr lang="nl-NL" dirty="0"/>
          </a:p>
          <a:p>
            <a:r>
              <a:rPr lang="nl-NL" sz="1400" dirty="0"/>
              <a:t>Elke representatieve </a:t>
            </a:r>
            <a:r>
              <a:rPr lang="nl-NL" sz="1400" dirty="0" err="1"/>
              <a:t>sql</a:t>
            </a:r>
            <a:r>
              <a:rPr lang="nl-NL" sz="1400" dirty="0"/>
              <a:t> (1 </a:t>
            </a:r>
            <a:r>
              <a:rPr lang="nl-NL" sz="1400" dirty="0" err="1"/>
              <a:t>tm</a:t>
            </a:r>
            <a:r>
              <a:rPr lang="nl-NL" sz="1400" dirty="0"/>
              <a:t> 10) staat voor een reeks oplossingen die de mist van de </a:t>
            </a:r>
            <a:r>
              <a:rPr lang="nl-NL" sz="1400" dirty="0" err="1"/>
              <a:t>wait</a:t>
            </a:r>
            <a:r>
              <a:rPr lang="nl-NL" sz="1400" dirty="0"/>
              <a:t> </a:t>
            </a:r>
            <a:r>
              <a:rPr lang="nl-NL" sz="1400" dirty="0" err="1"/>
              <a:t>states</a:t>
            </a:r>
            <a:r>
              <a:rPr lang="nl-NL" sz="1400" dirty="0"/>
              <a:t> verminderen en verdere bottlenecks zichtbaar worden.</a:t>
            </a:r>
          </a:p>
          <a:p>
            <a:endParaRPr lang="nl-NL" sz="1400" dirty="0"/>
          </a:p>
          <a:p>
            <a:r>
              <a:rPr lang="nl-NL" sz="1400" dirty="0"/>
              <a:t>Enkele topics die zo naar voren komen. Zonder </a:t>
            </a:r>
            <a:r>
              <a:rPr lang="nl-NL" sz="1400"/>
              <a:t>al een </a:t>
            </a:r>
          </a:p>
          <a:p>
            <a:br>
              <a:rPr lang="nl-NL" sz="1400" dirty="0"/>
            </a:br>
            <a:r>
              <a:rPr lang="nl-NL" sz="1400" dirty="0"/>
              <a:t>- Optimaliseren database objecten zodat de onnodige </a:t>
            </a:r>
            <a:r>
              <a:rPr lang="nl-NL" sz="1400" dirty="0" err="1"/>
              <a:t>wait</a:t>
            </a:r>
            <a:r>
              <a:rPr lang="nl-NL" sz="1400" dirty="0"/>
              <a:t> events ontstaan door de vloed aan data en niet ……</a:t>
            </a:r>
          </a:p>
          <a:p>
            <a:r>
              <a:rPr lang="nl-NL" sz="1400" dirty="0"/>
              <a:t>- Afhankelijkheden van de ETL stappen beter afstemmen.</a:t>
            </a:r>
          </a:p>
          <a:p>
            <a:r>
              <a:rPr lang="nl-NL" sz="1400" dirty="0"/>
              <a:t>- Continue doormeten (AWR). </a:t>
            </a:r>
          </a:p>
          <a:p>
            <a:r>
              <a:rPr lang="nl-NL" sz="1400" dirty="0"/>
              <a:t>- In kaart brengen van verandering van gedrag van de database.</a:t>
            </a:r>
          </a:p>
          <a:p>
            <a:endParaRPr lang="nl-NL" sz="1400" dirty="0"/>
          </a:p>
          <a:p>
            <a:r>
              <a:rPr lang="nl-NL" sz="1400" dirty="0"/>
              <a:t>- SQL </a:t>
            </a:r>
            <a:r>
              <a:rPr lang="nl-NL" sz="1400" dirty="0" err="1"/>
              <a:t>optimizer</a:t>
            </a:r>
            <a:r>
              <a:rPr lang="nl-NL" sz="1400" dirty="0"/>
              <a:t> (persoon, mens) in controle brengen door toegang tot de juiste tools.</a:t>
            </a:r>
            <a:br>
              <a:rPr lang="nl-NL" sz="1400" dirty="0"/>
            </a:br>
            <a:r>
              <a:rPr lang="nl-NL" sz="1400" dirty="0"/>
              <a:t>- </a:t>
            </a:r>
            <a:r>
              <a:rPr lang="nl-NL" sz="1400" dirty="0" err="1"/>
              <a:t>sql</a:t>
            </a:r>
            <a:r>
              <a:rPr lang="nl-NL" sz="1400" dirty="0"/>
              <a:t> </a:t>
            </a:r>
            <a:r>
              <a:rPr lang="nl-NL" sz="1400" dirty="0" err="1"/>
              <a:t>developer</a:t>
            </a:r>
            <a:r>
              <a:rPr lang="nl-NL" sz="1400" dirty="0"/>
              <a:t> met account en analyserechten.</a:t>
            </a:r>
          </a:p>
          <a:p>
            <a:r>
              <a:rPr lang="nl-NL" sz="1400" dirty="0"/>
              <a:t>- </a:t>
            </a:r>
            <a:r>
              <a:rPr lang="nl-NL" sz="1400" dirty="0" err="1"/>
              <a:t>sql</a:t>
            </a:r>
            <a:r>
              <a:rPr lang="nl-NL" sz="1400" dirty="0"/>
              <a:t> </a:t>
            </a:r>
            <a:r>
              <a:rPr lang="nl-NL" sz="1400" dirty="0" err="1"/>
              <a:t>tuning</a:t>
            </a:r>
            <a:r>
              <a:rPr lang="nl-NL" sz="1400" dirty="0"/>
              <a:t> </a:t>
            </a:r>
            <a:r>
              <a:rPr lang="nl-NL" sz="1400" dirty="0" err="1"/>
              <a:t>adviser</a:t>
            </a:r>
            <a:r>
              <a:rPr lang="nl-NL" sz="1400" dirty="0"/>
              <a:t> en andere performance elementen van het </a:t>
            </a:r>
            <a:r>
              <a:rPr lang="nl-NL" sz="1400" dirty="0" err="1"/>
              <a:t>enterprise</a:t>
            </a:r>
            <a:r>
              <a:rPr lang="nl-NL" sz="1400" dirty="0"/>
              <a:t> performance en </a:t>
            </a:r>
            <a:r>
              <a:rPr lang="nl-NL" sz="1400" dirty="0" err="1"/>
              <a:t>tuning</a:t>
            </a:r>
            <a:r>
              <a:rPr lang="nl-NL" sz="1400" dirty="0"/>
              <a:t>  pack tot je beschikking krijgen.</a:t>
            </a:r>
          </a:p>
          <a:p>
            <a:endParaRPr lang="nl-NL" dirty="0"/>
          </a:p>
          <a:p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5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F3BC833-14E9-A847-F892-86086549B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Bad </a:t>
            </a:r>
            <a:r>
              <a:rPr lang="en-GB" dirty="0" err="1"/>
              <a:t>sql</a:t>
            </a:r>
            <a:r>
              <a:rPr lang="en-GB" dirty="0"/>
              <a:t> </a:t>
            </a:r>
            <a:r>
              <a:rPr lang="en-GB" dirty="0" err="1"/>
              <a:t>optimalisatie</a:t>
            </a:r>
            <a:r>
              <a:rPr lang="en-GB" dirty="0"/>
              <a:t> – kick off -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90F94DE-8282-D323-CAE0-074B1E39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807F05-B4DD-43CB-4AFC-BFE5AE82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08" y="514903"/>
            <a:ext cx="5349906" cy="405413"/>
          </a:xfrm>
        </p:spPr>
        <p:txBody>
          <a:bodyPr/>
          <a:lstStyle/>
          <a:p>
            <a:r>
              <a:rPr lang="nl-NL" dirty="0"/>
              <a:t>Top 10 </a:t>
            </a:r>
            <a:r>
              <a:rPr lang="nl-NL" dirty="0" err="1"/>
              <a:t>sql’s</a:t>
            </a:r>
            <a:r>
              <a:rPr lang="nl-NL" dirty="0"/>
              <a:t> voor de 1</a:t>
            </a:r>
            <a:r>
              <a:rPr lang="nl-NL" baseline="30000" dirty="0"/>
              <a:t>e</a:t>
            </a:r>
            <a:r>
              <a:rPr lang="nl-NL" dirty="0"/>
              <a:t> ronde !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FCD7084-E060-3C60-1588-C6D08F68342D}"/>
              </a:ext>
            </a:extLst>
          </p:cNvPr>
          <p:cNvSpPr txBox="1"/>
          <p:nvPr/>
        </p:nvSpPr>
        <p:spPr>
          <a:xfrm>
            <a:off x="293299" y="1397675"/>
            <a:ext cx="4816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nl-NL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nl-NL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b="1" i="1" dirty="0">
                <a:solidFill>
                  <a:schemeClr val="accent1">
                    <a:lumMod val="75000"/>
                  </a:schemeClr>
                </a:solidFill>
              </a:rPr>
              <a:t>SQL_ID "0zv45mx5cxuuv“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i="1" dirty="0">
                <a:solidFill>
                  <a:schemeClr val="accent1">
                    <a:lumMod val="75000"/>
                  </a:schemeClr>
                </a:solidFill>
              </a:rPr>
              <a:t>SQL_ID “5hmw3ddrqajhv”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i="1" dirty="0">
                <a:solidFill>
                  <a:schemeClr val="accent1">
                    <a:lumMod val="75000"/>
                  </a:schemeClr>
                </a:solidFill>
              </a:rPr>
              <a:t>SQL_ID “a7………bnk1j8u”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b="1" i="1" dirty="0">
                <a:solidFill>
                  <a:schemeClr val="accent1">
                    <a:lumMod val="75000"/>
                  </a:schemeClr>
                </a:solidFill>
              </a:rPr>
              <a:t>SQL_ID "cuhb1t38xjvf0”</a:t>
            </a:r>
            <a:endParaRPr lang="nl-NL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SQL_ID "9afrk1sxxczuq"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b="1" i="1" dirty="0">
                <a:solidFill>
                  <a:schemeClr val="accent1">
                    <a:lumMod val="75000"/>
                  </a:schemeClr>
                </a:solidFill>
              </a:rPr>
              <a:t>SQL_ID “7h6pj92zt1v7v” / </a:t>
            </a:r>
            <a:br>
              <a:rPr lang="nl-NL" sz="18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Database object ID 111792</a:t>
            </a:r>
            <a:r>
              <a:rPr lang="nl-NL" sz="1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i="1" dirty="0">
                <a:solidFill>
                  <a:schemeClr val="accent1">
                    <a:lumMod val="75000"/>
                  </a:schemeClr>
                </a:solidFill>
              </a:rPr>
              <a:t>SGA / PGA uitbreiding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Database object ID 111792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b="1" i="1" dirty="0">
                <a:solidFill>
                  <a:schemeClr val="accent1">
                    <a:lumMod val="75000"/>
                  </a:schemeClr>
                </a:solidFill>
              </a:rPr>
              <a:t>SQL_ID "dvcdqma4f265j“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Unusual "Network" Wait Event</a:t>
            </a:r>
            <a:endParaRPr lang="nl-NL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nl-NL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nl-NL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F2D6AD5-26BE-C67E-5218-77DE65A5F0AD}"/>
              </a:ext>
            </a:extLst>
          </p:cNvPr>
          <p:cNvSpPr txBox="1"/>
          <p:nvPr/>
        </p:nvSpPr>
        <p:spPr>
          <a:xfrm>
            <a:off x="5274830" y="1684910"/>
            <a:ext cx="6559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WOW, welke tools en hoe gebruikt on </a:t>
            </a:r>
            <a:r>
              <a:rPr lang="nl-NL" dirty="0" err="1"/>
              <a:t>insight</a:t>
            </a:r>
            <a:r>
              <a:rPr lang="nl-NL" dirty="0"/>
              <a:t> te krijgen. 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Sql</a:t>
            </a:r>
            <a:r>
              <a:rPr lang="nl-NL" dirty="0"/>
              <a:t> </a:t>
            </a:r>
            <a:r>
              <a:rPr lang="nl-NL" dirty="0" err="1"/>
              <a:t>developer</a:t>
            </a:r>
            <a:r>
              <a:rPr lang="nl-NL" dirty="0"/>
              <a:t> DBA </a:t>
            </a:r>
            <a:r>
              <a:rPr lang="nl-NL" dirty="0" err="1"/>
              <a:t>utility</a:t>
            </a:r>
            <a:r>
              <a:rPr lang="nl-NL" dirty="0"/>
              <a:t> snapshot verwerken tot AWR rapport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Monitoring en </a:t>
            </a:r>
            <a:r>
              <a:rPr lang="nl-NL" dirty="0" err="1"/>
              <a:t>logging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(Datastage track) </a:t>
            </a:r>
            <a:r>
              <a:rPr lang="nl-NL" dirty="0" err="1"/>
              <a:t>CTE’s</a:t>
            </a:r>
            <a:r>
              <a:rPr lang="nl-NL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TIC </a:t>
            </a:r>
            <a:r>
              <a:rPr lang="nl-NL" dirty="0" err="1"/>
              <a:t>daily</a:t>
            </a:r>
            <a:r>
              <a:rPr lang="nl-NL" dirty="0"/>
              <a:t> </a:t>
            </a:r>
            <a:r>
              <a:rPr lang="nl-NL" dirty="0" err="1"/>
              <a:t>prod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OEM performance en </a:t>
            </a:r>
            <a:r>
              <a:rPr lang="nl-NL" dirty="0" err="1"/>
              <a:t>tuning</a:t>
            </a:r>
            <a:r>
              <a:rPr lang="nl-NL" dirty="0"/>
              <a:t> pack indien </a:t>
            </a:r>
            <a:r>
              <a:rPr lang="nl-NL" dirty="0" err="1"/>
              <a:t>available</a:t>
            </a:r>
            <a:r>
              <a:rPr lang="nl-NL" dirty="0"/>
              <a:t> !</a:t>
            </a:r>
            <a:br>
              <a:rPr lang="nl-NL" dirty="0"/>
            </a:br>
            <a:r>
              <a:rPr lang="nl-NL" dirty="0"/>
              <a:t>“Inrichting” staat op change lijst DXC !</a:t>
            </a:r>
          </a:p>
        </p:txBody>
      </p:sp>
    </p:spTree>
    <p:extLst>
      <p:ext uri="{BB962C8B-B14F-4D97-AF65-F5344CB8AC3E}">
        <p14:creationId xmlns:p14="http://schemas.microsoft.com/office/powerpoint/2010/main" val="99580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20421F7-498D-813D-C524-D26DFF3EA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/of </a:t>
            </a:r>
            <a:r>
              <a:rPr lang="en-GB" dirty="0" err="1"/>
              <a:t>discussie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CEC26B6-8842-2264-5314-166B966D8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A2A0F2F-E33B-1CDC-7EAA-0B5984B3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36" y="1521325"/>
            <a:ext cx="3504762" cy="215238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F6BA513F-78F5-F9F9-96AF-2C027466B3F7}"/>
              </a:ext>
            </a:extLst>
          </p:cNvPr>
          <p:cNvSpPr txBox="1"/>
          <p:nvPr/>
        </p:nvSpPr>
        <p:spPr>
          <a:xfrm>
            <a:off x="2136712" y="378822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Discussie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285E71C-0FD5-0AC5-1EFC-21184ED945EF}"/>
              </a:ext>
            </a:extLst>
          </p:cNvPr>
          <p:cNvSpPr txBox="1"/>
          <p:nvPr/>
        </p:nvSpPr>
        <p:spPr>
          <a:xfrm>
            <a:off x="4320077" y="5029200"/>
            <a:ext cx="315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Op naar de volgende 10 !</a:t>
            </a:r>
          </a:p>
          <a:p>
            <a:r>
              <a:rPr lang="nl-NL" dirty="0"/>
              <a:t>   In een andere sprint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78A0EA6-B380-E806-B4C1-737BCCB9A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84" y="2055944"/>
            <a:ext cx="1259469" cy="130485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870329D-770A-1139-8764-B21CA3B213FA}"/>
              </a:ext>
            </a:extLst>
          </p:cNvPr>
          <p:cNvSpPr txBox="1"/>
          <p:nvPr/>
        </p:nvSpPr>
        <p:spPr>
          <a:xfrm>
            <a:off x="7473818" y="3657600"/>
            <a:ext cx="100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Vragen</a:t>
            </a:r>
          </a:p>
        </p:txBody>
      </p:sp>
      <p:sp>
        <p:nvSpPr>
          <p:cNvPr id="13" name="Pijl: omlaag 12">
            <a:extLst>
              <a:ext uri="{FF2B5EF4-FFF2-40B4-BE49-F238E27FC236}">
                <a16:creationId xmlns:a16="http://schemas.microsoft.com/office/drawing/2014/main" id="{BD44309C-FA69-6B6E-B6A8-068F0DDE2E0E}"/>
              </a:ext>
            </a:extLst>
          </p:cNvPr>
          <p:cNvSpPr/>
          <p:nvPr/>
        </p:nvSpPr>
        <p:spPr>
          <a:xfrm>
            <a:off x="4380462" y="3625496"/>
            <a:ext cx="2717321" cy="1351638"/>
          </a:xfrm>
          <a:prstGeom prst="downArrow">
            <a:avLst>
              <a:gd name="adj1" fmla="val 50000"/>
              <a:gd name="adj2" fmla="val 535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96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660C62B-EFF2-9C5E-4382-414EACCFC5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F5D598-09FE-9051-12DD-67F8DFAEF5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31D48F8-BBA7-5616-AC37-F91E1F69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216985"/>
            <a:ext cx="6559142" cy="507813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1375F79-585B-A8E7-1668-253191F0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600"/>
            <a:ext cx="5299450" cy="62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8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D6F09FD-2941-29B0-4362-94E0A1886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8F1DC8B-B5D4-5AA9-FD6F-FF45B5A66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D72A6B6-C8A0-95F7-E9DB-DCE0EC43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36" y="811974"/>
            <a:ext cx="5448858" cy="30905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EC64572-0BF2-1D0D-4883-CBFCB9D1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3" y="811974"/>
            <a:ext cx="4951607" cy="3090524"/>
          </a:xfrm>
          <a:prstGeom prst="rect">
            <a:avLst/>
          </a:prstGeom>
        </p:spPr>
      </p:pic>
      <p:grpSp>
        <p:nvGrpSpPr>
          <p:cNvPr id="22" name="Groep 21">
            <a:extLst>
              <a:ext uri="{FF2B5EF4-FFF2-40B4-BE49-F238E27FC236}">
                <a16:creationId xmlns:a16="http://schemas.microsoft.com/office/drawing/2014/main" id="{7BB38B1B-1E43-100C-F40D-B604C882DE4C}"/>
              </a:ext>
            </a:extLst>
          </p:cNvPr>
          <p:cNvGrpSpPr/>
          <p:nvPr/>
        </p:nvGrpSpPr>
        <p:grpSpPr>
          <a:xfrm>
            <a:off x="448689" y="1716568"/>
            <a:ext cx="3508200" cy="2018880"/>
            <a:chOff x="448689" y="1716568"/>
            <a:chExt cx="350820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t 3">
                  <a:extLst>
                    <a:ext uri="{FF2B5EF4-FFF2-40B4-BE49-F238E27FC236}">
                      <a16:creationId xmlns:a16="http://schemas.microsoft.com/office/drawing/2014/main" id="{857C2584-598E-2015-6292-84C55FB6E156}"/>
                    </a:ext>
                  </a:extLst>
                </p14:cNvPr>
                <p14:cNvContentPartPr/>
                <p14:nvPr/>
              </p14:nvContentPartPr>
              <p14:xfrm>
                <a:off x="2648289" y="1716568"/>
                <a:ext cx="1308600" cy="667800"/>
              </p14:xfrm>
            </p:contentPart>
          </mc:Choice>
          <mc:Fallback xmlns="">
            <p:pic>
              <p:nvPicPr>
                <p:cNvPr id="4" name="Inkt 3">
                  <a:extLst>
                    <a:ext uri="{FF2B5EF4-FFF2-40B4-BE49-F238E27FC236}">
                      <a16:creationId xmlns:a16="http://schemas.microsoft.com/office/drawing/2014/main" id="{857C2584-598E-2015-6292-84C55FB6E1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9649" y="1707928"/>
                  <a:ext cx="13262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t 4">
                  <a:extLst>
                    <a:ext uri="{FF2B5EF4-FFF2-40B4-BE49-F238E27FC236}">
                      <a16:creationId xmlns:a16="http://schemas.microsoft.com/office/drawing/2014/main" id="{6170A2ED-C7AB-3420-C025-FD8E8AD6952D}"/>
                    </a:ext>
                  </a:extLst>
                </p14:cNvPr>
                <p14:cNvContentPartPr/>
                <p14:nvPr/>
              </p14:nvContentPartPr>
              <p14:xfrm>
                <a:off x="2665209" y="1857688"/>
                <a:ext cx="1208160" cy="713160"/>
              </p14:xfrm>
            </p:contentPart>
          </mc:Choice>
          <mc:Fallback xmlns="">
            <p:pic>
              <p:nvPicPr>
                <p:cNvPr id="5" name="Inkt 4">
                  <a:extLst>
                    <a:ext uri="{FF2B5EF4-FFF2-40B4-BE49-F238E27FC236}">
                      <a16:creationId xmlns:a16="http://schemas.microsoft.com/office/drawing/2014/main" id="{6170A2ED-C7AB-3420-C025-FD8E8AD695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56569" y="1848688"/>
                  <a:ext cx="12258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t 8">
                  <a:extLst>
                    <a:ext uri="{FF2B5EF4-FFF2-40B4-BE49-F238E27FC236}">
                      <a16:creationId xmlns:a16="http://schemas.microsoft.com/office/drawing/2014/main" id="{CF134C08-73FD-D086-94F5-18B27BAE9DB6}"/>
                    </a:ext>
                  </a:extLst>
                </p14:cNvPr>
                <p14:cNvContentPartPr/>
                <p14:nvPr/>
              </p14:nvContentPartPr>
              <p14:xfrm>
                <a:off x="2734329" y="2682808"/>
                <a:ext cx="1054800" cy="1007640"/>
              </p14:xfrm>
            </p:contentPart>
          </mc:Choice>
          <mc:Fallback xmlns="">
            <p:pic>
              <p:nvPicPr>
                <p:cNvPr id="9" name="Inkt 8">
                  <a:extLst>
                    <a:ext uri="{FF2B5EF4-FFF2-40B4-BE49-F238E27FC236}">
                      <a16:creationId xmlns:a16="http://schemas.microsoft.com/office/drawing/2014/main" id="{CF134C08-73FD-D086-94F5-18B27BAE9D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25689" y="2673808"/>
                  <a:ext cx="10724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D6B1C863-159D-EC09-0F62-95BEDE39F47B}"/>
                    </a:ext>
                  </a:extLst>
                </p14:cNvPr>
                <p14:cNvContentPartPr/>
                <p14:nvPr/>
              </p14:nvContentPartPr>
              <p14:xfrm>
                <a:off x="2903169" y="2674168"/>
                <a:ext cx="789120" cy="105192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D6B1C863-159D-EC09-0F62-95BEDE39F4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4169" y="2665528"/>
                  <a:ext cx="8067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t 11">
                  <a:extLst>
                    <a:ext uri="{FF2B5EF4-FFF2-40B4-BE49-F238E27FC236}">
                      <a16:creationId xmlns:a16="http://schemas.microsoft.com/office/drawing/2014/main" id="{B8104AA2-A21E-FF54-4648-FA2C986682EE}"/>
                    </a:ext>
                  </a:extLst>
                </p14:cNvPr>
                <p14:cNvContentPartPr/>
                <p14:nvPr/>
              </p14:nvContentPartPr>
              <p14:xfrm>
                <a:off x="1578729" y="2760208"/>
                <a:ext cx="1091880" cy="965520"/>
              </p14:xfrm>
            </p:contentPart>
          </mc:Choice>
          <mc:Fallback xmlns="">
            <p:pic>
              <p:nvPicPr>
                <p:cNvPr id="12" name="Inkt 11">
                  <a:extLst>
                    <a:ext uri="{FF2B5EF4-FFF2-40B4-BE49-F238E27FC236}">
                      <a16:creationId xmlns:a16="http://schemas.microsoft.com/office/drawing/2014/main" id="{B8104AA2-A21E-FF54-4648-FA2C986682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9729" y="2751568"/>
                  <a:ext cx="110952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t 12">
                  <a:extLst>
                    <a:ext uri="{FF2B5EF4-FFF2-40B4-BE49-F238E27FC236}">
                      <a16:creationId xmlns:a16="http://schemas.microsoft.com/office/drawing/2014/main" id="{1B156287-FD17-6512-6C2F-60DE4C3939B5}"/>
                    </a:ext>
                  </a:extLst>
                </p14:cNvPr>
                <p14:cNvContentPartPr/>
                <p14:nvPr/>
              </p14:nvContentPartPr>
              <p14:xfrm>
                <a:off x="1610769" y="2812048"/>
                <a:ext cx="1063800" cy="842760"/>
              </p14:xfrm>
            </p:contentPart>
          </mc:Choice>
          <mc:Fallback xmlns="">
            <p:pic>
              <p:nvPicPr>
                <p:cNvPr id="13" name="Inkt 12">
                  <a:extLst>
                    <a:ext uri="{FF2B5EF4-FFF2-40B4-BE49-F238E27FC236}">
                      <a16:creationId xmlns:a16="http://schemas.microsoft.com/office/drawing/2014/main" id="{1B156287-FD17-6512-6C2F-60DE4C3939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1769" y="2803408"/>
                  <a:ext cx="108144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39B92438-D1EF-6C67-9BA5-3DE6329E16C1}"/>
                    </a:ext>
                  </a:extLst>
                </p14:cNvPr>
                <p14:cNvContentPartPr/>
                <p14:nvPr/>
              </p14:nvContentPartPr>
              <p14:xfrm>
                <a:off x="448689" y="2630968"/>
                <a:ext cx="834840" cy="105516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39B92438-D1EF-6C67-9BA5-3DE6329E16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9689" y="2621968"/>
                  <a:ext cx="852480" cy="10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35BD2AD7-539C-BAA2-FA22-8B8B2260F2E1}"/>
                    </a:ext>
                  </a:extLst>
                </p14:cNvPr>
                <p14:cNvContentPartPr/>
                <p14:nvPr/>
              </p14:nvContentPartPr>
              <p14:xfrm>
                <a:off x="491529" y="2837248"/>
                <a:ext cx="1109880" cy="89820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35BD2AD7-539C-BAA2-FA22-8B8B2260F2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2889" y="2828608"/>
                  <a:ext cx="112752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272106F6-C907-0BF6-409E-50A3B714144C}"/>
                    </a:ext>
                  </a:extLst>
                </p14:cNvPr>
                <p14:cNvContentPartPr/>
                <p14:nvPr/>
              </p14:nvContentPartPr>
              <p14:xfrm>
                <a:off x="707169" y="2001328"/>
                <a:ext cx="1804680" cy="35532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272106F6-C907-0BF6-409E-50A3B71414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169" y="1992328"/>
                  <a:ext cx="18223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t 20">
                  <a:extLst>
                    <a:ext uri="{FF2B5EF4-FFF2-40B4-BE49-F238E27FC236}">
                      <a16:creationId xmlns:a16="http://schemas.microsoft.com/office/drawing/2014/main" id="{7FB361B2-998C-36A8-BA35-A36E8A66245F}"/>
                    </a:ext>
                  </a:extLst>
                </p14:cNvPr>
                <p14:cNvContentPartPr/>
                <p14:nvPr/>
              </p14:nvContentPartPr>
              <p14:xfrm>
                <a:off x="767649" y="1894768"/>
                <a:ext cx="1920240" cy="624240"/>
              </p14:xfrm>
            </p:contentPart>
          </mc:Choice>
          <mc:Fallback xmlns="">
            <p:pic>
              <p:nvPicPr>
                <p:cNvPr id="21" name="Inkt 20">
                  <a:extLst>
                    <a:ext uri="{FF2B5EF4-FFF2-40B4-BE49-F238E27FC236}">
                      <a16:creationId xmlns:a16="http://schemas.microsoft.com/office/drawing/2014/main" id="{7FB361B2-998C-36A8-BA35-A36E8A6624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9009" y="1885768"/>
                  <a:ext cx="1937880" cy="64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336061D7-6D6A-5362-D119-4E2DFF93958E}"/>
              </a:ext>
            </a:extLst>
          </p:cNvPr>
          <p:cNvSpPr txBox="1"/>
          <p:nvPr/>
        </p:nvSpPr>
        <p:spPr>
          <a:xfrm>
            <a:off x="448688" y="4157932"/>
            <a:ext cx="56473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DIM </a:t>
            </a:r>
            <a:r>
              <a:rPr lang="nl-NL" sz="900" dirty="0" err="1"/>
              <a:t>con_id</a:t>
            </a:r>
            <a:r>
              <a:rPr lang="nl-NL" sz="900" dirty="0"/>
              <a:t> = 0 only via DBCA alleen mogelijk</a:t>
            </a:r>
          </a:p>
          <a:p>
            <a:endParaRPr lang="nl-NL" sz="900" dirty="0"/>
          </a:p>
          <a:p>
            <a:pPr marL="342900" indent="-342900">
              <a:buAutoNum type="arabicParenR"/>
            </a:pPr>
            <a:r>
              <a:rPr lang="nl-NL" sz="900" dirty="0"/>
              <a:t>DBCA altijd een issue, de infra </a:t>
            </a:r>
            <a:r>
              <a:rPr lang="nl-NL" sz="900" dirty="0" err="1"/>
              <a:t>tablespaces</a:t>
            </a:r>
            <a:r>
              <a:rPr lang="nl-NL" sz="900" dirty="0"/>
              <a:t> worden goedkoop </a:t>
            </a:r>
            <a:r>
              <a:rPr lang="nl-NL" sz="900" dirty="0" err="1"/>
              <a:t>geclooned</a:t>
            </a:r>
            <a:r>
              <a:rPr lang="nl-NL" sz="900" dirty="0"/>
              <a:t> en niet door OS gemaakt !</a:t>
            </a:r>
          </a:p>
          <a:p>
            <a:pPr marL="342900" indent="-342900">
              <a:buAutoNum type="arabicParenR"/>
            </a:pPr>
            <a:r>
              <a:rPr lang="nl-NL" sz="900" dirty="0"/>
              <a:t>Template ?? </a:t>
            </a:r>
          </a:p>
          <a:p>
            <a:pPr marL="342900" indent="-342900">
              <a:buAutoNum type="arabicParenR"/>
            </a:pPr>
            <a:r>
              <a:rPr lang="nl-NL" sz="900" dirty="0"/>
              <a:t>Oracle heeft gecommuniceerd dat Versie 19 niet meer als non PDB/CDB database te gebruiken is.  </a:t>
            </a:r>
          </a:p>
        </p:txBody>
      </p:sp>
    </p:spTree>
    <p:extLst>
      <p:ext uri="{BB962C8B-B14F-4D97-AF65-F5344CB8AC3E}">
        <p14:creationId xmlns:p14="http://schemas.microsoft.com/office/powerpoint/2010/main" val="344668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Estafette </a:t>
            </a:r>
            <a:r>
              <a:rPr lang="nl-NL" dirty="0" err="1"/>
              <a:t>parcour</a:t>
            </a:r>
            <a:r>
              <a:rPr lang="nl-NL" dirty="0"/>
              <a:t> in het Data Integratie Magazijn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4294967295"/>
          </p:nvPr>
        </p:nvSpPr>
        <p:spPr>
          <a:xfrm>
            <a:off x="0" y="6280150"/>
            <a:ext cx="284163" cy="5778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4810" b="17194"/>
          <a:stretch/>
        </p:blipFill>
        <p:spPr>
          <a:xfrm>
            <a:off x="1170938" y="1524000"/>
            <a:ext cx="9666775" cy="4770407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095555" y="997787"/>
            <a:ext cx="3519577" cy="36662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8D2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Bronontsluiting</a:t>
            </a:r>
          </a:p>
        </p:txBody>
      </p:sp>
      <p:sp>
        <p:nvSpPr>
          <p:cNvPr id="6" name="Rechthoek 5"/>
          <p:cNvSpPr/>
          <p:nvPr/>
        </p:nvSpPr>
        <p:spPr>
          <a:xfrm>
            <a:off x="4684145" y="997787"/>
            <a:ext cx="1837426" cy="366622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Integratie</a:t>
            </a:r>
          </a:p>
        </p:txBody>
      </p:sp>
      <p:sp>
        <p:nvSpPr>
          <p:cNvPr id="7" name="Rechthoek 6"/>
          <p:cNvSpPr/>
          <p:nvPr/>
        </p:nvSpPr>
        <p:spPr>
          <a:xfrm>
            <a:off x="6590584" y="997787"/>
            <a:ext cx="3588589" cy="4451232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Informatieproducten</a:t>
            </a:r>
          </a:p>
        </p:txBody>
      </p:sp>
    </p:spTree>
    <p:extLst>
      <p:ext uri="{BB962C8B-B14F-4D97-AF65-F5344CB8AC3E}">
        <p14:creationId xmlns:p14="http://schemas.microsoft.com/office/powerpoint/2010/main" val="42217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0C92D-3A86-CD77-484C-E354FB2B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60BFD74-7DC9-4CC4-1014-BF11B987D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202FB4B-EA30-CBAC-3090-7E7258E7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6446"/>
            <a:ext cx="11049000" cy="654527"/>
          </a:xfrm>
        </p:spPr>
        <p:txBody>
          <a:bodyPr/>
          <a:lstStyle/>
          <a:p>
            <a:r>
              <a:rPr lang="nl-NL" dirty="0"/>
              <a:t>Levering en toegang van data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BF4DDF2-82EF-6D68-005F-4E2FEAC71501}"/>
              </a:ext>
            </a:extLst>
          </p:cNvPr>
          <p:cNvGraphicFramePr>
            <a:graphicFrameLocks noGrp="1"/>
          </p:cNvGraphicFramePr>
          <p:nvPr/>
        </p:nvGraphicFramePr>
        <p:xfrm>
          <a:off x="1854079" y="1250317"/>
          <a:ext cx="8127996" cy="2683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063472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903831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873643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23625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2370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858510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47763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30857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58356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55538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4272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85812152"/>
                    </a:ext>
                  </a:extLst>
                </a:gridCol>
              </a:tblGrid>
              <a:tr h="518099"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Bronontsluiting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Integratie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Informatieproducten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814042"/>
                  </a:ext>
                </a:extLst>
              </a:tr>
              <a:tr h="33642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89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0436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17121"/>
                  </a:ext>
                </a:extLst>
              </a:tr>
            </a:tbl>
          </a:graphicData>
        </a:graphic>
      </p:graphicFrame>
      <p:sp>
        <p:nvSpPr>
          <p:cNvPr id="8" name="Rechthoek 7">
            <a:extLst>
              <a:ext uri="{FF2B5EF4-FFF2-40B4-BE49-F238E27FC236}">
                <a16:creationId xmlns:a16="http://schemas.microsoft.com/office/drawing/2014/main" id="{766A68B9-BE40-2AF3-564E-4DF0CD78DCA2}"/>
              </a:ext>
            </a:extLst>
          </p:cNvPr>
          <p:cNvSpPr/>
          <p:nvPr/>
        </p:nvSpPr>
        <p:spPr>
          <a:xfrm>
            <a:off x="708548" y="1250318"/>
            <a:ext cx="582685" cy="2690688"/>
          </a:xfrm>
          <a:prstGeom prst="rect">
            <a:avLst/>
          </a:prstGeom>
          <a:solidFill>
            <a:srgbClr val="BE00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Bronnen</a:t>
            </a:r>
          </a:p>
        </p:txBody>
      </p:sp>
      <p:sp>
        <p:nvSpPr>
          <p:cNvPr id="18" name="Pijl-rechts 17">
            <a:extLst>
              <a:ext uri="{FF2B5EF4-FFF2-40B4-BE49-F238E27FC236}">
                <a16:creationId xmlns:a16="http://schemas.microsoft.com/office/drawing/2014/main" id="{CE556BA0-2E7C-5D7E-E1F0-5880F5D739B5}"/>
              </a:ext>
            </a:extLst>
          </p:cNvPr>
          <p:cNvSpPr/>
          <p:nvPr/>
        </p:nvSpPr>
        <p:spPr>
          <a:xfrm rot="5400000">
            <a:off x="1708484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19" name="Pijl-rechts 18">
            <a:extLst>
              <a:ext uri="{FF2B5EF4-FFF2-40B4-BE49-F238E27FC236}">
                <a16:creationId xmlns:a16="http://schemas.microsoft.com/office/drawing/2014/main" id="{623F09C9-CB45-F29A-FC15-FBDF3E6E1359}"/>
              </a:ext>
            </a:extLst>
          </p:cNvPr>
          <p:cNvSpPr/>
          <p:nvPr/>
        </p:nvSpPr>
        <p:spPr>
          <a:xfrm rot="5400000">
            <a:off x="23544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23" name="Pijl-rechts 22">
            <a:extLst>
              <a:ext uri="{FF2B5EF4-FFF2-40B4-BE49-F238E27FC236}">
                <a16:creationId xmlns:a16="http://schemas.microsoft.com/office/drawing/2014/main" id="{DF8DBE60-5A38-3509-A9EA-4724FEE0F4FE}"/>
              </a:ext>
            </a:extLst>
          </p:cNvPr>
          <p:cNvSpPr/>
          <p:nvPr/>
        </p:nvSpPr>
        <p:spPr>
          <a:xfrm rot="5400000">
            <a:off x="3040722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24" name="Pijl-rechts 23">
            <a:extLst>
              <a:ext uri="{FF2B5EF4-FFF2-40B4-BE49-F238E27FC236}">
                <a16:creationId xmlns:a16="http://schemas.microsoft.com/office/drawing/2014/main" id="{76E62A35-F7FD-D415-81EB-80921C996C65}"/>
              </a:ext>
            </a:extLst>
          </p:cNvPr>
          <p:cNvSpPr/>
          <p:nvPr/>
        </p:nvSpPr>
        <p:spPr>
          <a:xfrm rot="5400000">
            <a:off x="3680237" y="2990849"/>
            <a:ext cx="918763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5B40FB02-F358-79E6-52BF-C565BFB07037}"/>
              </a:ext>
            </a:extLst>
          </p:cNvPr>
          <p:cNvGrpSpPr/>
          <p:nvPr/>
        </p:nvGrpSpPr>
        <p:grpSpPr>
          <a:xfrm>
            <a:off x="1287875" y="2161021"/>
            <a:ext cx="8442293" cy="300403"/>
            <a:chOff x="1287875" y="2317424"/>
            <a:chExt cx="8442293" cy="144000"/>
          </a:xfrm>
        </p:grpSpPr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6908F535-3FB0-409A-D1B3-44C36749F9A7}"/>
                </a:ext>
              </a:extLst>
            </p:cNvPr>
            <p:cNvGrpSpPr/>
            <p:nvPr/>
          </p:nvGrpSpPr>
          <p:grpSpPr>
            <a:xfrm>
              <a:off x="3330082" y="2317424"/>
              <a:ext cx="6400086" cy="144000"/>
              <a:chOff x="3330082" y="2317424"/>
              <a:chExt cx="6400086" cy="144000"/>
            </a:xfrm>
          </p:grpSpPr>
          <p:sp>
            <p:nvSpPr>
              <p:cNvPr id="27" name="Pijl-rechts 26">
                <a:extLst>
                  <a:ext uri="{FF2B5EF4-FFF2-40B4-BE49-F238E27FC236}">
                    <a16:creationId xmlns:a16="http://schemas.microsoft.com/office/drawing/2014/main" id="{DC8026DC-467D-3687-A1DF-F33D0046AF92}"/>
                  </a:ext>
                </a:extLst>
              </p:cNvPr>
              <p:cNvSpPr/>
              <p:nvPr/>
            </p:nvSpPr>
            <p:spPr>
              <a:xfrm>
                <a:off x="8724384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8" name="Pijl-rechts 27">
                <a:extLst>
                  <a:ext uri="{FF2B5EF4-FFF2-40B4-BE49-F238E27FC236}">
                    <a16:creationId xmlns:a16="http://schemas.microsoft.com/office/drawing/2014/main" id="{B71A35B7-CCA4-AC26-2F5A-57442A2A9A59}"/>
                  </a:ext>
                </a:extLst>
              </p:cNvPr>
              <p:cNvSpPr/>
              <p:nvPr/>
            </p:nvSpPr>
            <p:spPr>
              <a:xfrm>
                <a:off x="4180656" y="2324403"/>
                <a:ext cx="4773563" cy="130042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6" name="Pijl-rechts 25">
                <a:extLst>
                  <a:ext uri="{FF2B5EF4-FFF2-40B4-BE49-F238E27FC236}">
                    <a16:creationId xmlns:a16="http://schemas.microsoft.com/office/drawing/2014/main" id="{9726495A-A19F-5B02-7F3B-B62F408622EA}"/>
                  </a:ext>
                </a:extLst>
              </p:cNvPr>
              <p:cNvSpPr/>
              <p:nvPr/>
            </p:nvSpPr>
            <p:spPr>
              <a:xfrm>
                <a:off x="6027233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Pijl-rechts 12">
                <a:extLst>
                  <a:ext uri="{FF2B5EF4-FFF2-40B4-BE49-F238E27FC236}">
                    <a16:creationId xmlns:a16="http://schemas.microsoft.com/office/drawing/2014/main" id="{A27EEA5F-42B0-D0D1-D7E1-C0374568B854}"/>
                  </a:ext>
                </a:extLst>
              </p:cNvPr>
              <p:cNvSpPr/>
              <p:nvPr/>
            </p:nvSpPr>
            <p:spPr>
              <a:xfrm>
                <a:off x="3485292" y="2317424"/>
                <a:ext cx="2794959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5" name="Pijl-rechts 24">
                <a:extLst>
                  <a:ext uri="{FF2B5EF4-FFF2-40B4-BE49-F238E27FC236}">
                    <a16:creationId xmlns:a16="http://schemas.microsoft.com/office/drawing/2014/main" id="{AF655BA7-0C1A-3575-29E4-EB266A0EA2D7}"/>
                  </a:ext>
                </a:extLst>
              </p:cNvPr>
              <p:cNvSpPr/>
              <p:nvPr/>
            </p:nvSpPr>
            <p:spPr>
              <a:xfrm>
                <a:off x="3330082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9" name="Pijl-rechts 8">
              <a:extLst>
                <a:ext uri="{FF2B5EF4-FFF2-40B4-BE49-F238E27FC236}">
                  <a16:creationId xmlns:a16="http://schemas.microsoft.com/office/drawing/2014/main" id="{130BA5BC-BB46-BCC7-7061-625FC4EFF0D7}"/>
                </a:ext>
              </a:extLst>
            </p:cNvPr>
            <p:cNvSpPr/>
            <p:nvPr/>
          </p:nvSpPr>
          <p:spPr>
            <a:xfrm>
              <a:off x="1287875" y="2317424"/>
              <a:ext cx="2265577" cy="144000"/>
            </a:xfrm>
            <a:prstGeom prst="rightArrow">
              <a:avLst/>
            </a:prstGeom>
            <a:solidFill>
              <a:srgbClr val="BE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1A887BE9-31C7-8750-AE96-A6A5EF8A00F8}"/>
              </a:ext>
            </a:extLst>
          </p:cNvPr>
          <p:cNvGrpSpPr/>
          <p:nvPr/>
        </p:nvGrpSpPr>
        <p:grpSpPr>
          <a:xfrm>
            <a:off x="1295314" y="2429773"/>
            <a:ext cx="7048923" cy="317693"/>
            <a:chOff x="1295314" y="2464277"/>
            <a:chExt cx="7048923" cy="386303"/>
          </a:xfrm>
        </p:grpSpPr>
        <p:sp>
          <p:nvSpPr>
            <p:cNvPr id="30" name="Pijl-rechts 29">
              <a:extLst>
                <a:ext uri="{FF2B5EF4-FFF2-40B4-BE49-F238E27FC236}">
                  <a16:creationId xmlns:a16="http://schemas.microsoft.com/office/drawing/2014/main" id="{499C89D6-483A-D43D-5F2D-C552B53BD33E}"/>
                </a:ext>
              </a:extLst>
            </p:cNvPr>
            <p:cNvSpPr/>
            <p:nvPr/>
          </p:nvSpPr>
          <p:spPr>
            <a:xfrm>
              <a:off x="743481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Pijl-rechts 32">
              <a:extLst>
                <a:ext uri="{FF2B5EF4-FFF2-40B4-BE49-F238E27FC236}">
                  <a16:creationId xmlns:a16="http://schemas.microsoft.com/office/drawing/2014/main" id="{3DEC91E8-653C-F7E5-8765-9CB9D4355757}"/>
                </a:ext>
              </a:extLst>
            </p:cNvPr>
            <p:cNvSpPr/>
            <p:nvPr/>
          </p:nvSpPr>
          <p:spPr>
            <a:xfrm>
              <a:off x="5290713" y="2464277"/>
              <a:ext cx="243271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Pijl-rechts 31">
              <a:extLst>
                <a:ext uri="{FF2B5EF4-FFF2-40B4-BE49-F238E27FC236}">
                  <a16:creationId xmlns:a16="http://schemas.microsoft.com/office/drawing/2014/main" id="{E9C0DE22-58B0-A167-7CE3-D376A25A67CB}"/>
                </a:ext>
              </a:extLst>
            </p:cNvPr>
            <p:cNvSpPr/>
            <p:nvPr/>
          </p:nvSpPr>
          <p:spPr>
            <a:xfrm>
              <a:off x="4756035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1" name="Pijl-rechts 30">
              <a:extLst>
                <a:ext uri="{FF2B5EF4-FFF2-40B4-BE49-F238E27FC236}">
                  <a16:creationId xmlns:a16="http://schemas.microsoft.com/office/drawing/2014/main" id="{2E940DA2-FBE3-E346-0BEB-300B6E569148}"/>
                </a:ext>
              </a:extLst>
            </p:cNvPr>
            <p:cNvSpPr/>
            <p:nvPr/>
          </p:nvSpPr>
          <p:spPr>
            <a:xfrm>
              <a:off x="2686747" y="2464277"/>
              <a:ext cx="2319473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Pijl-rechts 20">
              <a:extLst>
                <a:ext uri="{FF2B5EF4-FFF2-40B4-BE49-F238E27FC236}">
                  <a16:creationId xmlns:a16="http://schemas.microsoft.com/office/drawing/2014/main" id="{2B6CA4C8-4936-A2E2-C0B6-D182D540BCD1}"/>
                </a:ext>
              </a:extLst>
            </p:cNvPr>
            <p:cNvSpPr/>
            <p:nvPr/>
          </p:nvSpPr>
          <p:spPr>
            <a:xfrm>
              <a:off x="198910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" name="Pijl-rechts 11">
              <a:extLst>
                <a:ext uri="{FF2B5EF4-FFF2-40B4-BE49-F238E27FC236}">
                  <a16:creationId xmlns:a16="http://schemas.microsoft.com/office/drawing/2014/main" id="{1231A3BE-7E0D-5FCB-61DA-2CD9707C45A6}"/>
                </a:ext>
              </a:extLst>
            </p:cNvPr>
            <p:cNvSpPr/>
            <p:nvPr/>
          </p:nvSpPr>
          <p:spPr>
            <a:xfrm>
              <a:off x="1295314" y="2464277"/>
              <a:ext cx="87918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SALT #1</a:t>
              </a:r>
            </a:p>
          </p:txBody>
        </p:sp>
      </p:grpSp>
      <p:sp>
        <p:nvSpPr>
          <p:cNvPr id="36" name="Pijl-rechts 35">
            <a:extLst>
              <a:ext uri="{FF2B5EF4-FFF2-40B4-BE49-F238E27FC236}">
                <a16:creationId xmlns:a16="http://schemas.microsoft.com/office/drawing/2014/main" id="{50892AF3-89A5-36E7-921C-0587E9C64A5E}"/>
              </a:ext>
            </a:extLst>
          </p:cNvPr>
          <p:cNvSpPr/>
          <p:nvPr/>
        </p:nvSpPr>
        <p:spPr>
          <a:xfrm rot="5400000">
            <a:off x="44173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37" name="Pijl-rechts 36">
            <a:extLst>
              <a:ext uri="{FF2B5EF4-FFF2-40B4-BE49-F238E27FC236}">
                <a16:creationId xmlns:a16="http://schemas.microsoft.com/office/drawing/2014/main" id="{F4E2DB8E-48DB-9094-FA29-B07C719C93F1}"/>
              </a:ext>
            </a:extLst>
          </p:cNvPr>
          <p:cNvSpPr/>
          <p:nvPr/>
        </p:nvSpPr>
        <p:spPr>
          <a:xfrm rot="5400000">
            <a:off x="5063386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38" name="Pijl-rechts 37">
            <a:extLst>
              <a:ext uri="{FF2B5EF4-FFF2-40B4-BE49-F238E27FC236}">
                <a16:creationId xmlns:a16="http://schemas.microsoft.com/office/drawing/2014/main" id="{3990E481-88C2-57AF-45F0-C92990DC1B8C}"/>
              </a:ext>
            </a:extLst>
          </p:cNvPr>
          <p:cNvSpPr/>
          <p:nvPr/>
        </p:nvSpPr>
        <p:spPr>
          <a:xfrm rot="5400000">
            <a:off x="5749623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39" name="Pijl-rechts 38">
            <a:extLst>
              <a:ext uri="{FF2B5EF4-FFF2-40B4-BE49-F238E27FC236}">
                <a16:creationId xmlns:a16="http://schemas.microsoft.com/office/drawing/2014/main" id="{74A90BE1-91C0-9188-1487-B88B7AAF3C11}"/>
              </a:ext>
            </a:extLst>
          </p:cNvPr>
          <p:cNvSpPr/>
          <p:nvPr/>
        </p:nvSpPr>
        <p:spPr>
          <a:xfrm rot="5400000">
            <a:off x="6389139" y="2990847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sp>
        <p:nvSpPr>
          <p:cNvPr id="40" name="Pijl-rechts 39">
            <a:extLst>
              <a:ext uri="{FF2B5EF4-FFF2-40B4-BE49-F238E27FC236}">
                <a16:creationId xmlns:a16="http://schemas.microsoft.com/office/drawing/2014/main" id="{0F20C58C-D0BD-AA0B-FA84-AFC650B966E0}"/>
              </a:ext>
            </a:extLst>
          </p:cNvPr>
          <p:cNvSpPr/>
          <p:nvPr/>
        </p:nvSpPr>
        <p:spPr>
          <a:xfrm rot="5400000">
            <a:off x="7142028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41" name="Pijl-rechts 40">
            <a:extLst>
              <a:ext uri="{FF2B5EF4-FFF2-40B4-BE49-F238E27FC236}">
                <a16:creationId xmlns:a16="http://schemas.microsoft.com/office/drawing/2014/main" id="{2B341398-17F1-C176-FC77-2388367D8344}"/>
              </a:ext>
            </a:extLst>
          </p:cNvPr>
          <p:cNvSpPr/>
          <p:nvPr/>
        </p:nvSpPr>
        <p:spPr>
          <a:xfrm rot="5400000">
            <a:off x="7822533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42" name="Pijl-rechts 41">
            <a:extLst>
              <a:ext uri="{FF2B5EF4-FFF2-40B4-BE49-F238E27FC236}">
                <a16:creationId xmlns:a16="http://schemas.microsoft.com/office/drawing/2014/main" id="{FA981154-D9A6-D7C6-0E3B-39330E5683A0}"/>
              </a:ext>
            </a:extLst>
          </p:cNvPr>
          <p:cNvSpPr/>
          <p:nvPr/>
        </p:nvSpPr>
        <p:spPr>
          <a:xfrm rot="5400000">
            <a:off x="8508770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43" name="Pijl-rechts 42">
            <a:extLst>
              <a:ext uri="{FF2B5EF4-FFF2-40B4-BE49-F238E27FC236}">
                <a16:creationId xmlns:a16="http://schemas.microsoft.com/office/drawing/2014/main" id="{2BA0BF0D-4EB4-21D3-A7BA-C8B08B83D6A6}"/>
              </a:ext>
            </a:extLst>
          </p:cNvPr>
          <p:cNvSpPr/>
          <p:nvPr/>
        </p:nvSpPr>
        <p:spPr>
          <a:xfrm rot="5400000">
            <a:off x="9148286" y="2990850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aphicFrame>
        <p:nvGraphicFramePr>
          <p:cNvPr id="48" name="Tabel 47">
            <a:extLst>
              <a:ext uri="{FF2B5EF4-FFF2-40B4-BE49-F238E27FC236}">
                <a16:creationId xmlns:a16="http://schemas.microsoft.com/office/drawing/2014/main" id="{A9AEE8E5-4A2A-E343-9A6E-039057882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49115"/>
              </p:ext>
            </p:extLst>
          </p:nvPr>
        </p:nvGraphicFramePr>
        <p:xfrm>
          <a:off x="708548" y="4057186"/>
          <a:ext cx="6518909" cy="146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830">
                  <a:extLst>
                    <a:ext uri="{9D8B030D-6E8A-4147-A177-3AD203B41FA5}">
                      <a16:colId xmlns:a16="http://schemas.microsoft.com/office/drawing/2014/main" val="3884209953"/>
                    </a:ext>
                  </a:extLst>
                </a:gridCol>
                <a:gridCol w="5492079">
                  <a:extLst>
                    <a:ext uri="{9D8B030D-6E8A-4147-A177-3AD203B41FA5}">
                      <a16:colId xmlns:a16="http://schemas.microsoft.com/office/drawing/2014/main" val="350004329"/>
                    </a:ext>
                  </a:extLst>
                </a:gridCol>
              </a:tblGrid>
              <a:tr h="366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P-regime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Alleen functie gebonden toegang of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mbv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Yellow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Enveloppe Procedure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719289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P-regime</a:t>
                      </a:r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  <a:r>
                        <a:rPr lang="nl-NL" sz="1200" baseline="0" dirty="0"/>
                        <a:t> tot gemaskeerde data</a:t>
                      </a:r>
                      <a:endParaRPr lang="nl-NL" sz="1200" dirty="0"/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22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T-regime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06028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O-regime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16591"/>
                  </a:ext>
                </a:extLst>
              </a:tr>
            </a:tbl>
          </a:graphicData>
        </a:graphic>
      </p:graphicFrame>
      <p:sp>
        <p:nvSpPr>
          <p:cNvPr id="50" name="Pijl-rechts 49">
            <a:extLst>
              <a:ext uri="{FF2B5EF4-FFF2-40B4-BE49-F238E27FC236}">
                <a16:creationId xmlns:a16="http://schemas.microsoft.com/office/drawing/2014/main" id="{A2D9E67C-E59F-56FF-EB0B-3036DE60C06D}"/>
              </a:ext>
            </a:extLst>
          </p:cNvPr>
          <p:cNvSpPr/>
          <p:nvPr/>
        </p:nvSpPr>
        <p:spPr>
          <a:xfrm>
            <a:off x="7981950" y="3988332"/>
            <a:ext cx="1409631" cy="712686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Maskeringsleutel</a:t>
            </a:r>
            <a:endParaRPr kumimoji="0" lang="nl-NL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51" name="Tabel 50">
            <a:extLst>
              <a:ext uri="{FF2B5EF4-FFF2-40B4-BE49-F238E27FC236}">
                <a16:creationId xmlns:a16="http://schemas.microsoft.com/office/drawing/2014/main" id="{065CB49B-5301-FB34-E653-17A1E315994B}"/>
              </a:ext>
            </a:extLst>
          </p:cNvPr>
          <p:cNvGraphicFramePr>
            <a:graphicFrameLocks noGrp="1"/>
          </p:cNvGraphicFramePr>
          <p:nvPr/>
        </p:nvGraphicFramePr>
        <p:xfrm>
          <a:off x="9998490" y="2145851"/>
          <a:ext cx="2052873" cy="178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873">
                  <a:extLst>
                    <a:ext uri="{9D8B030D-6E8A-4147-A177-3AD203B41FA5}">
                      <a16:colId xmlns:a16="http://schemas.microsoft.com/office/drawing/2014/main" val="2769498476"/>
                    </a:ext>
                  </a:extLst>
                </a:gridCol>
              </a:tblGrid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Ongemaskeerde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97985"/>
                  </a:ext>
                </a:extLst>
              </a:tr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01327"/>
                  </a:ext>
                </a:extLst>
              </a:tr>
            </a:tbl>
          </a:graphicData>
        </a:graphic>
      </p:graphicFrame>
      <p:grpSp>
        <p:nvGrpSpPr>
          <p:cNvPr id="54" name="Groep 53">
            <a:extLst>
              <a:ext uri="{FF2B5EF4-FFF2-40B4-BE49-F238E27FC236}">
                <a16:creationId xmlns:a16="http://schemas.microsoft.com/office/drawing/2014/main" id="{F371735D-6B3A-CC81-E19B-09E9736794A9}"/>
              </a:ext>
            </a:extLst>
          </p:cNvPr>
          <p:cNvGrpSpPr/>
          <p:nvPr/>
        </p:nvGrpSpPr>
        <p:grpSpPr>
          <a:xfrm>
            <a:off x="8316875" y="2115432"/>
            <a:ext cx="692103" cy="899526"/>
            <a:chOff x="1643051" y="5645840"/>
            <a:chExt cx="692103" cy="899526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59EE120A-92D4-D9CC-C409-2D5E6687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9EFB101-4B07-EB96-5570-4538710A5F1A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206AE87A-29B4-2D5B-EB49-3156C1DD152E}"/>
              </a:ext>
            </a:extLst>
          </p:cNvPr>
          <p:cNvGrpSpPr/>
          <p:nvPr/>
        </p:nvGrpSpPr>
        <p:grpSpPr>
          <a:xfrm>
            <a:off x="7829439" y="5685862"/>
            <a:ext cx="626022" cy="848004"/>
            <a:chOff x="7829439" y="5685862"/>
            <a:chExt cx="626022" cy="848004"/>
          </a:xfrm>
        </p:grpSpPr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22AC7AA9-4D39-7219-193E-85343C74F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9439" y="5685862"/>
              <a:ext cx="626022" cy="616771"/>
            </a:xfrm>
            <a:prstGeom prst="rect">
              <a:avLst/>
            </a:prstGeom>
          </p:spPr>
        </p:pic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DCAB8005-D0E2-4C00-5FA1-EC75A0AF6404}"/>
                </a:ext>
              </a:extLst>
            </p:cNvPr>
            <p:cNvSpPr txBox="1"/>
            <p:nvPr/>
          </p:nvSpPr>
          <p:spPr>
            <a:xfrm>
              <a:off x="7939510" y="630303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Idle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6BCD4003-FEDF-D9B4-7821-0CD015CD5CCC}"/>
              </a:ext>
            </a:extLst>
          </p:cNvPr>
          <p:cNvGrpSpPr/>
          <p:nvPr/>
        </p:nvGrpSpPr>
        <p:grpSpPr>
          <a:xfrm>
            <a:off x="10003836" y="5742328"/>
            <a:ext cx="837087" cy="762786"/>
            <a:chOff x="10003836" y="5742328"/>
            <a:chExt cx="837087" cy="762786"/>
          </a:xfrm>
        </p:grpSpPr>
        <p:pic>
          <p:nvPicPr>
            <p:cNvPr id="47" name="Afbeelding 46">
              <a:extLst>
                <a:ext uri="{FF2B5EF4-FFF2-40B4-BE49-F238E27FC236}">
                  <a16:creationId xmlns:a16="http://schemas.microsoft.com/office/drawing/2014/main" id="{0F9F78AB-F08E-CD64-8002-F0A5DF703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3836" y="5742328"/>
              <a:ext cx="837087" cy="572206"/>
            </a:xfrm>
            <a:prstGeom prst="rect">
              <a:avLst/>
            </a:prstGeom>
          </p:spPr>
        </p:pic>
        <p:sp>
          <p:nvSpPr>
            <p:cNvPr id="53" name="Tekstvak 52">
              <a:extLst>
                <a:ext uri="{FF2B5EF4-FFF2-40B4-BE49-F238E27FC236}">
                  <a16:creationId xmlns:a16="http://schemas.microsoft.com/office/drawing/2014/main" id="{74560DDC-5A9B-28F5-DE78-3FAEF59C2A21}"/>
                </a:ext>
              </a:extLst>
            </p:cNvPr>
            <p:cNvSpPr txBox="1"/>
            <p:nvPr/>
          </p:nvSpPr>
          <p:spPr>
            <a:xfrm>
              <a:off x="10184568" y="6274282"/>
              <a:ext cx="5389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>
                  <a:solidFill>
                    <a:srgbClr val="FF0000"/>
                  </a:solidFill>
                </a:rPr>
                <a:t>Active</a:t>
              </a:r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27091EA2-301E-43D0-503D-9196D012C2C7}"/>
              </a:ext>
            </a:extLst>
          </p:cNvPr>
          <p:cNvGrpSpPr/>
          <p:nvPr/>
        </p:nvGrpSpPr>
        <p:grpSpPr>
          <a:xfrm>
            <a:off x="2793957" y="2121964"/>
            <a:ext cx="692103" cy="899526"/>
            <a:chOff x="1643051" y="5645840"/>
            <a:chExt cx="692103" cy="899526"/>
          </a:xfrm>
        </p:grpSpPr>
        <p:pic>
          <p:nvPicPr>
            <p:cNvPr id="56" name="Afbeelding 55">
              <a:extLst>
                <a:ext uri="{FF2B5EF4-FFF2-40B4-BE49-F238E27FC236}">
                  <a16:creationId xmlns:a16="http://schemas.microsoft.com/office/drawing/2014/main" id="{E9B80EB4-2CA8-F197-493F-C5383E9BE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57" name="Tekstvak 56">
              <a:extLst>
                <a:ext uri="{FF2B5EF4-FFF2-40B4-BE49-F238E27FC236}">
                  <a16:creationId xmlns:a16="http://schemas.microsoft.com/office/drawing/2014/main" id="{D05F5AE3-37E3-2832-6203-F24EF2C4BC77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ep 57">
            <a:extLst>
              <a:ext uri="{FF2B5EF4-FFF2-40B4-BE49-F238E27FC236}">
                <a16:creationId xmlns:a16="http://schemas.microsoft.com/office/drawing/2014/main" id="{4A7B2895-9252-1C67-0471-1596500FE979}"/>
              </a:ext>
            </a:extLst>
          </p:cNvPr>
          <p:cNvGrpSpPr/>
          <p:nvPr/>
        </p:nvGrpSpPr>
        <p:grpSpPr>
          <a:xfrm>
            <a:off x="5522281" y="2018784"/>
            <a:ext cx="692103" cy="899526"/>
            <a:chOff x="1643051" y="5645840"/>
            <a:chExt cx="692103" cy="899526"/>
          </a:xfrm>
        </p:grpSpPr>
        <p:pic>
          <p:nvPicPr>
            <p:cNvPr id="59" name="Afbeelding 58">
              <a:extLst>
                <a:ext uri="{FF2B5EF4-FFF2-40B4-BE49-F238E27FC236}">
                  <a16:creationId xmlns:a16="http://schemas.microsoft.com/office/drawing/2014/main" id="{DAFB3DEA-28A4-1A7A-D129-A6ADB3DB5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CC5C8B8C-773D-CD39-B758-836E9EBA1DCB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Tekstvak 60">
            <a:extLst>
              <a:ext uri="{FF2B5EF4-FFF2-40B4-BE49-F238E27FC236}">
                <a16:creationId xmlns:a16="http://schemas.microsoft.com/office/drawing/2014/main" id="{9DA91763-AAB9-19C0-C15C-77EA1CF4E48E}"/>
              </a:ext>
            </a:extLst>
          </p:cNvPr>
          <p:cNvSpPr txBox="1"/>
          <p:nvPr/>
        </p:nvSpPr>
        <p:spPr>
          <a:xfrm>
            <a:off x="874574" y="5795515"/>
            <a:ext cx="425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Database Status </a:t>
            </a:r>
            <a:r>
              <a:rPr lang="nl-NL" dirty="0" err="1"/>
              <a:t>Wait</a:t>
            </a:r>
            <a:r>
              <a:rPr lang="nl-NL" dirty="0"/>
              <a:t> = </a:t>
            </a:r>
            <a:r>
              <a:rPr lang="nl-NL" dirty="0" err="1"/>
              <a:t>defcon</a:t>
            </a:r>
            <a:r>
              <a:rPr lang="nl-NL" dirty="0"/>
              <a:t> 1 </a:t>
            </a:r>
          </a:p>
        </p:txBody>
      </p:sp>
      <p:grpSp>
        <p:nvGrpSpPr>
          <p:cNvPr id="62" name="Groep 61">
            <a:extLst>
              <a:ext uri="{FF2B5EF4-FFF2-40B4-BE49-F238E27FC236}">
                <a16:creationId xmlns:a16="http://schemas.microsoft.com/office/drawing/2014/main" id="{D10DE0FC-A5F3-FF13-934F-96A77B86EFC2}"/>
              </a:ext>
            </a:extLst>
          </p:cNvPr>
          <p:cNvGrpSpPr/>
          <p:nvPr/>
        </p:nvGrpSpPr>
        <p:grpSpPr>
          <a:xfrm>
            <a:off x="4902639" y="5633939"/>
            <a:ext cx="692103" cy="899526"/>
            <a:chOff x="1643051" y="5645840"/>
            <a:chExt cx="692103" cy="899526"/>
          </a:xfrm>
        </p:grpSpPr>
        <p:pic>
          <p:nvPicPr>
            <p:cNvPr id="63" name="Afbeelding 62">
              <a:extLst>
                <a:ext uri="{FF2B5EF4-FFF2-40B4-BE49-F238E27FC236}">
                  <a16:creationId xmlns:a16="http://schemas.microsoft.com/office/drawing/2014/main" id="{531FF388-6CE1-8130-E878-DFACBC7B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24579DA3-5679-35AE-5910-33C87AAE63DE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E3054700-EC3F-2D99-7124-488F1E19DF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10422380" y="4915949"/>
            <a:ext cx="609143" cy="8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6E4A2321-0432-F1D2-1514-93D34CC0D282}"/>
              </a:ext>
            </a:extLst>
          </p:cNvPr>
          <p:cNvSpPr txBox="1"/>
          <p:nvPr/>
        </p:nvSpPr>
        <p:spPr>
          <a:xfrm>
            <a:off x="10604019" y="4513277"/>
            <a:ext cx="9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/>
              <a:t>Te weinig voorkomend</a:t>
            </a:r>
            <a:endParaRPr lang="nl-NL" sz="900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6414C1DF-4592-84AA-76DE-E88E18B28AD9}"/>
              </a:ext>
            </a:extLst>
          </p:cNvPr>
          <p:cNvSpPr txBox="1"/>
          <p:nvPr/>
        </p:nvSpPr>
        <p:spPr>
          <a:xfrm>
            <a:off x="7694434" y="4976070"/>
            <a:ext cx="9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Te weinig voorkomend</a:t>
            </a: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252CD60C-6789-30F5-CE84-B5B1BE39584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8142450" y="5345402"/>
            <a:ext cx="4823" cy="3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2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D36B3FB-0A7E-85EE-76D7-C622B81AFD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Top10 </a:t>
            </a:r>
            <a:r>
              <a:rPr lang="en-GB" dirty="0" err="1"/>
              <a:t>sql</a:t>
            </a:r>
            <a:r>
              <a:rPr lang="en-GB" dirty="0"/>
              <a:t> (</a:t>
            </a:r>
            <a:r>
              <a:rPr lang="en-GB" dirty="0" err="1"/>
              <a:t>waitstates</a:t>
            </a:r>
            <a:r>
              <a:rPr lang="en-GB" dirty="0"/>
              <a:t>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CFDD1C4-BC7B-1E56-AA87-530FE4BDC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A989DE2-86E9-4ED8-5A65-D04EF101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8" y="0"/>
            <a:ext cx="11490386" cy="4578354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CD510D3-4818-A69E-66D5-2F6556B7E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234293"/>
              </p:ext>
            </p:extLst>
          </p:nvPr>
        </p:nvGraphicFramePr>
        <p:xfrm>
          <a:off x="3338424" y="5537370"/>
          <a:ext cx="1586246" cy="59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3" imgW="1733400" imgH="387000" progId="Package">
                  <p:embed/>
                </p:oleObj>
              </mc:Choice>
              <mc:Fallback>
                <p:oleObj name="Packager Shell-object" showAsIcon="1" r:id="rId3" imgW="1733400" imgH="3870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D4380E4-3C99-3FFE-B8B9-A21A393AC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8424" y="5537370"/>
                        <a:ext cx="1586246" cy="599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kstvak 16">
            <a:extLst>
              <a:ext uri="{FF2B5EF4-FFF2-40B4-BE49-F238E27FC236}">
                <a16:creationId xmlns:a16="http://schemas.microsoft.com/office/drawing/2014/main" id="{CA091BBA-4051-43E4-C9B6-BBCFBA857224}"/>
              </a:ext>
            </a:extLst>
          </p:cNvPr>
          <p:cNvSpPr txBox="1"/>
          <p:nvPr/>
        </p:nvSpPr>
        <p:spPr>
          <a:xfrm>
            <a:off x="571500" y="5609848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Show me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7025647C-338B-CAF6-E002-8574F0AA01B8}"/>
              </a:ext>
            </a:extLst>
          </p:cNvPr>
          <p:cNvCxnSpPr>
            <a:cxnSpLocks/>
          </p:cNvCxnSpPr>
          <p:nvPr/>
        </p:nvCxnSpPr>
        <p:spPr>
          <a:xfrm>
            <a:off x="1916247" y="5816877"/>
            <a:ext cx="117185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52CD3577-76ED-21CC-2D96-340E34FEAE16}"/>
              </a:ext>
            </a:extLst>
          </p:cNvPr>
          <p:cNvSpPr txBox="1"/>
          <p:nvPr/>
        </p:nvSpPr>
        <p:spPr>
          <a:xfrm>
            <a:off x="5645020" y="5161775"/>
            <a:ext cx="5906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PDIM Performance onderzoek: o.b.v. metingen van het ADDM systeem in 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De </a:t>
            </a:r>
            <a:r>
              <a:rPr lang="nl-NL" sz="1100" dirty="0" err="1"/>
              <a:t>oracle</a:t>
            </a:r>
            <a:r>
              <a:rPr lang="nl-NL" sz="1100" dirty="0"/>
              <a:t>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Periode 15-01-2024 t/m/ 4-2-2024.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Alle </a:t>
            </a:r>
            <a:r>
              <a:rPr lang="nl-NL" sz="1100" dirty="0" err="1"/>
              <a:t>sql</a:t>
            </a:r>
            <a:r>
              <a:rPr lang="nl-NL" sz="1100" dirty="0"/>
              <a:t> die op de database zijn afgevuurd tijdens dit interval.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/>
              <a:t>Elk </a:t>
            </a:r>
            <a:r>
              <a:rPr lang="nl-NL" sz="1100" dirty="0" err="1"/>
              <a:t>sql</a:t>
            </a:r>
            <a:r>
              <a:rPr lang="nl-NL" sz="1100" dirty="0"/>
              <a:t> statement heeft een </a:t>
            </a:r>
            <a:r>
              <a:rPr lang="nl-NL" sz="1100" dirty="0" err="1"/>
              <a:t>sql_id</a:t>
            </a:r>
            <a:r>
              <a:rPr lang="nl-NL" sz="1100" dirty="0"/>
              <a:t> gekregen en is in delen van de </a:t>
            </a:r>
            <a:r>
              <a:rPr lang="nl-NL" sz="1100" dirty="0" err="1"/>
              <a:t>datadicutionary</a:t>
            </a:r>
            <a:r>
              <a:rPr lang="nl-NL" sz="1100" dirty="0"/>
              <a:t> opvraagbaar.</a:t>
            </a:r>
          </a:p>
          <a:p>
            <a:r>
              <a:rPr lang="nl-NL" sz="1100" dirty="0"/>
              <a:t> </a:t>
            </a:r>
          </a:p>
          <a:p>
            <a:endParaRPr lang="nl-NL" sz="1100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13D1D4D6-1584-808E-CD4D-0660F9812D56}"/>
              </a:ext>
            </a:extLst>
          </p:cNvPr>
          <p:cNvSpPr txBox="1"/>
          <p:nvPr/>
        </p:nvSpPr>
        <p:spPr>
          <a:xfrm>
            <a:off x="713264" y="4698090"/>
            <a:ext cx="952121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900" dirty="0"/>
              <a:t>Documentatie m.b.t. </a:t>
            </a:r>
            <a:r>
              <a:rPr lang="nl-NL" sz="900" dirty="0" err="1"/>
              <a:t>Waitstates</a:t>
            </a:r>
            <a:r>
              <a:rPr lang="nl-NL" sz="900" dirty="0"/>
              <a:t> in de database !</a:t>
            </a:r>
            <a:br>
              <a:rPr lang="nl-NL" sz="900" dirty="0"/>
            </a:br>
            <a:r>
              <a:rPr lang="nl-NL" sz="900" b="1" i="1" dirty="0"/>
              <a:t>https://docs.oracle.com/en/database/oracle/oracle-database/19/refrn/oracle-wait-events.html#GUID-03BFEEFB-1020-4F3F-8CF8-A23E7026684B</a:t>
            </a:r>
          </a:p>
        </p:txBody>
      </p:sp>
    </p:spTree>
    <p:extLst>
      <p:ext uri="{BB962C8B-B14F-4D97-AF65-F5344CB8AC3E}">
        <p14:creationId xmlns:p14="http://schemas.microsoft.com/office/powerpoint/2010/main" val="174792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A6877A-A613-4C87-4C1E-EF3A56B137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pagina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top 10 </a:t>
            </a:r>
            <a:r>
              <a:rPr lang="en-GB" dirty="0" err="1"/>
              <a:t>begint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F48C1F-D9F1-0CFF-D75A-667AA0707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5AFF38-EA32-2421-6C62-A61A9ED4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47" y="461570"/>
            <a:ext cx="4520907" cy="40089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6D65DA-58C6-0302-545F-CB7B51B4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70" y="415535"/>
            <a:ext cx="4105068" cy="363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9CE8C63-0696-476F-52A4-B40196283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13" y="5091645"/>
            <a:ext cx="916742" cy="680659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54DE0DD1-75F2-9335-15F9-F3FD6AE51B8F}"/>
              </a:ext>
            </a:extLst>
          </p:cNvPr>
          <p:cNvSpPr txBox="1"/>
          <p:nvPr/>
        </p:nvSpPr>
        <p:spPr>
          <a:xfrm>
            <a:off x="2009955" y="5296619"/>
            <a:ext cx="62455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Tsunami icon, Wordt gebruik om een causaal verband duidelijk te maken dat de </a:t>
            </a:r>
            <a:r>
              <a:rPr lang="nl-NL" sz="1000" dirty="0" err="1"/>
              <a:t>session</a:t>
            </a:r>
            <a:r>
              <a:rPr lang="nl-NL" sz="1000" dirty="0"/>
              <a:t> </a:t>
            </a:r>
            <a:r>
              <a:rPr lang="nl-NL" sz="1000" dirty="0" err="1"/>
              <a:t>usage</a:t>
            </a:r>
            <a:r>
              <a:rPr lang="nl-NL" sz="1000" dirty="0"/>
              <a:t> door </a:t>
            </a:r>
            <a:r>
              <a:rPr lang="nl-NL" sz="1000" dirty="0" err="1"/>
              <a:t>Datstage</a:t>
            </a:r>
            <a:r>
              <a:rPr lang="nl-NL" sz="1000" dirty="0"/>
              <a:t> workflow </a:t>
            </a:r>
            <a:r>
              <a:rPr lang="nl-NL" sz="1000" dirty="0" err="1"/>
              <a:t>programming</a:t>
            </a:r>
            <a:r>
              <a:rPr lang="nl-NL" sz="1000" dirty="0"/>
              <a:t> de </a:t>
            </a:r>
            <a:r>
              <a:rPr lang="nl-NL" sz="1000" dirty="0" err="1"/>
              <a:t>wait</a:t>
            </a:r>
            <a:r>
              <a:rPr lang="nl-NL" sz="1000" dirty="0"/>
              <a:t> </a:t>
            </a:r>
            <a:r>
              <a:rPr lang="nl-NL" sz="1000" dirty="0" err="1"/>
              <a:t>states</a:t>
            </a:r>
            <a:r>
              <a:rPr lang="nl-NL" sz="1000" dirty="0"/>
              <a:t> </a:t>
            </a:r>
            <a:r>
              <a:rPr lang="nl-NL" sz="1000" dirty="0" err="1"/>
              <a:t>creert</a:t>
            </a:r>
            <a:r>
              <a:rPr lang="nl-NL" sz="1000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313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BF2F601-758D-12B7-C304-F9BA6A48A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9658C50-44FB-26AE-96E2-18C1B0100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34C64C-022A-5757-F2A4-C3CACB79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8" y="1144348"/>
            <a:ext cx="6100643" cy="435067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6C174CA-B0B0-E4F5-BA9E-088BF366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50" y="1144348"/>
            <a:ext cx="5301959" cy="300082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75DAC02-022A-C5D0-C994-178C21A87666}"/>
              </a:ext>
            </a:extLst>
          </p:cNvPr>
          <p:cNvSpPr txBox="1"/>
          <p:nvPr/>
        </p:nvSpPr>
        <p:spPr>
          <a:xfrm>
            <a:off x="1656271" y="638355"/>
            <a:ext cx="803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Oracle DWH Database gebruik makend van zijn MPP </a:t>
            </a:r>
            <a:r>
              <a:rPr lang="nl-NL" dirty="0" err="1"/>
              <a:t>capability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48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4C3D4FE-10FD-32AE-80C7-5A017E5DC7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8CF78FD-A868-4E2C-11D1-80FCB3E77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22C0CBB-6533-D5C0-244E-6CE7E2947815}"/>
              </a:ext>
            </a:extLst>
          </p:cNvPr>
          <p:cNvSpPr txBox="1"/>
          <p:nvPr/>
        </p:nvSpPr>
        <p:spPr>
          <a:xfrm>
            <a:off x="477845" y="388195"/>
            <a:ext cx="6952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i="1" dirty="0"/>
              <a:t>Begin van de presentatie van de Top 10 </a:t>
            </a:r>
          </a:p>
          <a:p>
            <a:endParaRPr lang="nl-NL" dirty="0"/>
          </a:p>
          <a:p>
            <a:r>
              <a:rPr lang="nl-NL" dirty="0"/>
              <a:t>Criteria:</a:t>
            </a:r>
          </a:p>
          <a:p>
            <a:pPr marL="342900" indent="-342900">
              <a:buAutoNum type="arabicParenR"/>
            </a:pPr>
            <a:r>
              <a:rPr lang="nl-NL" dirty="0"/>
              <a:t>Zijn er MPP events te ontdekken.</a:t>
            </a:r>
          </a:p>
          <a:p>
            <a:pPr marL="342900" indent="-342900">
              <a:buAutoNum type="arabicParenR"/>
            </a:pPr>
            <a:r>
              <a:rPr lang="nl-NL" dirty="0"/>
              <a:t>Systematische tekortkoming aantonend ETL of Database inrichting. </a:t>
            </a:r>
          </a:p>
          <a:p>
            <a:r>
              <a:rPr lang="nl-NL" dirty="0"/>
              <a:t>    Root </a:t>
            </a:r>
            <a:r>
              <a:rPr lang="nl-NL" dirty="0" err="1"/>
              <a:t>cause</a:t>
            </a:r>
            <a:r>
              <a:rPr lang="nl-NL" dirty="0"/>
              <a:t> voor de ophoping </a:t>
            </a:r>
            <a:r>
              <a:rPr lang="nl-NL" dirty="0" err="1"/>
              <a:t>wait</a:t>
            </a:r>
            <a:r>
              <a:rPr lang="nl-NL" dirty="0"/>
              <a:t> events.</a:t>
            </a:r>
          </a:p>
          <a:p>
            <a:r>
              <a:rPr lang="nl-NL" dirty="0"/>
              <a:t>3) In het meetinterval zijn veel </a:t>
            </a:r>
            <a:r>
              <a:rPr lang="nl-NL" dirty="0" err="1"/>
              <a:t>geschedulede</a:t>
            </a:r>
            <a:r>
              <a:rPr lang="nl-NL" dirty="0"/>
              <a:t> loads niet     operationeel door diverse redenen.</a:t>
            </a:r>
          </a:p>
          <a:p>
            <a:r>
              <a:rPr lang="nl-NL" dirty="0"/>
              <a:t>4) De events die doorlopen en wel gemeten kunnen worden, hebben generieke tekortkomingen die via een reproduceerbare aanpak opgelost kunnen worden. </a:t>
            </a:r>
          </a:p>
          <a:p>
            <a:r>
              <a:rPr lang="nl-NL" dirty="0"/>
              <a:t>Doel, elimineren van specifieke </a:t>
            </a:r>
            <a:r>
              <a:rPr lang="nl-NL" dirty="0" err="1"/>
              <a:t>wait</a:t>
            </a:r>
            <a:r>
              <a:rPr lang="nl-NL" dirty="0"/>
              <a:t> events. </a:t>
            </a:r>
            <a:br>
              <a:rPr lang="nl-NL" dirty="0"/>
            </a:br>
            <a:r>
              <a:rPr lang="nl-NL" dirty="0"/>
              <a:t>5) Worden door AWR in top 10 gezet van het onderzoeksinterval.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40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99E13CA-E481-A6E2-D07B-7415930941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5029" y="6280563"/>
            <a:ext cx="6943249" cy="577438"/>
          </a:xfrm>
        </p:spPr>
        <p:txBody>
          <a:bodyPr/>
          <a:lstStyle/>
          <a:p>
            <a:r>
              <a:rPr lang="en-GB" dirty="0"/>
              <a:t>SQL no1     Explain plan instability and diverse </a:t>
            </a:r>
            <a:r>
              <a:rPr lang="en-GB" dirty="0" err="1"/>
              <a:t>vermijdbare</a:t>
            </a:r>
            <a:r>
              <a:rPr lang="en-GB" dirty="0"/>
              <a:t> WAIT States.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A250895-D2A5-A2D4-DDCC-8E689716B2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9088DF4-8179-D3CB-CFA0-8EEB556D39B9}"/>
              </a:ext>
            </a:extLst>
          </p:cNvPr>
          <p:cNvSpPr txBox="1"/>
          <p:nvPr/>
        </p:nvSpPr>
        <p:spPr>
          <a:xfrm>
            <a:off x="232913" y="198408"/>
            <a:ext cx="443397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err="1"/>
              <a:t>Finding</a:t>
            </a:r>
            <a:r>
              <a:rPr lang="nl-NL" sz="800" dirty="0"/>
              <a:t> 1: Top SQL Statements</a:t>
            </a:r>
          </a:p>
          <a:p>
            <a:r>
              <a:rPr lang="nl-NL" sz="800" dirty="0"/>
              <a:t>Impact is 1.54 </a:t>
            </a:r>
            <a:r>
              <a:rPr lang="nl-NL" sz="800" dirty="0" err="1"/>
              <a:t>active</a:t>
            </a:r>
            <a:r>
              <a:rPr lang="nl-NL" sz="800" dirty="0"/>
              <a:t> </a:t>
            </a:r>
            <a:r>
              <a:rPr lang="nl-NL" sz="800" dirty="0" err="1"/>
              <a:t>sessions</a:t>
            </a:r>
            <a:r>
              <a:rPr lang="nl-NL" sz="800" dirty="0"/>
              <a:t>, </a:t>
            </a:r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63.3% of </a:t>
            </a:r>
            <a:r>
              <a:rPr lang="nl-NL" sz="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total</a:t>
            </a:r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--------------------------------------------------------</a:t>
            </a:r>
          </a:p>
          <a:p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SQL statements </a:t>
            </a:r>
            <a:r>
              <a:rPr lang="nl-NL" sz="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consuming</a:t>
            </a:r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significant database time </a:t>
            </a:r>
            <a:r>
              <a:rPr lang="nl-NL" sz="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were</a:t>
            </a:r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found. These</a:t>
            </a:r>
          </a:p>
          <a:p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statements offer a </a:t>
            </a:r>
            <a:r>
              <a:rPr lang="nl-NL" sz="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good</a:t>
            </a:r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opportunity </a:t>
            </a:r>
            <a:r>
              <a:rPr lang="nl-NL" sz="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performance </a:t>
            </a:r>
            <a:r>
              <a:rPr lang="nl-NL" sz="8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improvement</a:t>
            </a:r>
            <a:r>
              <a:rPr lang="nl-NL" sz="8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nl-NL" sz="800" dirty="0"/>
          </a:p>
          <a:p>
            <a:r>
              <a:rPr lang="nl-NL" sz="800" dirty="0" err="1"/>
              <a:t>Recommendation</a:t>
            </a:r>
            <a:r>
              <a:rPr lang="nl-NL" sz="800" dirty="0"/>
              <a:t> 1: SQL </a:t>
            </a:r>
            <a:r>
              <a:rPr lang="nl-NL" sz="800" dirty="0" err="1"/>
              <a:t>Tuning</a:t>
            </a:r>
            <a:endParaRPr lang="nl-NL" sz="800" dirty="0"/>
          </a:p>
          <a:p>
            <a:r>
              <a:rPr lang="nl-NL" sz="800" dirty="0" err="1"/>
              <a:t>Estimated</a:t>
            </a:r>
            <a:r>
              <a:rPr lang="nl-NL" sz="800" dirty="0"/>
              <a:t> benefit is 1.05 </a:t>
            </a:r>
            <a:r>
              <a:rPr lang="nl-NL" sz="800" dirty="0" err="1"/>
              <a:t>active</a:t>
            </a:r>
            <a:r>
              <a:rPr lang="nl-NL" sz="800" dirty="0"/>
              <a:t> </a:t>
            </a:r>
            <a:r>
              <a:rPr lang="nl-NL" sz="800" dirty="0" err="1"/>
              <a:t>sessions</a:t>
            </a:r>
            <a:r>
              <a:rPr lang="nl-NL" sz="800" dirty="0"/>
              <a:t>, 43.32% of </a:t>
            </a:r>
            <a:r>
              <a:rPr lang="nl-NL" sz="800" dirty="0" err="1"/>
              <a:t>total</a:t>
            </a:r>
            <a:r>
              <a:rPr lang="nl-NL" sz="800" dirty="0"/>
              <a:t> </a:t>
            </a:r>
            <a:r>
              <a:rPr lang="nl-NL" sz="800" dirty="0" err="1"/>
              <a:t>activity</a:t>
            </a:r>
            <a:r>
              <a:rPr lang="nl-NL" sz="800" dirty="0"/>
              <a:t>.</a:t>
            </a:r>
          </a:p>
          <a:p>
            <a:r>
              <a:rPr lang="nl-NL" sz="800" dirty="0"/>
              <a:t>--------------------------------------------------------------------</a:t>
            </a:r>
          </a:p>
          <a:p>
            <a:r>
              <a:rPr lang="nl-NL" sz="800" dirty="0"/>
              <a:t>Action</a:t>
            </a:r>
          </a:p>
          <a:p>
            <a:r>
              <a:rPr lang="nl-NL" sz="800" dirty="0"/>
              <a:t>Run SQL </a:t>
            </a:r>
            <a:r>
              <a:rPr lang="nl-NL" sz="800" dirty="0" err="1"/>
              <a:t>Tuning</a:t>
            </a:r>
            <a:r>
              <a:rPr lang="nl-NL" sz="800" dirty="0"/>
              <a:t> Advisor on </a:t>
            </a:r>
            <a:r>
              <a:rPr lang="nl-NL" sz="800" dirty="0" err="1"/>
              <a:t>the</a:t>
            </a:r>
            <a:r>
              <a:rPr lang="nl-NL" sz="800" dirty="0"/>
              <a:t> INSERT statement with SQL_ID</a:t>
            </a:r>
          </a:p>
          <a:p>
            <a:r>
              <a:rPr lang="nl-NL" sz="800" dirty="0"/>
              <a:t>"0zv45mx5cxuuv".</a:t>
            </a:r>
          </a:p>
          <a:p>
            <a:r>
              <a:rPr lang="nl-NL" sz="800" dirty="0" err="1"/>
              <a:t>Related</a:t>
            </a:r>
            <a:r>
              <a:rPr lang="nl-NL" sz="800" dirty="0"/>
              <a:t> Object</a:t>
            </a:r>
          </a:p>
          <a:p>
            <a:r>
              <a:rPr lang="nl-NL" sz="800" dirty="0"/>
              <a:t>SQL statement with SQL_ID 0zv45mx5cxuuv.</a:t>
            </a:r>
          </a:p>
          <a:p>
            <a:r>
              <a:rPr lang="nl-NL" sz="800" dirty="0"/>
              <a:t>/* SQL </a:t>
            </a:r>
            <a:r>
              <a:rPr lang="nl-NL" sz="800" dirty="0" err="1"/>
              <a:t>Analyze</a:t>
            </a:r>
            <a:r>
              <a:rPr lang="nl-NL" sz="800" dirty="0"/>
              <a:t>(2438,1) */ </a:t>
            </a:r>
            <a:r>
              <a:rPr lang="nl-NL" sz="800" dirty="0" err="1"/>
              <a:t>insert</a:t>
            </a:r>
            <a:r>
              <a:rPr lang="nl-NL" sz="800" dirty="0"/>
              <a:t> into</a:t>
            </a:r>
          </a:p>
          <a:p>
            <a:r>
              <a:rPr lang="nl-NL" sz="800" dirty="0"/>
              <a:t>INT_URS_AG_PO.INT_TEMP_RECHTDATUM_WAJONG_TB</a:t>
            </a:r>
          </a:p>
          <a:p>
            <a:r>
              <a:rPr lang="nl-NL" sz="800" dirty="0"/>
              <a:t>with </a:t>
            </a:r>
            <a:r>
              <a:rPr lang="nl-NL" sz="800" dirty="0" err="1"/>
              <a:t>base_filtered</a:t>
            </a:r>
            <a:r>
              <a:rPr lang="nl-NL" sz="800" dirty="0"/>
              <a:t> as</a:t>
            </a:r>
          </a:p>
          <a:p>
            <a:r>
              <a:rPr lang="nl-NL" sz="800" dirty="0"/>
              <a:t>(select /*+ </a:t>
            </a:r>
            <a:r>
              <a:rPr lang="nl-NL" sz="800" dirty="0" err="1"/>
              <a:t>materialize</a:t>
            </a:r>
            <a:r>
              <a:rPr lang="nl-NL" sz="800" dirty="0"/>
              <a:t> */ * from</a:t>
            </a:r>
          </a:p>
          <a:p>
            <a:r>
              <a:rPr lang="nl-NL" sz="800" dirty="0"/>
              <a:t>INT_URS_AG_PO.INT_TEMP_STATUSRECHT_WAJONG_TB where CODE_OVERDRACHT = 6)</a:t>
            </a:r>
          </a:p>
          <a:p>
            <a:r>
              <a:rPr lang="nl-NL" sz="800" dirty="0"/>
              <a:t>select</a:t>
            </a:r>
          </a:p>
          <a:p>
            <a:r>
              <a:rPr lang="nl-NL" sz="800" dirty="0" err="1"/>
              <a:t>bron.VOLGNUMMER_GEVAL</a:t>
            </a:r>
            <a:endParaRPr lang="nl-NL" sz="800" dirty="0"/>
          </a:p>
          <a:p>
            <a:r>
              <a:rPr lang="nl-NL" sz="800" dirty="0"/>
              <a:t>, </a:t>
            </a:r>
            <a:r>
              <a:rPr lang="nl-NL" sz="800" dirty="0" err="1"/>
              <a:t>bron.BEGINDATUM_SPEC</a:t>
            </a:r>
            <a:endParaRPr lang="nl-NL" sz="800" dirty="0"/>
          </a:p>
          <a:p>
            <a:r>
              <a:rPr lang="nl-NL" sz="800" dirty="0"/>
              <a:t>, </a:t>
            </a:r>
            <a:r>
              <a:rPr lang="nl-NL" sz="800" dirty="0" err="1"/>
              <a:t>bron.AFG_DATUM_OVERDRACHT</a:t>
            </a:r>
            <a:endParaRPr lang="nl-NL" sz="800" dirty="0"/>
          </a:p>
          <a:p>
            <a:r>
              <a:rPr lang="nl-NL" sz="800" dirty="0"/>
              <a:t>, </a:t>
            </a:r>
            <a:r>
              <a:rPr lang="nl-NL" sz="800" dirty="0" err="1"/>
              <a:t>bron.VOLGNUMMER_SPEC</a:t>
            </a:r>
            <a:endParaRPr lang="nl-NL" sz="800" dirty="0"/>
          </a:p>
          <a:p>
            <a:r>
              <a:rPr lang="nl-NL" sz="800" dirty="0"/>
              <a:t>, </a:t>
            </a:r>
            <a:r>
              <a:rPr lang="nl-NL" sz="800" dirty="0" err="1"/>
              <a:t>bron.CODE_OVERDRACHT</a:t>
            </a:r>
            <a:endParaRPr lang="nl-NL" sz="800" dirty="0"/>
          </a:p>
          <a:p>
            <a:r>
              <a:rPr lang="nl-NL" sz="800" dirty="0"/>
              <a:t>, </a:t>
            </a:r>
            <a:r>
              <a:rPr lang="nl-NL" sz="800" dirty="0" err="1"/>
              <a:t>bron.CODE_KENMERK_WIJZIGING</a:t>
            </a:r>
            <a:endParaRPr lang="nl-NL" sz="800" dirty="0"/>
          </a:p>
          <a:p>
            <a:r>
              <a:rPr lang="nl-NL" sz="800" dirty="0"/>
              <a:t>, </a:t>
            </a:r>
            <a:r>
              <a:rPr lang="nl-NL" sz="800" dirty="0" err="1"/>
              <a:t>bron.STATUS_RECHT</a:t>
            </a:r>
            <a:endParaRPr lang="nl-NL" sz="800" dirty="0"/>
          </a:p>
          <a:p>
            <a:r>
              <a:rPr lang="nl-NL" sz="800" dirty="0"/>
              <a:t>, case </a:t>
            </a:r>
            <a:r>
              <a:rPr lang="nl-NL" sz="800" dirty="0" err="1"/>
              <a:t>when</a:t>
            </a:r>
            <a:r>
              <a:rPr lang="nl-NL" sz="800" dirty="0"/>
              <a:t> 'WAJONG' = 'WAO' and </a:t>
            </a:r>
            <a:r>
              <a:rPr lang="nl-NL" sz="800" dirty="0" err="1"/>
              <a:t>OudsteWAODag.OUDSTE_WAO_DAG</a:t>
            </a:r>
            <a:r>
              <a:rPr lang="nl-NL" sz="800" dirty="0"/>
              <a:t> is NOT</a:t>
            </a:r>
          </a:p>
          <a:p>
            <a:r>
              <a:rPr lang="nl-NL" sz="800" dirty="0"/>
              <a:t>…….</a:t>
            </a:r>
          </a:p>
          <a:p>
            <a:r>
              <a:rPr lang="nl-NL" sz="800" dirty="0"/>
              <a:t>where 1=1</a:t>
            </a:r>
          </a:p>
          <a:p>
            <a:r>
              <a:rPr lang="nl-NL" sz="800" dirty="0"/>
              <a:t>and </a:t>
            </a:r>
            <a:r>
              <a:rPr lang="nl-NL" sz="800" dirty="0" err="1"/>
              <a:t>a.VOLGNUMMER_GEVAL</a:t>
            </a:r>
            <a:r>
              <a:rPr lang="nl-NL" sz="800" dirty="0"/>
              <a:t> = </a:t>
            </a:r>
            <a:r>
              <a:rPr lang="nl-NL" sz="800" dirty="0" err="1"/>
              <a:t>b.VOLGNUMMER_GEVAL</a:t>
            </a:r>
            <a:endParaRPr lang="nl-NL" sz="800" dirty="0"/>
          </a:p>
          <a:p>
            <a:r>
              <a:rPr lang="nl-NL" sz="800" dirty="0"/>
              <a:t>and </a:t>
            </a:r>
            <a:r>
              <a:rPr lang="nl-NL" sz="800" dirty="0" err="1"/>
              <a:t>a.CODE_OVERDRACHT</a:t>
            </a:r>
            <a:r>
              <a:rPr lang="nl-NL" sz="800" dirty="0"/>
              <a:t> = 6</a:t>
            </a:r>
          </a:p>
          <a:p>
            <a:r>
              <a:rPr lang="nl-NL" sz="800" dirty="0"/>
              <a:t>and </a:t>
            </a:r>
            <a:r>
              <a:rPr lang="nl-NL" sz="800" dirty="0" err="1"/>
              <a:t>a.DIM_RECENT_IND</a:t>
            </a:r>
            <a:r>
              <a:rPr lang="nl-NL" sz="800" dirty="0"/>
              <a:t> = 'J'</a:t>
            </a:r>
          </a:p>
          <a:p>
            <a:r>
              <a:rPr lang="nl-NL" sz="800" dirty="0"/>
              <a:t>and </a:t>
            </a:r>
            <a:r>
              <a:rPr lang="nl-NL" sz="800" dirty="0" err="1"/>
              <a:t>b.ONDERDEEL</a:t>
            </a:r>
            <a:r>
              <a:rPr lang="nl-NL" sz="800" dirty="0"/>
              <a:t> = 'WAJONG'</a:t>
            </a:r>
          </a:p>
          <a:p>
            <a:r>
              <a:rPr lang="nl-NL" sz="800" dirty="0"/>
              <a:t>) DEW --Datum Einde Wachttijd</a:t>
            </a:r>
          </a:p>
          <a:p>
            <a:r>
              <a:rPr lang="nl-NL" sz="800" dirty="0"/>
              <a:t>on </a:t>
            </a:r>
            <a:r>
              <a:rPr lang="nl-NL" sz="800" dirty="0" err="1"/>
              <a:t>bron.VOLGNUMMER_GEVAL</a:t>
            </a:r>
            <a:r>
              <a:rPr lang="nl-NL" sz="800" dirty="0"/>
              <a:t> = DEW.VOLGNUMMER_GEVAL</a:t>
            </a:r>
          </a:p>
          <a:p>
            <a:r>
              <a:rPr lang="nl-NL" sz="800" dirty="0" err="1"/>
              <a:t>left</a:t>
            </a:r>
            <a:r>
              <a:rPr lang="nl-NL" sz="800" dirty="0"/>
              <a:t> </a:t>
            </a:r>
            <a:r>
              <a:rPr lang="nl-NL" sz="800" dirty="0" err="1"/>
              <a:t>outer</a:t>
            </a:r>
            <a:r>
              <a:rPr lang="nl-NL" sz="800" dirty="0"/>
              <a:t> </a:t>
            </a:r>
            <a:r>
              <a:rPr lang="nl-NL" sz="800" dirty="0" err="1"/>
              <a:t>join</a:t>
            </a:r>
            <a:r>
              <a:rPr lang="nl-NL" sz="800" dirty="0"/>
              <a:t> (select</a:t>
            </a:r>
          </a:p>
          <a:p>
            <a:r>
              <a:rPr lang="nl-NL" sz="800" dirty="0" err="1"/>
              <a:t>a.VOLGNUMMER_GEVAL</a:t>
            </a:r>
            <a:endParaRPr lang="nl-NL" sz="800" dirty="0"/>
          </a:p>
          <a:p>
            <a:r>
              <a:rPr lang="nl-NL" sz="800" dirty="0"/>
              <a:t>, </a:t>
            </a:r>
            <a:r>
              <a:rPr lang="nl-NL" sz="800" dirty="0" err="1"/>
              <a:t>a.OUDSTE_WAO_DAG</a:t>
            </a:r>
            <a:endParaRPr lang="nl-NL" sz="800" dirty="0"/>
          </a:p>
          <a:p>
            <a:r>
              <a:rPr lang="nl-NL" sz="800" dirty="0"/>
              <a:t>from OKV_RESAFASA_PO.OKV_GEVAL_HV a</a:t>
            </a:r>
          </a:p>
          <a:p>
            <a:r>
              <a:rPr lang="nl-NL" sz="800" dirty="0"/>
              <a:t>, INT_URS_AG_PO.INT_DELTA_TB b</a:t>
            </a:r>
          </a:p>
          <a:p>
            <a:r>
              <a:rPr lang="nl-NL" sz="800" dirty="0"/>
              <a:t>where 1=1</a:t>
            </a:r>
          </a:p>
          <a:p>
            <a:r>
              <a:rPr lang="nl-NL" sz="800" dirty="0"/>
              <a:t>and </a:t>
            </a:r>
            <a:r>
              <a:rPr lang="nl-NL" sz="800" dirty="0" err="1"/>
              <a:t>a.VOLGNUMMER_GEVAL</a:t>
            </a:r>
            <a:r>
              <a:rPr lang="nl-NL" sz="800" dirty="0"/>
              <a:t> = </a:t>
            </a:r>
            <a:r>
              <a:rPr lang="nl-NL" sz="800" dirty="0" err="1"/>
              <a:t>b.VOLGNUMMER_GEVAL</a:t>
            </a:r>
            <a:endParaRPr lang="nl-NL" sz="800" dirty="0"/>
          </a:p>
          <a:p>
            <a:r>
              <a:rPr lang="nl-NL" sz="800" dirty="0"/>
              <a:t>and </a:t>
            </a:r>
            <a:r>
              <a:rPr lang="nl-NL" sz="800" dirty="0" err="1"/>
              <a:t>a.DIM_RECENT_IND</a:t>
            </a:r>
            <a:r>
              <a:rPr lang="nl-NL" sz="800" dirty="0"/>
              <a:t> = 'J'</a:t>
            </a:r>
          </a:p>
          <a:p>
            <a:r>
              <a:rPr lang="nl-NL" sz="800" dirty="0"/>
              <a:t>and </a:t>
            </a:r>
            <a:r>
              <a:rPr lang="nl-NL" sz="800" dirty="0" err="1"/>
              <a:t>b.ONDERDEEL</a:t>
            </a:r>
            <a:r>
              <a:rPr lang="nl-NL" sz="800" dirty="0"/>
              <a:t> = 'WAJONG'</a:t>
            </a:r>
          </a:p>
          <a:p>
            <a:r>
              <a:rPr lang="nl-NL" sz="800" dirty="0"/>
              <a:t>) </a:t>
            </a:r>
            <a:r>
              <a:rPr lang="nl-NL" sz="800" dirty="0" err="1"/>
              <a:t>OudsteWAODag</a:t>
            </a:r>
            <a:endParaRPr lang="nl-NL" sz="800" dirty="0"/>
          </a:p>
          <a:p>
            <a:r>
              <a:rPr lang="nl-NL" sz="800" dirty="0"/>
              <a:t>on </a:t>
            </a:r>
            <a:r>
              <a:rPr lang="nl-NL" sz="800" dirty="0" err="1"/>
              <a:t>bron.VOLGNUMMER_GEVAL</a:t>
            </a:r>
            <a:r>
              <a:rPr lang="nl-NL" sz="800" dirty="0"/>
              <a:t> = </a:t>
            </a:r>
            <a:r>
              <a:rPr lang="nl-NL" sz="800" dirty="0" err="1"/>
              <a:t>OudsteWAODag.VOLGNUMMER_GEVAL</a:t>
            </a:r>
            <a:endParaRPr lang="nl-NL" sz="800" dirty="0"/>
          </a:p>
          <a:p>
            <a:endParaRPr lang="nl-NL" sz="8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78EB657-332C-72DE-81F8-DCADDA4945C2}"/>
              </a:ext>
            </a:extLst>
          </p:cNvPr>
          <p:cNvSpPr txBox="1"/>
          <p:nvPr/>
        </p:nvSpPr>
        <p:spPr>
          <a:xfrm>
            <a:off x="6366291" y="241540"/>
            <a:ext cx="46065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/>
              <a:t>Rationale</a:t>
            </a:r>
          </a:p>
          <a:p>
            <a:r>
              <a:rPr lang="nl-NL" sz="800" dirty="0"/>
              <a:t>The SQL </a:t>
            </a:r>
            <a:r>
              <a:rPr lang="nl-NL" sz="800" dirty="0" err="1"/>
              <a:t>spent</a:t>
            </a:r>
            <a:r>
              <a:rPr lang="nl-NL" sz="800" dirty="0"/>
              <a:t> 100% of </a:t>
            </a:r>
            <a:r>
              <a:rPr lang="nl-NL" sz="800" dirty="0" err="1"/>
              <a:t>its</a:t>
            </a:r>
            <a:r>
              <a:rPr lang="nl-NL" sz="800" dirty="0"/>
              <a:t> database time on CPU, I/O and Cluster </a:t>
            </a:r>
            <a:r>
              <a:rPr lang="nl-NL" sz="800" dirty="0" err="1"/>
              <a:t>waits</a:t>
            </a:r>
            <a:r>
              <a:rPr lang="nl-NL" sz="800" dirty="0"/>
              <a:t>.</a:t>
            </a:r>
          </a:p>
          <a:p>
            <a:r>
              <a:rPr lang="nl-NL" sz="800" dirty="0"/>
              <a:t>This part of database time </a:t>
            </a:r>
            <a:r>
              <a:rPr lang="nl-NL" sz="800" dirty="0" err="1"/>
              <a:t>may</a:t>
            </a:r>
            <a:r>
              <a:rPr lang="nl-NL" sz="800" dirty="0"/>
              <a:t> </a:t>
            </a:r>
            <a:r>
              <a:rPr lang="nl-NL" sz="800" dirty="0" err="1"/>
              <a:t>be</a:t>
            </a:r>
            <a:r>
              <a:rPr lang="nl-NL" sz="800" dirty="0"/>
              <a:t> </a:t>
            </a:r>
            <a:r>
              <a:rPr lang="nl-NL" sz="800" dirty="0" err="1"/>
              <a:t>improved</a:t>
            </a:r>
            <a:r>
              <a:rPr lang="nl-NL" sz="800" dirty="0"/>
              <a:t> by </a:t>
            </a:r>
            <a:r>
              <a:rPr lang="nl-NL" sz="800" dirty="0" err="1"/>
              <a:t>the</a:t>
            </a:r>
            <a:r>
              <a:rPr lang="nl-NL" sz="800" dirty="0"/>
              <a:t> SQL </a:t>
            </a:r>
            <a:r>
              <a:rPr lang="nl-NL" sz="800" dirty="0" err="1"/>
              <a:t>Tuning</a:t>
            </a:r>
            <a:r>
              <a:rPr lang="nl-NL" sz="800" dirty="0"/>
              <a:t> Advisor.</a:t>
            </a:r>
          </a:p>
          <a:p>
            <a:endParaRPr lang="nl-NL" sz="800" dirty="0"/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Database time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SQL was </a:t>
            </a:r>
            <a:r>
              <a:rPr lang="nl-NL" sz="800" dirty="0" err="1"/>
              <a:t>divided</a:t>
            </a:r>
            <a:r>
              <a:rPr lang="nl-NL" sz="800" dirty="0"/>
              <a:t> as </a:t>
            </a:r>
            <a:r>
              <a:rPr lang="nl-NL" sz="800" dirty="0" err="1"/>
              <a:t>follows</a:t>
            </a:r>
            <a:r>
              <a:rPr lang="nl-NL" sz="800" dirty="0"/>
              <a:t>: 100% </a:t>
            </a:r>
            <a:r>
              <a:rPr lang="nl-NL" sz="800" dirty="0" err="1"/>
              <a:t>for</a:t>
            </a:r>
            <a:r>
              <a:rPr lang="nl-NL" sz="800" dirty="0"/>
              <a:t> SQL</a:t>
            </a:r>
          </a:p>
          <a:p>
            <a:r>
              <a:rPr lang="nl-NL" sz="800" dirty="0" err="1"/>
              <a:t>execution</a:t>
            </a:r>
            <a:r>
              <a:rPr lang="nl-NL" sz="800" dirty="0"/>
              <a:t>, 0%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parsing</a:t>
            </a:r>
            <a:r>
              <a:rPr lang="nl-NL" sz="800" dirty="0"/>
              <a:t>, 0% </a:t>
            </a:r>
            <a:r>
              <a:rPr lang="nl-NL" sz="800" dirty="0" err="1"/>
              <a:t>for</a:t>
            </a:r>
            <a:r>
              <a:rPr lang="nl-NL" sz="800" dirty="0"/>
              <a:t> PL/SQL </a:t>
            </a:r>
            <a:r>
              <a:rPr lang="nl-NL" sz="800" dirty="0" err="1"/>
              <a:t>execution</a:t>
            </a:r>
            <a:r>
              <a:rPr lang="nl-NL" sz="800" dirty="0"/>
              <a:t> and 0% </a:t>
            </a:r>
            <a:r>
              <a:rPr lang="nl-NL" sz="800" dirty="0" err="1"/>
              <a:t>for</a:t>
            </a:r>
            <a:r>
              <a:rPr lang="nl-NL" sz="800" dirty="0"/>
              <a:t> Java</a:t>
            </a:r>
          </a:p>
          <a:p>
            <a:r>
              <a:rPr lang="nl-NL" sz="800" dirty="0" err="1"/>
              <a:t>execution</a:t>
            </a:r>
            <a:r>
              <a:rPr lang="nl-NL" sz="800" dirty="0"/>
              <a:t>.</a:t>
            </a:r>
          </a:p>
          <a:p>
            <a:endParaRPr lang="nl-NL" sz="800" dirty="0"/>
          </a:p>
          <a:p>
            <a:r>
              <a:rPr lang="nl-NL" sz="800" dirty="0"/>
              <a:t>Rationale</a:t>
            </a:r>
          </a:p>
          <a:p>
            <a:endParaRPr lang="nl-NL" sz="800" dirty="0"/>
          </a:p>
          <a:p>
            <a:r>
              <a:rPr lang="nl-NL" sz="800" dirty="0"/>
              <a:t>SQL statement with SQL_ID "0zv45mx5cxuuv" was </a:t>
            </a:r>
            <a:r>
              <a:rPr lang="nl-NL" sz="800" dirty="0" err="1"/>
              <a:t>executed</a:t>
            </a:r>
            <a:r>
              <a:rPr lang="nl-NL" sz="800" dirty="0"/>
              <a:t> 13 </a:t>
            </a:r>
            <a:r>
              <a:rPr lang="nl-NL" sz="800" dirty="0" err="1"/>
              <a:t>times</a:t>
            </a:r>
            <a:r>
              <a:rPr lang="nl-NL" sz="800" dirty="0"/>
              <a:t> and had</a:t>
            </a:r>
          </a:p>
          <a:p>
            <a:r>
              <a:rPr lang="nl-NL" sz="800" dirty="0" err="1"/>
              <a:t>an</a:t>
            </a:r>
            <a:r>
              <a:rPr lang="nl-NL" sz="800" dirty="0"/>
              <a:t> </a:t>
            </a:r>
            <a:r>
              <a:rPr lang="nl-NL" sz="800" dirty="0" err="1"/>
              <a:t>average</a:t>
            </a:r>
            <a:r>
              <a:rPr lang="nl-NL" sz="800" dirty="0"/>
              <a:t> </a:t>
            </a:r>
            <a:r>
              <a:rPr lang="nl-NL" sz="800" dirty="0" err="1"/>
              <a:t>elapsed</a:t>
            </a:r>
            <a:r>
              <a:rPr lang="nl-NL" sz="800" dirty="0"/>
              <a:t> time of 257 </a:t>
            </a:r>
            <a:r>
              <a:rPr lang="nl-NL" sz="800" dirty="0" err="1"/>
              <a:t>seconds</a:t>
            </a:r>
            <a:r>
              <a:rPr lang="nl-NL" sz="800" dirty="0"/>
              <a:t>.</a:t>
            </a:r>
          </a:p>
          <a:p>
            <a:endParaRPr lang="nl-NL" sz="800" dirty="0"/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At </a:t>
            </a:r>
            <a:r>
              <a:rPr lang="nl-NL" sz="800" dirty="0" err="1"/>
              <a:t>least</a:t>
            </a:r>
            <a:r>
              <a:rPr lang="nl-NL" sz="800" dirty="0"/>
              <a:t> 2 </a:t>
            </a:r>
            <a:r>
              <a:rPr lang="nl-NL" sz="800" dirty="0" err="1"/>
              <a:t>distinct</a:t>
            </a:r>
            <a:r>
              <a:rPr lang="nl-NL" sz="800" dirty="0"/>
              <a:t> </a:t>
            </a:r>
            <a:r>
              <a:rPr lang="nl-NL" sz="800" dirty="0" err="1"/>
              <a:t>execution</a:t>
            </a:r>
            <a:r>
              <a:rPr lang="nl-NL" sz="800" dirty="0"/>
              <a:t> </a:t>
            </a:r>
            <a:r>
              <a:rPr lang="nl-NL" sz="800" dirty="0" err="1"/>
              <a:t>plans</a:t>
            </a:r>
            <a:r>
              <a:rPr lang="nl-NL" sz="800" dirty="0"/>
              <a:t> </a:t>
            </a:r>
            <a:r>
              <a:rPr lang="nl-NL" sz="800" dirty="0" err="1"/>
              <a:t>were</a:t>
            </a:r>
            <a:r>
              <a:rPr lang="nl-NL" sz="800" dirty="0"/>
              <a:t> </a:t>
            </a:r>
            <a:r>
              <a:rPr lang="nl-NL" sz="800" dirty="0" err="1"/>
              <a:t>utilized</a:t>
            </a:r>
            <a:r>
              <a:rPr lang="nl-NL" sz="800" dirty="0"/>
              <a:t>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SQL statement</a:t>
            </a:r>
          </a:p>
          <a:p>
            <a:r>
              <a:rPr lang="nl-NL" sz="800" dirty="0" err="1"/>
              <a:t>during</a:t>
            </a:r>
            <a:r>
              <a:rPr lang="nl-NL" sz="800" dirty="0"/>
              <a:t> </a:t>
            </a:r>
            <a:r>
              <a:rPr lang="nl-NL" sz="800" dirty="0" err="1"/>
              <a:t>the</a:t>
            </a:r>
            <a:r>
              <a:rPr lang="nl-NL" sz="800" dirty="0"/>
              <a:t> analysis </a:t>
            </a:r>
            <a:r>
              <a:rPr lang="nl-NL" sz="800" dirty="0" err="1"/>
              <a:t>period</a:t>
            </a:r>
            <a:r>
              <a:rPr lang="nl-NL" sz="800" dirty="0"/>
              <a:t>.</a:t>
            </a:r>
          </a:p>
          <a:p>
            <a:endParaRPr lang="nl-NL" sz="800" dirty="0"/>
          </a:p>
          <a:p>
            <a:r>
              <a:rPr lang="nl-NL" sz="800" dirty="0"/>
              <a:t>Rationale</a:t>
            </a:r>
          </a:p>
          <a:p>
            <a:endParaRPr lang="nl-NL" sz="800" dirty="0"/>
          </a:p>
          <a:p>
            <a:r>
              <a:rPr lang="nl-NL" sz="800" dirty="0"/>
              <a:t>I/O and Cluster </a:t>
            </a:r>
            <a:r>
              <a:rPr lang="nl-NL" sz="800" dirty="0" err="1"/>
              <a:t>wait</a:t>
            </a:r>
            <a:r>
              <a:rPr lang="nl-NL" sz="800" dirty="0"/>
              <a:t> </a:t>
            </a:r>
            <a:r>
              <a:rPr lang="nl-NL" sz="800" dirty="0" err="1"/>
              <a:t>for</a:t>
            </a:r>
            <a:r>
              <a:rPr lang="nl-NL" sz="800" dirty="0"/>
              <a:t> TABLE</a:t>
            </a:r>
          </a:p>
          <a:p>
            <a:r>
              <a:rPr lang="nl-NL" sz="800" dirty="0"/>
              <a:t>"INT_URS_AG_PO.INT_TEMP_STATUSRECHT_WAJONG_TB" with object ID 755476</a:t>
            </a:r>
          </a:p>
          <a:p>
            <a:r>
              <a:rPr lang="nl-NL" sz="800" dirty="0" err="1"/>
              <a:t>consumed</a:t>
            </a:r>
            <a:r>
              <a:rPr lang="nl-NL" sz="800" dirty="0"/>
              <a:t> 100% of </a:t>
            </a:r>
            <a:r>
              <a:rPr lang="nl-NL" sz="800" dirty="0" err="1"/>
              <a:t>the</a:t>
            </a:r>
            <a:r>
              <a:rPr lang="nl-NL" sz="800" dirty="0"/>
              <a:t> database time </a:t>
            </a:r>
            <a:r>
              <a:rPr lang="nl-NL" sz="800" dirty="0" err="1"/>
              <a:t>spent</a:t>
            </a:r>
            <a:r>
              <a:rPr lang="nl-NL" sz="800" dirty="0"/>
              <a:t> on </a:t>
            </a:r>
            <a:r>
              <a:rPr lang="nl-NL" sz="800" dirty="0" err="1"/>
              <a:t>this</a:t>
            </a:r>
            <a:r>
              <a:rPr lang="nl-NL" sz="800" dirty="0"/>
              <a:t> SQL statement.</a:t>
            </a:r>
          </a:p>
          <a:p>
            <a:endParaRPr lang="nl-NL" dirty="0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C3543E01-AEE9-0D22-AF95-78BAB18FB69E}"/>
              </a:ext>
            </a:extLst>
          </p:cNvPr>
          <p:cNvGrpSpPr/>
          <p:nvPr/>
        </p:nvGrpSpPr>
        <p:grpSpPr>
          <a:xfrm>
            <a:off x="5014783" y="509849"/>
            <a:ext cx="692103" cy="899526"/>
            <a:chOff x="1643051" y="5645840"/>
            <a:chExt cx="692103" cy="899526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9FEA0FFC-F334-CA0B-B4E3-F5DA59A4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51" y="5645840"/>
              <a:ext cx="692103" cy="636400"/>
            </a:xfrm>
            <a:prstGeom prst="rect">
              <a:avLst/>
            </a:prstGeom>
          </p:spPr>
        </p:pic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4006B514-2759-6AEE-69E6-0230DE8391E9}"/>
                </a:ext>
              </a:extLst>
            </p:cNvPr>
            <p:cNvSpPr txBox="1"/>
            <p:nvPr/>
          </p:nvSpPr>
          <p:spPr>
            <a:xfrm>
              <a:off x="1762331" y="6314534"/>
              <a:ext cx="444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rgbClr val="FF0000"/>
                  </a:solidFill>
                </a:rPr>
                <a:t>Wait</a:t>
              </a:r>
              <a:endParaRPr lang="nl-NL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D4C2D351-AEF2-A9B9-CDD8-3F5ECB0A5306}"/>
              </a:ext>
            </a:extLst>
          </p:cNvPr>
          <p:cNvSpPr txBox="1"/>
          <p:nvPr/>
        </p:nvSpPr>
        <p:spPr>
          <a:xfrm>
            <a:off x="6142004" y="3796011"/>
            <a:ext cx="475316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i="1" dirty="0" err="1">
                <a:highlight>
                  <a:srgbClr val="FFFF00"/>
                </a:highlight>
              </a:rPr>
              <a:t>Akties</a:t>
            </a:r>
            <a:r>
              <a:rPr lang="nl-NL" sz="1100" b="1" i="1" dirty="0">
                <a:highlight>
                  <a:srgbClr val="FFFF00"/>
                </a:highlight>
              </a:rPr>
              <a:t>: </a:t>
            </a:r>
          </a:p>
          <a:p>
            <a:br>
              <a:rPr lang="nl-NL" sz="1100" b="1" i="1" dirty="0">
                <a:highlight>
                  <a:srgbClr val="FFFF00"/>
                </a:highlight>
              </a:rPr>
            </a:br>
            <a:r>
              <a:rPr lang="nl-NL" sz="1100" dirty="0">
                <a:highlight>
                  <a:srgbClr val="FFFF00"/>
                </a:highlight>
              </a:rPr>
              <a:t>13 x 257 seconden. 3341 seconden. 100% van de doorlooptijd zijn er </a:t>
            </a:r>
            <a:r>
              <a:rPr lang="nl-NL" sz="1100" dirty="0" err="1">
                <a:highlight>
                  <a:srgbClr val="FFFF00"/>
                </a:highlight>
              </a:rPr>
              <a:t>waitstates</a:t>
            </a:r>
            <a:r>
              <a:rPr lang="nl-NL" sz="1100" dirty="0">
                <a:highlight>
                  <a:srgbClr val="FFFF00"/>
                </a:highlight>
              </a:rPr>
              <a:t> op CPU, IO en cluster !</a:t>
            </a:r>
            <a:r>
              <a:rPr lang="nl-NL" sz="1100" b="1" i="1" dirty="0">
                <a:highlight>
                  <a:srgbClr val="FFFF00"/>
                </a:highlight>
              </a:rPr>
              <a:t> </a:t>
            </a:r>
          </a:p>
          <a:p>
            <a:endParaRPr lang="nl-NL" sz="1100" b="1" i="1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Er worden minstens 2 </a:t>
            </a:r>
            <a:r>
              <a:rPr lang="nl-NL" sz="1100" dirty="0" err="1">
                <a:highlight>
                  <a:srgbClr val="FFFF00"/>
                </a:highlight>
              </a:rPr>
              <a:t>exec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plans</a:t>
            </a:r>
            <a:r>
              <a:rPr lang="nl-NL" sz="1100" dirty="0">
                <a:highlight>
                  <a:srgbClr val="FFFF00"/>
                </a:highlight>
              </a:rPr>
              <a:t> gevonden. Oracle term er is sprake van plan </a:t>
            </a:r>
            <a:r>
              <a:rPr lang="nl-NL" sz="1100" dirty="0" err="1">
                <a:highlight>
                  <a:srgbClr val="FFFF00"/>
                </a:highlight>
              </a:rPr>
              <a:t>instability</a:t>
            </a:r>
            <a:r>
              <a:rPr lang="nl-NL" sz="1100" dirty="0">
                <a:highlight>
                  <a:srgbClr val="FFFF00"/>
                </a:highlight>
              </a:rPr>
              <a:t>. </a:t>
            </a:r>
            <a:r>
              <a:rPr lang="nl-NL" sz="1100" dirty="0" err="1">
                <a:highlight>
                  <a:srgbClr val="FFFF00"/>
                </a:highlight>
              </a:rPr>
              <a:t>Exec</a:t>
            </a:r>
            <a:r>
              <a:rPr lang="nl-NL" sz="1100" dirty="0">
                <a:highlight>
                  <a:srgbClr val="FFFF00"/>
                </a:highlight>
              </a:rPr>
              <a:t> plan met hoogste </a:t>
            </a:r>
            <a:r>
              <a:rPr lang="nl-NL" sz="1100" dirty="0" err="1">
                <a:highlight>
                  <a:srgbClr val="FFFF00"/>
                </a:highlight>
              </a:rPr>
              <a:t>kostern</a:t>
            </a:r>
            <a:r>
              <a:rPr lang="nl-NL" sz="1100" dirty="0">
                <a:highlight>
                  <a:srgbClr val="FFFF00"/>
                </a:highlight>
              </a:rPr>
              <a:t> verwijderen. Daarna overgebleven </a:t>
            </a:r>
            <a:r>
              <a:rPr lang="nl-NL" sz="1100" dirty="0" err="1">
                <a:highlight>
                  <a:srgbClr val="FFFF00"/>
                </a:highlight>
              </a:rPr>
              <a:t>exec</a:t>
            </a:r>
            <a:r>
              <a:rPr lang="nl-NL" sz="1100" dirty="0">
                <a:highlight>
                  <a:srgbClr val="FFFF00"/>
                </a:highlight>
              </a:rPr>
              <a:t> plan beoordelen.</a:t>
            </a:r>
          </a:p>
          <a:p>
            <a:endParaRPr lang="nl-NL" sz="1100" dirty="0">
              <a:highlight>
                <a:srgbClr val="FFFF00"/>
              </a:highlight>
            </a:endParaRPr>
          </a:p>
          <a:p>
            <a:r>
              <a:rPr lang="nl-NL" sz="1100" dirty="0">
                <a:highlight>
                  <a:srgbClr val="FFFF00"/>
                </a:highlight>
              </a:rPr>
              <a:t>Waarschijnlijk m.b.v. </a:t>
            </a:r>
            <a:r>
              <a:rPr lang="nl-NL" sz="1100" dirty="0" err="1">
                <a:highlight>
                  <a:srgbClr val="FFFF00"/>
                </a:highlight>
              </a:rPr>
              <a:t>Sql</a:t>
            </a:r>
            <a:r>
              <a:rPr lang="nl-NL" sz="1100" dirty="0">
                <a:highlight>
                  <a:srgbClr val="FFFF00"/>
                </a:highlight>
              </a:rPr>
              <a:t> </a:t>
            </a:r>
            <a:r>
              <a:rPr lang="nl-NL" sz="1100" dirty="0" err="1">
                <a:highlight>
                  <a:srgbClr val="FFFF00"/>
                </a:highlight>
              </a:rPr>
              <a:t>tuning</a:t>
            </a:r>
            <a:r>
              <a:rPr lang="nl-NL" sz="1100" dirty="0">
                <a:highlight>
                  <a:srgbClr val="FFFF00"/>
                </a:highlight>
              </a:rPr>
              <a:t> Advisor via interventie </a:t>
            </a:r>
            <a:r>
              <a:rPr lang="nl-NL" sz="1100" dirty="0" err="1">
                <a:highlight>
                  <a:srgbClr val="FFFF00"/>
                </a:highlight>
              </a:rPr>
              <a:t>sql</a:t>
            </a:r>
            <a:r>
              <a:rPr lang="nl-NL" sz="1100" dirty="0">
                <a:highlight>
                  <a:srgbClr val="FFFF00"/>
                </a:highlight>
              </a:rPr>
              <a:t> aanpassen o.b.v. </a:t>
            </a:r>
            <a:r>
              <a:rPr lang="nl-NL" sz="1100" dirty="0" err="1">
                <a:highlight>
                  <a:srgbClr val="FFFF00"/>
                </a:highlight>
              </a:rPr>
              <a:t>findings</a:t>
            </a:r>
            <a:r>
              <a:rPr lang="nl-NL" sz="1100" dirty="0">
                <a:highlight>
                  <a:srgbClr val="FFFF00"/>
                </a:highlight>
              </a:rPr>
              <a:t>.</a:t>
            </a:r>
            <a:endParaRPr lang="nl-NL" sz="9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4581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5c8cb159-2b14-44f1-9f1e-2f87ce4796ac" ContentTypeId="0x01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9B7070F7EA54C82A81AE19BD69CC7" ma:contentTypeVersion="1" ma:contentTypeDescription="Een nieuw document maken." ma:contentTypeScope="" ma:versionID="de95a872880ce99e9f66a29e393283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5bf6822c137ccd5d40ebcd1dec61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7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4920ABC7-467F-4A2E-9BCA-5D26BDF9283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2351C8A-63CF-4AF0-9A9B-17DAAC1DBD4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5370938-BD61-4972-9F79-9C3518AB8458"/>
    <ds:schemaRef ds:uri="http://purl.org/dc/terms/"/>
    <ds:schemaRef ds:uri="85370938-bd61-4972-9f79-9c3518ab84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1A765EF-592F-4552-8118-3C2C080EE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F80514E-8482-4C02-8CDC-E044AD897C4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2A038FEE-AB13-41BD-8D73-9506CCFFA6E7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0</TotalTime>
  <Words>9010</Words>
  <Application>Microsoft Office PowerPoint</Application>
  <PresentationFormat>Breedbeeld</PresentationFormat>
  <Paragraphs>914</Paragraphs>
  <Slides>22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9" baseType="lpstr">
      <vt:lpstr>Arial</vt:lpstr>
      <vt:lpstr>Calibri</vt:lpstr>
      <vt:lpstr>Nuon Matthew Light</vt:lpstr>
      <vt:lpstr>Verdana</vt:lpstr>
      <vt:lpstr>UWV Januari 2019</vt:lpstr>
      <vt:lpstr>UWV December 2021</vt:lpstr>
      <vt:lpstr>Packager Shell-object</vt:lpstr>
      <vt:lpstr>Bad SQL in het DIM (Topics DDL/DML) Top 10 voor verbetering 1e in reeks</vt:lpstr>
      <vt:lpstr>Top 10 sql’s voor de 1e ronde !</vt:lpstr>
      <vt:lpstr>Estafette parcour in het Data Integratie Magazijn</vt:lpstr>
      <vt:lpstr>Levering en toegang van data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henk.vantentbecking@uwv.nl</dc:creator>
  <cp:lastModifiedBy>Niessen, Henry (H.J.J.M.)</cp:lastModifiedBy>
  <cp:revision>729</cp:revision>
  <cp:lastPrinted>2019-03-21T14:58:05Z</cp:lastPrinted>
  <dcterms:created xsi:type="dcterms:W3CDTF">2019-01-21T08:51:32Z</dcterms:created>
  <dcterms:modified xsi:type="dcterms:W3CDTF">2024-02-05T06:28:40Z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0x010100B129B7070F7EA54C82A81AE19BD69CC7</vt:lpwstr>
  </property>
</Properties>
</file>