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C1_479375B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90" r:id="rId7"/>
  </p:sldMasterIdLst>
  <p:notesMasterIdLst>
    <p:notesMasterId r:id="rId20"/>
  </p:notesMasterIdLst>
  <p:handoutMasterIdLst>
    <p:handoutMasterId r:id="rId21"/>
  </p:handoutMasterIdLst>
  <p:sldIdLst>
    <p:sldId id="371" r:id="rId8"/>
    <p:sldId id="446" r:id="rId9"/>
    <p:sldId id="442" r:id="rId10"/>
    <p:sldId id="445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73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1CFE6E-740D-DB46-83DE-C57D58D3F5E3}" name="Niessen, Henry (H.J.J.M.)" initials="HN" userId="S::hni049@uwv.nl::2d27bb57-87af-46e8-ae1b-697d00fd19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 1 Multimedia" initials="C1M" lastIdx="16" clrIdx="0">
    <p:extLst>
      <p:ext uri="{19B8F6BF-5375-455C-9EA6-DF929625EA0E}">
        <p15:presenceInfo xmlns:p15="http://schemas.microsoft.com/office/powerpoint/2012/main" userId="CAV 1 Multimed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FFFF"/>
    <a:srgbClr val="C2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5186" autoAdjust="0"/>
  </p:normalViewPr>
  <p:slideViewPr>
    <p:cSldViewPr snapToGrid="0" showGuides="1">
      <p:cViewPr varScale="1">
        <p:scale>
          <a:sx n="108" d="100"/>
          <a:sy n="108" d="100"/>
        </p:scale>
        <p:origin x="1104" y="66"/>
      </p:cViewPr>
      <p:guideLst>
        <p:guide orient="horz" pos="2273"/>
        <p:guide pos="3840"/>
      </p:guideLst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omments/modernComment_1C1_479375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5033B7-F85B-4748-B395-3E0C19850702}" authorId="{A71CFE6E-740D-DB46-83DE-C57D58D3F5E3}" created="2024-02-02T07:12:40.2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0846266" sldId="449"/>
      <ac:picMk id="8" creationId="{35E8BE60-DB13-834B-C23E-077F7935032B}"/>
    </ac:deMkLst>
    <p188:txBody>
      <a:bodyPr/>
      <a:lstStyle/>
      <a:p>
        <a:r>
          <a:rPr lang="nl-NL"/>
          <a:t>Help help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2-2-2024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default/media/?ItemId=3217" TargetMode="External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catieportaal.uwv.nl/modules/product/mediabank/default/?ItemId=3237" TargetMode="Externa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4A12E-C215-4068-ADDA-DE7CA6B345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1500" y="533400"/>
            <a:ext cx="5384800" cy="5381625"/>
          </a:xfrm>
          <a:solidFill>
            <a:srgbClr val="F5F5F5"/>
          </a:solidFill>
        </p:spPr>
        <p:txBody>
          <a:bodyPr lIns="180000" tIns="180000" rIns="180000" bIns="180000" anchor="ctr"/>
          <a:lstStyle>
            <a:lvl1pPr marL="0" indent="0">
              <a:buNone/>
              <a:defRPr b="1">
                <a:solidFill>
                  <a:srgbClr val="0078D2"/>
                </a:solidFill>
              </a:defRPr>
            </a:lvl1pPr>
          </a:lstStyle>
          <a:p>
            <a:pPr lvl="0"/>
            <a:r>
              <a:rPr lang="nl-NL" noProof="0"/>
              <a:t>Edit Master text styles</a:t>
            </a:r>
          </a:p>
        </p:txBody>
      </p:sp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</p:spTree>
    <p:extLst>
      <p:ext uri="{BB962C8B-B14F-4D97-AF65-F5344CB8AC3E}">
        <p14:creationId xmlns:p14="http://schemas.microsoft.com/office/powerpoint/2010/main" val="9651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video toe te voegen.</a:t>
            </a:r>
            <a:br>
              <a:rPr lang="nl-NL" dirty="0"/>
            </a:br>
            <a:r>
              <a:rPr lang="nl-NL" dirty="0"/>
              <a:t>Video’s kun je kiezen uit de Mediabank in het UWV Communicatieportaal. </a:t>
            </a: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FBC-4FB6-4E4A-800C-2721F1FB9C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379B2-4867-430B-A3E9-D1D9127A7D2E}"/>
              </a:ext>
            </a:extLst>
          </p:cNvPr>
          <p:cNvSpPr txBox="1">
            <a:spLocks/>
          </p:cNvSpPr>
          <p:nvPr userDrawn="1"/>
        </p:nvSpPr>
        <p:spPr>
          <a:xfrm>
            <a:off x="571497" y="1524001"/>
            <a:ext cx="11048400" cy="4581523"/>
          </a:xfrm>
          <a:prstGeom prst="rect">
            <a:avLst/>
          </a:prstGeom>
          <a:solidFill>
            <a:srgbClr val="F5F5F5"/>
          </a:solidFill>
        </p:spPr>
        <p:txBody>
          <a:bodyPr lIns="72000" tIns="72000" rIns="72000" bIns="72000"/>
          <a:lstStyle>
            <a:lvl1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8E692-0A69-427E-83DF-AA1FAB7D6F4B}"/>
              </a:ext>
            </a:extLst>
          </p:cNvPr>
          <p:cNvGrpSpPr/>
          <p:nvPr userDrawn="1"/>
        </p:nvGrpSpPr>
        <p:grpSpPr>
          <a:xfrm rot="16200000">
            <a:off x="3861988" y="3748537"/>
            <a:ext cx="4573655" cy="140317"/>
            <a:chOff x="-951471" y="1890736"/>
            <a:chExt cx="7252509" cy="173041"/>
          </a:xfrm>
          <a:noFill/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2EF368E9-5ABB-42CD-A7D3-A6276D3D5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76332" y="1890738"/>
              <a:ext cx="396901" cy="173039"/>
            </a:xfrm>
            <a:custGeom>
              <a:avLst/>
              <a:gdLst>
                <a:gd name="T0" fmla="*/ 1808 w 1808"/>
                <a:gd name="T1" fmla="*/ 0 h 109"/>
                <a:gd name="T2" fmla="*/ 1030 w 1808"/>
                <a:gd name="T3" fmla="*/ 0 h 109"/>
                <a:gd name="T4" fmla="*/ 1020 w 1808"/>
                <a:gd name="T5" fmla="*/ 4 h 109"/>
                <a:gd name="T6" fmla="*/ 922 w 1808"/>
                <a:gd name="T7" fmla="*/ 102 h 109"/>
                <a:gd name="T8" fmla="*/ 905 w 1808"/>
                <a:gd name="T9" fmla="*/ 109 h 109"/>
                <a:gd name="T10" fmla="*/ 888 w 1808"/>
                <a:gd name="T11" fmla="*/ 102 h 109"/>
                <a:gd name="T12" fmla="*/ 790 w 1808"/>
                <a:gd name="T13" fmla="*/ 4 h 109"/>
                <a:gd name="T14" fmla="*/ 780 w 1808"/>
                <a:gd name="T15" fmla="*/ 0 h 109"/>
                <a:gd name="T16" fmla="*/ 0 w 1808"/>
                <a:gd name="T17" fmla="*/ 0 h 109"/>
                <a:gd name="connsiteX0" fmla="*/ 5686 w 5686"/>
                <a:gd name="connsiteY0" fmla="*/ 0 h 10000"/>
                <a:gd name="connsiteX1" fmla="*/ 1383 w 5686"/>
                <a:gd name="connsiteY1" fmla="*/ 0 h 10000"/>
                <a:gd name="connsiteX2" fmla="*/ 1328 w 5686"/>
                <a:gd name="connsiteY2" fmla="*/ 367 h 10000"/>
                <a:gd name="connsiteX3" fmla="*/ 786 w 5686"/>
                <a:gd name="connsiteY3" fmla="*/ 9358 h 10000"/>
                <a:gd name="connsiteX4" fmla="*/ 692 w 5686"/>
                <a:gd name="connsiteY4" fmla="*/ 10000 h 10000"/>
                <a:gd name="connsiteX5" fmla="*/ 598 w 5686"/>
                <a:gd name="connsiteY5" fmla="*/ 9358 h 10000"/>
                <a:gd name="connsiteX6" fmla="*/ 55 w 5686"/>
                <a:gd name="connsiteY6" fmla="*/ 367 h 10000"/>
                <a:gd name="connsiteX7" fmla="*/ 0 w 5686"/>
                <a:gd name="connsiteY7" fmla="*/ 0 h 10000"/>
                <a:gd name="connsiteX0" fmla="*/ 2432 w 2432"/>
                <a:gd name="connsiteY0" fmla="*/ 0 h 10000"/>
                <a:gd name="connsiteX1" fmla="*/ 2336 w 2432"/>
                <a:gd name="connsiteY1" fmla="*/ 367 h 10000"/>
                <a:gd name="connsiteX2" fmla="*/ 1382 w 2432"/>
                <a:gd name="connsiteY2" fmla="*/ 9358 h 10000"/>
                <a:gd name="connsiteX3" fmla="*/ 1217 w 2432"/>
                <a:gd name="connsiteY3" fmla="*/ 10000 h 10000"/>
                <a:gd name="connsiteX4" fmla="*/ 1052 w 2432"/>
                <a:gd name="connsiteY4" fmla="*/ 9358 h 10000"/>
                <a:gd name="connsiteX5" fmla="*/ 97 w 2432"/>
                <a:gd name="connsiteY5" fmla="*/ 367 h 10000"/>
                <a:gd name="connsiteX6" fmla="*/ 0 w 2432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" h="10000">
                  <a:moveTo>
                    <a:pt x="2432" y="0"/>
                  </a:moveTo>
                  <a:cubicBezTo>
                    <a:pt x="2394" y="0"/>
                    <a:pt x="2364" y="92"/>
                    <a:pt x="2336" y="367"/>
                  </a:cubicBezTo>
                  <a:lnTo>
                    <a:pt x="1382" y="9358"/>
                  </a:lnTo>
                  <a:cubicBezTo>
                    <a:pt x="1333" y="9817"/>
                    <a:pt x="1275" y="10000"/>
                    <a:pt x="1217" y="10000"/>
                  </a:cubicBezTo>
                  <a:cubicBezTo>
                    <a:pt x="1148" y="10000"/>
                    <a:pt x="1090" y="9817"/>
                    <a:pt x="1052" y="9358"/>
                  </a:cubicBezTo>
                  <a:lnTo>
                    <a:pt x="97" y="367"/>
                  </a:lnTo>
                  <a:cubicBezTo>
                    <a:pt x="69" y="92"/>
                    <a:pt x="39" y="0"/>
                    <a:pt x="0" y="0"/>
                  </a:cubicBezTo>
                </a:path>
              </a:pathLst>
            </a:custGeom>
            <a:grpFill/>
            <a:ln w="25400" cap="flat">
              <a:solidFill>
                <a:srgbClr val="0078D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0" rIns="121920" bIns="48000" numCol="1" anchor="ctr" anchorCtr="0" compatLnSpc="1">
              <a:prstTxWarp prst="textNoShape">
                <a:avLst/>
              </a:prstTxWarp>
            </a:bodyPr>
            <a:lstStyle/>
            <a:p>
              <a:endParaRPr lang="en-GB" sz="24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297D49-D77F-4F98-BA4E-E01DE2CF4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1765" y="1890741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7FEA1A-AD3A-4E9C-A812-997A5DC86B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951471" y="1890736"/>
              <a:ext cx="3439273" cy="0"/>
            </a:xfrm>
            <a:prstGeom prst="line">
              <a:avLst/>
            </a:prstGeom>
            <a:grpFill/>
            <a:ln w="25400">
              <a:solidFill>
                <a:srgbClr val="0078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04736851-3EE3-4176-BAA4-D7C2CB07B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31029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16E7449F-CC6E-41DC-BB5D-3AAD1599D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1515" y="2009774"/>
            <a:ext cx="3733800" cy="3609975"/>
          </a:xfrm>
          <a:solidFill>
            <a:srgbClr val="CCCCCC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71BA-0001-4972-81EE-71C513216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320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38F1D2CB-1576-4CD2-8C83-F39415EFA8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429000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B2B82FE3-F5F5-47B8-87E6-0E6B5F1283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47972" y="1524000"/>
            <a:ext cx="2869663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32C92E72-1E36-4EED-A9B5-C935B2F225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5343" y="1524000"/>
            <a:ext cx="2912571" cy="192405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9CE836E-8158-4A50-AEA3-03E54874C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500" y="3501008"/>
            <a:ext cx="9315450" cy="2499742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40730-47FF-4C4C-AFF4-A2999F3A8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1849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FC1343F-4805-43CC-991F-C1A0B43AE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014663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29B1A32-5E6B-45DC-B639-DE40E1ECA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40108" y="1524000"/>
            <a:ext cx="2570192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AE7075B2-67F0-4BC4-AC38-5A63A97E78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4245" y="1524000"/>
            <a:ext cx="2817859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5E55F617-5584-42EA-9EF2-B1CD18645D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050" y="1524000"/>
            <a:ext cx="2194438" cy="16970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7" name="Picture Placeholder 14">
            <a:extLst>
              <a:ext uri="{FF2B5EF4-FFF2-40B4-BE49-F238E27FC236}">
                <a16:creationId xmlns:a16="http://schemas.microsoft.com/office/drawing/2014/main" id="{4FBDE1BA-579A-4E58-A884-DDA512F1D0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74971" y="3302226"/>
            <a:ext cx="3530146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0AF66A5E-239E-4027-BDF0-A31A5ECFD9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0081" y="3302226"/>
            <a:ext cx="34604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9" name="Picture Placeholder 14">
            <a:extLst>
              <a:ext uri="{FF2B5EF4-FFF2-40B4-BE49-F238E27FC236}">
                <a16:creationId xmlns:a16="http://schemas.microsoft.com/office/drawing/2014/main" id="{0DA80200-33F9-46A3-BB64-EE35CB3770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0" y="3302226"/>
            <a:ext cx="3638507" cy="2271638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9A9E-2421-4539-BEFA-565288F75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8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554A010-8321-4610-B466-B3335FCAD9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4660458" cy="2054087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D93A04EF-E2E5-46EA-B1F3-3F34F88D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89" y="1524000"/>
            <a:ext cx="3085437" cy="2046136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20CD842E-5D33-45C6-B588-4860623673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30094" y="3625795"/>
            <a:ext cx="4158532" cy="2364569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CB1748D8-84BF-487E-B058-724C72F367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1501" y="3625795"/>
            <a:ext cx="3587032" cy="237495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09489-384F-4596-8010-DD2DB7574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411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3999"/>
            <a:ext cx="5829300" cy="2952585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8508" y="1523999"/>
            <a:ext cx="4889417" cy="2944633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BD02C-C79F-40CF-A4D5-37041B5AA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703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foto toe te voegen.</a:t>
            </a:r>
            <a:br>
              <a:rPr lang="nl-NL" dirty="0"/>
            </a:br>
            <a:r>
              <a:rPr lang="nl-NL" dirty="0"/>
              <a:t>Foto’s kun je kiezen uit de Mediabank in het UWV Communicatieportaal. </a:t>
            </a: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694A-8976-41B9-90B5-07BDA7BD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13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830B4C10-C0E1-4FE8-946C-C22F8B570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3" name="Picture Placeholder 14">
            <a:extLst>
              <a:ext uri="{FF2B5EF4-FFF2-40B4-BE49-F238E27FC236}">
                <a16:creationId xmlns:a16="http://schemas.microsoft.com/office/drawing/2014/main" id="{52000AD8-2C7A-4461-BB85-1A8AE8C0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6178E7AA-9597-40B7-B425-32E34585BD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0500" y="1524000"/>
            <a:ext cx="3600000" cy="2793600"/>
          </a:xfrm>
          <a:solidFill>
            <a:srgbClr val="F5F5F5"/>
          </a:solidFill>
        </p:spPr>
        <p:txBody>
          <a:bodyPr/>
          <a:lstStyle/>
          <a:p>
            <a:endParaRPr lang="nl-NL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F4F53-5670-44D9-90BE-0CF8B0A91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1678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756A89E-147C-4F38-9ACB-ADB0536CE44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3" y="5724331"/>
            <a:ext cx="2454678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</a:t>
            </a:r>
            <a:endParaRPr lang="nl-NL" dirty="0"/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41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3">
            <a:extLst>
              <a:ext uri="{FF2B5EF4-FFF2-40B4-BE49-F238E27FC236}">
                <a16:creationId xmlns:a16="http://schemas.microsoft.com/office/drawing/2014/main" id="{F97104D6-C053-4D25-9F04-7D47B35F979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7739120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presentatie titel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18847"/>
            <a:ext cx="2632610" cy="345013"/>
          </a:xfrm>
          <a:prstGeom prst="rect">
            <a:avLst/>
          </a:prstGeom>
          <a:solidFill>
            <a:schemeClr val="accent2"/>
          </a:solidFill>
        </p:spPr>
        <p:txBody>
          <a:bodyPr wrap="none" lIns="284400" tIns="72000" rIns="2844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Presentator informatie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583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312769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ia 02">
    <p:bg bwMode="gray"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3383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rgbClr val="00338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rgbClr val="003383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570241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B7E36A-F263-48E7-B563-32F7A4097B1E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8CDB07-905A-4320-8368-7370D36E5EA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1A6D51A-0053-4920-ADF3-39E47E0B00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7000544B-2D37-40CB-9C93-666954B169B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166936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5E2339-D0FD-4D87-BA3B-516BDEC007D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DAC12-4BA5-4A7B-A0B0-FF59F87F2FC9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38044FF4-A3FF-43C4-9B3E-705316A33A2D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0EA6BAA4-66E7-48D2-869F-38ECD50E974D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40640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5C50-49AB-454D-A971-55D8A3E2C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9AC4A4-E41F-4926-B662-F9F12BB0F72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89F56-9BCF-4F5F-9072-C3A90A6109F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629D37CC-47C5-46D4-9994-CDB51A14F175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Afbeelding 25">
              <a:extLst>
                <a:ext uri="{FF2B5EF4-FFF2-40B4-BE49-F238E27FC236}">
                  <a16:creationId xmlns:a16="http://schemas.microsoft.com/office/drawing/2014/main" id="{243E01D5-F676-4B40-B8AF-D3AD5E1EEC67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86115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10159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081908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01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F56B32-8829-4438-9A75-C14B584A0384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59336-6CD6-4669-98ED-4024BC8531E0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27656095-DD83-4DE7-B9DA-342D6E50714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7703DCDF-12D7-4A83-8AFA-53E78BA7368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3"/>
            <a:ext cx="5958000" cy="6857995"/>
          </a:xfrm>
          <a:prstGeom prst="rect">
            <a:avLst/>
          </a:prstGeom>
          <a:noFill/>
        </p:spPr>
        <p:txBody>
          <a:bodyPr wrap="square" lIns="180000" tIns="0" rIns="18000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62340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340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>
          <a:xfrm>
            <a:off x="6234000" y="6285600"/>
            <a:ext cx="4796857" cy="577438"/>
          </a:xfrm>
        </p:spPr>
        <p:txBody>
          <a:bodyPr/>
          <a:lstStyle/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C8C3-F18D-46B4-80E2-1868898E52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908471" y="6280563"/>
            <a:ext cx="283529" cy="577438"/>
          </a:xfrm>
        </p:spPr>
        <p:txBody>
          <a:bodyPr/>
          <a:lstStyle>
            <a:lvl1pPr>
              <a:defRPr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226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49B59F-0691-465F-9025-EFFBB896D5DB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145688-466D-4FEA-BD5B-9D9E0E3D5718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BC9CF02-1E73-4D30-BB1C-CF039F634FF4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4" name="Afbeelding 25">
              <a:extLst>
                <a:ext uri="{FF2B5EF4-FFF2-40B4-BE49-F238E27FC236}">
                  <a16:creationId xmlns:a16="http://schemas.microsoft.com/office/drawing/2014/main" id="{24536C34-E56F-4BFB-B2C7-31EC81E627D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1531939"/>
            <a:ext cx="34848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086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14AFA9-B8D5-4C7F-BA14-7E78DBB3C0F8}"/>
              </a:ext>
            </a:extLst>
          </p:cNvPr>
          <p:cNvGrpSpPr/>
          <p:nvPr userDrawn="1"/>
        </p:nvGrpSpPr>
        <p:grpSpPr>
          <a:xfrm>
            <a:off x="-3714750" y="-933450"/>
            <a:ext cx="19621500" cy="8724900"/>
            <a:chOff x="-3714750" y="-933450"/>
            <a:chExt cx="19621500" cy="8724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63B10C-49A5-4A5C-A475-62BC8B9E6C0F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4E6B51BE-0338-45A3-AFBA-B2EAA917759A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-3163456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 dirty="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2" name="Afbeelding 25">
              <a:extLst>
                <a:ext uri="{FF2B5EF4-FFF2-40B4-BE49-F238E27FC236}">
                  <a16:creationId xmlns:a16="http://schemas.microsoft.com/office/drawing/2014/main" id="{8A0BFAA3-8392-4AF8-9483-D01403E9F5C3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-3163455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1531939"/>
            <a:ext cx="2556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640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 en Pictogrammen/Illustraties 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856C11-EE30-45EA-9432-70B7F56AACD5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2CD10A-74D8-462A-B539-797321908C45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6" name="Content Placeholder 1">
              <a:extLst>
                <a:ext uri="{FF2B5EF4-FFF2-40B4-BE49-F238E27FC236}">
                  <a16:creationId xmlns:a16="http://schemas.microsoft.com/office/drawing/2014/main" id="{1BE17B23-F3E3-41F6-B9C4-C72ADA73993C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7" name="Afbeelding 25">
              <a:extLst>
                <a:ext uri="{FF2B5EF4-FFF2-40B4-BE49-F238E27FC236}">
                  <a16:creationId xmlns:a16="http://schemas.microsoft.com/office/drawing/2014/main" id="{4B8462D8-80EB-4EE0-A3A4-3CC10EB6128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0F037C-FB3A-49FF-B791-DA9FAF62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7EF8-D8E4-4EE6-8767-352D231CE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9CB52-F951-4621-A4BC-57AA8F0B81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2D3A8AFC-53EF-4436-8532-58529779DBA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A9F62FD-0188-4ABC-AF6D-456149C6264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81357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9532322-04DB-4AE9-89BC-CDCAD1F85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4353600" y="3142725"/>
            <a:ext cx="3484800" cy="2962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1F3AA6B6-F4A8-474B-9393-04B0C21AEB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464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77A7087B-AA34-4672-ABB6-99A9A37BF7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5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26CA425-9D3F-41FD-ADD6-75C5A6BA2F3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106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61DD897-CF20-4B3B-A4C2-C8BF8C3610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08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CC43E-39FF-46F1-8FBB-7B0685CAF869}"/>
              </a:ext>
            </a:extLst>
          </p:cNvPr>
          <p:cNvGrpSpPr/>
          <p:nvPr userDrawn="1"/>
        </p:nvGrpSpPr>
        <p:grpSpPr>
          <a:xfrm>
            <a:off x="-3725885" y="-933450"/>
            <a:ext cx="19643770" cy="8724900"/>
            <a:chOff x="-3714750" y="-933450"/>
            <a:chExt cx="19643770" cy="87249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41C6F1-3D70-47E0-8DF1-69913DB4C517}"/>
                </a:ext>
              </a:extLst>
            </p:cNvPr>
            <p:cNvSpPr/>
            <p:nvPr userDrawn="1"/>
          </p:nvSpPr>
          <p:spPr bwMode="gray">
            <a:xfrm>
              <a:off x="-3714750" y="-933450"/>
              <a:ext cx="19621500" cy="87249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Content Placeholder 1">
              <a:extLst>
                <a:ext uri="{FF2B5EF4-FFF2-40B4-BE49-F238E27FC236}">
                  <a16:creationId xmlns:a16="http://schemas.microsoft.com/office/drawing/2014/main" id="{338A2383-0C7B-4750-AE89-A576DA87DC2F}"/>
                </a:ext>
              </a:extLst>
            </p:cNvPr>
            <p:cNvSpPr txBox="1">
              <a:spLocks/>
            </p:cNvSpPr>
            <p:nvPr userDrawn="1"/>
          </p:nvSpPr>
          <p:spPr bwMode="gray">
            <a:xfrm>
              <a:off x="12765565" y="422"/>
              <a:ext cx="3163455" cy="2342813"/>
            </a:xfrm>
            <a:prstGeom prst="rect">
              <a:avLst/>
            </a:prstGeom>
            <a:noFill/>
          </p:spPr>
          <p:txBody>
            <a:bodyPr vert="horz" lIns="0" tIns="0" rIns="432000" bIns="0" rtlCol="0">
              <a:noAutofit/>
            </a:bodyPr>
            <a:lstStyle>
              <a:lvl1pPr marL="0" indent="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accent2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None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1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32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2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3"/>
                </a:buClr>
                <a:buFont typeface="Nuon Matthew Light" panose="02000506040000020004" pitchFamily="50" charset="0"/>
                <a:buChar char="•"/>
                <a:defRPr sz="2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3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4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24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5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76000" indent="-216000" algn="l" defTabSz="685800" rtl="0" eaLnBrk="1" latinLnBrk="0" hangingPunct="1">
                <a:lnSpc>
                  <a:spcPct val="101000"/>
                </a:lnSpc>
                <a:spcBef>
                  <a:spcPts val="1500"/>
                </a:spcBef>
                <a:spcAft>
                  <a:spcPts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nl-NL" sz="1100" b="1" dirty="0">
                  <a:solidFill>
                    <a:schemeClr val="tx1"/>
                  </a:solidFill>
                </a:rPr>
                <a:t>Gebruik de UWV bullets met de button ‘Lijstniveau’.</a:t>
              </a:r>
            </a:p>
            <a:p>
              <a:pPr>
                <a:spcBef>
                  <a:spcPts val="0"/>
                </a:spcBef>
              </a:pPr>
              <a:endParaRPr lang="nl-NL" sz="1100" b="1" dirty="0">
                <a:solidFill>
                  <a:schemeClr val="tx1"/>
                </a:solidFill>
              </a:endParaRP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1: tekst zonder bullet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nl-NL" sz="1100">
                  <a:solidFill>
                    <a:schemeClr val="tx1"/>
                  </a:solidFill>
                </a:rPr>
                <a:t>Niveau 2 t/m 5: tekst met bullets</a:t>
              </a:r>
            </a:p>
            <a:p>
              <a:pPr marL="171450" lvl="0" indent="-17145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nl-NL" sz="1100" dirty="0">
                <a:solidFill>
                  <a:schemeClr val="tx1"/>
                </a:solidFill>
              </a:endParaRP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Typ je tekst op de eerste tekstregel. Vergeet nu de standaard button voor bullets (rode kruis). </a:t>
              </a:r>
            </a:p>
            <a:p>
              <a:pPr lvl="0">
                <a:spcBef>
                  <a:spcPts val="0"/>
                </a:spcBef>
              </a:pPr>
              <a:r>
                <a:rPr lang="nl-NL" sz="1100" dirty="0">
                  <a:solidFill>
                    <a:schemeClr val="tx1"/>
                  </a:solidFill>
                </a:rPr>
                <a:t>Klik op het pijltje naar links en je verlaagt het tekstniveau. Klik op het pijltje naar rechts en je verhoogt het tekstniveau. </a:t>
              </a:r>
            </a:p>
            <a:p>
              <a:pPr>
                <a:spcBef>
                  <a:spcPts val="0"/>
                </a:spcBef>
              </a:pPr>
              <a:endParaRPr lang="nl-NL" sz="1200" dirty="0">
                <a:solidFill>
                  <a:schemeClr val="tx1"/>
                </a:solidFill>
              </a:endParaRPr>
            </a:p>
          </p:txBody>
        </p:sp>
        <p:pic>
          <p:nvPicPr>
            <p:cNvPr id="18" name="Afbeelding 25">
              <a:extLst>
                <a:ext uri="{FF2B5EF4-FFF2-40B4-BE49-F238E27FC236}">
                  <a16:creationId xmlns:a16="http://schemas.microsoft.com/office/drawing/2014/main" id="{5433B826-1181-40DF-B049-BA5057DFCED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744" t="27663" r="17943" b="39396"/>
            <a:stretch/>
          </p:blipFill>
          <p:spPr bwMode="gray">
            <a:xfrm>
              <a:off x="12765566" y="2278596"/>
              <a:ext cx="2686285" cy="7506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A166E7-DCB9-45BF-81D3-EA8E029A56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3143251"/>
            <a:ext cx="2556000" cy="29622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31C91A1-1035-4565-87E4-1CD372D3A7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9064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24D11F3-6B49-4FC5-A2FA-2DA35F4DE0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233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43E9FD1-97BD-4A61-9A51-D72EC56413C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3402500" y="3143250"/>
            <a:ext cx="2556000" cy="29622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82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13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4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5094" y="1524000"/>
            <a:ext cx="1334813" cy="13335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Klik om een pictogram of illustratie toe te voegen.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48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7020000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61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626E-F4B0-4CE3-87A0-8104086FA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dia en Pictogrammen/Illustraties 4 rijen 2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8505-A48C-4DE3-8446-E4DC788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123824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58D98-BB81-4A10-86F7-25B5DA313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1DEF-BB04-41F0-815C-47B58BBEDD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A55B09-5D4C-4D85-9FAB-2B10578FB9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7CA9A3D-9105-4668-96C0-CC5BB359639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1500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39A3AC4-665E-4AD1-BDFE-EC20340B800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1500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FB8A50BA-66AB-4586-B04E-192ED10D5D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1500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38ABB3D-E21C-4F8E-BC4E-5F3F6630A80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35395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AF38802-2818-45F3-91CF-C00AC9EB57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59281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F686FF2E-6A5C-4CD7-9415-5AE0427F3D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281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3D6963FD-4433-47E3-AE52-7DD7E1F01F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59281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D5F007C-BC1C-4EAF-A072-1D11035C24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59281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6CADE67-3AB2-4433-8029-C3236FFD482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8497" y="152400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B4218AB1-7C2E-409A-96B9-55A4F7579DF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38497" y="271657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D7F03CF-C94E-48C5-863B-4AFB8A48C57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38497" y="3909150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9F29A13-0FC2-4FDD-A4EC-B5CC1E61C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38497" y="5101725"/>
            <a:ext cx="1008000" cy="100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nl-NL"/>
              <a:t>Pictogram of illustratie</a:t>
            </a:r>
            <a:endParaRPr lang="nl-NL" dirty="0"/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0F1B9063-6C08-48B0-B1F9-06C5CA456E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26278" y="1515021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675ECE7-1D0B-4D36-B9DB-CC05C5909D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26278" y="2710589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7" name="Text Placeholder 30">
            <a:extLst>
              <a:ext uri="{FF2B5EF4-FFF2-40B4-BE49-F238E27FC236}">
                <a16:creationId xmlns:a16="http://schemas.microsoft.com/office/drawing/2014/main" id="{972395A2-33F3-4EA9-84A7-3147A3F0161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26278" y="3906157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D9755427-4D1A-476B-9536-E82ED30721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526278" y="5101725"/>
            <a:ext cx="4094222" cy="100800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0078D2"/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rgbClr val="0078D2"/>
                </a:solidFill>
              </a:defRPr>
            </a:lvl2pPr>
            <a:lvl3pPr marL="179388" indent="-179388">
              <a:lnSpc>
                <a:spcPct val="100000"/>
              </a:lnSpc>
              <a:defRPr sz="1400">
                <a:solidFill>
                  <a:srgbClr val="0078D2"/>
                </a:solidFill>
              </a:defRPr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173342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vullende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noFill/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r>
              <a:rPr lang="nl-NL" sz="1100" b="0">
                <a:solidFill>
                  <a:schemeClr val="tx1"/>
                </a:solidFill>
              </a:rPr>
              <a:t>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>
                <a:solidFill>
                  <a:schemeClr val="tx1"/>
                </a:solidFill>
              </a:rPr>
            </a:br>
            <a:br>
              <a:rPr lang="nl-NL" sz="1100" b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861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noFill/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‘Video’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video,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 baseline="0">
                <a:solidFill>
                  <a:schemeClr val="tx1"/>
                </a:solidFill>
                <a:hlinkClick r:id="rId2"/>
              </a:rPr>
              <a:t>https://communicatieportaal.uwv.nl/modules/product/mediabank/default/?ItemId=3237</a:t>
            </a:r>
            <a:endParaRPr lang="nl-NL" sz="1100" b="0" baseline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39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8435910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8491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>
      <p:bgPr>
        <a:solidFill>
          <a:srgbClr val="D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92209401-9C87-49C4-B7D4-59A6333B630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Ga nu naar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kies </a:t>
            </a:r>
            <a:r>
              <a:rPr lang="nl-NL" sz="1100" b="1">
                <a:solidFill>
                  <a:schemeClr val="tx1"/>
                </a:solidFill>
              </a:rPr>
              <a:t>‘Afbeeldingen’</a:t>
            </a:r>
            <a:r>
              <a:rPr lang="nl-NL" sz="1100" b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Kies een afbeelding, klik op </a:t>
            </a:r>
            <a:r>
              <a:rPr lang="nl-NL" sz="1100" b="1">
                <a:solidFill>
                  <a:schemeClr val="tx1"/>
                </a:solidFill>
              </a:rPr>
              <a:t>‘Invoegen’ </a:t>
            </a:r>
            <a:r>
              <a:rPr lang="nl-NL" sz="1100" b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>
                <a:solidFill>
                  <a:schemeClr val="tx1"/>
                </a:solidFill>
              </a:rPr>
              <a:t>Wil je een uitsnede maken, selecteer dan de foto door erop te klikken en gebruik de crop- functie onder </a:t>
            </a:r>
            <a:r>
              <a:rPr lang="nl-NL" sz="1100" b="1">
                <a:solidFill>
                  <a:schemeClr val="tx1"/>
                </a:solidFill>
              </a:rPr>
              <a:t>‘Opmaak’/’Bijsnijden’</a:t>
            </a:r>
            <a:r>
              <a:rPr lang="nl-NL" sz="1100" b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>
                <a:solidFill>
                  <a:schemeClr val="tx1"/>
                </a:solidFill>
              </a:rPr>
              <a:t> </a:t>
            </a:r>
            <a:r>
              <a:rPr lang="nl-NL" sz="1100" b="1" baseline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>
                <a:solidFill>
                  <a:schemeClr val="tx1"/>
                </a:solidFill>
              </a:rPr>
            </a:br>
            <a:br>
              <a:rPr lang="nl-NL" sz="1100" b="0" baseline="0">
                <a:solidFill>
                  <a:schemeClr val="tx1"/>
                </a:solidFill>
              </a:rPr>
            </a:br>
            <a:r>
              <a:rPr lang="nl-NL" sz="1100" b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6952046" cy="1450716"/>
          </a:xfrm>
          <a:prstGeom prst="rect">
            <a:avLst/>
          </a:prstGeom>
          <a:solidFill>
            <a:schemeClr val="tx2"/>
          </a:solidFill>
        </p:spPr>
        <p:txBody>
          <a:bodyPr wrap="non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</a:t>
            </a:r>
            <a:r>
              <a:rPr lang="nl-NL"/>
              <a:t>einddia tekst </a:t>
            </a:r>
            <a:br>
              <a:rPr lang="nl-NL"/>
            </a:br>
            <a:r>
              <a:rPr lang="nl-NL"/>
              <a:t>aan </a:t>
            </a:r>
            <a:r>
              <a:rPr lang="nl-NL" dirty="0"/>
              <a:t>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13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46AF-77D5-43B4-9D2F-64922EE50E6F}" type="datetimeFigureOut">
              <a:rPr lang="nl-NL" smtClean="0"/>
              <a:t>2-2-2024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C12E-654E-481A-8B96-5D554D7388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114F8-DF7C-4CCE-A2A0-8ADF91A35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916EC-3430-40B8-BEA6-3BAD68CF4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 noProof="0"/>
              <a:t>Niveau 1</a:t>
            </a:r>
          </a:p>
          <a:p>
            <a:pPr lvl="1"/>
            <a:r>
              <a:rPr lang="nl-NL" noProof="0"/>
              <a:t>Niveau 2</a:t>
            </a:r>
          </a:p>
          <a:p>
            <a:pPr lvl="2"/>
            <a:r>
              <a:rPr lang="nl-NL" noProof="0"/>
              <a:t>Niveau 3</a:t>
            </a:r>
          </a:p>
          <a:p>
            <a:pPr lvl="3"/>
            <a:r>
              <a:rPr lang="nl-NL" noProof="0"/>
              <a:t>Niveau 4</a:t>
            </a:r>
          </a:p>
          <a:p>
            <a:pPr lvl="4"/>
            <a:r>
              <a:rPr lang="nl-NL" noProof="0"/>
              <a:t>Niveau 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1D59E0-B35F-4197-8EB5-972283185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FEE14-E53C-46FD-91CD-C6EC505AB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/>
              <a:t>Plaats een grafiek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E032D-49AC-4684-8F57-A34E1071DE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39057"/>
            <a:ext cx="8442956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F3D850-785A-4890-8DD1-CC95663BC85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501651" y="6272549"/>
            <a:ext cx="1259078" cy="6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68" r:id="rId11"/>
    <p:sldLayoutId id="2147483654" r:id="rId12"/>
    <p:sldLayoutId id="2147483667" r:id="rId13"/>
    <p:sldLayoutId id="2147483661" r:id="rId14"/>
    <p:sldLayoutId id="2147483674" r:id="rId15"/>
    <p:sldLayoutId id="2147483673" r:id="rId16"/>
    <p:sldLayoutId id="2147483669" r:id="rId17"/>
    <p:sldLayoutId id="2147483670" r:id="rId18"/>
    <p:sldLayoutId id="2147483671" r:id="rId19"/>
    <p:sldLayoutId id="2147483672" r:id="rId20"/>
    <p:sldLayoutId id="2147483675" r:id="rId21"/>
    <p:sldLayoutId id="2147483665" r:id="rId22"/>
    <p:sldLayoutId id="2147483664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42552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</a:t>
            </a:r>
            <a:r>
              <a:rPr lang="en-GB" dirty="0"/>
              <a:t> van je </a:t>
            </a:r>
            <a:r>
              <a:rPr lang="en-GB" dirty="0" err="1"/>
              <a:t>presentatie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63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None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34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8953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08585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287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0">
          <p15:clr>
            <a:srgbClr val="F26B43"/>
          </p15:clr>
        </p15:guide>
        <p15:guide id="2" pos="7320">
          <p15:clr>
            <a:srgbClr val="F26B43"/>
          </p15:clr>
        </p15:guide>
        <p15:guide id="3" orient="horz" pos="4140">
          <p15:clr>
            <a:srgbClr val="F26B43"/>
          </p15:clr>
        </p15:guide>
        <p15:guide id="4" orient="horz" pos="180">
          <p15:clr>
            <a:srgbClr val="F26B43"/>
          </p15:clr>
        </p15:guide>
        <p15:guide id="5" pos="7142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3846">
          <p15:clr>
            <a:srgbClr val="F26B43"/>
          </p15:clr>
        </p15:guide>
        <p15:guide id="8" pos="6606">
          <p15:clr>
            <a:srgbClr val="F26B43"/>
          </p15:clr>
        </p15:guide>
        <p15:guide id="9" orient="horz" pos="3780">
          <p15:clr>
            <a:srgbClr val="F26B43"/>
          </p15:clr>
        </p15:guide>
        <p15:guide id="10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microsoft.com/office/2018/10/relationships/comments" Target="../comments/modernComment_1C1_479375BA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E273E0-A53D-45B4-8B6E-E2D154EBCF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1334AB-6CF2-4BDE-85F6-99233B4D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34" y="4449432"/>
            <a:ext cx="8768101" cy="979818"/>
          </a:xfrm>
        </p:spPr>
        <p:txBody>
          <a:bodyPr wrap="square">
            <a:spAutoFit/>
          </a:bodyPr>
          <a:lstStyle/>
          <a:p>
            <a:r>
              <a:rPr lang="nl-NL" dirty="0"/>
              <a:t>Bad SQL in het DIM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4C5A-65D0-4B00-AD3F-303ED4338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3534" y="5724331"/>
            <a:ext cx="4820075" cy="585527"/>
          </a:xfrm>
        </p:spPr>
        <p:txBody>
          <a:bodyPr/>
          <a:lstStyle/>
          <a:p>
            <a:r>
              <a:rPr lang="nl-NL" dirty="0"/>
              <a:t>Project DataFabriek</a:t>
            </a:r>
          </a:p>
          <a:p>
            <a:r>
              <a:rPr lang="nl-NL" dirty="0"/>
              <a:t>Januari 2024</a:t>
            </a:r>
          </a:p>
        </p:txBody>
      </p:sp>
    </p:spTree>
    <p:extLst>
      <p:ext uri="{BB962C8B-B14F-4D97-AF65-F5344CB8AC3E}">
        <p14:creationId xmlns:p14="http://schemas.microsoft.com/office/powerpoint/2010/main" val="3103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C38525C-69FE-A325-8BA4-ECFDDAB0D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C8F75E2-161C-8D38-E314-B255B1094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543F0E-841C-642C-11F7-F7FF5BCDC92A}"/>
              </a:ext>
            </a:extLst>
          </p:cNvPr>
          <p:cNvSpPr txBox="1"/>
          <p:nvPr/>
        </p:nvSpPr>
        <p:spPr>
          <a:xfrm>
            <a:off x="639191" y="261204"/>
            <a:ext cx="59924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Impact is .05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2.73%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r>
              <a:rPr lang="nl-NL" sz="900" dirty="0"/>
              <a:t>.</a:t>
            </a:r>
          </a:p>
          <a:p>
            <a:r>
              <a:rPr lang="nl-NL" sz="900" dirty="0"/>
              <a:t>-------------------------------------------------------</a:t>
            </a:r>
          </a:p>
          <a:p>
            <a:r>
              <a:rPr lang="nl-NL" sz="900" dirty="0"/>
              <a:t>Read </a:t>
            </a:r>
            <a:r>
              <a:rPr lang="nl-NL" sz="900" dirty="0" err="1"/>
              <a:t>and</a:t>
            </a:r>
            <a:r>
              <a:rPr lang="nl-NL" sz="900" dirty="0"/>
              <a:t> </a:t>
            </a:r>
            <a:r>
              <a:rPr lang="nl-NL" sz="900" dirty="0" err="1"/>
              <a:t>write</a:t>
            </a:r>
            <a:r>
              <a:rPr lang="nl-NL" sz="900" dirty="0"/>
              <a:t> </a:t>
            </a:r>
            <a:r>
              <a:rPr lang="nl-NL" sz="900" dirty="0" err="1"/>
              <a:t>contention</a:t>
            </a:r>
            <a:r>
              <a:rPr lang="nl-NL" sz="900" dirty="0"/>
              <a:t> on database </a:t>
            </a:r>
            <a:r>
              <a:rPr lang="nl-NL" sz="900" dirty="0" err="1"/>
              <a:t>blocks</a:t>
            </a:r>
            <a:r>
              <a:rPr lang="nl-NL" sz="900" dirty="0"/>
              <a:t> was </a:t>
            </a:r>
            <a:r>
              <a:rPr lang="nl-NL" sz="900" dirty="0" err="1"/>
              <a:t>consuming</a:t>
            </a:r>
            <a:r>
              <a:rPr lang="nl-NL" sz="900" dirty="0"/>
              <a:t> significant</a:t>
            </a:r>
          </a:p>
          <a:p>
            <a:r>
              <a:rPr lang="nl-NL" sz="900" dirty="0"/>
              <a:t>database time.</a:t>
            </a:r>
          </a:p>
          <a:p>
            <a:endParaRPr lang="nl-NL" sz="900" dirty="0"/>
          </a:p>
          <a:p>
            <a:r>
              <a:rPr lang="nl-NL" sz="900" dirty="0" err="1"/>
              <a:t>Recommendation</a:t>
            </a:r>
            <a:r>
              <a:rPr lang="nl-NL" sz="900" dirty="0"/>
              <a:t> 1: Schema Changes</a:t>
            </a:r>
          </a:p>
          <a:p>
            <a:r>
              <a:rPr lang="nl-NL" sz="900" dirty="0" err="1"/>
              <a:t>Estimated</a:t>
            </a:r>
            <a:r>
              <a:rPr lang="nl-NL" sz="900" dirty="0"/>
              <a:t> benefit is .05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2.73%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r>
              <a:rPr lang="nl-NL" sz="900" dirty="0"/>
              <a:t>.</a:t>
            </a:r>
          </a:p>
          <a:p>
            <a:r>
              <a:rPr lang="nl-NL" sz="900" dirty="0"/>
              <a:t>------------------------------------------------------------------</a:t>
            </a:r>
          </a:p>
          <a:p>
            <a:r>
              <a:rPr lang="nl-NL" sz="900" dirty="0"/>
              <a:t>Action</a:t>
            </a:r>
          </a:p>
          <a:p>
            <a:r>
              <a:rPr lang="nl-NL" sz="900" dirty="0" err="1"/>
              <a:t>Consider</a:t>
            </a:r>
            <a:r>
              <a:rPr lang="nl-NL" sz="900" dirty="0"/>
              <a:t> </a:t>
            </a:r>
            <a:r>
              <a:rPr lang="nl-NL" sz="900" dirty="0" err="1"/>
              <a:t>partitioning</a:t>
            </a:r>
            <a:r>
              <a:rPr lang="nl-NL" sz="900" dirty="0"/>
              <a:t> </a:t>
            </a:r>
            <a:r>
              <a:rPr lang="nl-NL" sz="900" dirty="0" err="1"/>
              <a:t>the</a:t>
            </a:r>
            <a:r>
              <a:rPr lang="nl-NL" sz="900" dirty="0"/>
              <a:t> INDEX "BDR_SMZ_SV_PM.BDR_SMZ_SV_DO_FKS_TB_PK"</a:t>
            </a:r>
          </a:p>
          <a:p>
            <a:r>
              <a:rPr lang="nl-NL" sz="900" dirty="0" err="1"/>
              <a:t>with</a:t>
            </a:r>
            <a:r>
              <a:rPr lang="nl-NL" sz="900" dirty="0"/>
              <a:t> object ID 222861 in a </a:t>
            </a:r>
            <a:r>
              <a:rPr lang="nl-NL" sz="900" dirty="0" err="1"/>
              <a:t>manner</a:t>
            </a:r>
            <a:r>
              <a:rPr lang="nl-NL" sz="900" dirty="0"/>
              <a:t> </a:t>
            </a:r>
            <a:r>
              <a:rPr lang="nl-NL" sz="900" dirty="0" err="1"/>
              <a:t>that</a:t>
            </a:r>
            <a:r>
              <a:rPr lang="nl-NL" sz="900" dirty="0"/>
              <a:t> </a:t>
            </a:r>
            <a:r>
              <a:rPr lang="nl-NL" sz="900" dirty="0" err="1"/>
              <a:t>will</a:t>
            </a:r>
            <a:r>
              <a:rPr lang="nl-NL" sz="900" dirty="0"/>
              <a:t> </a:t>
            </a:r>
            <a:r>
              <a:rPr lang="nl-NL" sz="900" dirty="0" err="1"/>
              <a:t>evenly</a:t>
            </a:r>
            <a:r>
              <a:rPr lang="nl-NL" sz="900" dirty="0"/>
              <a:t> </a:t>
            </a:r>
            <a:r>
              <a:rPr lang="nl-NL" sz="900" dirty="0" err="1"/>
              <a:t>distribute</a:t>
            </a:r>
            <a:r>
              <a:rPr lang="nl-NL" sz="900" dirty="0"/>
              <a:t> concurrent</a:t>
            </a:r>
          </a:p>
          <a:p>
            <a:r>
              <a:rPr lang="nl-NL" sz="900" dirty="0"/>
              <a:t>DML </a:t>
            </a:r>
            <a:r>
              <a:rPr lang="nl-NL" sz="900" dirty="0" err="1"/>
              <a:t>across</a:t>
            </a:r>
            <a:r>
              <a:rPr lang="nl-NL" sz="900" dirty="0"/>
              <a:t> multiple </a:t>
            </a:r>
            <a:r>
              <a:rPr lang="nl-NL" sz="900" dirty="0" err="1"/>
              <a:t>partitions</a:t>
            </a:r>
            <a:r>
              <a:rPr lang="nl-NL" sz="900" dirty="0"/>
              <a:t>.</a:t>
            </a:r>
          </a:p>
          <a:p>
            <a:r>
              <a:rPr lang="nl-NL" sz="900" dirty="0" err="1"/>
              <a:t>Related</a:t>
            </a:r>
            <a:r>
              <a:rPr lang="nl-NL" sz="900" dirty="0"/>
              <a:t> Object</a:t>
            </a:r>
          </a:p>
          <a:p>
            <a:r>
              <a:rPr lang="nl-NL" sz="900" dirty="0"/>
              <a:t>Database object </a:t>
            </a:r>
            <a:r>
              <a:rPr lang="nl-NL" sz="900" dirty="0" err="1"/>
              <a:t>with</a:t>
            </a:r>
            <a:r>
              <a:rPr lang="nl-NL" sz="900" dirty="0"/>
              <a:t> ID 222861.</a:t>
            </a:r>
          </a:p>
          <a:p>
            <a:r>
              <a:rPr lang="nl-NL" sz="900" dirty="0"/>
              <a:t>Rationale</a:t>
            </a:r>
          </a:p>
          <a:p>
            <a:r>
              <a:rPr lang="nl-NL" sz="900" dirty="0"/>
              <a:t>The INSERT statement </a:t>
            </a:r>
            <a:r>
              <a:rPr lang="nl-NL" sz="900" dirty="0" err="1"/>
              <a:t>with</a:t>
            </a:r>
            <a:r>
              <a:rPr lang="nl-NL" sz="900" dirty="0"/>
              <a:t> </a:t>
            </a:r>
            <a:r>
              <a:rPr lang="nl-NL" sz="900" dirty="0">
                <a:highlight>
                  <a:srgbClr val="FF0000"/>
                </a:highlight>
              </a:rPr>
              <a:t>SQL_ID "7h6pj92zt1v7v" </a:t>
            </a:r>
            <a:r>
              <a:rPr lang="nl-NL" sz="900" dirty="0"/>
              <a:t>was </a:t>
            </a:r>
            <a:r>
              <a:rPr lang="nl-NL" sz="900" dirty="0" err="1"/>
              <a:t>significantly</a:t>
            </a:r>
            <a:endParaRPr lang="nl-NL" sz="900" dirty="0"/>
          </a:p>
          <a:p>
            <a:r>
              <a:rPr lang="nl-NL" sz="900" dirty="0" err="1"/>
              <a:t>affected</a:t>
            </a:r>
            <a:r>
              <a:rPr lang="nl-NL" sz="900" dirty="0"/>
              <a:t> </a:t>
            </a:r>
            <a:r>
              <a:rPr lang="nl-NL" sz="900" dirty="0" err="1"/>
              <a:t>by</a:t>
            </a:r>
            <a:r>
              <a:rPr lang="nl-NL" sz="900" dirty="0"/>
              <a:t> "buffer busy" </a:t>
            </a:r>
            <a:r>
              <a:rPr lang="nl-NL" sz="900" dirty="0" err="1"/>
              <a:t>waits</a:t>
            </a:r>
            <a:r>
              <a:rPr lang="nl-NL" sz="900" dirty="0"/>
              <a:t>.</a:t>
            </a:r>
          </a:p>
          <a:p>
            <a:r>
              <a:rPr lang="nl-NL" sz="900" dirty="0" err="1"/>
              <a:t>Related</a:t>
            </a:r>
            <a:r>
              <a:rPr lang="nl-NL" sz="900" dirty="0"/>
              <a:t> Object</a:t>
            </a:r>
          </a:p>
          <a:p>
            <a:r>
              <a:rPr lang="nl-NL" sz="900" dirty="0"/>
              <a:t>SQL statement </a:t>
            </a:r>
            <a:r>
              <a:rPr lang="nl-NL" sz="900" dirty="0" err="1"/>
              <a:t>with</a:t>
            </a:r>
            <a:r>
              <a:rPr lang="nl-NL" sz="900" dirty="0"/>
              <a:t> SQL_ID 7h6pj92zt1v7v.</a:t>
            </a:r>
          </a:p>
          <a:p>
            <a:r>
              <a:rPr lang="nl-NL" sz="900" dirty="0"/>
              <a:t>INSERT INTO BDR_SMZ_SV_PM.BDR_SMZ_SV_DO_FKS_TB(DIM_KLANT_ID,DIM_UITSL</a:t>
            </a:r>
          </a:p>
          <a:p>
            <a:r>
              <a:rPr lang="nl-NL" sz="900" dirty="0"/>
              <a:t>AG_CLAIM_ID,DIM_SNAPSHOT_ID,DIM_ORGANISATIE_ID_ACTIEF,DIM_ORGANISATIE</a:t>
            </a:r>
          </a:p>
          <a:p>
            <a:r>
              <a:rPr lang="nl-NL" sz="900" dirty="0"/>
              <a:t>_ID_SMO,DIM_ORGANISATIE_ID_REGIE,DIM_PRODUCT_ID,DIM_PROCESFASE_ID,DIM</a:t>
            </a:r>
          </a:p>
          <a:p>
            <a:r>
              <a:rPr lang="nl-NL" sz="900" dirty="0"/>
              <a:t>_SOORT_AANVRAGER_ID,PCS_ID,AFG_REGIE_EN_SMO_GELIJK,AFG_INDICATIE_VA,A</a:t>
            </a:r>
          </a:p>
          <a:p>
            <a:r>
              <a:rPr lang="nl-NL" sz="900" dirty="0"/>
              <a:t>FG_INDICATIE_AD) VALUES(:DIM_KLANT_ID,:DIM_UITSLAG_CLAIM_ID,:DIM_SNAP</a:t>
            </a:r>
          </a:p>
          <a:p>
            <a:r>
              <a:rPr lang="nl-NL" sz="900" dirty="0"/>
              <a:t>SHOT_ID,:DIM_ORGANISATIE_ID_ACTIEF,:DIM_ORGANISATIE_ID_SMO,:DIM_ORGAN</a:t>
            </a:r>
          </a:p>
          <a:p>
            <a:r>
              <a:rPr lang="nl-NL" sz="900" dirty="0"/>
              <a:t>ISATIE_ID_REGIE,:DIM_PRODUCT_ID,:DIM_PROCESFASE_ID,:DIM_SOORT_AANVRAG</a:t>
            </a:r>
          </a:p>
          <a:p>
            <a:r>
              <a:rPr lang="nl-NL" sz="900" dirty="0"/>
              <a:t>ER_ID,:PCS_ID,:AFG_REGIE_EN_SMO_GELIJK,:AFG_INDICATIE_VA,:AFG_INDICAT</a:t>
            </a:r>
          </a:p>
          <a:p>
            <a:r>
              <a:rPr lang="nl-NL" sz="900" dirty="0"/>
              <a:t>IE_AD)</a:t>
            </a:r>
          </a:p>
          <a:p>
            <a:endParaRPr lang="nl-NL" sz="900" dirty="0"/>
          </a:p>
          <a:p>
            <a:r>
              <a:rPr lang="nl-NL" sz="900" dirty="0" err="1"/>
              <a:t>Symptoms</a:t>
            </a:r>
            <a:r>
              <a:rPr lang="nl-NL" sz="900" dirty="0"/>
              <a:t> </a:t>
            </a:r>
            <a:r>
              <a:rPr lang="nl-NL" sz="900" dirty="0" err="1"/>
              <a:t>That</a:t>
            </a:r>
            <a:r>
              <a:rPr lang="nl-NL" sz="900" dirty="0"/>
              <a:t> Led </a:t>
            </a:r>
            <a:r>
              <a:rPr lang="nl-NL" sz="900" dirty="0" err="1"/>
              <a:t>to</a:t>
            </a:r>
            <a:r>
              <a:rPr lang="nl-NL" sz="900" dirty="0"/>
              <a:t> </a:t>
            </a:r>
            <a:r>
              <a:rPr lang="nl-NL" sz="900" dirty="0" err="1"/>
              <a:t>the</a:t>
            </a:r>
            <a:r>
              <a:rPr lang="nl-NL" sz="900" dirty="0"/>
              <a:t> </a:t>
            </a:r>
            <a:r>
              <a:rPr lang="nl-NL" sz="900" dirty="0" err="1"/>
              <a:t>Finding</a:t>
            </a:r>
            <a:r>
              <a:rPr lang="nl-NL" sz="900" dirty="0"/>
              <a:t>:</a:t>
            </a:r>
          </a:p>
          <a:p>
            <a:r>
              <a:rPr lang="nl-NL" sz="900" dirty="0"/>
              <a:t>---------------------------------</a:t>
            </a:r>
          </a:p>
          <a:p>
            <a:r>
              <a:rPr lang="nl-NL" sz="900" dirty="0"/>
              <a:t>Read </a:t>
            </a:r>
            <a:r>
              <a:rPr lang="nl-NL" sz="900" dirty="0" err="1"/>
              <a:t>and</a:t>
            </a:r>
            <a:r>
              <a:rPr lang="nl-NL" sz="900" dirty="0"/>
              <a:t> </a:t>
            </a:r>
            <a:r>
              <a:rPr lang="nl-NL" sz="900" dirty="0" err="1"/>
              <a:t>write</a:t>
            </a:r>
            <a:r>
              <a:rPr lang="nl-NL" sz="900" dirty="0"/>
              <a:t> </a:t>
            </a:r>
            <a:r>
              <a:rPr lang="nl-NL" sz="900" dirty="0" err="1"/>
              <a:t>contention</a:t>
            </a:r>
            <a:r>
              <a:rPr lang="nl-NL" sz="900" dirty="0"/>
              <a:t> on database </a:t>
            </a:r>
            <a:r>
              <a:rPr lang="nl-NL" sz="900" dirty="0" err="1"/>
              <a:t>blocks</a:t>
            </a:r>
            <a:r>
              <a:rPr lang="nl-NL" sz="900" dirty="0"/>
              <a:t> was </a:t>
            </a:r>
            <a:r>
              <a:rPr lang="nl-NL" sz="900" dirty="0" err="1"/>
              <a:t>consuming</a:t>
            </a:r>
            <a:r>
              <a:rPr lang="nl-NL" sz="900" dirty="0"/>
              <a:t> significant</a:t>
            </a:r>
          </a:p>
          <a:p>
            <a:r>
              <a:rPr lang="nl-NL" sz="900" dirty="0"/>
              <a:t>database time.</a:t>
            </a:r>
          </a:p>
          <a:p>
            <a:r>
              <a:rPr lang="nl-NL" sz="900" dirty="0"/>
              <a:t>Impact is .05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2.73%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r>
              <a:rPr lang="nl-NL" sz="900" dirty="0"/>
              <a:t>.</a:t>
            </a:r>
          </a:p>
          <a:p>
            <a:r>
              <a:rPr lang="nl-NL" sz="900" dirty="0" err="1"/>
              <a:t>Wait</a:t>
            </a:r>
            <a:r>
              <a:rPr lang="nl-NL" sz="900" dirty="0"/>
              <a:t> class "</a:t>
            </a:r>
            <a:r>
              <a:rPr lang="nl-NL" sz="900" dirty="0" err="1"/>
              <a:t>Concurrency</a:t>
            </a:r>
            <a:r>
              <a:rPr lang="nl-NL" sz="900" dirty="0"/>
              <a:t>" was </a:t>
            </a:r>
            <a:r>
              <a:rPr lang="nl-NL" sz="900" dirty="0" err="1"/>
              <a:t>consuming</a:t>
            </a:r>
            <a:r>
              <a:rPr lang="nl-NL" sz="900" dirty="0"/>
              <a:t> significant database time.</a:t>
            </a:r>
          </a:p>
          <a:p>
            <a:r>
              <a:rPr lang="nl-NL" sz="900" dirty="0"/>
              <a:t>Impact is .07 </a:t>
            </a:r>
            <a:r>
              <a:rPr lang="nl-NL" sz="900" dirty="0" err="1"/>
              <a:t>active</a:t>
            </a:r>
            <a:r>
              <a:rPr lang="nl-NL" sz="900" dirty="0"/>
              <a:t> </a:t>
            </a:r>
            <a:r>
              <a:rPr lang="nl-NL" sz="900" dirty="0" err="1"/>
              <a:t>sessions</a:t>
            </a:r>
            <a:r>
              <a:rPr lang="nl-NL" sz="900" dirty="0"/>
              <a:t>, 3.69% of </a:t>
            </a:r>
            <a:r>
              <a:rPr lang="nl-NL" sz="900" dirty="0" err="1"/>
              <a:t>total</a:t>
            </a:r>
            <a:r>
              <a:rPr lang="nl-NL" sz="900" dirty="0"/>
              <a:t> </a:t>
            </a:r>
            <a:r>
              <a:rPr lang="nl-NL" sz="900" dirty="0" err="1"/>
              <a:t>activity</a:t>
            </a:r>
            <a:endParaRPr lang="nl-NL" sz="900" dirty="0"/>
          </a:p>
          <a:p>
            <a:endParaRPr lang="nl-NL" sz="900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18266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4B39D88-4D18-338E-FE1B-C54AE071FF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3173CDF-E215-472A-FF87-770E13CDF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4E3C27C-63EC-F5EC-18B8-711CEE25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7" y="273451"/>
            <a:ext cx="5457825" cy="29908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AF326ED-32E9-A99F-24C4-A938B9D3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65" y="273451"/>
            <a:ext cx="4316213" cy="28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9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64A3101-E094-4D11-4CCD-519C08EB4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F0B1DF2-BA3A-FAFA-AF4D-7253B8573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6FEE73-B331-3A62-84E1-81C2444B08F0}"/>
              </a:ext>
            </a:extLst>
          </p:cNvPr>
          <p:cNvSpPr txBox="1"/>
          <p:nvPr/>
        </p:nvSpPr>
        <p:spPr>
          <a:xfrm>
            <a:off x="109863" y="248578"/>
            <a:ext cx="481724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Finding 2: Top Segments by "User I/O" and "Cluster"</a:t>
            </a:r>
          </a:p>
          <a:p>
            <a:r>
              <a:rPr lang="en-US" sz="800" dirty="0"/>
              <a:t>Impact is .4 active sessions, 18.17% of total activity.</a:t>
            </a:r>
          </a:p>
          <a:p>
            <a:r>
              <a:rPr lang="en-US" sz="800" dirty="0"/>
              <a:t>-------------------------------------------------------</a:t>
            </a:r>
          </a:p>
          <a:p>
            <a:r>
              <a:rPr lang="en-US" sz="800" dirty="0"/>
              <a:t>Individual database segments responsible for significant "User I/O" and </a:t>
            </a:r>
          </a:p>
          <a:p>
            <a:r>
              <a:rPr lang="en-US" sz="800" dirty="0"/>
              <a:t>"Cluster" waits were found.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Recommendation 1: Segment Tuning</a:t>
            </a:r>
          </a:p>
          <a:p>
            <a:r>
              <a:rPr lang="en-US" sz="800" dirty="0"/>
              <a:t>   Estimated benefit is .15 active sessions, 6.72%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"INT_SMZ_SV_PM.INT_SMZ_SV_BEOORDELING_HT.PRT_DEFAULT" with object ID </a:t>
            </a:r>
          </a:p>
          <a:p>
            <a:r>
              <a:rPr lang="en-US" sz="800" dirty="0"/>
              <a:t>      111792.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111792.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"INT_SMZ_SV_PM.INT_SMZ_SV_BEOORDELING_HT.PRT_DEFAULT" with object ID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111792.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111792.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The I/O usage statistics for the object are: 7426 full object scans, </a:t>
            </a:r>
          </a:p>
          <a:p>
            <a:r>
              <a:rPr lang="en-US" sz="800" dirty="0"/>
              <a:t>      35079526 physical reads, 0 physical writes and 35075173 direct reads.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Recommendation 2: Segment Tuning</a:t>
            </a:r>
          </a:p>
          <a:p>
            <a:r>
              <a:rPr lang="en-US" sz="800" dirty="0"/>
              <a:t>   Estimated benefit is .14 active sessions, 6.34%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"INT_SMZ_SV_PM.INT_SMZ_SV_BEOORDELING_HT.PRT_RECENT" with object ID </a:t>
            </a:r>
          </a:p>
          <a:p>
            <a:r>
              <a:rPr lang="en-US" sz="800" dirty="0"/>
              <a:t>      111791.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111791.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Investigate application logic involving I/O on TABLE PARTITION </a:t>
            </a:r>
          </a:p>
          <a:p>
            <a:r>
              <a:rPr lang="en-US" sz="800" dirty="0"/>
              <a:t>      "INT_SMZ_SV_PM.INT_SMZ_SV_BEOORDELING_HT.PRT_RECENT" with object ID </a:t>
            </a:r>
          </a:p>
          <a:p>
            <a:r>
              <a:rPr lang="en-US" sz="800" dirty="0"/>
              <a:t>      111791.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111791.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</a:t>
            </a:r>
            <a:r>
              <a:rPr lang="en-US" sz="800" dirty="0">
                <a:highlight>
                  <a:srgbClr val="FF0000"/>
                </a:highlight>
              </a:rPr>
              <a:t>T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he I/O usage statistics for the object are: 5984 full object scans,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24773508 physical reads, 0 physical writes and 24775592 direct reads</a:t>
            </a:r>
            <a:r>
              <a:rPr lang="en-US" sz="800" dirty="0">
                <a:highlight>
                  <a:srgbClr val="FF0000"/>
                </a:highlight>
              </a:rPr>
              <a:t>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Symptoms That Led to the Finding:</a:t>
            </a:r>
          </a:p>
          <a:p>
            <a:r>
              <a:rPr lang="en-US" sz="800" dirty="0"/>
              <a:t>   ---------------------------------</a:t>
            </a:r>
          </a:p>
          <a:p>
            <a:r>
              <a:rPr lang="en-US" sz="800" dirty="0"/>
              <a:t>      Wait class "User I/O" was consuming significant database time.</a:t>
            </a:r>
          </a:p>
          <a:p>
            <a:r>
              <a:rPr lang="en-US" sz="800" dirty="0"/>
              <a:t>      Impact is .49 active sessions, 22.72% of total activity</a:t>
            </a:r>
            <a:endParaRPr lang="nl-NL" sz="8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014876F-AE93-0220-ABA5-5B949776926F}"/>
              </a:ext>
            </a:extLst>
          </p:cNvPr>
          <p:cNvSpPr txBox="1"/>
          <p:nvPr/>
        </p:nvSpPr>
        <p:spPr>
          <a:xfrm>
            <a:off x="5291091" y="266326"/>
            <a:ext cx="464422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Recommendation 3: Segment Tuning</a:t>
            </a:r>
          </a:p>
          <a:p>
            <a:r>
              <a:rPr lang="en-US" sz="800" dirty="0"/>
              <a:t>   Estimated benefit is .06 active sessions, 2.65%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"INT_SMZ_SV_PM.INT_SMZ_SV_PROCESFASE_HT.PRT_RECENT" with object ID </a:t>
            </a:r>
          </a:p>
          <a:p>
            <a:r>
              <a:rPr lang="en-US" sz="800" dirty="0"/>
              <a:t>      208892.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208892.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>
                <a:highlight>
                  <a:srgbClr val="FF0000"/>
                </a:highlight>
              </a:rPr>
              <a:t>      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"INT_SMZ_SV_PM.INT_SMZ_SV_PROCESFASE_HT.PRT_RECENT" with object ID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208892.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Related Object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   Database object with ID 208892.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The I/O usage statistics for the object are: 2394 full object scans, </a:t>
            </a:r>
          </a:p>
          <a:p>
            <a:r>
              <a:rPr lang="en-US" sz="800" dirty="0"/>
              <a:t>      11030471 physical reads, 0 physical writes and 11030294 direct reads.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 Recommendation 4: Segment Tuning</a:t>
            </a:r>
          </a:p>
          <a:p>
            <a:r>
              <a:rPr lang="en-US" sz="800" dirty="0"/>
              <a:t>   Estimated benefit is .05 active sessions, 2.46% of total activity.</a:t>
            </a:r>
          </a:p>
          <a:p>
            <a:r>
              <a:rPr lang="en-US" sz="800" dirty="0"/>
              <a:t>   ------------------------------------------------------------------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Run "Segment Advisor" on TABLE PARTITION </a:t>
            </a:r>
          </a:p>
          <a:p>
            <a:r>
              <a:rPr lang="en-US" sz="800" dirty="0"/>
              <a:t>      "INT_SMZ_SV_PM.INT_SMZ_SV_PROCESFASE_HT.PRT_DEFAULT" with object ID </a:t>
            </a:r>
          </a:p>
          <a:p>
            <a:r>
              <a:rPr lang="en-US" sz="800" dirty="0"/>
              <a:t>      208893.</a:t>
            </a:r>
          </a:p>
          <a:p>
            <a:r>
              <a:rPr lang="en-US" sz="800" dirty="0"/>
              <a:t>      Related Object</a:t>
            </a:r>
          </a:p>
          <a:p>
            <a:r>
              <a:rPr lang="en-US" sz="800" dirty="0"/>
              <a:t>         Database object with ID 208893.</a:t>
            </a:r>
          </a:p>
          <a:p>
            <a:r>
              <a:rPr lang="en-US" sz="800" dirty="0"/>
              <a:t>   Action</a:t>
            </a:r>
          </a:p>
          <a:p>
            <a:r>
              <a:rPr lang="en-US" sz="800" dirty="0"/>
              <a:t>      </a:t>
            </a:r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Investigate application logic involving I/O on TABLE PARTITION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"INT_SMZ_SV_PM.INT_SMZ_SV_PROCESFASE_HT.PRT_DEFAULT" with object ID 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208893.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Related Object</a:t>
            </a:r>
          </a:p>
          <a:p>
            <a:r>
              <a:rPr lang="en-US" sz="800" dirty="0">
                <a:solidFill>
                  <a:schemeClr val="bg1"/>
                </a:solidFill>
                <a:highlight>
                  <a:srgbClr val="FF0000"/>
                </a:highlight>
              </a:rPr>
              <a:t>         Database object with ID 208893</a:t>
            </a:r>
            <a:r>
              <a:rPr lang="en-US" sz="800" dirty="0">
                <a:highlight>
                  <a:srgbClr val="FF0000"/>
                </a:highlight>
              </a:rPr>
              <a:t>.</a:t>
            </a:r>
          </a:p>
          <a:p>
            <a:r>
              <a:rPr lang="en-US" sz="800" dirty="0"/>
              <a:t>   Rationale</a:t>
            </a:r>
          </a:p>
          <a:p>
            <a:r>
              <a:rPr lang="en-US" sz="800" dirty="0"/>
              <a:t>      The I/O usage statistics for the object are: 2656 full object scans, </a:t>
            </a:r>
          </a:p>
          <a:p>
            <a:r>
              <a:rPr lang="en-US" sz="800" dirty="0"/>
              <a:t>      10637548 physical reads, 0 physical writes and 10636894 direct reads.</a:t>
            </a:r>
          </a:p>
          <a:p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29608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F3BC833-14E9-A847-F892-86086549B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Bad </a:t>
            </a:r>
            <a:r>
              <a:rPr lang="en-GB" dirty="0" err="1"/>
              <a:t>sql</a:t>
            </a:r>
            <a:r>
              <a:rPr lang="en-GB" dirty="0"/>
              <a:t> </a:t>
            </a:r>
            <a:r>
              <a:rPr lang="en-GB" dirty="0" err="1"/>
              <a:t>optimalisatie</a:t>
            </a:r>
            <a:r>
              <a:rPr lang="en-GB" dirty="0"/>
              <a:t> – kick off -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90F94DE-8282-D323-CAE0-074B1E396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807F05-B4DD-43CB-4AFC-BFE5AE82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08" y="514903"/>
            <a:ext cx="5349906" cy="405413"/>
          </a:xfrm>
        </p:spPr>
        <p:txBody>
          <a:bodyPr/>
          <a:lstStyle/>
          <a:p>
            <a:r>
              <a:rPr lang="nl-NL" dirty="0"/>
              <a:t>Top 10 </a:t>
            </a:r>
            <a:r>
              <a:rPr lang="nl-NL" dirty="0" err="1"/>
              <a:t>sql’s</a:t>
            </a:r>
            <a:r>
              <a:rPr lang="nl-NL" dirty="0"/>
              <a:t> voor de 1</a:t>
            </a:r>
            <a:r>
              <a:rPr lang="nl-NL" baseline="30000" dirty="0"/>
              <a:t>e</a:t>
            </a:r>
            <a:r>
              <a:rPr lang="nl-NL" dirty="0"/>
              <a:t> ronde !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FCD7084-E060-3C60-1588-C6D08F68342D}"/>
              </a:ext>
            </a:extLst>
          </p:cNvPr>
          <p:cNvSpPr txBox="1"/>
          <p:nvPr/>
        </p:nvSpPr>
        <p:spPr>
          <a:xfrm>
            <a:off x="648071" y="1397675"/>
            <a:ext cx="50070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CTE 1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CTE 2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CTE 3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CTE 4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CTE 5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Connection Pooling Datastage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Release / Delivery </a:t>
            </a:r>
            <a:r>
              <a:rPr lang="nl-NL" dirty="0" err="1"/>
              <a:t>methologie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SGA uitbreiding </a:t>
            </a:r>
            <a:r>
              <a:rPr lang="nl-NL" dirty="0" err="1"/>
              <a:t>Prod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PGA Uitbreiding </a:t>
            </a:r>
            <a:r>
              <a:rPr lang="nl-NL" dirty="0" err="1"/>
              <a:t>Prod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 </a:t>
            </a:r>
            <a:r>
              <a:rPr lang="nl-NL" dirty="0" err="1"/>
              <a:t>Backup</a:t>
            </a:r>
            <a:r>
              <a:rPr lang="nl-NL" dirty="0"/>
              <a:t>/</a:t>
            </a:r>
            <a:r>
              <a:rPr lang="nl-NL" dirty="0" err="1"/>
              <a:t>Restore</a:t>
            </a:r>
            <a:r>
              <a:rPr lang="nl-NL" dirty="0"/>
              <a:t> </a:t>
            </a:r>
            <a:r>
              <a:rPr lang="nl-NL" dirty="0" err="1"/>
              <a:t>losing</a:t>
            </a:r>
            <a:r>
              <a:rPr lang="nl-NL" dirty="0"/>
              <a:t> time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 Monitoring en </a:t>
            </a:r>
            <a:r>
              <a:rPr lang="nl-NL" dirty="0" err="1"/>
              <a:t>loggings</a:t>
            </a:r>
            <a:r>
              <a:rPr lang="nl-NL" dirty="0"/>
              <a:t> </a:t>
            </a:r>
            <a:r>
              <a:rPr lang="nl-NL" dirty="0" err="1"/>
              <a:t>CTE’s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 </a:t>
            </a:r>
            <a:r>
              <a:rPr lang="nl-NL" dirty="0" err="1"/>
              <a:t>Cost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verversen 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F2D6AD5-26BE-C67E-5218-77DE65A5F0AD}"/>
              </a:ext>
            </a:extLst>
          </p:cNvPr>
          <p:cNvSpPr txBox="1"/>
          <p:nvPr/>
        </p:nvSpPr>
        <p:spPr>
          <a:xfrm>
            <a:off x="5274830" y="1132824"/>
            <a:ext cx="6559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WOW, welke tools en hoe gebruikt on </a:t>
            </a:r>
            <a:r>
              <a:rPr lang="nl-NL" dirty="0" err="1"/>
              <a:t>insight</a:t>
            </a:r>
            <a:r>
              <a:rPr lang="nl-NL" dirty="0"/>
              <a:t> te krijgen. 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 err="1"/>
              <a:t>Sql</a:t>
            </a:r>
            <a:r>
              <a:rPr lang="nl-NL" dirty="0"/>
              <a:t> </a:t>
            </a:r>
            <a:r>
              <a:rPr lang="nl-NL" dirty="0" err="1"/>
              <a:t>developer</a:t>
            </a:r>
            <a:r>
              <a:rPr lang="nl-NL" dirty="0"/>
              <a:t> DBA </a:t>
            </a:r>
            <a:r>
              <a:rPr lang="nl-NL" dirty="0" err="1"/>
              <a:t>utility</a:t>
            </a:r>
            <a:r>
              <a:rPr lang="nl-NL" dirty="0"/>
              <a:t> snapshot verwerken tot AWR rapport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Monitoring en </a:t>
            </a:r>
            <a:r>
              <a:rPr lang="nl-NL" dirty="0" err="1"/>
              <a:t>logging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(Datastage track) </a:t>
            </a:r>
            <a:r>
              <a:rPr lang="nl-NL" dirty="0" err="1"/>
              <a:t>CTE’s</a:t>
            </a:r>
            <a:r>
              <a:rPr lang="nl-NL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TIC </a:t>
            </a:r>
            <a:r>
              <a:rPr lang="nl-NL" dirty="0" err="1"/>
              <a:t>daily</a:t>
            </a:r>
            <a:r>
              <a:rPr lang="nl-NL" dirty="0"/>
              <a:t> </a:t>
            </a:r>
            <a:r>
              <a:rPr lang="nl-NL" dirty="0" err="1"/>
              <a:t>prod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OEM performance en </a:t>
            </a:r>
            <a:r>
              <a:rPr lang="nl-NL" dirty="0" err="1"/>
              <a:t>tuning</a:t>
            </a:r>
            <a:r>
              <a:rPr lang="nl-NL" dirty="0"/>
              <a:t> pack indien </a:t>
            </a:r>
            <a:r>
              <a:rPr lang="nl-NL" dirty="0" err="1"/>
              <a:t>available</a:t>
            </a:r>
            <a:r>
              <a:rPr lang="nl-NL" dirty="0"/>
              <a:t> !</a:t>
            </a:r>
            <a:br>
              <a:rPr lang="nl-NL" dirty="0"/>
            </a:br>
            <a:r>
              <a:rPr lang="nl-NL" dirty="0"/>
              <a:t>“Inrichting” staat op change lijst DXC !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FC7FDE8-1197-434D-118A-C3D9D18DCAC2}"/>
              </a:ext>
            </a:extLst>
          </p:cNvPr>
          <p:cNvSpPr txBox="1"/>
          <p:nvPr/>
        </p:nvSpPr>
        <p:spPr>
          <a:xfrm>
            <a:off x="6454066" y="497149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Informtie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80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Estafette </a:t>
            </a:r>
            <a:r>
              <a:rPr lang="nl-NL" dirty="0" err="1"/>
              <a:t>parcour</a:t>
            </a:r>
            <a:r>
              <a:rPr lang="nl-NL" dirty="0"/>
              <a:t> in het Data Integratie Magazijn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4294967295"/>
          </p:nvPr>
        </p:nvSpPr>
        <p:spPr>
          <a:xfrm>
            <a:off x="0" y="6280150"/>
            <a:ext cx="284163" cy="5778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4810" b="17194"/>
          <a:stretch/>
        </p:blipFill>
        <p:spPr>
          <a:xfrm>
            <a:off x="1170938" y="1524000"/>
            <a:ext cx="9666775" cy="4770407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1095555" y="997787"/>
            <a:ext cx="3519577" cy="36662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78D2">
                    <a:lumMod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Bronontsluiting</a:t>
            </a:r>
          </a:p>
        </p:txBody>
      </p:sp>
      <p:sp>
        <p:nvSpPr>
          <p:cNvPr id="6" name="Rechthoek 5"/>
          <p:cNvSpPr/>
          <p:nvPr/>
        </p:nvSpPr>
        <p:spPr>
          <a:xfrm>
            <a:off x="4684145" y="997787"/>
            <a:ext cx="1837426" cy="366622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Integratie</a:t>
            </a:r>
          </a:p>
        </p:txBody>
      </p:sp>
      <p:sp>
        <p:nvSpPr>
          <p:cNvPr id="7" name="Rechthoek 6"/>
          <p:cNvSpPr/>
          <p:nvPr/>
        </p:nvSpPr>
        <p:spPr>
          <a:xfrm>
            <a:off x="6590584" y="997787"/>
            <a:ext cx="3588589" cy="4451232"/>
          </a:xfrm>
          <a:prstGeom prst="rect">
            <a:avLst/>
          </a:prstGeom>
          <a:noFill/>
          <a:ln w="76200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08C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Informatieproducten</a:t>
            </a:r>
          </a:p>
        </p:txBody>
      </p:sp>
    </p:spTree>
    <p:extLst>
      <p:ext uri="{BB962C8B-B14F-4D97-AF65-F5344CB8AC3E}">
        <p14:creationId xmlns:p14="http://schemas.microsoft.com/office/powerpoint/2010/main" val="42217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0F82C-4994-47DA-8D9B-99D78D224F6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8D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8D2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1500" y="26446"/>
            <a:ext cx="11049000" cy="654527"/>
          </a:xfrm>
        </p:spPr>
        <p:txBody>
          <a:bodyPr/>
          <a:lstStyle/>
          <a:p>
            <a:r>
              <a:rPr lang="nl-NL" dirty="0"/>
              <a:t>Levering en toegang van data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/>
        </p:nvGraphicFramePr>
        <p:xfrm>
          <a:off x="1854079" y="1250317"/>
          <a:ext cx="8127996" cy="2683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0634727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903831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873643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123625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72370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858510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047763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30857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583567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755538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54272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85812152"/>
                    </a:ext>
                  </a:extLst>
                </a:gridCol>
              </a:tblGrid>
              <a:tr h="518099"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Bronontsluiting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Integratie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nl-NL" dirty="0"/>
                        <a:t>Informatieproducten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814042"/>
                  </a:ext>
                </a:extLst>
              </a:tr>
              <a:tr h="336429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489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0436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17121"/>
                  </a:ext>
                </a:extLst>
              </a:tr>
            </a:tbl>
          </a:graphicData>
        </a:graphic>
      </p:graphicFrame>
      <p:sp>
        <p:nvSpPr>
          <p:cNvPr id="8" name="Rechthoek 7"/>
          <p:cNvSpPr/>
          <p:nvPr/>
        </p:nvSpPr>
        <p:spPr>
          <a:xfrm>
            <a:off x="708548" y="1250318"/>
            <a:ext cx="582685" cy="2690688"/>
          </a:xfrm>
          <a:prstGeom prst="rect">
            <a:avLst/>
          </a:prstGeom>
          <a:solidFill>
            <a:srgbClr val="BE00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Bronnen</a:t>
            </a:r>
          </a:p>
        </p:txBody>
      </p:sp>
      <p:sp>
        <p:nvSpPr>
          <p:cNvPr id="18" name="Pijl-rechts 17"/>
          <p:cNvSpPr/>
          <p:nvPr/>
        </p:nvSpPr>
        <p:spPr>
          <a:xfrm rot="5400000">
            <a:off x="1708484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19" name="Pijl-rechts 18"/>
          <p:cNvSpPr/>
          <p:nvPr/>
        </p:nvSpPr>
        <p:spPr>
          <a:xfrm rot="5400000">
            <a:off x="23544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23" name="Pijl-rechts 22"/>
          <p:cNvSpPr/>
          <p:nvPr/>
        </p:nvSpPr>
        <p:spPr>
          <a:xfrm rot="5400000">
            <a:off x="3040722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24" name="Pijl-rechts 23"/>
          <p:cNvSpPr/>
          <p:nvPr/>
        </p:nvSpPr>
        <p:spPr>
          <a:xfrm rot="5400000">
            <a:off x="3680237" y="2990849"/>
            <a:ext cx="918763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pSp>
        <p:nvGrpSpPr>
          <p:cNvPr id="34" name="Groep 33"/>
          <p:cNvGrpSpPr/>
          <p:nvPr/>
        </p:nvGrpSpPr>
        <p:grpSpPr>
          <a:xfrm>
            <a:off x="1287875" y="2161021"/>
            <a:ext cx="8442293" cy="300403"/>
            <a:chOff x="1287875" y="2317424"/>
            <a:chExt cx="8442293" cy="144000"/>
          </a:xfrm>
        </p:grpSpPr>
        <p:grpSp>
          <p:nvGrpSpPr>
            <p:cNvPr id="29" name="Groep 28"/>
            <p:cNvGrpSpPr/>
            <p:nvPr/>
          </p:nvGrpSpPr>
          <p:grpSpPr>
            <a:xfrm>
              <a:off x="3330082" y="2317424"/>
              <a:ext cx="6400086" cy="144000"/>
              <a:chOff x="3330082" y="2317424"/>
              <a:chExt cx="6400086" cy="144000"/>
            </a:xfrm>
          </p:grpSpPr>
          <p:sp>
            <p:nvSpPr>
              <p:cNvPr id="27" name="Pijl-rechts 26"/>
              <p:cNvSpPr/>
              <p:nvPr/>
            </p:nvSpPr>
            <p:spPr>
              <a:xfrm>
                <a:off x="8724384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8" name="Pijl-rechts 27"/>
              <p:cNvSpPr/>
              <p:nvPr/>
            </p:nvSpPr>
            <p:spPr>
              <a:xfrm>
                <a:off x="4180656" y="2324403"/>
                <a:ext cx="4773563" cy="130042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6" name="Pijl-rechts 25"/>
              <p:cNvSpPr/>
              <p:nvPr/>
            </p:nvSpPr>
            <p:spPr>
              <a:xfrm>
                <a:off x="6027233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3" name="Pijl-rechts 12"/>
              <p:cNvSpPr/>
              <p:nvPr/>
            </p:nvSpPr>
            <p:spPr>
              <a:xfrm>
                <a:off x="3485292" y="2317424"/>
                <a:ext cx="2794959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25" name="Pijl-rechts 24"/>
              <p:cNvSpPr/>
              <p:nvPr/>
            </p:nvSpPr>
            <p:spPr>
              <a:xfrm>
                <a:off x="3330082" y="2317424"/>
                <a:ext cx="1005784" cy="144000"/>
              </a:xfrm>
              <a:prstGeom prst="rightArrow">
                <a:avLst/>
              </a:prstGeom>
              <a:solidFill>
                <a:srgbClr val="BE00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9" name="Pijl-rechts 8"/>
            <p:cNvSpPr/>
            <p:nvPr/>
          </p:nvSpPr>
          <p:spPr>
            <a:xfrm>
              <a:off x="1287875" y="2317424"/>
              <a:ext cx="2265577" cy="144000"/>
            </a:xfrm>
            <a:prstGeom prst="rightArrow">
              <a:avLst/>
            </a:prstGeom>
            <a:solidFill>
              <a:srgbClr val="BE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5" name="Groep 34"/>
          <p:cNvGrpSpPr/>
          <p:nvPr/>
        </p:nvGrpSpPr>
        <p:grpSpPr>
          <a:xfrm>
            <a:off x="1295314" y="2429773"/>
            <a:ext cx="7048923" cy="317693"/>
            <a:chOff x="1295314" y="2464277"/>
            <a:chExt cx="7048923" cy="386303"/>
          </a:xfrm>
        </p:grpSpPr>
        <p:sp>
          <p:nvSpPr>
            <p:cNvPr id="30" name="Pijl-rechts 29"/>
            <p:cNvSpPr/>
            <p:nvPr/>
          </p:nvSpPr>
          <p:spPr>
            <a:xfrm>
              <a:off x="743481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3" name="Pijl-rechts 32"/>
            <p:cNvSpPr/>
            <p:nvPr/>
          </p:nvSpPr>
          <p:spPr>
            <a:xfrm>
              <a:off x="5290713" y="2464277"/>
              <a:ext cx="243271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Pijl-rechts 31"/>
            <p:cNvSpPr/>
            <p:nvPr/>
          </p:nvSpPr>
          <p:spPr>
            <a:xfrm>
              <a:off x="4756035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1" name="Pijl-rechts 30"/>
            <p:cNvSpPr/>
            <p:nvPr/>
          </p:nvSpPr>
          <p:spPr>
            <a:xfrm>
              <a:off x="2686747" y="2464277"/>
              <a:ext cx="2319473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Pijl-rechts 20"/>
            <p:cNvSpPr/>
            <p:nvPr/>
          </p:nvSpPr>
          <p:spPr>
            <a:xfrm>
              <a:off x="1989103" y="2464277"/>
              <a:ext cx="909424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2" name="Pijl-rechts 11"/>
            <p:cNvSpPr/>
            <p:nvPr/>
          </p:nvSpPr>
          <p:spPr>
            <a:xfrm>
              <a:off x="1295314" y="2464277"/>
              <a:ext cx="879189" cy="386303"/>
            </a:xfrm>
            <a:prstGeom prst="rightArrow">
              <a:avLst/>
            </a:prstGeom>
            <a:solidFill>
              <a:srgbClr val="B3BC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SALT #1</a:t>
              </a:r>
            </a:p>
          </p:txBody>
        </p:sp>
      </p:grpSp>
      <p:sp>
        <p:nvSpPr>
          <p:cNvPr id="36" name="Pijl-rechts 35"/>
          <p:cNvSpPr/>
          <p:nvPr/>
        </p:nvSpPr>
        <p:spPr>
          <a:xfrm rot="5400000">
            <a:off x="4417385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37" name="Pijl-rechts 36"/>
          <p:cNvSpPr/>
          <p:nvPr/>
        </p:nvSpPr>
        <p:spPr>
          <a:xfrm rot="5400000">
            <a:off x="5063386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38" name="Pijl-rechts 37"/>
          <p:cNvSpPr/>
          <p:nvPr/>
        </p:nvSpPr>
        <p:spPr>
          <a:xfrm rot="5400000">
            <a:off x="5749623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39" name="Pijl-rechts 38"/>
          <p:cNvSpPr/>
          <p:nvPr/>
        </p:nvSpPr>
        <p:spPr>
          <a:xfrm rot="5400000">
            <a:off x="6389139" y="2990847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sp>
        <p:nvSpPr>
          <p:cNvPr id="40" name="Pijl-rechts 39"/>
          <p:cNvSpPr/>
          <p:nvPr/>
        </p:nvSpPr>
        <p:spPr>
          <a:xfrm rot="5400000">
            <a:off x="7142028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#2</a:t>
            </a:r>
          </a:p>
        </p:txBody>
      </p:sp>
      <p:sp>
        <p:nvSpPr>
          <p:cNvPr id="41" name="Pijl-rechts 40"/>
          <p:cNvSpPr/>
          <p:nvPr/>
        </p:nvSpPr>
        <p:spPr>
          <a:xfrm rot="5400000">
            <a:off x="7822533" y="2990850"/>
            <a:ext cx="918761" cy="432000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#3</a:t>
            </a:r>
          </a:p>
        </p:txBody>
      </p:sp>
      <p:sp>
        <p:nvSpPr>
          <p:cNvPr id="42" name="Pijl-rechts 41"/>
          <p:cNvSpPr/>
          <p:nvPr/>
        </p:nvSpPr>
        <p:spPr>
          <a:xfrm rot="5400000">
            <a:off x="8508770" y="2990850"/>
            <a:ext cx="918761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#4</a:t>
            </a:r>
          </a:p>
        </p:txBody>
      </p:sp>
      <p:sp>
        <p:nvSpPr>
          <p:cNvPr id="43" name="Pijl-rechts 42"/>
          <p:cNvSpPr/>
          <p:nvPr/>
        </p:nvSpPr>
        <p:spPr>
          <a:xfrm rot="5400000">
            <a:off x="9148286" y="2990850"/>
            <a:ext cx="918762" cy="43200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SALT #5</a:t>
            </a:r>
          </a:p>
        </p:txBody>
      </p:sp>
      <p:graphicFrame>
        <p:nvGraphicFramePr>
          <p:cNvPr id="48" name="Tabel 47"/>
          <p:cNvGraphicFramePr>
            <a:graphicFrameLocks noGrp="1"/>
          </p:cNvGraphicFramePr>
          <p:nvPr/>
        </p:nvGraphicFramePr>
        <p:xfrm>
          <a:off x="708548" y="4359106"/>
          <a:ext cx="6518909" cy="146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830">
                  <a:extLst>
                    <a:ext uri="{9D8B030D-6E8A-4147-A177-3AD203B41FA5}">
                      <a16:colId xmlns:a16="http://schemas.microsoft.com/office/drawing/2014/main" val="3884209953"/>
                    </a:ext>
                  </a:extLst>
                </a:gridCol>
                <a:gridCol w="5492079">
                  <a:extLst>
                    <a:ext uri="{9D8B030D-6E8A-4147-A177-3AD203B41FA5}">
                      <a16:colId xmlns:a16="http://schemas.microsoft.com/office/drawing/2014/main" val="350004329"/>
                    </a:ext>
                  </a:extLst>
                </a:gridCol>
              </a:tblGrid>
              <a:tr h="366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P-regime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Alleen functie gebonden toegang of </a:t>
                      </a:r>
                      <a:r>
                        <a:rPr lang="nl-NL" sz="1200" dirty="0" err="1">
                          <a:solidFill>
                            <a:schemeClr val="bg1"/>
                          </a:solidFill>
                        </a:rPr>
                        <a:t>mbv</a:t>
                      </a: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l-NL" sz="1200" dirty="0" err="1">
                          <a:solidFill>
                            <a:schemeClr val="bg1"/>
                          </a:solidFill>
                        </a:rPr>
                        <a:t>Yellow</a:t>
                      </a:r>
                      <a:r>
                        <a:rPr lang="nl-NL" sz="1200" dirty="0">
                          <a:solidFill>
                            <a:schemeClr val="bg1"/>
                          </a:solidFill>
                        </a:rPr>
                        <a:t> Enveloppe Procedure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719289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P-regime</a:t>
                      </a:r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Toegang voor Datafabriek en anderen</a:t>
                      </a:r>
                      <a:r>
                        <a:rPr lang="nl-NL" sz="1200" baseline="0" dirty="0"/>
                        <a:t> tot gemaskeerde data</a:t>
                      </a:r>
                      <a:endParaRPr lang="nl-NL" sz="1200" dirty="0"/>
                    </a:p>
                  </a:txBody>
                  <a:tcPr anchor="ctr">
                    <a:solidFill>
                      <a:srgbClr val="F0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22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T-regime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dirty="0"/>
                        <a:t>Toegang voor Datafabriek en anderen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06028"/>
                  </a:ext>
                </a:extLst>
              </a:tr>
              <a:tr h="366411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O-regime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Toegang voor Datafabriek en anderen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16591"/>
                  </a:ext>
                </a:extLst>
              </a:tr>
            </a:tbl>
          </a:graphicData>
        </a:graphic>
      </p:graphicFrame>
      <p:sp>
        <p:nvSpPr>
          <p:cNvPr id="50" name="Pijl-rechts 49"/>
          <p:cNvSpPr/>
          <p:nvPr/>
        </p:nvSpPr>
        <p:spPr>
          <a:xfrm>
            <a:off x="7981950" y="4859439"/>
            <a:ext cx="1409631" cy="712686"/>
          </a:xfrm>
          <a:prstGeom prst="rightArrow">
            <a:avLst/>
          </a:prstGeom>
          <a:solidFill>
            <a:srgbClr val="B3BC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Maskeringsleutel</a:t>
            </a:r>
            <a:endParaRPr kumimoji="0" lang="nl-NL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51" name="Tabel 50"/>
          <p:cNvGraphicFramePr>
            <a:graphicFrameLocks noGrp="1"/>
          </p:cNvGraphicFramePr>
          <p:nvPr/>
        </p:nvGraphicFramePr>
        <p:xfrm>
          <a:off x="9998490" y="2145851"/>
          <a:ext cx="2052873" cy="178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873">
                  <a:extLst>
                    <a:ext uri="{9D8B030D-6E8A-4147-A177-3AD203B41FA5}">
                      <a16:colId xmlns:a16="http://schemas.microsoft.com/office/drawing/2014/main" val="2769498476"/>
                    </a:ext>
                  </a:extLst>
                </a:gridCol>
              </a:tblGrid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Ongemaskeerde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97985"/>
                  </a:ext>
                </a:extLst>
              </a:tr>
              <a:tr h="89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Gemaskeerde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0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62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9A6877A-A613-4C87-4C1E-EF3A56B137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F48C1F-D9F1-0CFF-D75A-667AA0707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5AFF38-EA32-2421-6C62-A61A9ED4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4" y="238218"/>
            <a:ext cx="2704775" cy="239845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5FE654F-5AF1-9BB6-6CC8-84CF2CF1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28" y="422153"/>
            <a:ext cx="2815842" cy="1131441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D4380E4-3C99-3FFE-B8B9-A21A393AC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509218"/>
              </p:ext>
            </p:extLst>
          </p:nvPr>
        </p:nvGraphicFramePr>
        <p:xfrm>
          <a:off x="9040797" y="5099713"/>
          <a:ext cx="2118434" cy="47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-object" showAsIcon="1" r:id="rId4" imgW="2904120" imgH="648000" progId="Package">
                  <p:embed/>
                </p:oleObj>
              </mc:Choice>
              <mc:Fallback>
                <p:oleObj name="Packager Shell-object" showAsIcon="1" r:id="rId4" imgW="2904120" imgH="64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40797" y="5099713"/>
                        <a:ext cx="2118434" cy="47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E76A4E30-4806-656E-6A1A-C14E4FB7951C}"/>
              </a:ext>
            </a:extLst>
          </p:cNvPr>
          <p:cNvSpPr txBox="1"/>
          <p:nvPr/>
        </p:nvSpPr>
        <p:spPr>
          <a:xfrm>
            <a:off x="6670274" y="5202946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Show me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F2464E39-3E05-89A3-C4A8-BB6A88C10DFD}"/>
              </a:ext>
            </a:extLst>
          </p:cNvPr>
          <p:cNvCxnSpPr>
            <a:cxnSpLocks/>
          </p:cNvCxnSpPr>
          <p:nvPr/>
        </p:nvCxnSpPr>
        <p:spPr>
          <a:xfrm>
            <a:off x="7933863" y="5423638"/>
            <a:ext cx="117185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3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BF2F601-758D-12B7-C304-F9BA6A48A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9658C50-44FB-26AE-96E2-18C1B01006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34C64C-022A-5757-F2A4-C3CACB79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6" y="505993"/>
            <a:ext cx="6829389" cy="487038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6C174CA-B0B0-E4F5-BA9E-088BF366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95" y="1614459"/>
            <a:ext cx="4613762" cy="261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8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7C7895E-17C2-4AFB-C0F9-6430CD54AC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512F0AB-A17A-F034-E92B-F74393A1A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9132A4-1FC0-9CEF-3DA1-0468BF93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616421"/>
            <a:ext cx="3747788" cy="257954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5E8BE60-DB13-834B-C23E-077F79350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22" y="3340960"/>
            <a:ext cx="7538932" cy="27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62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F904276-59EA-08D9-48C0-8E12E6708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926D11-3E34-6DCB-6926-0D8A61C8E4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35DCB10-1F21-8427-60B3-92F1B695EC5A}"/>
              </a:ext>
            </a:extLst>
          </p:cNvPr>
          <p:cNvSpPr txBox="1"/>
          <p:nvPr/>
        </p:nvSpPr>
        <p:spPr>
          <a:xfrm>
            <a:off x="482723" y="745725"/>
            <a:ext cx="483497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err="1"/>
              <a:t>Recommendation</a:t>
            </a:r>
            <a:r>
              <a:rPr lang="nl-NL" sz="800" dirty="0"/>
              <a:t> 2: SQL </a:t>
            </a:r>
            <a:r>
              <a:rPr lang="nl-NL" sz="800" dirty="0" err="1"/>
              <a:t>Tuning</a:t>
            </a:r>
            <a:endParaRPr lang="nl-NL" sz="800" dirty="0"/>
          </a:p>
          <a:p>
            <a:r>
              <a:rPr lang="nl-NL" sz="800" dirty="0" err="1"/>
              <a:t>Estimated</a:t>
            </a:r>
            <a:r>
              <a:rPr lang="nl-NL" sz="800" dirty="0"/>
              <a:t> benefit is .34 </a:t>
            </a:r>
            <a:r>
              <a:rPr lang="nl-NL" sz="800" dirty="0" err="1"/>
              <a:t>active</a:t>
            </a:r>
            <a:r>
              <a:rPr lang="nl-NL" sz="800" dirty="0"/>
              <a:t> </a:t>
            </a:r>
            <a:r>
              <a:rPr lang="nl-NL" sz="800" dirty="0" err="1"/>
              <a:t>sessions</a:t>
            </a:r>
            <a:r>
              <a:rPr lang="nl-NL" sz="800" dirty="0"/>
              <a:t>, 15.58% of </a:t>
            </a:r>
            <a:r>
              <a:rPr lang="nl-NL" sz="800" dirty="0" err="1"/>
              <a:t>total</a:t>
            </a:r>
            <a:r>
              <a:rPr lang="nl-NL" sz="800" dirty="0"/>
              <a:t> </a:t>
            </a:r>
            <a:r>
              <a:rPr lang="nl-NL" sz="800" dirty="0" err="1"/>
              <a:t>activity</a:t>
            </a:r>
            <a:r>
              <a:rPr lang="nl-NL" sz="800" dirty="0"/>
              <a:t>.</a:t>
            </a:r>
          </a:p>
          <a:p>
            <a:r>
              <a:rPr lang="nl-NL" sz="800" dirty="0"/>
              <a:t>-------------------------------------------------------------------</a:t>
            </a:r>
          </a:p>
          <a:p>
            <a:r>
              <a:rPr lang="nl-NL" sz="800" dirty="0"/>
              <a:t>Action</a:t>
            </a:r>
          </a:p>
          <a:p>
            <a:r>
              <a:rPr lang="nl-NL" sz="800" dirty="0"/>
              <a:t>Run SQL </a:t>
            </a:r>
            <a:r>
              <a:rPr lang="nl-NL" sz="800" dirty="0" err="1"/>
              <a:t>Tuning</a:t>
            </a:r>
            <a:r>
              <a:rPr lang="nl-NL" sz="800" dirty="0"/>
              <a:t> Advisor on </a:t>
            </a:r>
            <a:r>
              <a:rPr lang="nl-NL" sz="800" dirty="0" err="1"/>
              <a:t>the</a:t>
            </a:r>
            <a:r>
              <a:rPr lang="nl-NL" sz="800" dirty="0"/>
              <a:t> INSERT statement </a:t>
            </a:r>
            <a:r>
              <a:rPr lang="nl-NL" sz="800" dirty="0" err="1"/>
              <a:t>with</a:t>
            </a:r>
            <a:r>
              <a:rPr lang="nl-NL" sz="800" dirty="0"/>
              <a:t> SQL_ID</a:t>
            </a:r>
          </a:p>
          <a:p>
            <a:r>
              <a:rPr lang="nl-NL" sz="800" dirty="0"/>
              <a:t>"cuhb1t38xjvf0". </a:t>
            </a:r>
            <a:r>
              <a:rPr lang="nl-NL" sz="800" dirty="0" err="1"/>
              <a:t>Additionally</a:t>
            </a:r>
            <a:r>
              <a:rPr lang="nl-NL" sz="800" dirty="0"/>
              <a:t>, </a:t>
            </a:r>
            <a:r>
              <a:rPr lang="nl-NL" sz="800" dirty="0" err="1"/>
              <a:t>investigate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statement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possible</a:t>
            </a:r>
            <a:endParaRPr lang="nl-NL" sz="800" dirty="0"/>
          </a:p>
          <a:p>
            <a:r>
              <a:rPr lang="nl-NL" sz="800" dirty="0"/>
              <a:t>performance </a:t>
            </a:r>
            <a:r>
              <a:rPr lang="nl-NL" sz="800" dirty="0" err="1"/>
              <a:t>improvements</a:t>
            </a:r>
            <a:r>
              <a:rPr lang="nl-NL" sz="800" dirty="0"/>
              <a:t>. </a:t>
            </a:r>
            <a:r>
              <a:rPr lang="nl-NL" sz="800" dirty="0" err="1"/>
              <a:t>You</a:t>
            </a:r>
            <a:r>
              <a:rPr lang="nl-NL" sz="800" dirty="0"/>
              <a:t> </a:t>
            </a:r>
            <a:r>
              <a:rPr lang="nl-NL" sz="800" dirty="0" err="1"/>
              <a:t>can</a:t>
            </a:r>
            <a:r>
              <a:rPr lang="nl-NL" sz="800" dirty="0"/>
              <a:t> supplement </a:t>
            </a:r>
            <a:r>
              <a:rPr lang="nl-NL" sz="800" dirty="0" err="1"/>
              <a:t>the</a:t>
            </a:r>
            <a:r>
              <a:rPr lang="nl-NL" sz="800" dirty="0"/>
              <a:t> information </a:t>
            </a:r>
            <a:r>
              <a:rPr lang="nl-NL" sz="800" dirty="0" err="1"/>
              <a:t>given</a:t>
            </a:r>
            <a:r>
              <a:rPr lang="nl-NL" sz="800" dirty="0"/>
              <a:t> here</a:t>
            </a:r>
          </a:p>
          <a:p>
            <a:r>
              <a:rPr lang="nl-NL" sz="800" dirty="0" err="1"/>
              <a:t>with</a:t>
            </a:r>
            <a:r>
              <a:rPr lang="nl-NL" sz="800" dirty="0"/>
              <a:t> </a:t>
            </a:r>
            <a:r>
              <a:rPr lang="nl-NL" sz="800" dirty="0" err="1"/>
              <a:t>an</a:t>
            </a:r>
            <a:r>
              <a:rPr lang="nl-NL" sz="800" dirty="0"/>
              <a:t> ASH report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SQL_ID.</a:t>
            </a:r>
          </a:p>
          <a:p>
            <a:r>
              <a:rPr lang="nl-NL" sz="800" dirty="0" err="1"/>
              <a:t>Related</a:t>
            </a:r>
            <a:r>
              <a:rPr lang="nl-NL" sz="800" dirty="0"/>
              <a:t> Object</a:t>
            </a:r>
          </a:p>
          <a:p>
            <a:r>
              <a:rPr lang="nl-NL" sz="800" dirty="0"/>
              <a:t>SQL statement </a:t>
            </a:r>
            <a:r>
              <a:rPr lang="nl-NL" sz="800" dirty="0" err="1">
                <a:highlight>
                  <a:srgbClr val="FFFF00"/>
                </a:highlight>
              </a:rPr>
              <a:t>with</a:t>
            </a:r>
            <a:r>
              <a:rPr lang="nl-NL" sz="800" dirty="0">
                <a:highlight>
                  <a:srgbClr val="FFFF00"/>
                </a:highlight>
              </a:rPr>
              <a:t> SQL_ID cuhb1t38xjvf0.</a:t>
            </a:r>
          </a:p>
          <a:p>
            <a:r>
              <a:rPr lang="nl-NL" sz="800" dirty="0"/>
              <a:t>INSERT INTO </a:t>
            </a:r>
            <a:r>
              <a:rPr lang="nl-NL" sz="800" dirty="0" err="1"/>
              <a:t>bdr_smz_sv_PM.bdr_smz_sv_herbo_ft</a:t>
            </a:r>
            <a:r>
              <a:rPr lang="nl-NL" sz="800" dirty="0"/>
              <a:t>(PCS_ID,DIM_DATUM_AANMAA</a:t>
            </a:r>
          </a:p>
          <a:p>
            <a:r>
              <a:rPr lang="nl-NL" sz="800" dirty="0"/>
              <a:t>K,DIM_USER_AANMAAK,AFG_REGIE_EN_SMO_GELIJK,AFG_INDICATIE_VA,AFG_INDIC</a:t>
            </a:r>
          </a:p>
          <a:p>
            <a:r>
              <a:rPr lang="nl-NL" sz="800" dirty="0"/>
              <a:t>ATIE_AD,DIM_SNAPSHOT_ID,DIM_ORGANISATIE_ID_ACTIEF……………………………………….) </a:t>
            </a:r>
          </a:p>
          <a:p>
            <a:r>
              <a:rPr lang="nl-NL" sz="800" dirty="0"/>
              <a:t>VALUES(:PCS_ID,:DIM_DATUM_AANMAAK,:DIM_USER_AANMAAK,:AFG_RE</a:t>
            </a:r>
          </a:p>
          <a:p>
            <a:r>
              <a:rPr lang="nl-NL" sz="800" dirty="0"/>
              <a:t>GIE_EN_SMO_GELIJK,:AFG_INDICATIE_VA,:AFG_INDICATIE_AD,:DIM_SNAPSHOT_I</a:t>
            </a:r>
          </a:p>
          <a:p>
            <a:r>
              <a:rPr lang="nl-NL" sz="800" dirty="0"/>
              <a:t>D,:DIM_ORGANISATIE_ID_ACTIEF,:DIM_KLANT_ID,:DIM_UITSLAG_CLAIM_ID,:DIM</a:t>
            </a:r>
          </a:p>
          <a:p>
            <a:r>
              <a:rPr lang="nl-NL" sz="800" dirty="0"/>
              <a:t>_LEEFTIJD_ID,:DIM_LEEFTIJD_ID_DATUM_AFGESLOTEN,:DIM_PROCESFASE_ID,:DI</a:t>
            </a:r>
          </a:p>
          <a:p>
            <a:r>
              <a:rPr lang="nl-NL" sz="800" dirty="0"/>
              <a:t>M_PROCESDATA_ID,:DIM_PRODUCT_ID,:DIM_KLANTCATEGORIE_ID,:DIM_LAND_ID,:</a:t>
            </a:r>
          </a:p>
          <a:p>
            <a:r>
              <a:rPr lang="nl-NL" sz="800" dirty="0"/>
              <a:t>DIM_ORGANISATIE_ID_REGIE,:DIM_ORGANISATIE_ID_SMO,:DIM_SOORT_AANVRAGER</a:t>
            </a:r>
          </a:p>
          <a:p>
            <a:r>
              <a:rPr lang="nl-NL" sz="800" dirty="0"/>
              <a:t>_ID,:DIM_GESLACHT_ID,:S1600_NETTO_INPUT_MON,:S1601_OUTPUT_MON………………</a:t>
            </a:r>
          </a:p>
          <a:p>
            <a:r>
              <a:rPr lang="nl-NL" sz="800" dirty="0"/>
              <a:t>‘………………………………………………………………………………………</a:t>
            </a:r>
          </a:p>
          <a:p>
            <a:r>
              <a:rPr lang="nl-NL" sz="800" dirty="0"/>
              <a:t>UITING,:DOORLOOPTIJD_OEND,:DOORLOOPTIJD_INTAKE_REGIE,:DOORLOOPTIJD_IN</a:t>
            </a:r>
          </a:p>
          <a:p>
            <a:r>
              <a:rPr lang="nl-NL" sz="800" dirty="0"/>
              <a:t>TAKE,:DOORLOOPTIJD_MED_BEOORDELING,:DOORLOOPTIJD_AD_BEOORDELING,:DOOR</a:t>
            </a:r>
          </a:p>
          <a:p>
            <a:r>
              <a:rPr lang="nl-NL" sz="800" dirty="0"/>
              <a:t>LOOPTIJD_RDH,:INFO_UITSTEL_MED_INFO_AANTAL,:INFO_UITSTEL_MED_INFO_DUU</a:t>
            </a:r>
          </a:p>
          <a:p>
            <a:r>
              <a:rPr lang="nl-NL" sz="800" dirty="0"/>
              <a:t>R,:INFO_UITSTEL_MED_EXP_AANTAL,:INFO_UITSTEL_MED_EXP_DUUR,:OUDERDOM_V</a:t>
            </a:r>
          </a:p>
          <a:p>
            <a:r>
              <a:rPr lang="nl-NL" sz="800" dirty="0"/>
              <a:t>OORRAAD,:VOORPORTAAL_STREEFMAAND)</a:t>
            </a:r>
          </a:p>
          <a:p>
            <a:endParaRPr lang="nl-NL" sz="800" dirty="0"/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The SQL </a:t>
            </a:r>
            <a:r>
              <a:rPr lang="nl-NL" sz="800" dirty="0" err="1"/>
              <a:t>spent</a:t>
            </a:r>
            <a:r>
              <a:rPr lang="nl-NL" sz="800" dirty="0"/>
              <a:t> 51% of </a:t>
            </a:r>
            <a:r>
              <a:rPr lang="nl-NL" sz="800" dirty="0" err="1"/>
              <a:t>its</a:t>
            </a:r>
            <a:r>
              <a:rPr lang="nl-NL" sz="800" dirty="0"/>
              <a:t> database time on CPU, I/O </a:t>
            </a:r>
            <a:r>
              <a:rPr lang="nl-NL" sz="800" dirty="0" err="1"/>
              <a:t>and</a:t>
            </a:r>
            <a:r>
              <a:rPr lang="nl-NL" sz="800" dirty="0"/>
              <a:t> Cluster </a:t>
            </a:r>
            <a:r>
              <a:rPr lang="nl-NL" sz="800" dirty="0" err="1"/>
              <a:t>waits</a:t>
            </a:r>
            <a:r>
              <a:rPr lang="nl-NL" sz="800" dirty="0"/>
              <a:t>.</a:t>
            </a:r>
          </a:p>
          <a:p>
            <a:r>
              <a:rPr lang="nl-NL" sz="800" dirty="0" err="1"/>
              <a:t>This</a:t>
            </a:r>
            <a:r>
              <a:rPr lang="nl-NL" sz="800" dirty="0"/>
              <a:t> part of database time </a:t>
            </a:r>
            <a:r>
              <a:rPr lang="nl-NL" sz="800" dirty="0" err="1"/>
              <a:t>may</a:t>
            </a:r>
            <a:r>
              <a:rPr lang="nl-NL" sz="800" dirty="0"/>
              <a:t> </a:t>
            </a:r>
            <a:r>
              <a:rPr lang="nl-NL" sz="800" dirty="0" err="1"/>
              <a:t>be</a:t>
            </a:r>
            <a:r>
              <a:rPr lang="nl-NL" sz="800" dirty="0"/>
              <a:t> </a:t>
            </a:r>
            <a:r>
              <a:rPr lang="nl-NL" sz="800" dirty="0" err="1"/>
              <a:t>improved</a:t>
            </a:r>
            <a:r>
              <a:rPr lang="nl-NL" sz="800" dirty="0"/>
              <a:t> </a:t>
            </a:r>
            <a:r>
              <a:rPr lang="nl-NL" sz="800" dirty="0" err="1"/>
              <a:t>by</a:t>
            </a:r>
            <a:r>
              <a:rPr lang="nl-NL" sz="800" dirty="0"/>
              <a:t> </a:t>
            </a:r>
            <a:r>
              <a:rPr lang="nl-NL" sz="800" dirty="0" err="1"/>
              <a:t>the</a:t>
            </a:r>
            <a:r>
              <a:rPr lang="nl-NL" sz="800" dirty="0"/>
              <a:t> SQL </a:t>
            </a:r>
            <a:r>
              <a:rPr lang="nl-NL" sz="800" dirty="0" err="1"/>
              <a:t>Tuning</a:t>
            </a:r>
            <a:r>
              <a:rPr lang="nl-NL" sz="800" dirty="0"/>
              <a:t> Advisor.</a:t>
            </a:r>
          </a:p>
          <a:p>
            <a:r>
              <a:rPr lang="nl-NL" sz="800" dirty="0"/>
              <a:t>Look at data </a:t>
            </a:r>
            <a:r>
              <a:rPr lang="nl-NL" sz="800" dirty="0" err="1"/>
              <a:t>given</a:t>
            </a:r>
            <a:r>
              <a:rPr lang="nl-NL" sz="800" dirty="0"/>
              <a:t> below </a:t>
            </a:r>
            <a:r>
              <a:rPr lang="nl-NL" sz="800" dirty="0" err="1"/>
              <a:t>and</a:t>
            </a:r>
            <a:r>
              <a:rPr lang="nl-NL" sz="800" dirty="0"/>
              <a:t> </a:t>
            </a:r>
            <a:r>
              <a:rPr lang="nl-NL" sz="800" dirty="0" err="1"/>
              <a:t>an</a:t>
            </a:r>
            <a:r>
              <a:rPr lang="nl-NL" sz="800" dirty="0"/>
              <a:t> ASH report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further</a:t>
            </a:r>
            <a:r>
              <a:rPr lang="nl-NL" sz="800" dirty="0"/>
              <a:t> performance</a:t>
            </a:r>
          </a:p>
          <a:p>
            <a:r>
              <a:rPr lang="nl-NL" sz="800" dirty="0" err="1"/>
              <a:t>improvements</a:t>
            </a:r>
            <a:r>
              <a:rPr lang="nl-NL" sz="800" dirty="0"/>
              <a:t>.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Database time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this</a:t>
            </a:r>
            <a:r>
              <a:rPr lang="nl-NL" sz="800" dirty="0"/>
              <a:t> SQL was </a:t>
            </a:r>
            <a:r>
              <a:rPr lang="nl-NL" sz="800" dirty="0" err="1"/>
              <a:t>divided</a:t>
            </a:r>
            <a:r>
              <a:rPr lang="nl-NL" sz="800" dirty="0"/>
              <a:t> as </a:t>
            </a:r>
            <a:r>
              <a:rPr lang="nl-NL" sz="800" dirty="0" err="1"/>
              <a:t>follows</a:t>
            </a:r>
            <a:r>
              <a:rPr lang="nl-NL" sz="800" dirty="0"/>
              <a:t>: 100% </a:t>
            </a:r>
            <a:r>
              <a:rPr lang="nl-NL" sz="800" dirty="0" err="1"/>
              <a:t>for</a:t>
            </a:r>
            <a:r>
              <a:rPr lang="nl-NL" sz="800" dirty="0"/>
              <a:t> SQL</a:t>
            </a:r>
          </a:p>
          <a:p>
            <a:r>
              <a:rPr lang="nl-NL" sz="800" dirty="0" err="1"/>
              <a:t>execution</a:t>
            </a:r>
            <a:r>
              <a:rPr lang="nl-NL" sz="800" dirty="0"/>
              <a:t>, 0% </a:t>
            </a:r>
            <a:r>
              <a:rPr lang="nl-NL" sz="800" dirty="0" err="1"/>
              <a:t>for</a:t>
            </a:r>
            <a:r>
              <a:rPr lang="nl-NL" sz="800" dirty="0"/>
              <a:t> </a:t>
            </a:r>
            <a:r>
              <a:rPr lang="nl-NL" sz="800" dirty="0" err="1"/>
              <a:t>parsing</a:t>
            </a:r>
            <a:r>
              <a:rPr lang="nl-NL" sz="800" dirty="0"/>
              <a:t>, 0% </a:t>
            </a:r>
            <a:r>
              <a:rPr lang="nl-NL" sz="800" dirty="0" err="1"/>
              <a:t>for</a:t>
            </a:r>
            <a:r>
              <a:rPr lang="nl-NL" sz="800" dirty="0"/>
              <a:t> PL/SQL </a:t>
            </a:r>
            <a:r>
              <a:rPr lang="nl-NL" sz="800" dirty="0" err="1"/>
              <a:t>execution</a:t>
            </a:r>
            <a:r>
              <a:rPr lang="nl-NL" sz="800" dirty="0"/>
              <a:t> </a:t>
            </a:r>
            <a:r>
              <a:rPr lang="nl-NL" sz="800" dirty="0" err="1"/>
              <a:t>and</a:t>
            </a:r>
            <a:r>
              <a:rPr lang="nl-NL" sz="800" dirty="0"/>
              <a:t> 0% </a:t>
            </a:r>
            <a:r>
              <a:rPr lang="nl-NL" sz="800" dirty="0" err="1"/>
              <a:t>for</a:t>
            </a:r>
            <a:r>
              <a:rPr lang="nl-NL" sz="800" dirty="0"/>
              <a:t> Java</a:t>
            </a:r>
          </a:p>
          <a:p>
            <a:r>
              <a:rPr lang="nl-NL" sz="800" dirty="0" err="1"/>
              <a:t>execution</a:t>
            </a:r>
            <a:r>
              <a:rPr lang="nl-NL" sz="800" dirty="0"/>
              <a:t>.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/>
              <a:t>SQL statement </a:t>
            </a:r>
            <a:r>
              <a:rPr lang="nl-NL" sz="800" dirty="0" err="1"/>
              <a:t>with</a:t>
            </a:r>
            <a:r>
              <a:rPr lang="nl-NL" sz="800" dirty="0"/>
              <a:t> SQL_ID </a:t>
            </a:r>
            <a:r>
              <a:rPr lang="nl-NL" sz="800" dirty="0">
                <a:highlight>
                  <a:srgbClr val="FFFF00"/>
                </a:highlight>
              </a:rPr>
              <a:t>"cuhb1t38xjvf0" was </a:t>
            </a:r>
            <a:r>
              <a:rPr lang="nl-NL" sz="800" dirty="0" err="1">
                <a:highlight>
                  <a:srgbClr val="FFFF00"/>
                </a:highlight>
              </a:rPr>
              <a:t>executed</a:t>
            </a:r>
            <a:r>
              <a:rPr lang="nl-NL" sz="800" dirty="0">
                <a:highlight>
                  <a:srgbClr val="FFFF00"/>
                </a:highlight>
              </a:rPr>
              <a:t> 1999 </a:t>
            </a:r>
            <a:r>
              <a:rPr lang="nl-NL" sz="800" dirty="0" err="1">
                <a:highlight>
                  <a:srgbClr val="FFFF00"/>
                </a:highlight>
              </a:rPr>
              <a:t>times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and</a:t>
            </a:r>
            <a:endParaRPr lang="nl-NL" sz="800" dirty="0">
              <a:highlight>
                <a:srgbClr val="FFFF00"/>
              </a:highlight>
            </a:endParaRPr>
          </a:p>
          <a:p>
            <a:r>
              <a:rPr lang="nl-NL" sz="800" dirty="0">
                <a:highlight>
                  <a:srgbClr val="FFFF00"/>
                </a:highlight>
              </a:rPr>
              <a:t>had </a:t>
            </a:r>
            <a:r>
              <a:rPr lang="nl-NL" sz="800" dirty="0" err="1">
                <a:highlight>
                  <a:srgbClr val="FFFF00"/>
                </a:highlight>
              </a:rPr>
              <a:t>an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average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elapsed</a:t>
            </a:r>
            <a:r>
              <a:rPr lang="nl-NL" sz="800" dirty="0">
                <a:highlight>
                  <a:srgbClr val="FFFF00"/>
                </a:highlight>
              </a:rPr>
              <a:t> time of 0.65 </a:t>
            </a:r>
            <a:r>
              <a:rPr lang="nl-NL" sz="800" dirty="0" err="1">
                <a:highlight>
                  <a:srgbClr val="FFFF00"/>
                </a:highlight>
              </a:rPr>
              <a:t>seconds</a:t>
            </a:r>
            <a:r>
              <a:rPr lang="nl-NL" sz="800" dirty="0">
                <a:highlight>
                  <a:srgbClr val="FFFF00"/>
                </a:highlight>
              </a:rPr>
              <a:t>.</a:t>
            </a:r>
          </a:p>
          <a:p>
            <a:r>
              <a:rPr lang="nl-NL" sz="800" dirty="0"/>
              <a:t>Rationale</a:t>
            </a:r>
          </a:p>
          <a:p>
            <a:r>
              <a:rPr lang="nl-NL" sz="800" dirty="0" err="1">
                <a:highlight>
                  <a:srgbClr val="FFFF00"/>
                </a:highlight>
              </a:rPr>
              <a:t>Waiting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for</a:t>
            </a:r>
            <a:r>
              <a:rPr lang="nl-NL" sz="800" dirty="0">
                <a:highlight>
                  <a:srgbClr val="FFFF00"/>
                </a:highlight>
              </a:rPr>
              <a:t> event "buffer busy </a:t>
            </a:r>
            <a:r>
              <a:rPr lang="nl-NL" sz="800" dirty="0" err="1">
                <a:highlight>
                  <a:srgbClr val="FFFF00"/>
                </a:highlight>
              </a:rPr>
              <a:t>waits</a:t>
            </a:r>
            <a:r>
              <a:rPr lang="nl-NL" sz="800" dirty="0">
                <a:highlight>
                  <a:srgbClr val="FFFF00"/>
                </a:highlight>
              </a:rPr>
              <a:t>" in </a:t>
            </a:r>
            <a:r>
              <a:rPr lang="nl-NL" sz="800" dirty="0" err="1">
                <a:highlight>
                  <a:srgbClr val="FFFF00"/>
                </a:highlight>
              </a:rPr>
              <a:t>wait</a:t>
            </a:r>
            <a:r>
              <a:rPr lang="nl-NL" sz="800" dirty="0">
                <a:highlight>
                  <a:srgbClr val="FFFF00"/>
                </a:highlight>
              </a:rPr>
              <a:t> class "</a:t>
            </a:r>
            <a:r>
              <a:rPr lang="nl-NL" sz="800" dirty="0" err="1">
                <a:highlight>
                  <a:srgbClr val="FFFF00"/>
                </a:highlight>
              </a:rPr>
              <a:t>Concurrency</a:t>
            </a:r>
            <a:r>
              <a:rPr lang="nl-NL" sz="800" dirty="0">
                <a:highlight>
                  <a:srgbClr val="FFFF00"/>
                </a:highlight>
              </a:rPr>
              <a:t>"</a:t>
            </a:r>
          </a:p>
          <a:p>
            <a:r>
              <a:rPr lang="nl-NL" sz="800" dirty="0" err="1">
                <a:highlight>
                  <a:srgbClr val="FFFF00"/>
                </a:highlight>
              </a:rPr>
              <a:t>accounted</a:t>
            </a:r>
            <a:r>
              <a:rPr lang="nl-NL" sz="800" dirty="0">
                <a:highlight>
                  <a:srgbClr val="FFFF00"/>
                </a:highlight>
              </a:rPr>
              <a:t> </a:t>
            </a:r>
            <a:r>
              <a:rPr lang="nl-NL" sz="800" dirty="0" err="1">
                <a:highlight>
                  <a:srgbClr val="FFFF00"/>
                </a:highlight>
              </a:rPr>
              <a:t>for</a:t>
            </a:r>
            <a:r>
              <a:rPr lang="nl-NL" sz="800" dirty="0">
                <a:highlight>
                  <a:srgbClr val="FFFF00"/>
                </a:highlight>
              </a:rPr>
              <a:t> 39% of </a:t>
            </a:r>
            <a:r>
              <a:rPr lang="nl-NL" sz="800" dirty="0" err="1">
                <a:highlight>
                  <a:srgbClr val="FFFF00"/>
                </a:highlight>
              </a:rPr>
              <a:t>the</a:t>
            </a:r>
            <a:r>
              <a:rPr lang="nl-NL" sz="800" dirty="0">
                <a:highlight>
                  <a:srgbClr val="FFFF00"/>
                </a:highlight>
              </a:rPr>
              <a:t> database time </a:t>
            </a:r>
            <a:r>
              <a:rPr lang="nl-NL" sz="800" dirty="0" err="1">
                <a:highlight>
                  <a:srgbClr val="FFFF00"/>
                </a:highlight>
              </a:rPr>
              <a:t>spent</a:t>
            </a:r>
            <a:r>
              <a:rPr lang="nl-NL" sz="800" dirty="0">
                <a:highlight>
                  <a:srgbClr val="FFFF00"/>
                </a:highlight>
              </a:rPr>
              <a:t> in processing </a:t>
            </a:r>
            <a:r>
              <a:rPr lang="nl-NL" sz="800" dirty="0" err="1">
                <a:highlight>
                  <a:srgbClr val="FFFF00"/>
                </a:highlight>
              </a:rPr>
              <a:t>the</a:t>
            </a:r>
            <a:r>
              <a:rPr lang="nl-NL" sz="800" dirty="0">
                <a:highlight>
                  <a:srgbClr val="FFFF00"/>
                </a:highlight>
              </a:rPr>
              <a:t> SQL</a:t>
            </a:r>
          </a:p>
          <a:p>
            <a:r>
              <a:rPr lang="nl-NL" sz="800" dirty="0">
                <a:highlight>
                  <a:srgbClr val="FFFF00"/>
                </a:highlight>
              </a:rPr>
              <a:t>statement </a:t>
            </a:r>
            <a:r>
              <a:rPr lang="nl-NL" sz="800" dirty="0" err="1">
                <a:highlight>
                  <a:srgbClr val="FFFF00"/>
                </a:highlight>
              </a:rPr>
              <a:t>with</a:t>
            </a:r>
            <a:r>
              <a:rPr lang="nl-NL" sz="800" dirty="0">
                <a:highlight>
                  <a:srgbClr val="FFFF00"/>
                </a:highlight>
              </a:rPr>
              <a:t> SQL_ID "cuhb1t38xjvf0".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340C928-46DD-7D47-F5CD-82BA52A1C4B6}"/>
              </a:ext>
            </a:extLst>
          </p:cNvPr>
          <p:cNvSpPr txBox="1"/>
          <p:nvPr/>
        </p:nvSpPr>
        <p:spPr>
          <a:xfrm>
            <a:off x="2689929" y="248575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highlight>
                  <a:srgbClr val="00FF00"/>
                </a:highlight>
              </a:rPr>
              <a:t>SQL_ID cuhb1t38xjvf0</a:t>
            </a:r>
            <a:endParaRPr lang="nl-N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081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39DF41B-F991-412C-6F89-F2E60208A7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Titel van je presentatie</a:t>
            </a:r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470D69-54EF-726C-B8DF-D0DF9C79BA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82A6912-5C7F-F345-19C0-E852E2FC080C}"/>
              </a:ext>
            </a:extLst>
          </p:cNvPr>
          <p:cNvSpPr txBox="1"/>
          <p:nvPr/>
        </p:nvSpPr>
        <p:spPr>
          <a:xfrm>
            <a:off x="470517" y="577048"/>
            <a:ext cx="52200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Finding 1: Top SQL Statements</a:t>
            </a:r>
          </a:p>
          <a:p>
            <a:r>
              <a:rPr lang="en-US" sz="900" dirty="0"/>
              <a:t>Impact is .54 active sessions, 29.04% of total activity.</a:t>
            </a:r>
          </a:p>
          <a:p>
            <a:r>
              <a:rPr lang="en-US" sz="900" dirty="0"/>
              <a:t>--------------------------------------------------------</a:t>
            </a:r>
          </a:p>
          <a:p>
            <a:r>
              <a:rPr lang="en-US" sz="900" dirty="0"/>
              <a:t>SQL statements consuming significant database time were found. These</a:t>
            </a:r>
          </a:p>
          <a:p>
            <a:r>
              <a:rPr lang="en-US" sz="900" dirty="0"/>
              <a:t>statements offer a good opportunity for performance improvement.</a:t>
            </a:r>
          </a:p>
          <a:p>
            <a:endParaRPr lang="en-US" sz="900" dirty="0"/>
          </a:p>
          <a:p>
            <a:r>
              <a:rPr lang="en-US" sz="900" dirty="0"/>
              <a:t>Recommendation 1: SQL Tuning</a:t>
            </a:r>
          </a:p>
          <a:p>
            <a:r>
              <a:rPr lang="en-US" sz="900" dirty="0"/>
              <a:t>Estimated benefit is .21 active sessions, 11.49% of total activity.</a:t>
            </a:r>
          </a:p>
          <a:p>
            <a:r>
              <a:rPr lang="en-US" sz="900" dirty="0"/>
              <a:t>-------------------------------------------------------------------</a:t>
            </a:r>
          </a:p>
          <a:p>
            <a:r>
              <a:rPr lang="en-US" sz="900" dirty="0"/>
              <a:t>Action</a:t>
            </a:r>
          </a:p>
          <a:p>
            <a:r>
              <a:rPr lang="en-US" sz="900" dirty="0"/>
              <a:t>Investigate the TRUNCATE TABLE statement with SQL_ID "9afrk1sxxczuq" for</a:t>
            </a:r>
          </a:p>
          <a:p>
            <a:r>
              <a:rPr lang="en-US" sz="900" dirty="0"/>
              <a:t>possible performance improvements. You can supplement the information</a:t>
            </a:r>
          </a:p>
          <a:p>
            <a:r>
              <a:rPr lang="en-US" sz="900" dirty="0"/>
              <a:t>given here with an ASH report for this SQL_ID.</a:t>
            </a:r>
          </a:p>
          <a:p>
            <a:r>
              <a:rPr lang="en-US" sz="900" dirty="0"/>
              <a:t>Related Object</a:t>
            </a:r>
          </a:p>
          <a:p>
            <a:r>
              <a:rPr lang="en-US" sz="900" dirty="0"/>
              <a:t>SQL statement with SQL_ID 9afrk1sxxczuq.</a:t>
            </a:r>
          </a:p>
          <a:p>
            <a:endParaRPr lang="en-US" sz="900" dirty="0"/>
          </a:p>
          <a:p>
            <a:r>
              <a:rPr lang="en-US" sz="900" dirty="0"/>
              <a:t>Rationale</a:t>
            </a:r>
          </a:p>
          <a:p>
            <a:r>
              <a:rPr lang="en-US" sz="900" dirty="0"/>
              <a:t>The SQL Tuning Advisor cannot operate on TRUNCATE TABLE statements.</a:t>
            </a:r>
          </a:p>
          <a:p>
            <a:r>
              <a:rPr lang="en-US" sz="900" dirty="0"/>
              <a:t>Rationale</a:t>
            </a:r>
          </a:p>
          <a:p>
            <a:r>
              <a:rPr lang="en-US" sz="900" dirty="0"/>
              <a:t>Database time for this SQL was divided as follows: 100% for SQL</a:t>
            </a:r>
          </a:p>
          <a:p>
            <a:r>
              <a:rPr lang="en-US" sz="900" dirty="0"/>
              <a:t>execution, 0% for parsing, 0% for PL/SQL execution and 0% for Java</a:t>
            </a:r>
          </a:p>
          <a:p>
            <a:r>
              <a:rPr lang="en-US" sz="900" dirty="0"/>
              <a:t>execution.</a:t>
            </a:r>
          </a:p>
          <a:p>
            <a:r>
              <a:rPr lang="en-US" sz="900" dirty="0"/>
              <a:t>Rationale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Waiting for event "</a:t>
            </a:r>
            <a:r>
              <a:rPr lang="en-US" sz="900" dirty="0" err="1">
                <a:solidFill>
                  <a:schemeClr val="bg1"/>
                </a:solidFill>
                <a:highlight>
                  <a:srgbClr val="FF0000"/>
                </a:highlight>
              </a:rPr>
              <a:t>enq</a:t>
            </a:r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: RO - fast object reuse" in wait class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"Application" accounted for 45% of the database time spent in processing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the SQL statement with SQL_ID "9afrk1sxxczuq".</a:t>
            </a:r>
          </a:p>
          <a:p>
            <a:r>
              <a:rPr lang="en-US" sz="900" dirty="0"/>
              <a:t>Rationale</a:t>
            </a:r>
          </a:p>
          <a:p>
            <a:r>
              <a:rPr lang="en-US" sz="900" dirty="0"/>
              <a:t>Top level calls to execute the PL/SQL statement with SQL_ID</a:t>
            </a:r>
          </a:p>
          <a:p>
            <a:r>
              <a:rPr lang="en-US" sz="900" dirty="0"/>
              <a:t>"63ccw3cq0tvrk" are responsible for 100% of the database time spent on</a:t>
            </a:r>
          </a:p>
          <a:p>
            <a:r>
              <a:rPr lang="en-US" sz="900" dirty="0">
                <a:solidFill>
                  <a:schemeClr val="bg1"/>
                </a:solidFill>
                <a:highlight>
                  <a:srgbClr val="FF0000"/>
                </a:highlight>
              </a:rPr>
              <a:t>the TRUNCATE TABLE statement with SQL_ID "9afrk1sxxczuq".</a:t>
            </a:r>
          </a:p>
          <a:p>
            <a:r>
              <a:rPr lang="en-US" sz="900" dirty="0"/>
              <a:t>Related Object</a:t>
            </a:r>
          </a:p>
          <a:p>
            <a:r>
              <a:rPr lang="en-US" sz="900" dirty="0"/>
              <a:t>SQL statement with SQL_ID 63ccw3cq0tvrk.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DBMS_MVIEW.REFRESH('BDR_SMZ_SV_PM.BDR_SMZ_SV_DO_AM', 'C', '', TRUE,</a:t>
            </a:r>
          </a:p>
          <a:p>
            <a:r>
              <a:rPr lang="en-US" sz="900" dirty="0"/>
              <a:t>FALSE,0,0,0, FALSE, FALSE);</a:t>
            </a:r>
          </a:p>
          <a:p>
            <a:r>
              <a:rPr lang="en-US" sz="900" dirty="0"/>
              <a:t>end;</a:t>
            </a:r>
            <a:endParaRPr lang="nl-NL" sz="9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E55205D-4186-7102-4584-1E3029484E96}"/>
              </a:ext>
            </a:extLst>
          </p:cNvPr>
          <p:cNvSpPr txBox="1"/>
          <p:nvPr/>
        </p:nvSpPr>
        <p:spPr>
          <a:xfrm>
            <a:off x="5370989" y="1473691"/>
            <a:ext cx="4234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Symptoms That Led to the Finding:</a:t>
            </a:r>
          </a:p>
          <a:p>
            <a:r>
              <a:rPr lang="en-US" sz="800" dirty="0"/>
              <a:t>---------------------------------</a:t>
            </a:r>
          </a:p>
          <a:p>
            <a:r>
              <a:rPr lang="en-US" sz="800" dirty="0"/>
              <a:t>Wait class "User I/O" was consuming significant database time.</a:t>
            </a:r>
          </a:p>
          <a:p>
            <a:r>
              <a:rPr lang="en-US" sz="800" dirty="0"/>
              <a:t>Impact is .59 active sessions, 31.63% of total activity.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Finding 3: Checkpoints Due to DROP or TRUNCATE</a:t>
            </a:r>
          </a:p>
          <a:p>
            <a:r>
              <a:rPr lang="en-US" sz="800" dirty="0"/>
              <a:t>Impact is .1 active sessions, 5.35% of total activity.</a:t>
            </a:r>
          </a:p>
          <a:p>
            <a:r>
              <a:rPr lang="en-US" sz="800" dirty="0"/>
              <a:t>------------------------------------------------------</a:t>
            </a:r>
          </a:p>
          <a:p>
            <a:r>
              <a:rPr lang="en-US" sz="800" dirty="0"/>
              <a:t>Buffer cache writes due to DROP and TRUNCATE operations had a significant</a:t>
            </a:r>
          </a:p>
          <a:p>
            <a:r>
              <a:rPr lang="en-US" sz="800" dirty="0"/>
              <a:t>impact on the throughput of the I/O subsystem.</a:t>
            </a:r>
          </a:p>
          <a:p>
            <a:endParaRPr lang="en-US" sz="800" dirty="0"/>
          </a:p>
          <a:p>
            <a:r>
              <a:rPr lang="en-US" sz="800" dirty="0"/>
              <a:t>No recommendations are available.</a:t>
            </a:r>
          </a:p>
          <a:p>
            <a:endParaRPr lang="en-US" sz="800" dirty="0"/>
          </a:p>
          <a:p>
            <a:r>
              <a:rPr lang="en-US" sz="800" dirty="0"/>
              <a:t>Symptoms That Led to the Finding:</a:t>
            </a:r>
          </a:p>
          <a:p>
            <a:r>
              <a:rPr lang="en-US" sz="800" dirty="0"/>
              <a:t>---------------------------------</a:t>
            </a:r>
          </a:p>
          <a:p>
            <a:r>
              <a:rPr lang="en-US" sz="800" dirty="0"/>
              <a:t>Wait class "Application" was consuming significant database time.</a:t>
            </a:r>
          </a:p>
          <a:p>
            <a:r>
              <a:rPr lang="en-US" sz="800" dirty="0"/>
              <a:t>Impact is .1 active sessions, 5.39% of total activity.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1511745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577f6c6712515a836f4549ba87a5c8426fae5"/>
</p:tagLst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UWV December 2021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211209.pptx" id="{DCB99ADC-E288-48CE-B6AD-7120EBCB44AA}" vid="{8F1BF982-5E83-493E-BF4A-7ECE8A5E423D}"/>
    </a:ext>
  </a:extLst>
</a:theme>
</file>

<file path=ppt/theme/theme3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?mso-contentType ?>
<SharedContentType xmlns="Microsoft.SharePoint.Taxonomy.ContentTypeSync" SourceId="5c8cb159-2b14-44f1-9f1e-2f87ce4796ac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9B7070F7EA54C82A81AE19BD69CC7" ma:contentTypeVersion="1" ma:contentTypeDescription="Een nieuw document maken." ma:contentTypeScope="" ma:versionID="de95a872880ce99e9f66a29e393283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5bf6822c137ccd5d40ebcd1dec61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7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038FEE-AB13-41BD-8D73-9506CCFFA6E7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4920ABC7-467F-4A2E-9BCA-5D26BDF9283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2351C8A-63CF-4AF0-9A9B-17DAAC1DBD4F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5370938-BD61-4972-9F79-9C3518AB8458"/>
    <ds:schemaRef ds:uri="http://purl.org/dc/terms/"/>
    <ds:schemaRef ds:uri="85370938-bd61-4972-9f79-9c3518ab845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1A765EF-592F-4552-8118-3C2C080EE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DF80514E-8482-4C02-8CDC-E044AD897C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</Template>
  <TotalTime>0</TotalTime>
  <Words>2333</Words>
  <Application>Microsoft Office PowerPoint</Application>
  <PresentationFormat>Breedbeeld</PresentationFormat>
  <Paragraphs>313</Paragraphs>
  <Slides>12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Arial</vt:lpstr>
      <vt:lpstr>Calibri</vt:lpstr>
      <vt:lpstr>Nuon Matthew Light</vt:lpstr>
      <vt:lpstr>Verdana</vt:lpstr>
      <vt:lpstr>UWV Januari 2019</vt:lpstr>
      <vt:lpstr>UWV December 2021</vt:lpstr>
      <vt:lpstr>Pakket</vt:lpstr>
      <vt:lpstr>Bad SQL in het DIM</vt:lpstr>
      <vt:lpstr>Top 10 sql’s voor de 1e ronde !</vt:lpstr>
      <vt:lpstr>Estafette parcour in het Data Integratie Magazijn</vt:lpstr>
      <vt:lpstr>Levering en toegang van data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UWV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henk.vantentbecking@uwv.nl</dc:creator>
  <cp:lastModifiedBy>Niessen, Henry (H.J.J.M.)</cp:lastModifiedBy>
  <cp:revision>693</cp:revision>
  <cp:lastPrinted>2019-03-21T14:58:05Z</cp:lastPrinted>
  <dcterms:created xsi:type="dcterms:W3CDTF">2019-01-21T08:51:32Z</dcterms:created>
  <dcterms:modified xsi:type="dcterms:W3CDTF">2024-02-02T09:14:27Z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0x010100B129B7070F7EA54C82A81AE19BD69CC7</vt:lpwstr>
  </property>
</Properties>
</file>